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2"/>
  </p:notesMasterIdLst>
  <p:handoutMasterIdLst>
    <p:handoutMasterId r:id="rId53"/>
  </p:handoutMasterIdLst>
  <p:sldIdLst>
    <p:sldId id="274" r:id="rId5"/>
    <p:sldId id="396" r:id="rId6"/>
    <p:sldId id="409" r:id="rId7"/>
    <p:sldId id="410" r:id="rId8"/>
    <p:sldId id="411" r:id="rId9"/>
    <p:sldId id="412" r:id="rId10"/>
    <p:sldId id="413" r:id="rId11"/>
    <p:sldId id="414" r:id="rId12"/>
    <p:sldId id="256" r:id="rId13"/>
    <p:sldId id="288" r:id="rId14"/>
    <p:sldId id="258" r:id="rId15"/>
    <p:sldId id="259" r:id="rId16"/>
    <p:sldId id="308" r:id="rId17"/>
    <p:sldId id="286" r:id="rId18"/>
    <p:sldId id="296" r:id="rId19"/>
    <p:sldId id="322" r:id="rId20"/>
    <p:sldId id="328" r:id="rId21"/>
    <p:sldId id="326" r:id="rId22"/>
    <p:sldId id="323" r:id="rId23"/>
    <p:sldId id="276" r:id="rId24"/>
    <p:sldId id="378" r:id="rId25"/>
    <p:sldId id="379" r:id="rId26"/>
    <p:sldId id="277" r:id="rId27"/>
    <p:sldId id="278" r:id="rId28"/>
    <p:sldId id="279" r:id="rId29"/>
    <p:sldId id="281" r:id="rId30"/>
    <p:sldId id="282" r:id="rId31"/>
    <p:sldId id="471" r:id="rId32"/>
    <p:sldId id="397" r:id="rId33"/>
    <p:sldId id="398" r:id="rId34"/>
    <p:sldId id="408" r:id="rId35"/>
    <p:sldId id="399" r:id="rId36"/>
    <p:sldId id="400" r:id="rId37"/>
    <p:sldId id="401" r:id="rId38"/>
    <p:sldId id="402" r:id="rId39"/>
    <p:sldId id="469" r:id="rId40"/>
    <p:sldId id="470" r:id="rId41"/>
    <p:sldId id="473" r:id="rId42"/>
    <p:sldId id="474" r:id="rId43"/>
    <p:sldId id="475" r:id="rId44"/>
    <p:sldId id="476" r:id="rId45"/>
    <p:sldId id="477" r:id="rId46"/>
    <p:sldId id="478" r:id="rId47"/>
    <p:sldId id="479" r:id="rId48"/>
    <p:sldId id="480" r:id="rId49"/>
    <p:sldId id="481" r:id="rId50"/>
    <p:sldId id="482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8" autoAdjust="0"/>
    <p:restoredTop sz="87389" autoAdjust="0"/>
  </p:normalViewPr>
  <p:slideViewPr>
    <p:cSldViewPr>
      <p:cViewPr>
        <p:scale>
          <a:sx n="69" d="100"/>
          <a:sy n="69" d="100"/>
        </p:scale>
        <p:origin x="-212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7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BE87CA-59A3-4DF8-86B3-9E11DFF9B677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5D3B66-BB53-40BA-8DAD-CB1F6997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4979AF-7CC6-48A5-B4C8-C595981E47BA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D3EA49-688D-415F-BFBC-3DB11DA2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4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 model compact and an FA.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Appenix</a:t>
            </a:r>
            <a:r>
              <a:rPr lang="en-US" baseline="0" dirty="0" smtClean="0"/>
              <a:t> A of Part 1000 of the regulations outlines the terms of the Compact.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4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Trust </a:t>
            </a:r>
            <a:r>
              <a:rPr lang="en-US" dirty="0" err="1" smtClean="0"/>
              <a:t>evals</a:t>
            </a:r>
            <a:r>
              <a:rPr lang="en-US" baseline="0" dirty="0" smtClean="0"/>
              <a:t> are a provision contained in the Compact.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3860" lvl="1">
              <a:buClr>
                <a:schemeClr val="accent3"/>
              </a:buClr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A finding of </a:t>
            </a:r>
            <a:r>
              <a:rPr lang="en-US" dirty="0" smtClean="0">
                <a:cs typeface="Arial" charset="0"/>
              </a:rPr>
              <a:t>imminent jeopardy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triggers the Federal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reassumption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process - 25 CFR Part 1000 Subpart M.</a:t>
            </a:r>
            <a:r>
              <a:rPr lang="en-US" baseline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Reassumption</a:t>
            </a:r>
            <a:r>
              <a:rPr lang="en-US" sz="2600" dirty="0">
                <a:cs typeface="Arial" charset="0"/>
              </a:rPr>
              <a:t> process</a:t>
            </a:r>
            <a:r>
              <a:rPr lang="en-US" sz="2600" b="1" dirty="0">
                <a:cs typeface="Arial" charset="0"/>
              </a:rPr>
              <a:t> not </a:t>
            </a:r>
            <a:r>
              <a:rPr lang="en-US" sz="2600" dirty="0">
                <a:cs typeface="Arial" charset="0"/>
              </a:rPr>
              <a:t>triggered if OST determines that the Tribe can cure the conditions causing jeopardy within 60 days </a:t>
            </a:r>
            <a:r>
              <a:rPr lang="en-US" dirty="0">
                <a:cs typeface="Arial" charset="0"/>
              </a:rPr>
              <a:t>AND will not cause significant loss, harm, or devaluation of a trust asset, natural resources, or the public health and safety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programs</a:t>
            </a:r>
            <a:r>
              <a:rPr lang="en-US" baseline="0" dirty="0" smtClean="0"/>
              <a:t> left with the BIA or services bought-back: Agency perform CDIB with $ left with BIA; Tribe performs the portion of Real Estate Services for tribal lands, BIA performs the portion of Real Estate Services for individual Indian allotments.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err="1" smtClean="0"/>
              <a:t>Miscellanous</a:t>
            </a:r>
            <a:r>
              <a:rPr lang="en-US" dirty="0" smtClean="0"/>
              <a:t>:</a:t>
            </a:r>
            <a:r>
              <a:rPr lang="en-US" baseline="0" dirty="0" smtClean="0"/>
              <a:t> FOIA, Privacy Act, Audits, OMB Circs, </a:t>
            </a:r>
            <a:r>
              <a:rPr lang="en-US" baseline="0" dirty="0" err="1" smtClean="0"/>
              <a:t>Mgmt</a:t>
            </a:r>
            <a:r>
              <a:rPr lang="en-US" baseline="0" dirty="0" smtClean="0"/>
              <a:t> Systems, Use of funds, Savings and Carryover, Matching, Indian </a:t>
            </a:r>
            <a:r>
              <a:rPr lang="en-US" baseline="0" dirty="0" err="1" smtClean="0"/>
              <a:t>Pref</a:t>
            </a:r>
            <a:r>
              <a:rPr lang="en-US" baseline="0" dirty="0" smtClean="0"/>
              <a:t>, Supply Sources, Prompt Payment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C474-DE5C-44D0-B315-E8E9A3CDEE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1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r>
              <a:rPr lang="en-US" baseline="0" dirty="0" smtClean="0"/>
              <a:t> Book available on OSG website and BIA website</a:t>
            </a:r>
            <a:endParaRPr lang="en-US" dirty="0" smtClean="0"/>
          </a:p>
          <a:p>
            <a:r>
              <a:rPr lang="en-US" dirty="0" smtClean="0"/>
              <a:t>Feds: BIA - OJS, Indian Svc, Trust Svc, DOT; OST; SOL.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C474-DE5C-44D0-B315-E8E9A3CDEE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1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C474-DE5C-44D0-B315-E8E9A3CDEE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C474-DE5C-44D0-B315-E8E9A3CDEE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1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C474-DE5C-44D0-B315-E8E9A3CDEE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 SGCE list of acronyms on tribalselfgov.org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PDAS: Larry Roberts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baseline="0" dirty="0" smtClean="0"/>
              <a:t>DAS-PED: Ann Marie Bledsoe </a:t>
            </a:r>
            <a:r>
              <a:rPr lang="en-US" altLang="en-US" b="1" baseline="0" dirty="0" err="1" smtClean="0"/>
              <a:t>Downes</a:t>
            </a:r>
            <a:endParaRPr lang="en-US" altLang="en-US" b="1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="1" baseline="0" dirty="0" smtClean="0"/>
              <a:t>DAS-M: Jim </a:t>
            </a:r>
            <a:r>
              <a:rPr lang="en-US" altLang="en-US" b="1" baseline="0" dirty="0" err="1" smtClean="0"/>
              <a:t>Burkman</a:t>
            </a:r>
            <a:r>
              <a:rPr lang="en-US" altLang="en-US" b="1" baseline="0" dirty="0" smtClean="0"/>
              <a:t> (Acting)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baseline="0" dirty="0" smtClean="0"/>
              <a:t>Dir BIA: Mike Black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baseline="0" dirty="0" smtClean="0"/>
              <a:t>Dir BIE – Ann Marie Bledsoe </a:t>
            </a:r>
            <a:r>
              <a:rPr lang="en-US" altLang="en-US" b="1" baseline="0" dirty="0" err="1" smtClean="0"/>
              <a:t>Downes</a:t>
            </a:r>
            <a:r>
              <a:rPr lang="en-US" altLang="en-US" b="1" baseline="0" dirty="0" smtClean="0"/>
              <a:t> (Acting)</a:t>
            </a:r>
            <a:endParaRPr lang="en-US" altLang="en-US" b="1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74" tIns="46236" rIns="92474" bIns="46236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3417B4-6C36-4829-A240-5F67FB9B8EEF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48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Ex Dir to White</a:t>
            </a:r>
            <a:r>
              <a:rPr lang="en-US" altLang="en-US" b="1" baseline="0" dirty="0" smtClean="0"/>
              <a:t> House: (Anthony) Morgan Rodman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baseline="0" dirty="0" smtClean="0"/>
              <a:t>OIEED: Jack Stevens</a:t>
            </a:r>
            <a:endParaRPr lang="en-US" altLang="en-US" b="1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74" tIns="46236" rIns="92474" bIns="46236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C7BD7-EA6B-42AE-831B-EEA6486440D5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24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74" tIns="46236" rIns="92474" bIns="46236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D88437-FE51-482F-A04F-5CD66790B5CE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596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Tribes selected initially, 7 compacted</a:t>
            </a:r>
            <a:r>
              <a:rPr lang="en-US" baseline="0" dirty="0" smtClean="0"/>
              <a:t> in 1991, couple more in subsequent years, one declined altogether.  10 additional tribes in each 1992 and 1993, total 27 demonstration project tribes.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cs typeface="Arial" pitchFamily="34" charset="0"/>
              </a:rPr>
              <a:t>In</a:t>
            </a:r>
            <a:r>
              <a:rPr lang="en-US" baseline="0" dirty="0" smtClean="0">
                <a:cs typeface="Arial" pitchFamily="34" charset="0"/>
              </a:rPr>
              <a:t> some instances OSG Negotiator will reach out to Tribe – established SG Tribes. </a:t>
            </a:r>
            <a:endParaRPr lang="en-US" dirty="0" smtClean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6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BL1:</a:t>
            </a:r>
            <a:r>
              <a:rPr lang="en-US" baseline="0" dirty="0" smtClean="0"/>
              <a:t> </a:t>
            </a:r>
            <a:r>
              <a:rPr lang="en-US" dirty="0" smtClean="0">
                <a:cs typeface="Arial" pitchFamily="34" charset="0"/>
              </a:rPr>
              <a:t>issued by the Director, BIA for non base programs.</a:t>
            </a:r>
          </a:p>
          <a:p>
            <a:pPr defTabSz="931774">
              <a:defRPr/>
            </a:pPr>
            <a:r>
              <a:rPr lang="en-US" dirty="0" smtClean="0">
                <a:cs typeface="Arial" pitchFamily="34" charset="0"/>
              </a:rPr>
              <a:t>BL2: regarding dates and locations of the negotiations to support the timely completion of negotiations.</a:t>
            </a:r>
          </a:p>
          <a:p>
            <a:pPr defTabSz="931774">
              <a:defRPr/>
            </a:pPr>
            <a:r>
              <a:rPr lang="en-US" dirty="0" smtClean="0">
                <a:cs typeface="Arial" pitchFamily="34" charset="0"/>
              </a:rPr>
              <a:t>BL3:Affairs and coordinates with the BIE Education Line Officer, Special Agent in charge of law enforcement, OST and others as needed</a:t>
            </a:r>
            <a:endParaRPr lang="en-US" dirty="0" smtClean="0"/>
          </a:p>
          <a:p>
            <a:pPr defTabSz="931774">
              <a:defRPr/>
            </a:pPr>
            <a:endParaRPr lang="en-US" dirty="0" smtClean="0">
              <a:cs typeface="Arial" pitchFamily="34" charset="0"/>
            </a:endParaRPr>
          </a:p>
          <a:p>
            <a:pPr defTabSz="931774">
              <a:defRPr/>
            </a:pPr>
            <a:endParaRPr lang="en-US" dirty="0" smtClean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3EA49-688D-415F-BFBC-3DB11DA226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7047EBF-CD64-4A44-A942-B29A90A40FAA}" type="datetime1">
              <a:rPr lang="en-US" smtClean="0"/>
              <a:t>6/16/2016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779D-18E3-4BF2-8785-2FADA1F2E219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EEE8-64C6-4782-B437-5D0D0E53E64B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D2C2-2AA2-4CF5-98AF-66309CE6CCD9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1031-F97D-4A87-9015-740120402922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825C-0BD2-4BDB-84F0-04A9FDFC9FC8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ED11B7-5FAF-422D-A78C-BA514ECA9EE3}" type="datetime1">
              <a:rPr lang="en-US" smtClean="0"/>
              <a:t>6/16/2016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1F0557B-4D1F-4741-8277-8461B91CF32F}" type="datetime1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0902-B5DA-40AE-A8DB-2B2A9E7540EE}" type="datetime1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0B86-5597-42BD-BC16-AAF8AFB98BE7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2629-09D4-487E-8164-A274B88E8548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8B44C9-8529-44AB-BD4E-A491F112CEB3}" type="datetime1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8919A14-9906-416E-A581-BFEE5D0448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2015%20MODEL%20AFA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balselfgov.org/" TargetMode="External"/><Relationship Id="rId2" Type="http://schemas.openxmlformats.org/officeDocument/2006/relationships/hyperlink" Target="http://64.58.34.34/os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DOI Self Governance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8056"/>
            <a:ext cx="4953000" cy="17526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3200" dirty="0" smtClean="0"/>
              <a:t>June 8-9, 2016</a:t>
            </a:r>
            <a:endParaRPr lang="en-US" sz="3200" dirty="0"/>
          </a:p>
          <a:p>
            <a:r>
              <a:rPr lang="en-US" sz="3200" dirty="0" smtClean="0"/>
              <a:t>Ferndale, WA</a:t>
            </a:r>
          </a:p>
        </p:txBody>
      </p:sp>
      <p:pic>
        <p:nvPicPr>
          <p:cNvPr id="1028" name="Picture 4" descr="C:\Users\matthew.kallappa\AppData\Local\Microsoft\Windows\Temporary Internet Files\Content.IE5\Z3JS8TJ0\Eagl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398"/>
            <a:ext cx="3158719" cy="2232819"/>
          </a:xfrm>
          <a:prstGeom prst="rect">
            <a:avLst/>
          </a:prstGeom>
          <a:noFill/>
          <a:scene3d>
            <a:camera prst="orthographicFront">
              <a:rot lat="0" lon="110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Foundational </a:t>
            </a:r>
            <a:r>
              <a:rPr lang="en-US" dirty="0" smtClean="0"/>
              <a:t>SG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1921 – Snyder Act</a:t>
            </a:r>
          </a:p>
          <a:p>
            <a:pPr lvl="1"/>
            <a:r>
              <a:rPr lang="en-US" dirty="0"/>
              <a:t>BIA…shall direct, supervise, and expend moneys…for the benefit, care, and assistance of the Indians throughout the United States for...purposes…(as stated)</a:t>
            </a:r>
          </a:p>
          <a:p>
            <a:endParaRPr lang="en-US" dirty="0"/>
          </a:p>
          <a:p>
            <a:r>
              <a:rPr lang="en-US" dirty="0"/>
              <a:t>1934 – Johnson O’Malley Act</a:t>
            </a:r>
          </a:p>
          <a:p>
            <a:pPr lvl="1"/>
            <a:r>
              <a:rPr lang="en-US" dirty="0"/>
              <a:t>Authorized the DOI Secretary to enter into contracts with any State… for the education, medical attention, agricultural assistance, and social welfare, including relief of distress, of Indians in such State…</a:t>
            </a:r>
          </a:p>
        </p:txBody>
      </p:sp>
    </p:spTree>
    <p:extLst>
      <p:ext uri="{BB962C8B-B14F-4D97-AF65-F5344CB8AC3E}">
        <p14:creationId xmlns:p14="http://schemas.microsoft.com/office/powerpoint/2010/main" val="35304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 Self Determination and Education Assistance Act of</a:t>
            </a:r>
            <a:br>
              <a:rPr lang="en-US" dirty="0" smtClean="0"/>
            </a:br>
            <a:r>
              <a:rPr lang="en-US" dirty="0" smtClean="0"/>
              <a:t>P.L. 93-638 (1975)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federal policy of Indian self-determination</a:t>
            </a:r>
          </a:p>
          <a:p>
            <a:endParaRPr lang="en-US" dirty="0" smtClean="0"/>
          </a:p>
          <a:p>
            <a:r>
              <a:rPr lang="en-US" dirty="0" smtClean="0"/>
              <a:t>Title I – Directs the respective Secretaries of DOI and HHS, upon request, to enter into self-determination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 Self Determination and Education Assistance Act of</a:t>
            </a:r>
            <a:br>
              <a:rPr lang="en-US" dirty="0" smtClean="0"/>
            </a:br>
            <a:r>
              <a:rPr lang="en-US" dirty="0" smtClean="0"/>
              <a:t>P.L. 93-638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Title III – Tribal Self Governance Demonstration Project (1988) directed the DOI Secretary to conduct the Tribal Self Governance Project (superseded by Title IV in 1994)</a:t>
            </a:r>
          </a:p>
          <a:p>
            <a:endParaRPr lang="en-US" dirty="0" smtClean="0"/>
          </a:p>
          <a:p>
            <a:r>
              <a:rPr lang="en-US" dirty="0" smtClean="0"/>
              <a:t>Title IV – Tribal Self Governance Act (1994) directs the DOI Secretary to establish and carry out the Tribal Self Governance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25 CFR Part 1000</a:t>
            </a:r>
            <a:br>
              <a:rPr lang="en-US" dirty="0"/>
            </a:br>
            <a:r>
              <a:rPr lang="en-US" dirty="0"/>
              <a:t>Tribal Self </a:t>
            </a:r>
            <a:r>
              <a:rPr lang="en-US" dirty="0" smtClean="0"/>
              <a:t>Governance – Final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Effected </a:t>
            </a:r>
            <a:r>
              <a:rPr lang="en-US" dirty="0"/>
              <a:t>January 16, 2001</a:t>
            </a:r>
          </a:p>
          <a:p>
            <a:endParaRPr lang="en-US" dirty="0" smtClean="0"/>
          </a:p>
          <a:p>
            <a:r>
              <a:rPr lang="en-US" dirty="0" smtClean="0"/>
              <a:t>A sample of what Self-Governance Regulations address</a:t>
            </a:r>
            <a:endParaRPr lang="en-US" dirty="0"/>
          </a:p>
          <a:p>
            <a:pPr lvl="1"/>
            <a:r>
              <a:rPr lang="en-US" dirty="0"/>
              <a:t>Application Process and Selection Criteria</a:t>
            </a:r>
          </a:p>
          <a:p>
            <a:pPr lvl="1"/>
            <a:r>
              <a:rPr lang="en-US" dirty="0"/>
              <a:t>AFAs for BIA Programs</a:t>
            </a:r>
          </a:p>
          <a:p>
            <a:pPr lvl="1"/>
            <a:r>
              <a:rPr lang="en-US" dirty="0" smtClean="0"/>
              <a:t>Negotiation </a:t>
            </a:r>
            <a:r>
              <a:rPr lang="en-US" dirty="0"/>
              <a:t>Process for </a:t>
            </a:r>
            <a:r>
              <a:rPr lang="en-US" dirty="0" smtClean="0"/>
              <a:t>AFAs</a:t>
            </a:r>
          </a:p>
          <a:p>
            <a:pPr lvl="1"/>
            <a:r>
              <a:rPr lang="en-US" dirty="0"/>
              <a:t>AFAs for Non-BIA </a:t>
            </a:r>
            <a:r>
              <a:rPr lang="en-US" dirty="0" smtClean="0"/>
              <a:t>Programs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matthew.kallappa\AppData\Local\Microsoft\Windows\Temporary Internet Files\Content.IE5\F0NNUOCU\691gave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50" y="1981200"/>
            <a:ext cx="2133600" cy="14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DOI Self Governance Orientation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8056"/>
            <a:ext cx="49530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Self Governance Negotiations </a:t>
            </a:r>
          </a:p>
        </p:txBody>
      </p:sp>
    </p:spTree>
    <p:extLst>
      <p:ext uri="{BB962C8B-B14F-4D97-AF65-F5344CB8AC3E}">
        <p14:creationId xmlns:p14="http://schemas.microsoft.com/office/powerpoint/2010/main" val="5025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Negotiations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Begin after final Negotiation Guidance is issued – </a:t>
            </a:r>
            <a:r>
              <a:rPr lang="en-US" dirty="0" smtClean="0"/>
              <a:t>May</a:t>
            </a:r>
            <a:endParaRPr lang="en-US" dirty="0"/>
          </a:p>
          <a:p>
            <a:r>
              <a:rPr lang="en-US" dirty="0"/>
              <a:t>OSG Negotiator </a:t>
            </a:r>
            <a:r>
              <a:rPr lang="en-US" dirty="0" smtClean="0"/>
              <a:t>and Tribal SG Coordinator will </a:t>
            </a:r>
            <a:r>
              <a:rPr lang="en-US" dirty="0" err="1" smtClean="0"/>
              <a:t>connnect</a:t>
            </a:r>
            <a:r>
              <a:rPr lang="en-US" dirty="0" smtClean="0"/>
              <a:t> </a:t>
            </a:r>
            <a:r>
              <a:rPr lang="en-US" dirty="0"/>
              <a:t>re: </a:t>
            </a:r>
            <a:r>
              <a:rPr lang="en-US" dirty="0" smtClean="0"/>
              <a:t>Compact, AFA, and </a:t>
            </a:r>
            <a:r>
              <a:rPr lang="en-US" dirty="0"/>
              <a:t>Reprogramming Request</a:t>
            </a:r>
          </a:p>
          <a:p>
            <a:r>
              <a:rPr lang="en-US" dirty="0" smtClean="0"/>
              <a:t>In-person negotiation meetings </a:t>
            </a:r>
            <a:r>
              <a:rPr lang="en-US" dirty="0"/>
              <a:t>are at the request of the Tribe</a:t>
            </a:r>
          </a:p>
          <a:p>
            <a:r>
              <a:rPr lang="en-US" dirty="0" smtClean="0"/>
              <a:t>Negotiations should be completed to have the Funding Agreement commence at the intended start date of October 1 or January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Negotiation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80000"/>
              </a:lnSpc>
              <a:buNone/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cs typeface="Arial" pitchFamily="34" charset="0"/>
              </a:rPr>
              <a:t>Tribe and OSG concur to begin negotiations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000" dirty="0" smtClean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cs typeface="Arial" pitchFamily="34" charset="0"/>
              </a:rPr>
              <a:t>Either party may request pre-negotiation </a:t>
            </a:r>
            <a:r>
              <a:rPr lang="en-US" sz="3000" dirty="0" smtClean="0">
                <a:cs typeface="Arial" pitchFamily="34" charset="0"/>
              </a:rPr>
              <a:t>meeting(s) as necessary</a:t>
            </a:r>
            <a:endParaRPr lang="en-US" sz="3000" dirty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0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cs typeface="Arial" pitchFamily="34" charset="0"/>
              </a:rPr>
              <a:t>Subsequent meetings </a:t>
            </a:r>
            <a:r>
              <a:rPr lang="en-US" sz="3000" dirty="0" smtClean="0">
                <a:cs typeface="Arial" pitchFamily="34" charset="0"/>
              </a:rPr>
              <a:t>held as needed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000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cs typeface="Arial" pitchFamily="34" charset="0"/>
              </a:rPr>
              <a:t>Lead negotiators must be </a:t>
            </a:r>
            <a:r>
              <a:rPr lang="en-US" sz="3000" dirty="0">
                <a:solidFill>
                  <a:schemeClr val="accent2"/>
                </a:solidFill>
                <a:cs typeface="Arial" pitchFamily="34" charset="0"/>
              </a:rPr>
              <a:t>authorized to negotiate </a:t>
            </a:r>
            <a:r>
              <a:rPr lang="en-US" sz="3000" dirty="0">
                <a:cs typeface="Arial" pitchFamily="34" charset="0"/>
              </a:rPr>
              <a:t>on behalf of their government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000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cs typeface="Arial" pitchFamily="34" charset="0"/>
              </a:rPr>
              <a:t>Lead negotiators are: </a:t>
            </a:r>
            <a:r>
              <a:rPr lang="en-US" sz="3000" dirty="0" smtClean="0">
                <a:solidFill>
                  <a:schemeClr val="accent2"/>
                </a:solidFill>
                <a:cs typeface="Arial" pitchFamily="34" charset="0"/>
              </a:rPr>
              <a:t>delegated tribal </a:t>
            </a:r>
            <a:r>
              <a:rPr lang="en-US" sz="3000" dirty="0">
                <a:solidFill>
                  <a:schemeClr val="accent2"/>
                </a:solidFill>
                <a:cs typeface="Arial" pitchFamily="34" charset="0"/>
              </a:rPr>
              <a:t>rep</a:t>
            </a:r>
            <a:r>
              <a:rPr lang="en-US" sz="3000" dirty="0">
                <a:cs typeface="Arial" pitchFamily="34" charset="0"/>
              </a:rPr>
              <a:t>, the </a:t>
            </a:r>
            <a:r>
              <a:rPr lang="en-US" sz="3000" dirty="0">
                <a:solidFill>
                  <a:schemeClr val="accent2"/>
                </a:solidFill>
                <a:cs typeface="Arial" pitchFamily="34" charset="0"/>
              </a:rPr>
              <a:t>OSG </a:t>
            </a:r>
            <a:r>
              <a:rPr lang="en-US" sz="3000" dirty="0" smtClean="0">
                <a:solidFill>
                  <a:schemeClr val="accent2"/>
                </a:solidFill>
                <a:cs typeface="Arial" pitchFamily="34" charset="0"/>
              </a:rPr>
              <a:t>negotiator, </a:t>
            </a:r>
            <a:r>
              <a:rPr lang="en-US" sz="3000" dirty="0">
                <a:cs typeface="Arial" pitchFamily="34" charset="0"/>
              </a:rPr>
              <a:t>and </a:t>
            </a:r>
            <a:r>
              <a:rPr lang="en-US" sz="3000" dirty="0" smtClean="0">
                <a:cs typeface="Arial" pitchFamily="34" charset="0"/>
              </a:rPr>
              <a:t>the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sz="3000" dirty="0">
                <a:solidFill>
                  <a:schemeClr val="accent2"/>
                </a:solidFill>
                <a:cs typeface="Arial" pitchFamily="34" charset="0"/>
              </a:rPr>
              <a:t>BIA </a:t>
            </a:r>
            <a:r>
              <a:rPr lang="en-US" sz="3000" dirty="0" smtClean="0">
                <a:solidFill>
                  <a:schemeClr val="accent2"/>
                </a:solidFill>
                <a:cs typeface="Arial" pitchFamily="34" charset="0"/>
              </a:rPr>
              <a:t>regional director</a:t>
            </a:r>
            <a:endParaRPr lang="en-US" sz="3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Negotiation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The OSG negotiator is the lead negotiator for the Assistant Secretary – Indian Affairs</a:t>
            </a:r>
            <a:endParaRPr lang="en-US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The </a:t>
            </a:r>
            <a:r>
              <a:rPr lang="en-US" dirty="0">
                <a:cs typeface="Arial" pitchFamily="34" charset="0"/>
              </a:rPr>
              <a:t>BIA Regional Director is the lead negotiator for all BIA programs 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The </a:t>
            </a:r>
            <a:r>
              <a:rPr lang="en-US" dirty="0">
                <a:cs typeface="Arial" pitchFamily="34" charset="0"/>
              </a:rPr>
              <a:t>BIA Regional Director is responsible for </a:t>
            </a:r>
            <a:r>
              <a:rPr lang="en-US" dirty="0" smtClean="0">
                <a:cs typeface="Arial" pitchFamily="34" charset="0"/>
              </a:rPr>
              <a:t>coordinating with </a:t>
            </a:r>
            <a:r>
              <a:rPr lang="en-US" dirty="0">
                <a:cs typeface="Arial" pitchFamily="34" charset="0"/>
              </a:rPr>
              <a:t>and notifying all pertinent BIA program </a:t>
            </a:r>
            <a:r>
              <a:rPr lang="en-US" dirty="0" smtClean="0">
                <a:cs typeface="Arial" pitchFamily="34" charset="0"/>
              </a:rPr>
              <a:t>offices</a:t>
            </a:r>
          </a:p>
        </p:txBody>
      </p:sp>
    </p:spTree>
    <p:extLst>
      <p:ext uri="{BB962C8B-B14F-4D97-AF65-F5344CB8AC3E}">
        <p14:creationId xmlns:p14="http://schemas.microsoft.com/office/powerpoint/2010/main" val="19356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Negotiation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The </a:t>
            </a:r>
            <a:r>
              <a:rPr lang="en-US" dirty="0">
                <a:cs typeface="Arial" pitchFamily="34" charset="0"/>
              </a:rPr>
              <a:t>negotiation process </a:t>
            </a:r>
            <a:r>
              <a:rPr lang="en-US" dirty="0" smtClean="0">
                <a:cs typeface="Arial" pitchFamily="34" charset="0"/>
              </a:rPr>
              <a:t>should address: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The </a:t>
            </a:r>
            <a:r>
              <a:rPr lang="en-US" dirty="0">
                <a:cs typeface="Arial" pitchFamily="34" charset="0"/>
              </a:rPr>
              <a:t>specific intentions of the </a:t>
            </a:r>
            <a:r>
              <a:rPr lang="en-US" dirty="0" smtClean="0">
                <a:cs typeface="Arial" pitchFamily="34" charset="0"/>
              </a:rPr>
              <a:t>Tribe, </a:t>
            </a:r>
            <a:r>
              <a:rPr lang="en-US" dirty="0" err="1" smtClean="0">
                <a:cs typeface="Arial" pitchFamily="34" charset="0"/>
              </a:rPr>
              <a:t>ie</a:t>
            </a:r>
            <a:r>
              <a:rPr lang="en-US" dirty="0" smtClean="0">
                <a:cs typeface="Arial" pitchFamily="34" charset="0"/>
              </a:rPr>
              <a:t>. which programs are to be included in the FA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Legal 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</a:rPr>
              <a:t>or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programmatic issues </a:t>
            </a:r>
            <a:r>
              <a:rPr lang="en-US" dirty="0">
                <a:cs typeface="Arial" pitchFamily="34" charset="0"/>
              </a:rPr>
              <a:t>identified as concerns by the BIA or </a:t>
            </a:r>
            <a:r>
              <a:rPr lang="en-US" dirty="0" smtClean="0">
                <a:cs typeface="Arial" pitchFamily="34" charset="0"/>
              </a:rPr>
              <a:t>Tribe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Options </a:t>
            </a:r>
            <a:r>
              <a:rPr lang="en-US" dirty="0">
                <a:cs typeface="Arial" pitchFamily="34" charset="0"/>
              </a:rPr>
              <a:t>for negotiating programs and related 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</a:rPr>
              <a:t>budget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amounts</a:t>
            </a:r>
            <a:endParaRPr lang="en-US" dirty="0"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Dates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for conducting and concluding </a:t>
            </a:r>
            <a:r>
              <a:rPr lang="en-US" dirty="0" smtClean="0">
                <a:cs typeface="Arial" pitchFamily="34" charset="0"/>
              </a:rPr>
              <a:t>negotiations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Protocols </a:t>
            </a:r>
            <a:r>
              <a:rPr lang="en-US" dirty="0">
                <a:cs typeface="Arial" pitchFamily="34" charset="0"/>
              </a:rPr>
              <a:t>for conducting </a:t>
            </a:r>
            <a:r>
              <a:rPr lang="en-US" dirty="0" smtClean="0">
                <a:cs typeface="Arial" pitchFamily="34" charset="0"/>
              </a:rPr>
              <a:t>negotiations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Who </a:t>
            </a:r>
            <a:r>
              <a:rPr lang="en-US" dirty="0">
                <a:cs typeface="Arial" pitchFamily="34" charset="0"/>
              </a:rPr>
              <a:t>will prepare 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initial </a:t>
            </a:r>
            <a:r>
              <a:rPr lang="en-US" dirty="0" smtClean="0">
                <a:cs typeface="Arial" pitchFamily="34" charset="0"/>
              </a:rPr>
              <a:t>drafts of the documents</a:t>
            </a: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DOI Self Governance Orientation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8056"/>
            <a:ext cx="49530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Exactly is Negotiated? </a:t>
            </a:r>
          </a:p>
        </p:txBody>
      </p:sp>
    </p:spTree>
    <p:extLst>
      <p:ext uri="{BB962C8B-B14F-4D97-AF65-F5344CB8AC3E}">
        <p14:creationId xmlns:p14="http://schemas.microsoft.com/office/powerpoint/2010/main" val="11782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629912"/>
          </a:xfrm>
        </p:spPr>
        <p:txBody>
          <a:bodyPr>
            <a:normAutofit/>
          </a:bodyPr>
          <a:lstStyle/>
          <a:p>
            <a:r>
              <a:rPr lang="en-US" dirty="0" smtClean="0"/>
              <a:t>Session Format: PowerPoints, group exercises</a:t>
            </a:r>
          </a:p>
          <a:p>
            <a:r>
              <a:rPr lang="en-US" dirty="0" smtClean="0"/>
              <a:t>Question &amp; Answer opportunities</a:t>
            </a:r>
          </a:p>
          <a:p>
            <a:r>
              <a:rPr lang="en-US" dirty="0" smtClean="0"/>
              <a:t>Scheduled Breaks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1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6521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Self Governance Compact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7162800" cy="3867150"/>
          </a:xfrm>
        </p:spPr>
        <p:txBody>
          <a:bodyPr>
            <a:normAutofit/>
          </a:bodyPr>
          <a:lstStyle/>
          <a:p>
            <a:pPr marL="425196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Applicable to all of DOI programs</a:t>
            </a:r>
          </a:p>
          <a:p>
            <a:pPr marL="425196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Provides overriding administrative structure</a:t>
            </a:r>
          </a:p>
          <a:p>
            <a:pPr marL="425196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Is negotiated once, subject to </a:t>
            </a:r>
            <a:r>
              <a:rPr lang="en-US" sz="2400" dirty="0" smtClean="0">
                <a:cs typeface="Arial" pitchFamily="34" charset="0"/>
              </a:rPr>
              <a:t>amendment</a:t>
            </a:r>
          </a:p>
          <a:p>
            <a:pPr marL="425196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Should </a:t>
            </a:r>
            <a:r>
              <a:rPr lang="en-US" sz="2400" dirty="0">
                <a:cs typeface="Arial" pitchFamily="34" charset="0"/>
              </a:rPr>
              <a:t>generally include</a:t>
            </a:r>
            <a:r>
              <a:rPr lang="en-US" sz="2400" dirty="0" smtClean="0">
                <a:cs typeface="Arial" pitchFamily="34" charset="0"/>
              </a:rPr>
              <a:t>:</a:t>
            </a:r>
            <a:endParaRPr lang="en-US" sz="2400" dirty="0">
              <a:cs typeface="Arial" pitchFamily="34" charset="0"/>
            </a:endParaRPr>
          </a:p>
          <a:p>
            <a:pPr marL="745236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The authority and </a:t>
            </a:r>
            <a:r>
              <a:rPr lang="en-US" sz="2400" dirty="0" smtClean="0">
                <a:cs typeface="Arial" pitchFamily="34" charset="0"/>
              </a:rPr>
              <a:t>purpose</a:t>
            </a:r>
            <a:endParaRPr lang="en-US" sz="2400" dirty="0">
              <a:cs typeface="Arial" pitchFamily="34" charset="0"/>
            </a:endParaRPr>
          </a:p>
          <a:p>
            <a:pPr marL="745236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Terms, provisions, and conditions of the </a:t>
            </a:r>
            <a:r>
              <a:rPr lang="en-US" sz="2400" dirty="0" smtClean="0">
                <a:cs typeface="Arial" pitchFamily="34" charset="0"/>
              </a:rPr>
              <a:t>compact</a:t>
            </a:r>
            <a:endParaRPr lang="en-US" sz="2400" dirty="0">
              <a:cs typeface="Arial" pitchFamily="34" charset="0"/>
            </a:endParaRPr>
          </a:p>
          <a:p>
            <a:pPr marL="745236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Obligations of the Tribe and United </a:t>
            </a:r>
            <a:r>
              <a:rPr lang="en-US" sz="2400" dirty="0" smtClean="0">
                <a:cs typeface="Arial" pitchFamily="34" charset="0"/>
              </a:rPr>
              <a:t>States</a:t>
            </a:r>
            <a:endParaRPr lang="en-US" sz="2400" dirty="0">
              <a:cs typeface="Arial" pitchFamily="34" charset="0"/>
            </a:endParaRPr>
          </a:p>
          <a:p>
            <a:pPr marL="745236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Other </a:t>
            </a:r>
            <a:r>
              <a:rPr lang="en-US" sz="2400" dirty="0" smtClean="0">
                <a:cs typeface="Arial" pitchFamily="34" charset="0"/>
              </a:rPr>
              <a:t>provisions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8196" name="Picture 4" descr="C:\Users\Shaunna.McCovey\AppData\Local\Microsoft\Windows\Temporary Internet Files\Content.IE5\5AHFD56P\clrscrollpen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908283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3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 Governance Compact -</a:t>
            </a:r>
            <a:br>
              <a:rPr lang="en-US" dirty="0" smtClean="0"/>
            </a:br>
            <a:r>
              <a:rPr lang="en-US" dirty="0" smtClean="0"/>
              <a:t>Trust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Trust Evaluations – included in Obligations of the Untied States</a:t>
            </a:r>
          </a:p>
          <a:p>
            <a:endParaRPr lang="en-US" dirty="0" smtClean="0"/>
          </a:p>
          <a:p>
            <a:r>
              <a:rPr lang="en-US" dirty="0" smtClean="0"/>
              <a:t>Performed by the Office of Special Trustee (OST) annually</a:t>
            </a:r>
          </a:p>
          <a:p>
            <a:endParaRPr lang="en-US" dirty="0" smtClean="0"/>
          </a:p>
          <a:p>
            <a:r>
              <a:rPr lang="en-US" dirty="0" smtClean="0">
                <a:cs typeface="Arial" charset="0"/>
              </a:rPr>
              <a:t>Monitor </a:t>
            </a:r>
            <a:r>
              <a:rPr lang="en-US" dirty="0">
                <a:cs typeface="Arial" charset="0"/>
              </a:rPr>
              <a:t>performance of trust functions by the </a:t>
            </a:r>
            <a:r>
              <a:rPr lang="en-US" dirty="0" smtClean="0">
                <a:cs typeface="Arial" charset="0"/>
              </a:rPr>
              <a:t>Tribe</a:t>
            </a:r>
          </a:p>
          <a:p>
            <a:pPr marL="109728" indent="0">
              <a:buNone/>
            </a:pPr>
            <a:r>
              <a:rPr lang="en-US" dirty="0" smtClean="0">
                <a:cs typeface="Arial" charset="0"/>
              </a:rPr>
              <a:t> </a:t>
            </a:r>
          </a:p>
          <a:p>
            <a:r>
              <a:rPr lang="en-US" dirty="0" smtClean="0"/>
              <a:t>What </a:t>
            </a:r>
            <a:r>
              <a:rPr lang="en-US" dirty="0"/>
              <a:t>is being evaluated?</a:t>
            </a:r>
          </a:p>
          <a:p>
            <a:endParaRPr lang="en-US" dirty="0"/>
          </a:p>
          <a:p>
            <a:pPr lvl="1"/>
            <a:r>
              <a:rPr lang="en-US" sz="2400" dirty="0">
                <a:cs typeface="Arial" charset="0"/>
              </a:rPr>
              <a:t>Trust Resources – property interest held in trust</a:t>
            </a:r>
          </a:p>
          <a:p>
            <a:pPr lvl="1"/>
            <a:endParaRPr lang="en-US" sz="2400" dirty="0">
              <a:cs typeface="Arial" charset="0"/>
            </a:endParaRPr>
          </a:p>
          <a:p>
            <a:pPr lvl="1"/>
            <a:r>
              <a:rPr lang="en-US" sz="2400" dirty="0">
                <a:cs typeface="Arial" charset="0"/>
              </a:rPr>
              <a:t>Trust Assets – trust revenue, royalties, rental assets, etc.</a:t>
            </a:r>
            <a:endParaRPr lang="en-US" dirty="0"/>
          </a:p>
          <a:p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 Governance Compact –</a:t>
            </a:r>
            <a:br>
              <a:rPr lang="en-US" dirty="0" smtClean="0"/>
            </a:br>
            <a:r>
              <a:rPr lang="en-US" dirty="0" smtClean="0"/>
              <a:t>Trust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  <a:defRPr/>
            </a:pPr>
            <a:r>
              <a:rPr lang="en-US" sz="5100" dirty="0" smtClean="0"/>
              <a:t>If  there is a finding:</a:t>
            </a:r>
          </a:p>
          <a:p>
            <a:pPr marL="82296" indent="0">
              <a:buNone/>
              <a:defRPr/>
            </a:pPr>
            <a:endParaRPr lang="en-US" sz="5100" dirty="0"/>
          </a:p>
          <a:p>
            <a:r>
              <a:rPr lang="en-US" sz="5100" dirty="0">
                <a:cs typeface="Arial" charset="0"/>
              </a:rPr>
              <a:t>The Tribe is primarily responsible for identifying and implementing corrective actions </a:t>
            </a:r>
          </a:p>
          <a:p>
            <a:pPr marL="109728" indent="0">
              <a:buNone/>
            </a:pPr>
            <a:endParaRPr lang="en-US" sz="5100" dirty="0" smtClean="0">
              <a:cs typeface="Arial" charset="0"/>
            </a:endParaRPr>
          </a:p>
          <a:p>
            <a:r>
              <a:rPr lang="en-US" sz="5100" dirty="0" smtClean="0"/>
              <a:t>More </a:t>
            </a:r>
            <a:r>
              <a:rPr lang="en-US" sz="5100" dirty="0"/>
              <a:t>info in </a:t>
            </a:r>
            <a:r>
              <a:rPr lang="en-US" sz="5100" dirty="0">
                <a:cs typeface="Arial" charset="0"/>
              </a:rPr>
              <a:t>25 CFR § 1000 Subpart O – Trust Evaluation </a:t>
            </a:r>
            <a:r>
              <a:rPr lang="en-US" sz="5100" dirty="0" smtClean="0">
                <a:cs typeface="Arial" charset="0"/>
              </a:rPr>
              <a:t>Review </a:t>
            </a:r>
          </a:p>
          <a:p>
            <a:endParaRPr lang="en-US" sz="5100" dirty="0" smtClean="0">
              <a:cs typeface="Arial" charset="0"/>
            </a:endParaRPr>
          </a:p>
          <a:p>
            <a:r>
              <a:rPr lang="en-US" sz="5100" dirty="0" smtClean="0">
                <a:solidFill>
                  <a:schemeClr val="tx1"/>
                </a:solidFill>
                <a:cs typeface="Arial" charset="0"/>
              </a:rPr>
              <a:t>A </a:t>
            </a:r>
            <a:r>
              <a:rPr lang="en-US" sz="5100" dirty="0">
                <a:solidFill>
                  <a:schemeClr val="tx1"/>
                </a:solidFill>
                <a:cs typeface="Arial" charset="0"/>
              </a:rPr>
              <a:t>finding of </a:t>
            </a:r>
            <a:r>
              <a:rPr lang="en-US" sz="5100" dirty="0">
                <a:cs typeface="Arial" charset="0"/>
              </a:rPr>
              <a:t>imminent jeopardy </a:t>
            </a:r>
            <a:r>
              <a:rPr lang="en-US" sz="5100" dirty="0">
                <a:solidFill>
                  <a:schemeClr val="tx1"/>
                </a:solidFill>
                <a:cs typeface="Arial" charset="0"/>
              </a:rPr>
              <a:t>triggers the Federal </a:t>
            </a:r>
            <a:r>
              <a:rPr lang="en-US" sz="5100" dirty="0" err="1">
                <a:solidFill>
                  <a:schemeClr val="tx1"/>
                </a:solidFill>
                <a:cs typeface="Arial" charset="0"/>
              </a:rPr>
              <a:t>reassumption</a:t>
            </a:r>
            <a:r>
              <a:rPr lang="en-US" sz="5100" dirty="0">
                <a:solidFill>
                  <a:schemeClr val="tx1"/>
                </a:solidFill>
                <a:cs typeface="Arial" charset="0"/>
              </a:rPr>
              <a:t> process - 25 CFR Part 1000 Subpart </a:t>
            </a:r>
            <a:r>
              <a:rPr lang="en-US" sz="5100" dirty="0" smtClean="0">
                <a:solidFill>
                  <a:schemeClr val="tx1"/>
                </a:solidFill>
                <a:cs typeface="Arial" charset="0"/>
              </a:rPr>
              <a:t>M</a:t>
            </a:r>
          </a:p>
          <a:p>
            <a:endParaRPr lang="en-US" sz="5100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en-US" sz="5100" dirty="0" err="1" smtClean="0">
                <a:cs typeface="Arial" charset="0"/>
              </a:rPr>
              <a:t>Reassumption</a:t>
            </a:r>
            <a:r>
              <a:rPr lang="en-US" sz="5100" dirty="0" smtClean="0">
                <a:cs typeface="Arial" charset="0"/>
              </a:rPr>
              <a:t> </a:t>
            </a:r>
            <a:r>
              <a:rPr lang="en-US" sz="5100" dirty="0">
                <a:cs typeface="Arial" charset="0"/>
              </a:rPr>
              <a:t>process</a:t>
            </a:r>
            <a:r>
              <a:rPr lang="en-US" sz="5100" b="1" dirty="0">
                <a:cs typeface="Arial" charset="0"/>
              </a:rPr>
              <a:t> </a:t>
            </a:r>
            <a:r>
              <a:rPr lang="en-US" sz="5100" b="1" dirty="0" smtClean="0">
                <a:cs typeface="Arial" charset="0"/>
              </a:rPr>
              <a:t>not </a:t>
            </a:r>
            <a:r>
              <a:rPr lang="en-US" sz="5100" dirty="0">
                <a:cs typeface="Arial" charset="0"/>
              </a:rPr>
              <a:t>triggered if OST determines that the Tribe can cure the conditions causing jeopardy within 60 </a:t>
            </a:r>
            <a:r>
              <a:rPr lang="en-US" sz="5100" dirty="0" smtClean="0">
                <a:cs typeface="Arial" charset="0"/>
              </a:rPr>
              <a:t>days</a:t>
            </a:r>
          </a:p>
          <a:p>
            <a:pPr indent="-283464">
              <a:buFont typeface="Wingdings 2"/>
              <a:buChar char=""/>
              <a:defRPr/>
            </a:pPr>
            <a:endParaRPr lang="en-US" sz="4700" dirty="0">
              <a:cs typeface="Arial" charset="0"/>
            </a:endParaRPr>
          </a:p>
          <a:p>
            <a:pPr marL="411480" lvl="1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599" y="685800"/>
            <a:ext cx="8920899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Annual Funding Agreement (AFA)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24025"/>
            <a:ext cx="7340600" cy="4171950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Annual Funding Agreements (AFAs) are legally binding and mutually enforceable written agreements negotiated and entered into annually between a self-governance Tribe/Consortium and the BIA.</a:t>
            </a:r>
          </a:p>
          <a:p>
            <a:pPr marL="3175" indent="-3175" fontAlgn="auto"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2400" dirty="0" smtClean="0">
              <a:cs typeface="Arial" charset="0"/>
            </a:endParaRPr>
          </a:p>
        </p:txBody>
      </p:sp>
      <p:pic>
        <p:nvPicPr>
          <p:cNvPr id="5122" name="Picture 2" descr="C:\Users\matthew.kallappa\AppData\Local\Microsoft\Windows\Temporary Internet Files\Content.IE5\3AHJ9T3N\4335907588_d94d02fa8b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3835579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4408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Annual Funding Agreements (AFAs)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031163" cy="4800600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 smtClean="0">
                <a:cs typeface="Arial" charset="0"/>
                <a:hlinkClick r:id="rId3" action="ppaction://hlinkfile"/>
              </a:rPr>
              <a:t>AFA</a:t>
            </a:r>
            <a:r>
              <a:rPr lang="en-US" sz="2400" dirty="0" smtClean="0">
                <a:cs typeface="Arial" charset="0"/>
              </a:rPr>
              <a:t> must specify the programs.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It must also specify the applicable funding:</a:t>
            </a:r>
          </a:p>
          <a:p>
            <a:pPr marL="745236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Retained by the BIA for “inherently federal functions” identified as “residuals”</a:t>
            </a:r>
          </a:p>
          <a:p>
            <a:pPr marL="745236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Transferred or to be transferred to the Tribe/Consortium</a:t>
            </a:r>
          </a:p>
          <a:p>
            <a:pPr marL="745236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Retained by the BIA to carry out functions that the Tribe/Consortium could have assumed but elected to leave with the BIA (“Retained Tribal Share” or “Buy-back”)</a:t>
            </a:r>
          </a:p>
          <a:p>
            <a:pPr marL="365760" indent="-283464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188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Multi-Year Agreement (MFA)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7620000" cy="4171950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At the option of the Tribe/Consortium, and subject to the availability of Congressional appropriations, a FA may exceed one year (“Multi-year Funding Agreement” or MFA)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dirty="0" smtClean="0">
              <a:cs typeface="Arial" charset="0"/>
            </a:endParaRPr>
          </a:p>
          <a:p>
            <a:pPr marL="3175" indent="-3175" fontAlgn="auto"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2400" dirty="0" smtClean="0">
              <a:cs typeface="Arial" charset="0"/>
            </a:endParaRPr>
          </a:p>
        </p:txBody>
      </p:sp>
      <p:pic>
        <p:nvPicPr>
          <p:cNvPr id="4099" name="Picture 3" descr="C:\Users\matthew.kallappa\AppData\Local\Microsoft\Windows\Temporary Internet Files\Content.IE5\3AHJ9T3N\2014-2015-2016-calenda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84" y="3604751"/>
            <a:ext cx="6934200" cy="27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6116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Reprogramming </a:t>
            </a: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Request 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3175" indent="-3175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Also known as “Reprogramming Request” and “FA Online</a:t>
            </a:r>
            <a:r>
              <a:rPr lang="en-US" sz="2400" dirty="0" smtClean="0">
                <a:cs typeface="Arial" charset="0"/>
              </a:rPr>
              <a:t>”</a:t>
            </a: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Key financial </a:t>
            </a:r>
            <a:r>
              <a:rPr lang="en-US" sz="2400" dirty="0" smtClean="0">
                <a:cs typeface="Arial" charset="0"/>
              </a:rPr>
              <a:t>document </a:t>
            </a:r>
            <a:r>
              <a:rPr lang="en-US" sz="2400" dirty="0">
                <a:cs typeface="Arial" charset="0"/>
              </a:rPr>
              <a:t>to be completed at </a:t>
            </a:r>
            <a:r>
              <a:rPr lang="en-US" sz="2400" dirty="0" smtClean="0">
                <a:cs typeface="Arial" charset="0"/>
              </a:rPr>
              <a:t>negotiations</a:t>
            </a: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Specifies </a:t>
            </a:r>
            <a:r>
              <a:rPr lang="en-US" sz="2400" dirty="0">
                <a:cs typeface="Arial" charset="0"/>
              </a:rPr>
              <a:t>BIA</a:t>
            </a:r>
            <a:r>
              <a:rPr lang="en-US" sz="2400" dirty="0" smtClean="0">
                <a:cs typeface="Arial" charset="0"/>
              </a:rPr>
              <a:t> programs</a:t>
            </a: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Specifies funding amounts</a:t>
            </a: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Specifies the sources of funding to be transferred</a:t>
            </a: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46863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Footnotes identify unique factors concerning programs and/or amounts</a:t>
            </a:r>
          </a:p>
        </p:txBody>
      </p:sp>
    </p:spTree>
    <p:extLst>
      <p:ext uri="{BB962C8B-B14F-4D97-AF65-F5344CB8AC3E}">
        <p14:creationId xmlns:p14="http://schemas.microsoft.com/office/powerpoint/2010/main" val="67126358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6400" y="7620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Worksheets / Reprogramming Requests / Funding Agreement Online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798513"/>
            <a:ext cx="10134600" cy="887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Agreement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Agreement / MOU</a:t>
            </a:r>
          </a:p>
          <a:p>
            <a:pPr lvl="1"/>
            <a:r>
              <a:rPr lang="en-US" dirty="0" smtClean="0"/>
              <a:t>Shared program service responsibilities</a:t>
            </a:r>
          </a:p>
          <a:p>
            <a:pPr lvl="1"/>
            <a:r>
              <a:rPr lang="en-US" dirty="0" smtClean="0"/>
              <a:t>Phased program transition plan</a:t>
            </a:r>
          </a:p>
          <a:p>
            <a:r>
              <a:rPr lang="en-US" dirty="0" smtClean="0"/>
              <a:t>Tribal Transportation Program Addendum</a:t>
            </a:r>
            <a:endParaRPr lang="en-US" dirty="0"/>
          </a:p>
          <a:p>
            <a:r>
              <a:rPr lang="en-US" dirty="0" smtClean="0"/>
              <a:t>OST Programs</a:t>
            </a:r>
          </a:p>
          <a:p>
            <a:pPr lvl="1"/>
            <a:r>
              <a:rPr lang="en-US" dirty="0" smtClean="0"/>
              <a:t>Appraisals MOU</a:t>
            </a:r>
          </a:p>
          <a:p>
            <a:pPr lvl="1"/>
            <a:r>
              <a:rPr lang="en-US" dirty="0" smtClean="0"/>
              <a:t>Trust Beneficiaries Program MOU</a:t>
            </a:r>
          </a:p>
        </p:txBody>
      </p:sp>
    </p:spTree>
    <p:extLst>
      <p:ext uri="{BB962C8B-B14F-4D97-AF65-F5344CB8AC3E}">
        <p14:creationId xmlns:p14="http://schemas.microsoft.com/office/powerpoint/2010/main" val="787310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DOI Self Governance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8056"/>
            <a:ext cx="49530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R</a:t>
            </a:r>
            <a:r>
              <a:rPr lang="en-US" sz="2800" dirty="0" smtClean="0"/>
              <a:t>esources are Available for SG Negotiations? </a:t>
            </a:r>
          </a:p>
        </p:txBody>
      </p:sp>
    </p:spTree>
    <p:extLst>
      <p:ext uri="{BB962C8B-B14F-4D97-AF65-F5344CB8AC3E}">
        <p14:creationId xmlns:p14="http://schemas.microsoft.com/office/powerpoint/2010/main" val="24903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DOI Self Governance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8056"/>
            <a:ext cx="4953000" cy="17526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What Language are you </a:t>
            </a:r>
            <a:r>
              <a:rPr lang="en-US" sz="2800" dirty="0"/>
              <a:t>S</a:t>
            </a:r>
            <a:r>
              <a:rPr lang="en-US" sz="2800" dirty="0" smtClean="0"/>
              <a:t>peaking?</a:t>
            </a:r>
            <a:endParaRPr lang="en-US" dirty="0" smtClean="0"/>
          </a:p>
        </p:txBody>
      </p:sp>
      <p:pic>
        <p:nvPicPr>
          <p:cNvPr id="1028" name="Picture 4" descr="C:\Users\matthew.kallappa\AppData\Local\Microsoft\Windows\Temporary Internet Files\Content.IE5\Z3JS8TJ0\Eagle-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398"/>
            <a:ext cx="3158719" cy="2232819"/>
          </a:xfrm>
          <a:prstGeom prst="rect">
            <a:avLst/>
          </a:prstGeom>
          <a:noFill/>
          <a:scene3d>
            <a:camera prst="orthographicFront">
              <a:rot lat="0" lon="110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Laws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r>
              <a:rPr lang="en-US" dirty="0" smtClean="0"/>
              <a:t>Statutes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Snyder Act</a:t>
            </a:r>
          </a:p>
          <a:p>
            <a:pPr lvl="1"/>
            <a:r>
              <a:rPr lang="en-US" dirty="0" smtClean="0"/>
              <a:t>Johnson O’Malley Act</a:t>
            </a:r>
          </a:p>
          <a:p>
            <a:pPr lvl="1"/>
            <a:r>
              <a:rPr lang="en-US" dirty="0" smtClean="0"/>
              <a:t>Indian Self Determination and Education Assistance Act (P.L. 93-638, as amended)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Title I</a:t>
            </a:r>
          </a:p>
          <a:p>
            <a:pPr lvl="2"/>
            <a:r>
              <a:rPr lang="en-US" dirty="0" smtClean="0"/>
              <a:t>Title IV</a:t>
            </a:r>
          </a:p>
        </p:txBody>
      </p:sp>
    </p:spTree>
    <p:extLst>
      <p:ext uri="{BB962C8B-B14F-4D97-AF65-F5344CB8AC3E}">
        <p14:creationId xmlns:p14="http://schemas.microsoft.com/office/powerpoint/2010/main" val="29786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46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…Regulations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25 CFR Part </a:t>
            </a:r>
            <a:r>
              <a:rPr lang="en-US" dirty="0" smtClean="0"/>
              <a:t>1000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Subpart E for BIA Programs</a:t>
            </a:r>
          </a:p>
          <a:p>
            <a:pPr lvl="2"/>
            <a:r>
              <a:rPr lang="en-US" dirty="0" smtClean="0"/>
              <a:t>Subpart </a:t>
            </a:r>
            <a:r>
              <a:rPr lang="en-US" dirty="0"/>
              <a:t>G – Negotiation Process for </a:t>
            </a:r>
            <a:r>
              <a:rPr lang="en-US" dirty="0" smtClean="0"/>
              <a:t>AFAs</a:t>
            </a:r>
          </a:p>
          <a:p>
            <a:pPr lvl="2"/>
            <a:r>
              <a:rPr lang="en-US" dirty="0"/>
              <a:t>Subpart Q (miscellaneous) </a:t>
            </a:r>
          </a:p>
          <a:p>
            <a:pPr lvl="2"/>
            <a:r>
              <a:rPr lang="en-US" dirty="0" smtClean="0"/>
              <a:t>Appendix </a:t>
            </a:r>
            <a:r>
              <a:rPr lang="en-US" dirty="0"/>
              <a:t>A – Model </a:t>
            </a:r>
            <a:r>
              <a:rPr lang="en-US" dirty="0" smtClean="0"/>
              <a:t>Compact</a:t>
            </a:r>
            <a:endParaRPr lang="en-US" dirty="0"/>
          </a:p>
        </p:txBody>
      </p:sp>
      <p:pic>
        <p:nvPicPr>
          <p:cNvPr id="6146" name="Picture 2" descr="C:\Users\Shaunna.McCovey\AppData\Local\Microsoft\Windows\Temporary Internet Files\Content.IE5\9SP6O1ZQ\regulatio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956246" cy="19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Timeline for Negotiation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45736"/>
          </a:xfrm>
        </p:spPr>
        <p:txBody>
          <a:bodyPr>
            <a:normAutofit/>
          </a:bodyPr>
          <a:lstStyle/>
          <a:p>
            <a:r>
              <a:rPr lang="en-US" dirty="0" smtClean="0"/>
              <a:t>February </a:t>
            </a:r>
            <a:r>
              <a:rPr lang="en-US" dirty="0"/>
              <a:t>-</a:t>
            </a:r>
            <a:r>
              <a:rPr lang="en-US" dirty="0" smtClean="0"/>
              <a:t> President’s Budget Request (Green Book) published in e-form</a:t>
            </a:r>
          </a:p>
          <a:p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/>
              <a:t>-</a:t>
            </a:r>
            <a:r>
              <a:rPr lang="en-US" dirty="0" smtClean="0"/>
              <a:t> Draft circulated to feds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April </a:t>
            </a:r>
            <a:r>
              <a:rPr lang="en-US" dirty="0"/>
              <a:t>-</a:t>
            </a:r>
            <a:r>
              <a:rPr lang="en-US" dirty="0" smtClean="0"/>
              <a:t> draft released </a:t>
            </a:r>
            <a:r>
              <a:rPr lang="en-US" dirty="0"/>
              <a:t>for Tribal </a:t>
            </a:r>
            <a:r>
              <a:rPr lang="en-US" dirty="0" smtClean="0"/>
              <a:t>comment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May - final version released </a:t>
            </a:r>
            <a:r>
              <a:rPr lang="en-US" dirty="0"/>
              <a:t>after conference</a:t>
            </a:r>
          </a:p>
          <a:p>
            <a:endParaRPr lang="en-US" dirty="0" smtClean="0"/>
          </a:p>
          <a:p>
            <a:r>
              <a:rPr lang="en-US" dirty="0" smtClean="0"/>
              <a:t>Final version posted </a:t>
            </a:r>
            <a:r>
              <a:rPr lang="en-US" dirty="0"/>
              <a:t>on </a:t>
            </a:r>
            <a:r>
              <a:rPr lang="en-US" dirty="0" smtClean="0"/>
              <a:t>OSG website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6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Negotiation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45736"/>
          </a:xfrm>
        </p:spPr>
        <p:txBody>
          <a:bodyPr>
            <a:normAutofit/>
          </a:bodyPr>
          <a:lstStyle/>
          <a:p>
            <a:r>
              <a:rPr lang="en-US" dirty="0" smtClean="0"/>
              <a:t>Guidance to federal negotiators</a:t>
            </a:r>
          </a:p>
          <a:p>
            <a:pPr lvl="1"/>
            <a:r>
              <a:rPr lang="en-US" dirty="0" smtClean="0"/>
              <a:t>Programs Requiring Special Attention, i.e.</a:t>
            </a:r>
          </a:p>
          <a:p>
            <a:pPr lvl="2"/>
            <a:r>
              <a:rPr lang="en-US" dirty="0" smtClean="0"/>
              <a:t>Trust Programs</a:t>
            </a:r>
          </a:p>
          <a:p>
            <a:pPr lvl="2"/>
            <a:r>
              <a:rPr lang="en-US" dirty="0" smtClean="0"/>
              <a:t>Contract Support</a:t>
            </a:r>
          </a:p>
          <a:p>
            <a:pPr lvl="2"/>
            <a:r>
              <a:rPr lang="en-US" dirty="0" smtClean="0"/>
              <a:t>Transportation Program</a:t>
            </a:r>
          </a:p>
          <a:p>
            <a:pPr lvl="2"/>
            <a:r>
              <a:rPr lang="en-US" dirty="0" smtClean="0"/>
              <a:t>Law Enforcement</a:t>
            </a:r>
          </a:p>
          <a:p>
            <a:pPr lvl="1"/>
            <a:r>
              <a:rPr lang="en-US" dirty="0" smtClean="0"/>
              <a:t>Process Checklist</a:t>
            </a:r>
          </a:p>
          <a:p>
            <a:pPr lvl="1"/>
            <a:r>
              <a:rPr lang="en-US" dirty="0" smtClean="0"/>
              <a:t>Anticipated Data Calls</a:t>
            </a:r>
          </a:p>
          <a:p>
            <a:pPr lvl="1"/>
            <a:r>
              <a:rPr lang="en-US" dirty="0" smtClean="0"/>
              <a:t>Model AFA</a:t>
            </a:r>
          </a:p>
          <a:p>
            <a:pPr lvl="1"/>
            <a:r>
              <a:rPr lang="en-US" dirty="0" smtClean="0"/>
              <a:t>Model Addenda</a:t>
            </a:r>
          </a:p>
        </p:txBody>
      </p:sp>
    </p:spTree>
    <p:extLst>
      <p:ext uri="{BB962C8B-B14F-4D97-AF65-F5344CB8AC3E}">
        <p14:creationId xmlns:p14="http://schemas.microsoft.com/office/powerpoint/2010/main" val="40317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Book (President’s BIA Budget Request to Congress)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45736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 Charts, Maps</a:t>
            </a:r>
          </a:p>
          <a:p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Tribal Priorities</a:t>
            </a:r>
          </a:p>
          <a:p>
            <a:pPr lvl="1"/>
            <a:r>
              <a:rPr lang="en-US" dirty="0" smtClean="0"/>
              <a:t>Program Changes</a:t>
            </a:r>
          </a:p>
          <a:p>
            <a:r>
              <a:rPr lang="en-US" dirty="0" smtClean="0"/>
              <a:t>Summary Tables</a:t>
            </a:r>
          </a:p>
          <a:p>
            <a:r>
              <a:rPr lang="en-US" dirty="0" smtClean="0"/>
              <a:t>BIA Programs</a:t>
            </a:r>
          </a:p>
          <a:p>
            <a:pPr lvl="1"/>
            <a:r>
              <a:rPr lang="en-US" dirty="0" smtClean="0"/>
              <a:t>Budget Tables</a:t>
            </a:r>
          </a:p>
          <a:p>
            <a:pPr lvl="1"/>
            <a:r>
              <a:rPr lang="en-US" dirty="0" smtClean="0"/>
              <a:t>Program Changes</a:t>
            </a:r>
          </a:p>
          <a:p>
            <a:pPr lvl="1"/>
            <a:r>
              <a:rPr lang="en-US" dirty="0" smtClean="0"/>
              <a:t>Program Overview (program descriptions)</a:t>
            </a:r>
          </a:p>
        </p:txBody>
      </p:sp>
    </p:spTree>
    <p:extLst>
      <p:ext uri="{BB962C8B-B14F-4D97-AF65-F5344CB8AC3E}">
        <p14:creationId xmlns:p14="http://schemas.microsoft.com/office/powerpoint/2010/main" val="14303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Book (President’s BIA Budget Request to Congress)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Tribal Priority Allocation (TPA) tables</a:t>
            </a:r>
          </a:p>
          <a:p>
            <a:pPr lvl="1"/>
            <a:r>
              <a:rPr lang="en-US" dirty="0" smtClean="0"/>
              <a:t>Bureau Regional Allocations</a:t>
            </a:r>
          </a:p>
          <a:p>
            <a:pPr lvl="1"/>
            <a:r>
              <a:rPr lang="en-US" dirty="0" smtClean="0"/>
              <a:t>Self Governance Compact Participation</a:t>
            </a:r>
          </a:p>
          <a:p>
            <a:pPr lvl="1"/>
            <a:r>
              <a:rPr lang="en-US" dirty="0" smtClean="0"/>
              <a:t>Self Governance Compact by Tribe/Consortium (SG Tribes’ Base funding)</a:t>
            </a:r>
          </a:p>
          <a:p>
            <a:pPr lvl="1"/>
            <a:r>
              <a:rPr lang="en-US" dirty="0" smtClean="0"/>
              <a:t>Consolidated Tribal Government Program</a:t>
            </a:r>
          </a:p>
        </p:txBody>
      </p:sp>
    </p:spTree>
    <p:extLst>
      <p:ext uri="{BB962C8B-B14F-4D97-AF65-F5344CB8AC3E}">
        <p14:creationId xmlns:p14="http://schemas.microsoft.com/office/powerpoint/2010/main" val="26441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Finalizing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All </a:t>
            </a:r>
            <a:r>
              <a:rPr lang="en-US" dirty="0">
                <a:cs typeface="Arial" pitchFamily="34" charset="0"/>
              </a:rPr>
              <a:t>parties have </a:t>
            </a:r>
            <a:r>
              <a:rPr lang="en-US" dirty="0" smtClean="0">
                <a:cs typeface="Arial" pitchFamily="34" charset="0"/>
              </a:rPr>
              <a:t>to sign </a:t>
            </a:r>
            <a:r>
              <a:rPr lang="en-US" dirty="0">
                <a:cs typeface="Arial" pitchFamily="34" charset="0"/>
              </a:rPr>
              <a:t>the Funding </a:t>
            </a:r>
            <a:r>
              <a:rPr lang="en-US" dirty="0" smtClean="0">
                <a:cs typeface="Arial" pitchFamily="34" charset="0"/>
              </a:rPr>
              <a:t>Agreement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A </a:t>
            </a:r>
            <a:r>
              <a:rPr lang="en-US" dirty="0">
                <a:cs typeface="Arial" pitchFamily="34" charset="0"/>
              </a:rPr>
              <a:t>second set of originals is sent to the </a:t>
            </a:r>
            <a:r>
              <a:rPr lang="en-US" dirty="0" smtClean="0">
                <a:cs typeface="Arial" pitchFamily="34" charset="0"/>
              </a:rPr>
              <a:t>Tribe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Copies are sent </a:t>
            </a:r>
            <a:r>
              <a:rPr lang="en-US" dirty="0">
                <a:cs typeface="Arial" pitchFamily="34" charset="0"/>
              </a:rPr>
              <a:t>to appropriate Congressional Committees 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Each Tribe </a:t>
            </a:r>
            <a:r>
              <a:rPr lang="en-US" dirty="0">
                <a:cs typeface="Arial" pitchFamily="34" charset="0"/>
              </a:rPr>
              <a:t>served by the BIA </a:t>
            </a:r>
            <a:r>
              <a:rPr lang="en-US" dirty="0" smtClean="0">
                <a:cs typeface="Arial" pitchFamily="34" charset="0"/>
              </a:rPr>
              <a:t>Agency gets a copy</a:t>
            </a:r>
          </a:p>
          <a:p>
            <a:pPr marL="109728" indent="0">
              <a:lnSpc>
                <a:spcPct val="80000"/>
              </a:lnSpc>
              <a:buNone/>
              <a:defRPr/>
            </a:pPr>
            <a:r>
              <a:rPr lang="en-US" dirty="0" smtClean="0">
                <a:cs typeface="Arial" pitchFamily="34" charset="0"/>
              </a:rPr>
              <a:t> 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7170" name="Picture 2" descr="C:\Users\Shaunna.McCovey\AppData\Local\Microsoft\Windows\Temporary Internet Files\Content.IE5\LAUQX3X7\EH-00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Finalizing Negotiations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Once final agreement has been reached, Tribes are responsible for preparing 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</a:rPr>
              <a:t>final negotiation packets</a:t>
            </a:r>
            <a:r>
              <a:rPr lang="en-US" dirty="0">
                <a:cs typeface="Arial" pitchFamily="34" charset="0"/>
              </a:rPr>
              <a:t> for surname and signature which </a:t>
            </a:r>
            <a:r>
              <a:rPr lang="en-US" dirty="0" smtClean="0">
                <a:cs typeface="Arial" pitchFamily="34" charset="0"/>
              </a:rPr>
              <a:t>include: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Two signed </a:t>
            </a:r>
            <a:r>
              <a:rPr lang="en-US" dirty="0">
                <a:cs typeface="Arial" pitchFamily="34" charset="0"/>
              </a:rPr>
              <a:t>original </a:t>
            </a:r>
            <a:r>
              <a:rPr lang="en-US" dirty="0" smtClean="0">
                <a:cs typeface="Arial" pitchFamily="34" charset="0"/>
              </a:rPr>
              <a:t>Compacts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Two signed </a:t>
            </a:r>
            <a:r>
              <a:rPr lang="en-US" dirty="0">
                <a:cs typeface="Arial" pitchFamily="34" charset="0"/>
              </a:rPr>
              <a:t>original Funding </a:t>
            </a:r>
            <a:r>
              <a:rPr lang="en-US" dirty="0" smtClean="0">
                <a:cs typeface="Arial" pitchFamily="34" charset="0"/>
              </a:rPr>
              <a:t>Agreements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Two signed </a:t>
            </a:r>
            <a:r>
              <a:rPr lang="en-US" dirty="0">
                <a:cs typeface="Arial" pitchFamily="34" charset="0"/>
              </a:rPr>
              <a:t>original Reprogramming </a:t>
            </a:r>
            <a:r>
              <a:rPr lang="en-US" dirty="0" smtClean="0">
                <a:cs typeface="Arial" pitchFamily="34" charset="0"/>
              </a:rPr>
              <a:t>Requests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Two </a:t>
            </a:r>
            <a:r>
              <a:rPr lang="en-US" dirty="0">
                <a:cs typeface="Arial" pitchFamily="34" charset="0"/>
              </a:rPr>
              <a:t>copies of authorizing Tribal resolutions as </a:t>
            </a:r>
            <a:r>
              <a:rPr lang="en-US" dirty="0" smtClean="0">
                <a:cs typeface="Arial" pitchFamily="34" charset="0"/>
              </a:rPr>
              <a:t>needed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Two copies of any attachments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DOI Self Governance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8056"/>
            <a:ext cx="49530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Contract Support</a:t>
            </a:r>
            <a:endParaRPr lang="en-US" sz="2800" dirty="0"/>
          </a:p>
        </p:txBody>
      </p:sp>
      <p:pic>
        <p:nvPicPr>
          <p:cNvPr id="2056" name="Picture 8" descr="C:\Users\matthew.kallappa\AppData\Local\Microsoft\Windows\Temporary Internet Files\Content.IE5\3AHJ9T3N\business_people_runn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400812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Affairs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Currently operating under 2006 CSC policy</a:t>
            </a:r>
          </a:p>
          <a:p>
            <a:endParaRPr lang="en-US" dirty="0"/>
          </a:p>
          <a:p>
            <a:r>
              <a:rPr lang="en-US" dirty="0" smtClean="0"/>
              <a:t>Tribal Consultation on revised CSC policy</a:t>
            </a:r>
          </a:p>
          <a:p>
            <a:pPr lvl="1"/>
            <a:r>
              <a:rPr lang="en-US" dirty="0" smtClean="0"/>
              <a:t>Consultation sessions</a:t>
            </a:r>
          </a:p>
          <a:p>
            <a:pPr lvl="1"/>
            <a:r>
              <a:rPr lang="en-US" dirty="0" smtClean="0"/>
              <a:t>Draft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5029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Indian Affairs </a:t>
            </a:r>
            <a:br>
              <a:rPr lang="en-US" dirty="0" smtClean="0"/>
            </a:br>
            <a:r>
              <a:rPr lang="en-US" dirty="0" smtClean="0"/>
              <a:t>Fed-Speak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30973"/>
              </p:ext>
            </p:extLst>
          </p:nvPr>
        </p:nvGraphicFramePr>
        <p:xfrm>
          <a:off x="3505200" y="914400"/>
          <a:ext cx="4618037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Acrobat Document" r:id="rId4" imgW="4663409" imgH="6225427" progId="AcroExch.Document.11">
                  <p:embed/>
                </p:oleObj>
              </mc:Choice>
              <mc:Fallback>
                <p:oleObj name="Acrobat Document" r:id="rId4" imgW="4663409" imgH="622542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914400"/>
                        <a:ext cx="4618037" cy="578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6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CSC Funding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2016</a:t>
            </a:r>
          </a:p>
          <a:p>
            <a:pPr lvl="1"/>
            <a:r>
              <a:rPr lang="en-US" dirty="0" smtClean="0"/>
              <a:t>Award 80% of the prior-year CSC (not to exceed 100% of need)</a:t>
            </a:r>
          </a:p>
          <a:p>
            <a:pPr lvl="1"/>
            <a:r>
              <a:rPr lang="en-US" dirty="0" smtClean="0"/>
              <a:t>Remainder/additional CSC awarded according to data received from each tribe</a:t>
            </a:r>
          </a:p>
          <a:p>
            <a:pPr lvl="2"/>
            <a:r>
              <a:rPr lang="en-US" dirty="0" smtClean="0"/>
              <a:t>Applicable Indirect Cost Rate</a:t>
            </a:r>
          </a:p>
          <a:p>
            <a:pPr lvl="2"/>
            <a:r>
              <a:rPr lang="en-US" dirty="0" smtClean="0"/>
              <a:t>Exclusions</a:t>
            </a:r>
          </a:p>
          <a:p>
            <a:pPr lvl="2"/>
            <a:r>
              <a:rPr lang="en-US" dirty="0" smtClean="0"/>
              <a:t>Salary data (for award of Direct Cost CSC)</a:t>
            </a:r>
          </a:p>
          <a:p>
            <a:pPr lvl="2"/>
            <a:r>
              <a:rPr lang="en-US" dirty="0" smtClean="0"/>
              <a:t>Eligible direct funds obligated</a:t>
            </a:r>
          </a:p>
          <a:p>
            <a:pPr lvl="1"/>
            <a:r>
              <a:rPr lang="en-US" dirty="0" smtClean="0"/>
              <a:t>In the event of an overpayment the award official will communicate with the individual tribe</a:t>
            </a:r>
          </a:p>
        </p:txBody>
      </p:sp>
    </p:spTree>
    <p:extLst>
      <p:ext uri="{BB962C8B-B14F-4D97-AF65-F5344CB8AC3E}">
        <p14:creationId xmlns:p14="http://schemas.microsoft.com/office/powerpoint/2010/main" val="20373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CSC Funding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BIA CSC Shortfall Report</a:t>
            </a:r>
          </a:p>
          <a:p>
            <a:endParaRPr lang="en-US" dirty="0"/>
          </a:p>
          <a:p>
            <a:r>
              <a:rPr lang="en-US" dirty="0" smtClean="0"/>
              <a:t>CSC Committees</a:t>
            </a:r>
          </a:p>
          <a:p>
            <a:pPr lvl="1"/>
            <a:r>
              <a:rPr lang="en-US" dirty="0" smtClean="0"/>
              <a:t>BIA</a:t>
            </a:r>
          </a:p>
          <a:p>
            <a:pPr lvl="1"/>
            <a:r>
              <a:rPr lang="en-US" dirty="0" smtClean="0"/>
              <a:t>SGAC subcommittee</a:t>
            </a:r>
          </a:p>
          <a:p>
            <a:pPr lvl="1"/>
            <a:endParaRPr lang="en-US" dirty="0"/>
          </a:p>
          <a:p>
            <a:r>
              <a:rPr lang="en-US" dirty="0" smtClean="0"/>
              <a:t>2 CFR “Super Circular”</a:t>
            </a:r>
          </a:p>
        </p:txBody>
      </p:sp>
    </p:spTree>
    <p:extLst>
      <p:ext uri="{BB962C8B-B14F-4D97-AF65-F5344CB8AC3E}">
        <p14:creationId xmlns:p14="http://schemas.microsoft.com/office/powerpoint/2010/main" val="22034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DOI Self Governance Orientation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8056"/>
            <a:ext cx="49530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OSG’s Responsibilities?</a:t>
            </a:r>
          </a:p>
        </p:txBody>
      </p:sp>
      <p:pic>
        <p:nvPicPr>
          <p:cNvPr id="12290" name="Picture 2" descr="Image result for responsibility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37733"/>
            <a:ext cx="3276600" cy="25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T</a:t>
            </a:r>
            <a:r>
              <a:rPr lang="en-US" dirty="0" smtClean="0"/>
              <a:t>hings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T</a:t>
            </a:r>
            <a:r>
              <a:rPr lang="en-US" dirty="0" smtClean="0"/>
              <a:t>ribes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E</a:t>
            </a:r>
            <a:r>
              <a:rPr lang="en-US" dirty="0" smtClean="0"/>
              <a:t>xpect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OSG?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ea typeface="Calibri"/>
                <a:cs typeface="Times New Roman"/>
              </a:rPr>
              <a:t>Select tribes to participate in Tribal Self Governance.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ea typeface="Calibri"/>
                <a:cs typeface="Times New Roman"/>
              </a:rPr>
              <a:t>Complete Funding Agreement negotiations: </a:t>
            </a:r>
          </a:p>
          <a:p>
            <a:pPr marL="635508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ea typeface="Calibri"/>
                <a:cs typeface="Times New Roman"/>
              </a:rPr>
              <a:t>Fiscal year Tribes by June 30 </a:t>
            </a:r>
          </a:p>
          <a:p>
            <a:pPr marL="635508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ea typeface="Calibri"/>
                <a:cs typeface="Times New Roman"/>
              </a:rPr>
              <a:t>Calendar year tribes by October 1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ea typeface="Calibri"/>
                <a:cs typeface="Times New Roman"/>
              </a:rPr>
              <a:t>Award funding to SG tribes in accordance with Funding Agreements.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400" dirty="0">
                <a:ea typeface="Calibri"/>
                <a:cs typeface="Times New Roman"/>
              </a:rPr>
              <a:t>Assist with negotiations for non-BIA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T</a:t>
            </a:r>
            <a:r>
              <a:rPr lang="en-US" dirty="0" smtClean="0"/>
              <a:t>hings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T</a:t>
            </a:r>
            <a:r>
              <a:rPr lang="en-US" dirty="0" smtClean="0"/>
              <a:t>ribes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E</a:t>
            </a:r>
            <a:r>
              <a:rPr lang="en-US" dirty="0" smtClean="0"/>
              <a:t>xpect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OSG?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/>
              <a:t>Administer compliance with the Single Audit Act.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/>
              <a:t>Process requests for waivers of BIA regulations within a 60-day time frame.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/>
              <a:t>Prepare Secretarial SG Annual Report to Congress by each January 1.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/>
              <a:t>Provide information to tribes, tribal members, other Federal agencies and the public regarding Self Governance.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/>
              <a:t>Work with tribes and BIA regional offices to resolve problems related to implementation of Self Governance Funding Agreements.</a:t>
            </a:r>
          </a:p>
        </p:txBody>
      </p:sp>
    </p:spTree>
    <p:extLst>
      <p:ext uri="{BB962C8B-B14F-4D97-AF65-F5344CB8AC3E}">
        <p14:creationId xmlns:p14="http://schemas.microsoft.com/office/powerpoint/2010/main" val="31352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Used </a:t>
            </a:r>
            <a:r>
              <a:rPr lang="en-US" sz="3200" dirty="0"/>
              <a:t>T</a:t>
            </a:r>
            <a:r>
              <a:rPr lang="en-US" sz="3200" dirty="0" smtClean="0"/>
              <a:t>o Work With “____” At </a:t>
            </a:r>
            <a:r>
              <a:rPr lang="en-US" sz="3200" dirty="0"/>
              <a:t>T</a:t>
            </a:r>
            <a:r>
              <a:rPr lang="en-US" sz="3200" dirty="0" smtClean="0"/>
              <a:t>he BIA, Now </a:t>
            </a:r>
            <a:r>
              <a:rPr lang="en-US" sz="3200" dirty="0"/>
              <a:t>W</a:t>
            </a:r>
            <a:r>
              <a:rPr lang="en-US" sz="3200" dirty="0" smtClean="0"/>
              <a:t>ho </a:t>
            </a:r>
            <a:r>
              <a:rPr lang="en-US" sz="3200" dirty="0"/>
              <a:t>D</a:t>
            </a:r>
            <a:r>
              <a:rPr lang="en-US" sz="3200" dirty="0" smtClean="0"/>
              <a:t>o I Work </a:t>
            </a:r>
            <a:r>
              <a:rPr lang="en-US" sz="3200" dirty="0"/>
              <a:t>W</a:t>
            </a:r>
            <a:r>
              <a:rPr lang="en-US" sz="3200" dirty="0" smtClean="0"/>
              <a:t>ith </a:t>
            </a:r>
            <a:r>
              <a:rPr lang="en-US" sz="3200" dirty="0"/>
              <a:t>A</a:t>
            </a:r>
            <a:r>
              <a:rPr lang="en-US" sz="3200" dirty="0" smtClean="0"/>
              <a:t>t OSG?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SG Application – Ken</a:t>
            </a:r>
          </a:p>
          <a:p>
            <a:r>
              <a:rPr lang="en-US" sz="2400" dirty="0" smtClean="0"/>
              <a:t>Funding Agreement negotiations – Assigned negotiator (Matt, Gordon, </a:t>
            </a:r>
            <a:r>
              <a:rPr lang="en-US" sz="2400" dirty="0" err="1" smtClean="0"/>
              <a:t>Shaunna</a:t>
            </a:r>
            <a:r>
              <a:rPr lang="en-US" sz="2400" dirty="0" smtClean="0"/>
              <a:t>, or Ken)</a:t>
            </a:r>
          </a:p>
          <a:p>
            <a:r>
              <a:rPr lang="en-US" sz="2400" dirty="0" smtClean="0"/>
              <a:t>Fund awards/EFTs/drawdowns – OSG Finance (Dan, </a:t>
            </a:r>
            <a:r>
              <a:rPr lang="en-US" sz="2400" dirty="0" err="1" smtClean="0"/>
              <a:t>Fina</a:t>
            </a:r>
            <a:r>
              <a:rPr lang="en-US" sz="2400" dirty="0" smtClean="0"/>
              <a:t>, Celeste, Lance)</a:t>
            </a:r>
          </a:p>
          <a:p>
            <a:r>
              <a:rPr lang="en-US" sz="2400" dirty="0" smtClean="0"/>
              <a:t>Contract Support – Tom, Nick</a:t>
            </a:r>
          </a:p>
          <a:p>
            <a:r>
              <a:rPr lang="en-US" sz="2400" dirty="0" smtClean="0"/>
              <a:t>Single Audit Act compliance – Tom, Nick</a:t>
            </a:r>
          </a:p>
          <a:p>
            <a:r>
              <a:rPr lang="en-US" sz="2400" dirty="0" smtClean="0"/>
              <a:t>Programmatic implementation – Assigned negotiator (possible participation from BIA region or agency)</a:t>
            </a:r>
          </a:p>
          <a:p>
            <a:r>
              <a:rPr lang="en-US" sz="2400" dirty="0" smtClean="0"/>
              <a:t>Trust programs/transactions – BIA residual locale with participation from assigned negotiator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9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Visit the OSG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000" dirty="0" smtClean="0">
                <a:solidFill>
                  <a:schemeClr val="accent2"/>
                </a:solidFill>
                <a:hlinkClick r:id="rId2"/>
              </a:rPr>
              <a:t>http//:64.58.34.34/</a:t>
            </a:r>
            <a:r>
              <a:rPr lang="en-US" sz="3000" dirty="0" err="1" smtClean="0">
                <a:solidFill>
                  <a:schemeClr val="accent2"/>
                </a:solidFill>
                <a:hlinkClick r:id="rId2"/>
              </a:rPr>
              <a:t>osg</a:t>
            </a:r>
            <a:endParaRPr lang="en-US" sz="3000" dirty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Headline </a:t>
            </a:r>
            <a:r>
              <a:rPr lang="en-US" dirty="0"/>
              <a:t>News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Announcements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File Library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Reprogramming Request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Other important financial information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400" dirty="0"/>
              <a:t>SGCE: </a:t>
            </a:r>
            <a:r>
              <a:rPr lang="en-US" sz="2400" dirty="0">
                <a:hlinkClick r:id="rId3"/>
              </a:rPr>
              <a:t>tribalselfgov.org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Please get in touch!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413338"/>
            <a:ext cx="906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err="1"/>
              <a:t>Sharee</a:t>
            </a:r>
            <a:r>
              <a:rPr lang="en-US" dirty="0"/>
              <a:t> M. Freeman, </a:t>
            </a:r>
            <a:r>
              <a:rPr lang="en-US" dirty="0" smtClean="0"/>
              <a:t>Director	Matt </a:t>
            </a:r>
            <a:r>
              <a:rPr lang="en-US" dirty="0" err="1" smtClean="0"/>
              <a:t>Kallappa</a:t>
            </a:r>
            <a:r>
              <a:rPr lang="en-US" dirty="0" smtClean="0"/>
              <a:t>		Linda Austin</a:t>
            </a:r>
            <a:endParaRPr lang="en-US" dirty="0"/>
          </a:p>
          <a:p>
            <a:pPr marL="109728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Director, OSG			Manager, OSG		Director of Operations</a:t>
            </a:r>
            <a:endParaRPr lang="en-US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</a:rPr>
              <a:t>1951 Constitution Ave., </a:t>
            </a:r>
            <a:r>
              <a:rPr lang="en-US" dirty="0" smtClean="0">
                <a:solidFill>
                  <a:schemeClr val="accent2"/>
                </a:solidFill>
              </a:rPr>
              <a:t>NW	500 W. 12</a:t>
            </a:r>
            <a:r>
              <a:rPr lang="en-US" baseline="30000" dirty="0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St., </a:t>
            </a:r>
            <a:r>
              <a:rPr lang="en-US" dirty="0" err="1" smtClean="0">
                <a:solidFill>
                  <a:schemeClr val="accent2"/>
                </a:solidFill>
              </a:rPr>
              <a:t>Ste</a:t>
            </a:r>
            <a:r>
              <a:rPr lang="en-US" dirty="0" smtClean="0">
                <a:solidFill>
                  <a:schemeClr val="accent2"/>
                </a:solidFill>
              </a:rPr>
              <a:t> 102	Ysleta del Sur Pueblo</a:t>
            </a:r>
            <a:endParaRPr lang="en-US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</a:rPr>
              <a:t>SIB </a:t>
            </a:r>
            <a:r>
              <a:rPr lang="en-US" dirty="0" smtClean="0">
                <a:solidFill>
                  <a:schemeClr val="accent2"/>
                </a:solidFill>
              </a:rPr>
              <a:t>355-G			Vancouver, WA  98660	119 S. Old Pueblo Rd.</a:t>
            </a:r>
            <a:endParaRPr lang="en-US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</a:rPr>
              <a:t>Washington, DC  </a:t>
            </a:r>
            <a:r>
              <a:rPr lang="en-US" dirty="0" smtClean="0">
                <a:solidFill>
                  <a:schemeClr val="accent2"/>
                </a:solidFill>
              </a:rPr>
              <a:t>20240		(360) 699-1007		El Paso, TX  79907</a:t>
            </a:r>
            <a:endParaRPr lang="en-US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</a:rPr>
              <a:t>(202) </a:t>
            </a:r>
            <a:r>
              <a:rPr lang="en-US" dirty="0" smtClean="0">
                <a:solidFill>
                  <a:schemeClr val="accent2"/>
                </a:solidFill>
              </a:rPr>
              <a:t>219-0240						(915) 859-7913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DOI Self Governance Program –</a:t>
            </a:r>
            <a:br>
              <a:rPr lang="en-US" dirty="0" smtClean="0"/>
            </a:br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58056"/>
            <a:ext cx="4953000" cy="17526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Who is OSG?</a:t>
            </a:r>
            <a:endParaRPr lang="en-US" dirty="0" smtClean="0"/>
          </a:p>
        </p:txBody>
      </p:sp>
      <p:pic>
        <p:nvPicPr>
          <p:cNvPr id="1028" name="Picture 4" descr="C:\Users\matthew.kallappa\AppData\Local\Microsoft\Windows\Temporary Internet Files\Content.IE5\Z3JS8TJ0\Eagle-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398"/>
            <a:ext cx="3158719" cy="2232819"/>
          </a:xfrm>
          <a:prstGeom prst="rect">
            <a:avLst/>
          </a:prstGeom>
          <a:noFill/>
          <a:scene3d>
            <a:camera prst="orthographicFront">
              <a:rot lat="0" lon="110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721429" y="1219200"/>
            <a:ext cx="3657600" cy="914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Assistant Secretary Indian Affairs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Lawrence S. Roberts (Acting)</a:t>
            </a:r>
            <a:endParaRPr 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178629" y="3048000"/>
            <a:ext cx="2743200" cy="838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Principal Deputy Assistant Secretary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416175" y="4648200"/>
            <a:ext cx="1600200" cy="14478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Deputy Assistant Secretary Management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481513" y="4648200"/>
            <a:ext cx="1584325" cy="1143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Director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Bureau of Indian Affairs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683375" y="4648200"/>
            <a:ext cx="1828800" cy="1143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Director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Bureau of Indian Education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5692775" y="2743200"/>
            <a:ext cx="762000" cy="30480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0"/>
          </p:cNvCxnSpPr>
          <p:nvPr/>
        </p:nvCxnSpPr>
        <p:spPr>
          <a:xfrm rot="5400000" flipH="1" flipV="1">
            <a:off x="3502025" y="3600450"/>
            <a:ext cx="762000" cy="13335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0"/>
          </p:cNvCxnSpPr>
          <p:nvPr/>
        </p:nvCxnSpPr>
        <p:spPr>
          <a:xfrm rot="16200000" flipV="1">
            <a:off x="4530725" y="3905250"/>
            <a:ext cx="762000" cy="7239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>
            <a:off x="2492375" y="2590800"/>
            <a:ext cx="762000" cy="33528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2263775" y="2133600"/>
            <a:ext cx="2286000" cy="4953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4549775" y="2133600"/>
            <a:ext cx="2286000" cy="4953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9775" y="2133600"/>
            <a:ext cx="0" cy="91440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359229" y="4610100"/>
            <a:ext cx="1676400" cy="1752600"/>
          </a:xfrm>
          <a:prstGeom prst="flowChartProcess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Deputy Assistant Secretary Policy and Economic Development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87375" y="2247900"/>
            <a:ext cx="1828800" cy="762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Office of Public Affairs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705600" y="2171700"/>
            <a:ext cx="1981200" cy="838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Office of Federal Acknowledgement</a:t>
            </a:r>
          </a:p>
        </p:txBody>
      </p:sp>
      <p:sp>
        <p:nvSpPr>
          <p:cNvPr id="7192" name="TextBox 2"/>
          <p:cNvSpPr txBox="1">
            <a:spLocks noChangeArrowheads="1"/>
          </p:cNvSpPr>
          <p:nvPr/>
        </p:nvSpPr>
        <p:spPr bwMode="auto">
          <a:xfrm>
            <a:off x="-1" y="380999"/>
            <a:ext cx="6683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j-lt"/>
              </a:rPr>
              <a:t>AS-IA 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1659856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226033" y="1447800"/>
            <a:ext cx="2667000" cy="1219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Deputy Assistant Secretary Policy and Economic Development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533400" y="4495800"/>
            <a:ext cx="1828800" cy="121920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Office of Self Governance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352800" y="4495800"/>
            <a:ext cx="2362200" cy="1219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Executive Director to the White House Council on Native American Affairs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781800" y="4495800"/>
            <a:ext cx="1828800" cy="1219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Office of Indian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Energy and Economic Development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3611563" y="3603625"/>
            <a:ext cx="182880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5179219" y="2035969"/>
            <a:ext cx="1828800" cy="31353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>
            <a:off x="2055019" y="2047081"/>
            <a:ext cx="1828800" cy="31130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9"/>
          <p:cNvSpPr txBox="1">
            <a:spLocks noChangeArrowheads="1"/>
          </p:cNvSpPr>
          <p:nvPr/>
        </p:nvSpPr>
        <p:spPr bwMode="auto">
          <a:xfrm>
            <a:off x="-14926" y="381000"/>
            <a:ext cx="7863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</a:rPr>
              <a:t>AS-IA 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2042481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4050" y="1066800"/>
            <a:ext cx="2362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Director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Sharee Freeman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7250" y="1828800"/>
            <a:ext cx="2286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Management Analyst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Tyler Scribner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1200" y="2820988"/>
            <a:ext cx="2228850" cy="91281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Senior </a:t>
            </a: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Policy </a:t>
            </a: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Analyst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Ken Reinfeld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8050" y="3998913"/>
            <a:ext cx="198120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Financial Specialist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Rufina Villicana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8050" y="4740275"/>
            <a:ext cx="198120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Financial Specialist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Celeste Engles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46850" y="3810000"/>
            <a:ext cx="22098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Compact Negotiator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Gordon Smith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46850" y="4572000"/>
            <a:ext cx="220980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Compact Negotiator</a:t>
            </a:r>
          </a:p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cs typeface="Arial" pitchFamily="34" charset="0"/>
              </a:rPr>
              <a:t>Shaunna</a:t>
            </a: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 McCovey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6850" y="5257800"/>
            <a:ext cx="2209800" cy="6000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Financial Specialist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Thomas </a:t>
            </a:r>
            <a:r>
              <a:rPr lang="en-US" sz="1400" b="1" dirty="0" err="1">
                <a:solidFill>
                  <a:schemeClr val="tx1"/>
                </a:solidFill>
                <a:cs typeface="Arial" pitchFamily="34" charset="0"/>
              </a:rPr>
              <a:t>Gubatayao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10800000">
            <a:off x="6242050" y="3657600"/>
            <a:ext cx="304800" cy="474663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>
            <a:off x="6242050" y="3657600"/>
            <a:ext cx="304800" cy="1228725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6242050" y="3505200"/>
            <a:ext cx="304800" cy="2074863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8" idx="0"/>
          </p:cNvCxnSpPr>
          <p:nvPr/>
        </p:nvCxnSpPr>
        <p:spPr>
          <a:xfrm rot="16200000" flipH="1">
            <a:off x="3869531" y="2324894"/>
            <a:ext cx="992188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" idx="2"/>
            <a:endCxn id="6" idx="1"/>
          </p:cNvCxnSpPr>
          <p:nvPr/>
        </p:nvCxnSpPr>
        <p:spPr>
          <a:xfrm rot="16200000" flipH="1">
            <a:off x="4965700" y="1238250"/>
            <a:ext cx="381000" cy="15621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5" idx="2"/>
            <a:endCxn id="9" idx="0"/>
          </p:cNvCxnSpPr>
          <p:nvPr/>
        </p:nvCxnSpPr>
        <p:spPr>
          <a:xfrm rot="16200000" flipH="1">
            <a:off x="5289550" y="914400"/>
            <a:ext cx="990600" cy="2819400"/>
          </a:xfrm>
          <a:prstGeom prst="bentConnector3">
            <a:avLst>
              <a:gd name="adj1" fmla="val 50000"/>
            </a:avLst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V="1">
            <a:off x="1485900" y="2197100"/>
            <a:ext cx="2889250" cy="393700"/>
          </a:xfrm>
          <a:prstGeom prst="bentConnector3">
            <a:avLst>
              <a:gd name="adj1" fmla="val 1007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5280025" y="914400"/>
            <a:ext cx="990600" cy="2819400"/>
          </a:xfrm>
          <a:prstGeom prst="bentConnector3">
            <a:avLst>
              <a:gd name="adj1" fmla="val 8995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0" idx="1"/>
          </p:cNvCxnSpPr>
          <p:nvPr/>
        </p:nvCxnSpPr>
        <p:spPr>
          <a:xfrm rot="10800000">
            <a:off x="665163" y="3733800"/>
            <a:ext cx="242887" cy="585788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1" idx="1"/>
          </p:cNvCxnSpPr>
          <p:nvPr/>
        </p:nvCxnSpPr>
        <p:spPr>
          <a:xfrm rot="10800000">
            <a:off x="665163" y="3733800"/>
            <a:ext cx="242887" cy="13208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3250" y="1828800"/>
            <a:ext cx="2286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Program Analyst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Vickie </a:t>
            </a:r>
            <a:r>
              <a:rPr lang="en-US" sz="1400" b="1" dirty="0" err="1" smtClean="0">
                <a:solidFill>
                  <a:schemeClr val="tx1"/>
                </a:solidFill>
                <a:cs typeface="Arial" pitchFamily="34" charset="0"/>
              </a:rPr>
              <a:t>Hanvey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7" name="Elbow Connector 34"/>
          <p:cNvCxnSpPr>
            <a:stCxn id="5" idx="2"/>
          </p:cNvCxnSpPr>
          <p:nvPr/>
        </p:nvCxnSpPr>
        <p:spPr>
          <a:xfrm rot="5400000">
            <a:off x="3441700" y="1276350"/>
            <a:ext cx="381000" cy="14859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V="1">
            <a:off x="-219869" y="4618832"/>
            <a:ext cx="2074863" cy="304800"/>
          </a:xfrm>
          <a:prstGeom prst="bentConnector3">
            <a:avLst>
              <a:gd name="adj1" fmla="val -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46850" y="5905500"/>
            <a:ext cx="2209800" cy="6000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Compact Negotiator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Nicholas Longley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28688" y="5507038"/>
            <a:ext cx="1960562" cy="6016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Financial Specialist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Lance Fisher</a:t>
            </a:r>
          </a:p>
        </p:txBody>
      </p:sp>
      <p:cxnSp>
        <p:nvCxnSpPr>
          <p:cNvPr id="36" name="Elbow Connector 35"/>
          <p:cNvCxnSpPr/>
          <p:nvPr/>
        </p:nvCxnSpPr>
        <p:spPr>
          <a:xfrm rot="10800000">
            <a:off x="6242050" y="4132263"/>
            <a:ext cx="304800" cy="2073275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13450" y="2819400"/>
            <a:ext cx="2362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Northwest Field Office Manager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Matt Kallappa</a:t>
            </a:r>
          </a:p>
        </p:txBody>
      </p:sp>
      <p:cxnSp>
        <p:nvCxnSpPr>
          <p:cNvPr id="48" name="Elbow Connector 47"/>
          <p:cNvCxnSpPr/>
          <p:nvPr/>
        </p:nvCxnSpPr>
        <p:spPr>
          <a:xfrm rot="10800000" flipV="1">
            <a:off x="1462088" y="2720975"/>
            <a:ext cx="2889250" cy="685800"/>
          </a:xfrm>
          <a:prstGeom prst="bentConnector3">
            <a:avLst>
              <a:gd name="adj1" fmla="val 100295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2820988"/>
            <a:ext cx="2038350" cy="91281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Finance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Dan Santiago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246" name="TextBox 36"/>
          <p:cNvSpPr txBox="1">
            <a:spLocks noChangeArrowheads="1"/>
          </p:cNvSpPr>
          <p:nvPr/>
        </p:nvSpPr>
        <p:spPr bwMode="auto">
          <a:xfrm>
            <a:off x="225425" y="381000"/>
            <a:ext cx="829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+mn-lt"/>
              </a:rPr>
              <a:t>OSG </a:t>
            </a:r>
            <a:r>
              <a:rPr lang="en-US" altLang="en-US" b="1" dirty="0">
                <a:latin typeface="+mn-lt"/>
              </a:rPr>
              <a:t>Organizational Chart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41305" y="5905500"/>
            <a:ext cx="220980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Program Assistant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Maureen </a:t>
            </a:r>
            <a:r>
              <a:rPr lang="en-US" sz="1400" b="1" dirty="0" err="1" smtClean="0">
                <a:solidFill>
                  <a:schemeClr val="tx1"/>
                </a:solidFill>
                <a:cs typeface="Arial" pitchFamily="34" charset="0"/>
              </a:rPr>
              <a:t>Marcellay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49" name="Straight Connector 48"/>
          <p:cNvCxnSpPr>
            <a:stCxn id="31" idx="3"/>
          </p:cNvCxnSpPr>
          <p:nvPr/>
        </p:nvCxnSpPr>
        <p:spPr>
          <a:xfrm>
            <a:off x="5951105" y="6219825"/>
            <a:ext cx="2909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6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Foundational Legislation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36" y="4232564"/>
            <a:ext cx="4953000" cy="1752600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429000" cy="22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36148F2F6934AAC2E87DB64F2BD49" ma:contentTypeVersion="0" ma:contentTypeDescription="Create a new document." ma:contentTypeScope="" ma:versionID="a5494e5494adcd5267841429eb6b4f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26BA7B-9A0D-4FBF-8D35-D4DA4341D2F1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5F6F136-5C8C-45B4-8C2B-83E9F1629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ACE1F4B-50BF-41CB-826D-86CC32EF5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4338</TotalTime>
  <Words>2088</Words>
  <Application>Microsoft Office PowerPoint</Application>
  <PresentationFormat>On-screen Show (4:3)</PresentationFormat>
  <Paragraphs>371</Paragraphs>
  <Slides>47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Urban</vt:lpstr>
      <vt:lpstr>Acrobat Document</vt:lpstr>
      <vt:lpstr>DOI Self Governance Program </vt:lpstr>
      <vt:lpstr>Housekeeping</vt:lpstr>
      <vt:lpstr>DOI Self Governance Program </vt:lpstr>
      <vt:lpstr>Indian Affairs  Fed-Speak</vt:lpstr>
      <vt:lpstr>DOI Self Governance Program – Organizational Structure</vt:lpstr>
      <vt:lpstr>PowerPoint Presentation</vt:lpstr>
      <vt:lpstr>PowerPoint Presentation</vt:lpstr>
      <vt:lpstr>PowerPoint Presentation</vt:lpstr>
      <vt:lpstr>Foundational Legislation </vt:lpstr>
      <vt:lpstr>Foundational SG Legislation</vt:lpstr>
      <vt:lpstr>Indian Self Determination and Education Assistance Act of P.L. 93-638 (1975)</vt:lpstr>
      <vt:lpstr>Indian Self Determination and Education Assistance Act of P.L. 93-638</vt:lpstr>
      <vt:lpstr>25 CFR Part 1000 Tribal Self Governance – Final Rule</vt:lpstr>
      <vt:lpstr>DOI Self Governance Orientation </vt:lpstr>
      <vt:lpstr>Negotiations Overview</vt:lpstr>
      <vt:lpstr>Negotiation Process</vt:lpstr>
      <vt:lpstr>Negotiation Process</vt:lpstr>
      <vt:lpstr>Negotiation Process</vt:lpstr>
      <vt:lpstr>DOI Self Governance Orientation </vt:lpstr>
      <vt:lpstr>Self Governance Compact</vt:lpstr>
      <vt:lpstr>Self Governance Compact - Trust Evaluations</vt:lpstr>
      <vt:lpstr>Self Governance Compact – Trust Evaluations</vt:lpstr>
      <vt:lpstr>Annual Funding Agreement (AFA)</vt:lpstr>
      <vt:lpstr>Annual Funding Agreements (AFAs)</vt:lpstr>
      <vt:lpstr>Multi-Year Agreement (MFA)</vt:lpstr>
      <vt:lpstr>Reprogramming Request </vt:lpstr>
      <vt:lpstr>Worksheets / Reprogramming Requests / Funding Agreement Online</vt:lpstr>
      <vt:lpstr>Funding Agreement Attachments</vt:lpstr>
      <vt:lpstr>DOI Self Governance </vt:lpstr>
      <vt:lpstr>Laws and…</vt:lpstr>
      <vt:lpstr>…Regulations</vt:lpstr>
      <vt:lpstr>Timeline for Negotiation Guidance</vt:lpstr>
      <vt:lpstr>Negotiation Guidance</vt:lpstr>
      <vt:lpstr>Green Book (President’s BIA Budget Request to Congress)</vt:lpstr>
      <vt:lpstr>Green Book (President’s BIA Budget Request to Congress)</vt:lpstr>
      <vt:lpstr>Finalizing Negotiations</vt:lpstr>
      <vt:lpstr>Finalizing Negotiations</vt:lpstr>
      <vt:lpstr>DOI Self Governance </vt:lpstr>
      <vt:lpstr>Indian Affairs Policy</vt:lpstr>
      <vt:lpstr>OSG CSC Funding Process</vt:lpstr>
      <vt:lpstr>OSG CSC Funding Process</vt:lpstr>
      <vt:lpstr>DOI Self Governance Orientation </vt:lpstr>
      <vt:lpstr>What Are Some Primary Things That Tribes Can Expect From OSG?</vt:lpstr>
      <vt:lpstr>What Are Some Primary Things That Tribes Can Expect From OSG?</vt:lpstr>
      <vt:lpstr>I Used To Work With “____” At The BIA, Now Who Do I Work With At OSG?</vt:lpstr>
      <vt:lpstr>Visit the OSG Website</vt:lpstr>
      <vt:lpstr>Thank you! Please get in touch!</vt:lpstr>
    </vt:vector>
  </TitlesOfParts>
  <Company>Bureau of Indian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Legislative Foundation of the Self Governance Program</dc:title>
  <dc:creator>Kallappa, Matthew</dc:creator>
  <cp:lastModifiedBy>Matt Kallappa</cp:lastModifiedBy>
  <cp:revision>268</cp:revision>
  <cp:lastPrinted>2016-06-07T21:03:48Z</cp:lastPrinted>
  <dcterms:created xsi:type="dcterms:W3CDTF">2015-01-29T22:13:25Z</dcterms:created>
  <dcterms:modified xsi:type="dcterms:W3CDTF">2016-06-16T20:21:22Z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0x01010099136148F2F6934AAC2E87DB64F2BD49</vt:lpwstr>
  </property>
</Properties>
</file>