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3" r:id="rId3"/>
    <p:sldId id="259" r:id="rId4"/>
    <p:sldId id="304" r:id="rId5"/>
    <p:sldId id="305" r:id="rId6"/>
    <p:sldId id="306" r:id="rId7"/>
    <p:sldId id="307" r:id="rId8"/>
    <p:sldId id="260" r:id="rId9"/>
    <p:sldId id="312" r:id="rId10"/>
    <p:sldId id="313" r:id="rId11"/>
    <p:sldId id="314" r:id="rId12"/>
    <p:sldId id="315" r:id="rId13"/>
    <p:sldId id="316" r:id="rId14"/>
    <p:sldId id="317" r:id="rId15"/>
    <p:sldId id="318" r:id="rId16"/>
    <p:sldId id="261" r:id="rId17"/>
    <p:sldId id="308" r:id="rId18"/>
    <p:sldId id="309" r:id="rId19"/>
    <p:sldId id="310" r:id="rId2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5"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AA421F-363E-4E46-92DE-BC78C4A20557}" type="datetimeFigureOut">
              <a:rPr lang="en-US" smtClean="0"/>
              <a:t>5/10/2016</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D0821874-3D7A-4EA0-A550-02AEB706E684}"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AA421F-363E-4E46-92DE-BC78C4A20557}"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AA421F-363E-4E46-92DE-BC78C4A20557}"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D0821874-3D7A-4EA0-A550-02AEB706E684}"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A421F-363E-4E46-92DE-BC78C4A20557}"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A421F-363E-4E46-92DE-BC78C4A20557}" type="datetimeFigureOut">
              <a:rPr lang="en-US" smtClean="0"/>
              <a:t>5/10/2016</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D0821874-3D7A-4EA0-A550-02AEB706E684}"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AA421F-363E-4E46-92DE-BC78C4A20557}"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AA421F-363E-4E46-92DE-BC78C4A20557}" type="datetimeFigureOut">
              <a:rPr lang="en-US" smtClean="0"/>
              <a:t>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AA421F-363E-4E46-92DE-BC78C4A20557}" type="datetimeFigureOut">
              <a:rPr lang="en-US" smtClean="0"/>
              <a:t>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A421F-363E-4E46-92DE-BC78C4A20557}" type="datetimeFigureOut">
              <a:rPr lang="en-US" smtClean="0"/>
              <a:t>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21874-3D7A-4EA0-A550-02AEB706E6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A421F-363E-4E46-92DE-BC78C4A20557}"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21874-3D7A-4EA0-A550-02AEB706E68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51AA421F-363E-4E46-92DE-BC78C4A20557}"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21874-3D7A-4EA0-A550-02AEB706E68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1AA421F-363E-4E46-92DE-BC78C4A20557}" type="datetimeFigureOut">
              <a:rPr lang="en-US" smtClean="0"/>
              <a:t>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0821874-3D7A-4EA0-A550-02AEB706E684}"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461" y="914400"/>
            <a:ext cx="8686800" cy="708025"/>
          </a:xfrm>
        </p:spPr>
        <p:txBody>
          <a:bodyPr/>
          <a:lstStyle/>
          <a:p>
            <a:r>
              <a:rPr lang="en-US" sz="4800" dirty="0"/>
              <a:t>Planning and Preparing for Assumption of Programs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500" y="2288938"/>
            <a:ext cx="4862723" cy="3647042"/>
          </a:xfrm>
          <a:prstGeom prst="rect">
            <a:avLst/>
          </a:prstGeom>
          <a:solidFill>
            <a:srgbClr val="FFFFFF">
              <a:shade val="85000"/>
            </a:srgbClr>
          </a:solidFill>
          <a:ln w="88900" cap="sq">
            <a:solidFill>
              <a:schemeClr val="bg1">
                <a:lumMod val="50000"/>
                <a:lumOff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itle 1"/>
          <p:cNvSpPr txBox="1">
            <a:spLocks/>
          </p:cNvSpPr>
          <p:nvPr/>
        </p:nvSpPr>
        <p:spPr>
          <a:xfrm>
            <a:off x="193462" y="685800"/>
            <a:ext cx="8686800" cy="936625"/>
          </a:xfrm>
          <a:prstGeom prst="rect">
            <a:avLst/>
          </a:prstGeom>
        </p:spPr>
        <p:txBody>
          <a:bodyPr vert="horz" lIns="91440" tIns="45720" rIns="91440" bIns="45720" rtlCol="0" anchor="b">
            <a:noAutofit/>
          </a:bodyPr>
          <a:lstStyle>
            <a:lvl1pPr algn="ctr" defTabSz="914400" rtl="0" eaLnBrk="1" latinLnBrk="0" hangingPunct="1">
              <a:spcBef>
                <a:spcPct val="0"/>
              </a:spcBef>
              <a:buNone/>
              <a:defRPr sz="7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en-US" sz="6600" dirty="0">
                <a:effectLst/>
                <a:latin typeface="Brush Script MT" pitchFamily="66" charset="0"/>
              </a:rPr>
              <a:t> </a:t>
            </a:r>
          </a:p>
        </p:txBody>
      </p:sp>
      <p:sp>
        <p:nvSpPr>
          <p:cNvPr id="7" name="Title 1"/>
          <p:cNvSpPr txBox="1">
            <a:spLocks/>
          </p:cNvSpPr>
          <p:nvPr/>
        </p:nvSpPr>
        <p:spPr>
          <a:xfrm>
            <a:off x="193462" y="1393825"/>
            <a:ext cx="8686800" cy="735012"/>
          </a:xfrm>
          <a:prstGeom prst="rect">
            <a:avLst/>
          </a:prstGeom>
        </p:spPr>
        <p:txBody>
          <a:bodyPr vert="horz" lIns="91440" tIns="45720" rIns="91440" bIns="45720" rtlCol="0" anchor="b">
            <a:noAutofit/>
          </a:bodyPr>
          <a:lstStyle>
            <a:lvl1pPr algn="ctr" defTabSz="914400" rtl="0" eaLnBrk="1" latinLnBrk="0" hangingPunct="1">
              <a:spcBef>
                <a:spcPct val="0"/>
              </a:spcBef>
              <a:buNone/>
              <a:defRPr sz="7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en-US" sz="2800" dirty="0"/>
              <a:t>Melanie Fourkiller, Choctaw Nation of Oklahoma</a:t>
            </a:r>
          </a:p>
        </p:txBody>
      </p:sp>
      <p:sp>
        <p:nvSpPr>
          <p:cNvPr id="8" name="Rectangle 7"/>
          <p:cNvSpPr/>
          <p:nvPr/>
        </p:nvSpPr>
        <p:spPr>
          <a:xfrm rot="10800000" flipV="1">
            <a:off x="2962066" y="6120646"/>
            <a:ext cx="3149592" cy="369332"/>
          </a:xfrm>
          <a:prstGeom prst="rect">
            <a:avLst/>
          </a:prstGeom>
        </p:spPr>
        <p:txBody>
          <a:bodyPr wrap="square">
            <a:spAutoFit/>
          </a:bodyPr>
          <a:lstStyle/>
          <a:p>
            <a:pPr algn="ctr" eaLnBrk="0" hangingPunct="0">
              <a:spcBef>
                <a:spcPct val="20000"/>
              </a:spcBef>
            </a:pPr>
            <a:r>
              <a:rPr lang="en-US" dirty="0">
                <a:latin typeface="Monotype Corsiva" pitchFamily="66" charset="0"/>
              </a:rPr>
              <a:t>“Excellence in Rural Health Care”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957833"/>
            <a:ext cx="692661" cy="694958"/>
          </a:xfrm>
          <a:prstGeom prst="rect">
            <a:avLst/>
          </a:prstGeom>
        </p:spPr>
      </p:pic>
    </p:spTree>
    <p:extLst>
      <p:ext uri="{BB962C8B-B14F-4D97-AF65-F5344CB8AC3E}">
        <p14:creationId xmlns:p14="http://schemas.microsoft.com/office/powerpoint/2010/main" val="2656785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a:t>Governance/Structure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a:bodyPr>
          <a:lstStyle/>
          <a:p>
            <a:r>
              <a:rPr lang="en-US" i="1" dirty="0">
                <a:solidFill>
                  <a:prstClr val="black"/>
                </a:solidFill>
                <a:latin typeface="Calibri"/>
              </a:rPr>
              <a:t>Governance and Decision-Making Structure</a:t>
            </a:r>
          </a:p>
          <a:p>
            <a:pPr lvl="1"/>
            <a:r>
              <a:rPr lang="en-US" sz="2400" i="1" dirty="0">
                <a:solidFill>
                  <a:prstClr val="black"/>
                </a:solidFill>
                <a:latin typeface="Calibri"/>
              </a:rPr>
              <a:t>Health Governance Models</a:t>
            </a:r>
          </a:p>
          <a:p>
            <a:pPr lvl="1"/>
            <a:r>
              <a:rPr lang="en-US" sz="2400" i="1" dirty="0">
                <a:solidFill>
                  <a:prstClr val="black"/>
                </a:solidFill>
                <a:latin typeface="Calibri"/>
              </a:rPr>
              <a:t>Organizational Structure</a:t>
            </a:r>
          </a:p>
          <a:p>
            <a:pPr lvl="1"/>
            <a:r>
              <a:rPr lang="en-US" sz="2400" i="1" dirty="0">
                <a:solidFill>
                  <a:prstClr val="black"/>
                </a:solidFill>
                <a:latin typeface="Calibri"/>
              </a:rPr>
              <a:t>Decision Making hierarchy</a:t>
            </a:r>
          </a:p>
          <a:p>
            <a:pPr lvl="2"/>
            <a:r>
              <a:rPr lang="en-US" sz="2200" i="1" dirty="0">
                <a:solidFill>
                  <a:prstClr val="black"/>
                </a:solidFill>
                <a:latin typeface="Calibri"/>
              </a:rPr>
              <a:t>Budget</a:t>
            </a:r>
          </a:p>
          <a:p>
            <a:pPr lvl="2"/>
            <a:r>
              <a:rPr lang="en-US" sz="2200" i="1" dirty="0">
                <a:solidFill>
                  <a:prstClr val="black"/>
                </a:solidFill>
                <a:latin typeface="Calibri"/>
              </a:rPr>
              <a:t>Programmatic design/partnerships</a:t>
            </a:r>
          </a:p>
          <a:p>
            <a:pPr lvl="2"/>
            <a:r>
              <a:rPr lang="en-US" sz="2200" i="1" dirty="0">
                <a:solidFill>
                  <a:prstClr val="black"/>
                </a:solidFill>
                <a:latin typeface="Calibri"/>
              </a:rPr>
              <a:t>Policy</a:t>
            </a:r>
          </a:p>
          <a:p>
            <a:r>
              <a:rPr lang="en-US" i="1" dirty="0">
                <a:solidFill>
                  <a:prstClr val="black"/>
                </a:solidFill>
                <a:latin typeface="Calibri"/>
              </a:rPr>
              <a:t>Considerations </a:t>
            </a:r>
          </a:p>
          <a:p>
            <a:pPr lvl="1"/>
            <a:r>
              <a:rPr lang="en-US" i="1" dirty="0">
                <a:solidFill>
                  <a:prstClr val="black"/>
                </a:solidFill>
                <a:latin typeface="Calibri"/>
              </a:rPr>
              <a:t>Responsiveness to Community</a:t>
            </a:r>
          </a:p>
          <a:p>
            <a:pPr lvl="1"/>
            <a:r>
              <a:rPr lang="en-US" i="1" dirty="0">
                <a:solidFill>
                  <a:prstClr val="black"/>
                </a:solidFill>
                <a:latin typeface="Calibri"/>
              </a:rPr>
              <a:t>Flexibility </a:t>
            </a:r>
          </a:p>
          <a:p>
            <a:pPr lvl="1"/>
            <a:r>
              <a:rPr lang="en-US" i="1" dirty="0">
                <a:solidFill>
                  <a:prstClr val="black"/>
                </a:solidFill>
                <a:latin typeface="Calibri"/>
              </a:rPr>
              <a:t>Unique healthcare operations </a:t>
            </a:r>
          </a:p>
          <a:p>
            <a:pPr lvl="1"/>
            <a:endParaRPr lang="en-US" i="1" dirty="0">
              <a:solidFill>
                <a:prstClr val="black"/>
              </a:solidFill>
              <a:latin typeface="Calibri"/>
            </a:endParaRPr>
          </a:p>
          <a:p>
            <a:pPr lvl="1"/>
            <a:endParaRPr lang="en-US" i="1" dirty="0">
              <a:solidFill>
                <a:prstClr val="black"/>
              </a:solidFill>
              <a:latin typeface="Calibri"/>
            </a:endParaRPr>
          </a:p>
        </p:txBody>
      </p:sp>
    </p:spTree>
    <p:extLst>
      <p:ext uri="{BB962C8B-B14F-4D97-AF65-F5344CB8AC3E}">
        <p14:creationId xmlns:p14="http://schemas.microsoft.com/office/powerpoint/2010/main" val="13024556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a:t>Health Infrastructure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lnSpcReduction="10000"/>
          </a:bodyPr>
          <a:lstStyle/>
          <a:p>
            <a:r>
              <a:rPr lang="en-US" i="1" dirty="0">
                <a:solidFill>
                  <a:prstClr val="black"/>
                </a:solidFill>
                <a:latin typeface="Calibri"/>
              </a:rPr>
              <a:t>Extent of current Health programs operated</a:t>
            </a:r>
          </a:p>
          <a:p>
            <a:pPr lvl="1"/>
            <a:r>
              <a:rPr lang="en-US" i="1" dirty="0">
                <a:solidFill>
                  <a:prstClr val="black"/>
                </a:solidFill>
                <a:latin typeface="Calibri"/>
              </a:rPr>
              <a:t>Community based, outpatient, inpatient, etc.</a:t>
            </a:r>
          </a:p>
          <a:p>
            <a:r>
              <a:rPr lang="en-US" i="1" dirty="0">
                <a:solidFill>
                  <a:prstClr val="black"/>
                </a:solidFill>
                <a:latin typeface="Calibri"/>
              </a:rPr>
              <a:t>Health Professional Leadership</a:t>
            </a:r>
          </a:p>
          <a:p>
            <a:pPr lvl="1"/>
            <a:r>
              <a:rPr lang="en-US" i="1" dirty="0">
                <a:solidFill>
                  <a:prstClr val="black"/>
                </a:solidFill>
                <a:latin typeface="Calibri"/>
              </a:rPr>
              <a:t>Medical Direction</a:t>
            </a:r>
          </a:p>
          <a:p>
            <a:pPr lvl="1"/>
            <a:r>
              <a:rPr lang="en-US" i="1" dirty="0">
                <a:solidFill>
                  <a:prstClr val="black"/>
                </a:solidFill>
                <a:latin typeface="Calibri"/>
              </a:rPr>
              <a:t>Health Administration</a:t>
            </a:r>
          </a:p>
          <a:p>
            <a:r>
              <a:rPr lang="en-US" i="1" dirty="0">
                <a:solidFill>
                  <a:prstClr val="black"/>
                </a:solidFill>
                <a:latin typeface="Calibri"/>
              </a:rPr>
              <a:t>Health Systems of Support </a:t>
            </a:r>
          </a:p>
          <a:p>
            <a:pPr lvl="1"/>
            <a:r>
              <a:rPr lang="en-US" i="1" dirty="0">
                <a:solidFill>
                  <a:prstClr val="black"/>
                </a:solidFill>
                <a:latin typeface="Calibri"/>
              </a:rPr>
              <a:t>Accreditation</a:t>
            </a:r>
          </a:p>
          <a:p>
            <a:pPr lvl="1"/>
            <a:r>
              <a:rPr lang="en-US" i="1" dirty="0">
                <a:solidFill>
                  <a:prstClr val="black"/>
                </a:solidFill>
                <a:latin typeface="Calibri"/>
              </a:rPr>
              <a:t>Recruitment/retention</a:t>
            </a:r>
          </a:p>
          <a:p>
            <a:pPr lvl="1"/>
            <a:r>
              <a:rPr lang="en-US" i="1" dirty="0">
                <a:solidFill>
                  <a:prstClr val="black"/>
                </a:solidFill>
                <a:latin typeface="Calibri"/>
              </a:rPr>
              <a:t>Billing/collection</a:t>
            </a:r>
          </a:p>
          <a:p>
            <a:pPr lvl="1"/>
            <a:r>
              <a:rPr lang="en-US" i="1" dirty="0">
                <a:solidFill>
                  <a:prstClr val="black"/>
                </a:solidFill>
                <a:latin typeface="Calibri"/>
              </a:rPr>
              <a:t>Credentialing </a:t>
            </a:r>
          </a:p>
          <a:p>
            <a:pPr lvl="1"/>
            <a:r>
              <a:rPr lang="en-US" i="1" dirty="0">
                <a:solidFill>
                  <a:prstClr val="black"/>
                </a:solidFill>
                <a:latin typeface="Calibri"/>
              </a:rPr>
              <a:t>Quality Improvement/Compliance</a:t>
            </a:r>
          </a:p>
          <a:p>
            <a:r>
              <a:rPr lang="en-US" i="1" dirty="0">
                <a:solidFill>
                  <a:prstClr val="black"/>
                </a:solidFill>
                <a:latin typeface="Calibri"/>
              </a:rPr>
              <a:t>Health Policy </a:t>
            </a:r>
          </a:p>
          <a:p>
            <a:pPr lvl="1"/>
            <a:r>
              <a:rPr lang="en-US" i="1" dirty="0">
                <a:solidFill>
                  <a:prstClr val="black"/>
                </a:solidFill>
                <a:latin typeface="Calibri"/>
              </a:rPr>
              <a:t>What policies already exist, and what policies are needed</a:t>
            </a:r>
          </a:p>
          <a:p>
            <a:pPr lvl="1"/>
            <a:r>
              <a:rPr lang="en-US" i="1" dirty="0">
                <a:solidFill>
                  <a:prstClr val="black"/>
                </a:solidFill>
                <a:latin typeface="Calibri"/>
              </a:rPr>
              <a:t>Integration</a:t>
            </a:r>
          </a:p>
          <a:p>
            <a:pPr lvl="1"/>
            <a:endParaRPr lang="en-US" i="1" dirty="0">
              <a:solidFill>
                <a:prstClr val="black"/>
              </a:solidFill>
              <a:latin typeface="Calibri"/>
            </a:endParaRPr>
          </a:p>
          <a:p>
            <a:pPr lvl="1"/>
            <a:endParaRPr lang="en-US" i="1" dirty="0">
              <a:solidFill>
                <a:prstClr val="black"/>
              </a:solidFill>
              <a:latin typeface="Calibri"/>
            </a:endParaRPr>
          </a:p>
        </p:txBody>
      </p:sp>
    </p:spTree>
    <p:extLst>
      <p:ext uri="{BB962C8B-B14F-4D97-AF65-F5344CB8AC3E}">
        <p14:creationId xmlns:p14="http://schemas.microsoft.com/office/powerpoint/2010/main" val="658037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a:t>Health Infrastructure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a:bodyPr>
          <a:lstStyle/>
          <a:p>
            <a:r>
              <a:rPr lang="en-US" i="1" dirty="0">
                <a:solidFill>
                  <a:prstClr val="black"/>
                </a:solidFill>
                <a:latin typeface="Calibri"/>
              </a:rPr>
              <a:t>Health Policy </a:t>
            </a:r>
          </a:p>
          <a:p>
            <a:pPr lvl="1"/>
            <a:r>
              <a:rPr lang="en-US" i="1" dirty="0">
                <a:solidFill>
                  <a:prstClr val="black"/>
                </a:solidFill>
                <a:latin typeface="Calibri"/>
              </a:rPr>
              <a:t>What policies already exist, and what policies are needed</a:t>
            </a:r>
          </a:p>
          <a:p>
            <a:pPr lvl="1"/>
            <a:r>
              <a:rPr lang="en-US" i="1" dirty="0">
                <a:solidFill>
                  <a:prstClr val="black"/>
                </a:solidFill>
                <a:latin typeface="Calibri"/>
              </a:rPr>
              <a:t>Integration </a:t>
            </a:r>
          </a:p>
          <a:p>
            <a:r>
              <a:rPr lang="en-US" i="1" dirty="0">
                <a:solidFill>
                  <a:prstClr val="black"/>
                </a:solidFill>
                <a:latin typeface="Calibri"/>
              </a:rPr>
              <a:t>Provider Network Development</a:t>
            </a:r>
          </a:p>
          <a:p>
            <a:endParaRPr lang="en-US" i="1" dirty="0">
              <a:solidFill>
                <a:prstClr val="black"/>
              </a:solidFill>
              <a:latin typeface="Calibri"/>
            </a:endParaRPr>
          </a:p>
          <a:p>
            <a:pPr lvl="1"/>
            <a:endParaRPr lang="en-US" i="1" dirty="0">
              <a:solidFill>
                <a:prstClr val="black"/>
              </a:solidFill>
              <a:latin typeface="Calibri"/>
            </a:endParaRPr>
          </a:p>
        </p:txBody>
      </p:sp>
    </p:spTree>
    <p:extLst>
      <p:ext uri="{BB962C8B-B14F-4D97-AF65-F5344CB8AC3E}">
        <p14:creationId xmlns:p14="http://schemas.microsoft.com/office/powerpoint/2010/main" val="1761611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normAutofit fontScale="90000"/>
          </a:bodyPr>
          <a:lstStyle/>
          <a:p>
            <a:r>
              <a:rPr lang="en-US" dirty="0"/>
              <a:t>Management Infrastructure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a:bodyPr>
          <a:lstStyle/>
          <a:p>
            <a:r>
              <a:rPr lang="en-US" i="1" dirty="0">
                <a:solidFill>
                  <a:prstClr val="black"/>
                </a:solidFill>
                <a:latin typeface="Calibri"/>
              </a:rPr>
              <a:t>Finance/Contracting</a:t>
            </a:r>
          </a:p>
          <a:p>
            <a:pPr lvl="1"/>
            <a:r>
              <a:rPr lang="en-US" i="1" dirty="0">
                <a:solidFill>
                  <a:prstClr val="black"/>
                </a:solidFill>
                <a:latin typeface="Calibri"/>
              </a:rPr>
              <a:t>Budget/Appropriations process; </a:t>
            </a:r>
          </a:p>
          <a:p>
            <a:pPr lvl="1"/>
            <a:r>
              <a:rPr lang="en-US" i="1" dirty="0">
                <a:solidFill>
                  <a:prstClr val="black"/>
                </a:solidFill>
                <a:latin typeface="Calibri"/>
              </a:rPr>
              <a:t>Reallocation of budgets; </a:t>
            </a:r>
          </a:p>
          <a:p>
            <a:pPr lvl="1"/>
            <a:r>
              <a:rPr lang="en-US" i="1" dirty="0">
                <a:solidFill>
                  <a:prstClr val="black"/>
                </a:solidFill>
                <a:latin typeface="Calibri"/>
              </a:rPr>
              <a:t>Billing/collections; </a:t>
            </a:r>
          </a:p>
          <a:p>
            <a:pPr lvl="1"/>
            <a:r>
              <a:rPr lang="en-US" i="1" dirty="0">
                <a:solidFill>
                  <a:prstClr val="black"/>
                </a:solidFill>
                <a:latin typeface="Calibri"/>
              </a:rPr>
              <a:t>Expenditure authorities and approvals; </a:t>
            </a:r>
          </a:p>
          <a:p>
            <a:pPr lvl="1"/>
            <a:r>
              <a:rPr lang="en-US" i="1" dirty="0">
                <a:solidFill>
                  <a:prstClr val="black"/>
                </a:solidFill>
                <a:latin typeface="Calibri"/>
              </a:rPr>
              <a:t>Integration of Tribal policy;</a:t>
            </a:r>
          </a:p>
          <a:p>
            <a:pPr lvl="2"/>
            <a:r>
              <a:rPr lang="en-US" i="1" dirty="0">
                <a:solidFill>
                  <a:prstClr val="black"/>
                </a:solidFill>
                <a:latin typeface="Calibri"/>
              </a:rPr>
              <a:t>Preferences </a:t>
            </a:r>
          </a:p>
          <a:p>
            <a:pPr lvl="2"/>
            <a:r>
              <a:rPr lang="en-US" i="1" dirty="0">
                <a:solidFill>
                  <a:prstClr val="black"/>
                </a:solidFill>
                <a:latin typeface="Calibri"/>
              </a:rPr>
              <a:t>Competition </a:t>
            </a:r>
          </a:p>
          <a:p>
            <a:pPr lvl="2"/>
            <a:r>
              <a:rPr lang="en-US" i="1" dirty="0">
                <a:solidFill>
                  <a:prstClr val="black"/>
                </a:solidFill>
                <a:latin typeface="Calibri"/>
              </a:rPr>
              <a:t>Contract provisions</a:t>
            </a:r>
          </a:p>
          <a:p>
            <a:pPr lvl="1"/>
            <a:r>
              <a:rPr lang="en-US" i="1" dirty="0">
                <a:solidFill>
                  <a:prstClr val="black"/>
                </a:solidFill>
                <a:latin typeface="Calibri"/>
              </a:rPr>
              <a:t>Responsiveness/flexibility;</a:t>
            </a:r>
          </a:p>
          <a:p>
            <a:pPr lvl="1"/>
            <a:r>
              <a:rPr lang="en-US" i="1" dirty="0">
                <a:solidFill>
                  <a:prstClr val="black"/>
                </a:solidFill>
                <a:latin typeface="Calibri"/>
              </a:rPr>
              <a:t>Indirect Cost Pool Planning; </a:t>
            </a:r>
          </a:p>
          <a:p>
            <a:pPr lvl="1"/>
            <a:r>
              <a:rPr lang="en-US" i="1" dirty="0">
                <a:solidFill>
                  <a:prstClr val="black"/>
                </a:solidFill>
                <a:latin typeface="Calibri"/>
              </a:rPr>
              <a:t>Financial Reporting.</a:t>
            </a:r>
          </a:p>
          <a:p>
            <a:pPr lvl="1"/>
            <a:endParaRPr lang="en-US" i="1" dirty="0">
              <a:solidFill>
                <a:prstClr val="black"/>
              </a:solidFill>
              <a:latin typeface="Calibri"/>
            </a:endParaRPr>
          </a:p>
          <a:p>
            <a:pPr lvl="1"/>
            <a:endParaRPr lang="en-US" i="1" dirty="0">
              <a:solidFill>
                <a:prstClr val="black"/>
              </a:solidFill>
              <a:latin typeface="Calibri"/>
            </a:endParaRPr>
          </a:p>
        </p:txBody>
      </p:sp>
    </p:spTree>
    <p:extLst>
      <p:ext uri="{BB962C8B-B14F-4D97-AF65-F5344CB8AC3E}">
        <p14:creationId xmlns:p14="http://schemas.microsoft.com/office/powerpoint/2010/main" val="4052808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normAutofit fontScale="90000"/>
          </a:bodyPr>
          <a:lstStyle/>
          <a:p>
            <a:r>
              <a:rPr lang="en-US" dirty="0"/>
              <a:t>Management Infrastructure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a:bodyPr>
          <a:lstStyle/>
          <a:p>
            <a:r>
              <a:rPr lang="en-US" i="1" dirty="0">
                <a:solidFill>
                  <a:prstClr val="black"/>
                </a:solidFill>
                <a:latin typeface="Calibri"/>
              </a:rPr>
              <a:t>Human Resources</a:t>
            </a:r>
          </a:p>
          <a:p>
            <a:pPr lvl="1"/>
            <a:r>
              <a:rPr lang="en-US" i="1" dirty="0">
                <a:solidFill>
                  <a:prstClr val="black"/>
                </a:solidFill>
                <a:latin typeface="Calibri"/>
              </a:rPr>
              <a:t>Transition of Federal staff</a:t>
            </a:r>
          </a:p>
          <a:p>
            <a:pPr lvl="1"/>
            <a:r>
              <a:rPr lang="en-US" i="1" dirty="0">
                <a:solidFill>
                  <a:prstClr val="black"/>
                </a:solidFill>
                <a:latin typeface="Calibri"/>
              </a:rPr>
              <a:t>Recruitment &amp; retention of health professionals </a:t>
            </a:r>
          </a:p>
          <a:p>
            <a:pPr lvl="1"/>
            <a:r>
              <a:rPr lang="en-US" i="1" dirty="0">
                <a:solidFill>
                  <a:prstClr val="black"/>
                </a:solidFill>
                <a:latin typeface="Calibri"/>
              </a:rPr>
              <a:t>Policy changes/development </a:t>
            </a:r>
          </a:p>
          <a:p>
            <a:pPr lvl="2"/>
            <a:r>
              <a:rPr lang="en-US" i="1" dirty="0">
                <a:solidFill>
                  <a:prstClr val="black"/>
                </a:solidFill>
                <a:latin typeface="Calibri"/>
              </a:rPr>
              <a:t>24 hour operations</a:t>
            </a:r>
          </a:p>
          <a:p>
            <a:pPr lvl="2"/>
            <a:r>
              <a:rPr lang="en-US" i="1" dirty="0">
                <a:solidFill>
                  <a:prstClr val="black"/>
                </a:solidFill>
                <a:latin typeface="Calibri"/>
              </a:rPr>
              <a:t>Management of health professionals </a:t>
            </a:r>
          </a:p>
          <a:p>
            <a:pPr lvl="3"/>
            <a:r>
              <a:rPr lang="en-US" i="1" dirty="0">
                <a:solidFill>
                  <a:prstClr val="black"/>
                </a:solidFill>
                <a:latin typeface="Calibri"/>
              </a:rPr>
              <a:t>Health Professional salary scale</a:t>
            </a:r>
          </a:p>
          <a:p>
            <a:pPr lvl="3"/>
            <a:r>
              <a:rPr lang="en-US" i="1" dirty="0">
                <a:solidFill>
                  <a:prstClr val="black"/>
                </a:solidFill>
                <a:latin typeface="Calibri"/>
              </a:rPr>
              <a:t>Continuing Education</a:t>
            </a:r>
          </a:p>
          <a:p>
            <a:pPr lvl="3"/>
            <a:r>
              <a:rPr lang="en-US" i="1" dirty="0">
                <a:solidFill>
                  <a:prstClr val="black"/>
                </a:solidFill>
                <a:latin typeface="Calibri"/>
              </a:rPr>
              <a:t>Licensure</a:t>
            </a:r>
          </a:p>
          <a:p>
            <a:pPr lvl="3"/>
            <a:r>
              <a:rPr lang="en-US" i="1" dirty="0">
                <a:solidFill>
                  <a:prstClr val="black"/>
                </a:solidFill>
                <a:latin typeface="Calibri"/>
              </a:rPr>
              <a:t>Etc. </a:t>
            </a:r>
          </a:p>
          <a:p>
            <a:pPr lvl="1"/>
            <a:r>
              <a:rPr lang="en-US" i="1" dirty="0">
                <a:solidFill>
                  <a:prstClr val="black"/>
                </a:solidFill>
                <a:latin typeface="Calibri"/>
              </a:rPr>
              <a:t>Organizational development </a:t>
            </a:r>
          </a:p>
          <a:p>
            <a:pPr lvl="1"/>
            <a:endParaRPr lang="en-US" i="1" dirty="0">
              <a:solidFill>
                <a:prstClr val="black"/>
              </a:solidFill>
              <a:latin typeface="Calibri"/>
            </a:endParaRPr>
          </a:p>
        </p:txBody>
      </p:sp>
    </p:spTree>
    <p:extLst>
      <p:ext uri="{BB962C8B-B14F-4D97-AF65-F5344CB8AC3E}">
        <p14:creationId xmlns:p14="http://schemas.microsoft.com/office/powerpoint/2010/main" val="4157013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a:t>Examples of Approaches</a:t>
            </a:r>
          </a:p>
        </p:txBody>
      </p:sp>
      <p:sp>
        <p:nvSpPr>
          <p:cNvPr id="3" name="Content Placeholder 2"/>
          <p:cNvSpPr>
            <a:spLocks noGrp="1"/>
          </p:cNvSpPr>
          <p:nvPr>
            <p:ph idx="1"/>
          </p:nvPr>
        </p:nvSpPr>
        <p:spPr>
          <a:xfrm>
            <a:off x="457200" y="1600200"/>
            <a:ext cx="8229600" cy="5029200"/>
          </a:xfrm>
        </p:spPr>
        <p:txBody>
          <a:bodyPr>
            <a:normAutofit/>
          </a:bodyPr>
          <a:lstStyle/>
          <a:p>
            <a:r>
              <a:rPr lang="en-US" sz="2800" b="1" dirty="0">
                <a:latin typeface="Adobe Caslon Pro Bold" pitchFamily="18" charset="0"/>
              </a:rPr>
              <a:t>Use of Internal Teams</a:t>
            </a:r>
          </a:p>
          <a:p>
            <a:pPr lvl="1"/>
            <a:r>
              <a:rPr lang="en-US" b="1" dirty="0">
                <a:latin typeface="Adobe Caslon Pro Bold" pitchFamily="18" charset="0"/>
              </a:rPr>
              <a:t>Organized by subject matter/expertise</a:t>
            </a:r>
          </a:p>
          <a:p>
            <a:pPr lvl="1"/>
            <a:r>
              <a:rPr lang="en-US" b="1" dirty="0">
                <a:latin typeface="Adobe Caslon Pro Bold" pitchFamily="18" charset="0"/>
              </a:rPr>
              <a:t>Planning</a:t>
            </a:r>
          </a:p>
          <a:p>
            <a:pPr lvl="1"/>
            <a:r>
              <a:rPr lang="en-US" b="1" dirty="0">
                <a:latin typeface="Adobe Caslon Pro Bold" pitchFamily="18" charset="0"/>
              </a:rPr>
              <a:t>Negotiation </a:t>
            </a:r>
          </a:p>
          <a:p>
            <a:pPr lvl="1"/>
            <a:r>
              <a:rPr lang="en-US" b="1" dirty="0">
                <a:latin typeface="Adobe Caslon Pro Bold" pitchFamily="18" charset="0"/>
              </a:rPr>
              <a:t>Implementation   </a:t>
            </a:r>
          </a:p>
          <a:p>
            <a:pPr lvl="1"/>
            <a:endParaRPr lang="en-US" b="1" dirty="0">
              <a:latin typeface="Adobe Caslon Pro Bold"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Tree>
    <p:extLst>
      <p:ext uri="{BB962C8B-B14F-4D97-AF65-F5344CB8AC3E}">
        <p14:creationId xmlns:p14="http://schemas.microsoft.com/office/powerpoint/2010/main" val="2485999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Examples of Approaches</a:t>
            </a:r>
          </a:p>
        </p:txBody>
      </p:sp>
      <p:sp>
        <p:nvSpPr>
          <p:cNvPr id="3" name="Content Placeholder 2"/>
          <p:cNvSpPr>
            <a:spLocks noGrp="1"/>
          </p:cNvSpPr>
          <p:nvPr>
            <p:ph idx="1"/>
          </p:nvPr>
        </p:nvSpPr>
        <p:spPr>
          <a:xfrm>
            <a:off x="457200" y="1600200"/>
            <a:ext cx="8229600" cy="5029200"/>
          </a:xfrm>
        </p:spPr>
        <p:txBody>
          <a:bodyPr>
            <a:normAutofit/>
          </a:bodyPr>
          <a:lstStyle/>
          <a:p>
            <a:r>
              <a:rPr lang="en-US" sz="2800" b="1" dirty="0">
                <a:latin typeface="Adobe Caslon Pro Bold" pitchFamily="18" charset="0"/>
              </a:rPr>
              <a:t>Phase-in strategies:  </a:t>
            </a:r>
          </a:p>
          <a:p>
            <a:pPr lvl="1"/>
            <a:r>
              <a:rPr lang="en-US" dirty="0">
                <a:latin typeface="Adobe Caslon Pro Bold" pitchFamily="18" charset="0"/>
              </a:rPr>
              <a:t>Very useful for Tribes new to SG; </a:t>
            </a:r>
          </a:p>
          <a:p>
            <a:pPr lvl="1"/>
            <a:r>
              <a:rPr lang="en-US" dirty="0">
                <a:latin typeface="Adobe Caslon Pro Bold" pitchFamily="18" charset="0"/>
              </a:rPr>
              <a:t>“Roll over” Title I Contracts into FA and add Tribal Shares and related PSFAs;</a:t>
            </a:r>
          </a:p>
          <a:p>
            <a:pPr lvl="1"/>
            <a:r>
              <a:rPr lang="en-US" dirty="0">
                <a:latin typeface="Adobe Caslon Pro Bold" pitchFamily="18" charset="0"/>
              </a:rPr>
              <a:t>Incrementally add ‘feasible’ PSFAs over time ;</a:t>
            </a:r>
          </a:p>
          <a:p>
            <a:pPr lvl="1"/>
            <a:r>
              <a:rPr lang="en-US" dirty="0">
                <a:latin typeface="Adobe Caslon Pro Bold" pitchFamily="18" charset="0"/>
              </a:rPr>
              <a:t>Allows infrastructure growth along side Tribal assumption of health programs.</a:t>
            </a:r>
          </a:p>
          <a:p>
            <a:r>
              <a:rPr lang="en-US" sz="2800" b="1" dirty="0">
                <a:latin typeface="Adobe Caslon Pro Bold" pitchFamily="18" charset="0"/>
              </a:rPr>
              <a:t>Office of Information Technology:</a:t>
            </a:r>
          </a:p>
          <a:p>
            <a:pPr lvl="1"/>
            <a:r>
              <a:rPr lang="en-US" dirty="0">
                <a:latin typeface="Adobe Caslon Pro Bold" pitchFamily="18" charset="0"/>
              </a:rPr>
              <a:t>Frequent decisions by Tribes to assume portions of PSFAs, based upon cost and Tribal IT system and infrastructure.</a:t>
            </a:r>
          </a:p>
          <a:p>
            <a:pPr lvl="1"/>
            <a:r>
              <a:rPr lang="en-US" dirty="0">
                <a:latin typeface="Adobe Caslon Pro Bold" pitchFamily="18" charset="0"/>
              </a:rPr>
              <a:t>For ease of decision making, IHS is preparing OIT “packages” of related IT services.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Tree>
    <p:extLst>
      <p:ext uri="{BB962C8B-B14F-4D97-AF65-F5344CB8AC3E}">
        <p14:creationId xmlns:p14="http://schemas.microsoft.com/office/powerpoint/2010/main" val="16003673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Examples of Approaches</a:t>
            </a:r>
          </a:p>
        </p:txBody>
      </p:sp>
      <p:sp>
        <p:nvSpPr>
          <p:cNvPr id="3" name="Content Placeholder 2"/>
          <p:cNvSpPr>
            <a:spLocks noGrp="1"/>
          </p:cNvSpPr>
          <p:nvPr>
            <p:ph idx="1"/>
          </p:nvPr>
        </p:nvSpPr>
        <p:spPr>
          <a:xfrm>
            <a:off x="457200" y="1600200"/>
            <a:ext cx="8229600" cy="5181600"/>
          </a:xfrm>
        </p:spPr>
        <p:txBody>
          <a:bodyPr>
            <a:normAutofit fontScale="92500" lnSpcReduction="10000"/>
          </a:bodyPr>
          <a:lstStyle/>
          <a:p>
            <a:r>
              <a:rPr lang="en-US" sz="2800" b="1" dirty="0">
                <a:latin typeface="Adobe Caslon Pro Bold" pitchFamily="18" charset="0"/>
              </a:rPr>
              <a:t>Purchased and Referred Care:</a:t>
            </a:r>
          </a:p>
          <a:p>
            <a:pPr lvl="1"/>
            <a:r>
              <a:rPr lang="en-US" b="1" dirty="0">
                <a:latin typeface="Adobe Caslon Pro Bold" pitchFamily="18" charset="0"/>
              </a:rPr>
              <a:t>Example:</a:t>
            </a:r>
            <a:r>
              <a:rPr lang="en-US" dirty="0">
                <a:latin typeface="Adobe Caslon Pro Bold" pitchFamily="18" charset="0"/>
              </a:rPr>
              <a:t>  Tribal share of PRC identified at less than $100k for user population identified at 1,200 patients.  One catastrophic PRC case could cause a cash flow crisis.  Tribe elected not to assume PRC at that time.</a:t>
            </a:r>
          </a:p>
          <a:p>
            <a:pPr lvl="1"/>
            <a:r>
              <a:rPr lang="en-US" b="1" dirty="0">
                <a:latin typeface="Adobe Caslon Pro Bold" pitchFamily="18" charset="0"/>
              </a:rPr>
              <a:t>Example:</a:t>
            </a:r>
            <a:r>
              <a:rPr lang="en-US" dirty="0">
                <a:latin typeface="Adobe Caslon Pro Bold" pitchFamily="18" charset="0"/>
              </a:rPr>
              <a:t>  Tribe elected to assume PRC without also assuming the associated Primary Care.  Problems with continuity of care and cost control.</a:t>
            </a:r>
          </a:p>
          <a:p>
            <a:pPr lvl="1"/>
            <a:r>
              <a:rPr lang="en-US" b="1" dirty="0">
                <a:latin typeface="Adobe Caslon Pro Bold" pitchFamily="18" charset="0"/>
              </a:rPr>
              <a:t>Example:</a:t>
            </a:r>
            <a:r>
              <a:rPr lang="en-US" dirty="0">
                <a:latin typeface="Adobe Caslon Pro Bold" pitchFamily="18" charset="0"/>
              </a:rPr>
              <a:t>  Tribe elects to shift traditionally-purchased services to direct services, rather than PRC, for cost savings and timely services.</a:t>
            </a:r>
            <a:endParaRPr lang="en-US" sz="2800" b="1" dirty="0">
              <a:latin typeface="Adobe Caslon Pro Bold" pitchFamily="18" charset="0"/>
            </a:endParaRPr>
          </a:p>
          <a:p>
            <a:r>
              <a:rPr lang="en-US" sz="2800" b="1" dirty="0">
                <a:latin typeface="Adobe Caslon Pro Bold" pitchFamily="18" charset="0"/>
              </a:rPr>
              <a:t>Sanitation Facilities Construction:</a:t>
            </a:r>
          </a:p>
          <a:p>
            <a:pPr lvl="1"/>
            <a:r>
              <a:rPr lang="en-US" b="1" dirty="0">
                <a:latin typeface="Adobe Caslon Pro Bold" pitchFamily="18" charset="0"/>
              </a:rPr>
              <a:t>Example:  </a:t>
            </a:r>
            <a:r>
              <a:rPr lang="en-US" dirty="0">
                <a:latin typeface="Adobe Caslon Pro Bold" pitchFamily="18" charset="0"/>
              </a:rPr>
              <a:t>Tribe elects to remain with IHS SU due to its small size for purposes of competing for SFC projects. Tribal members get served on a more frequent basis.</a:t>
            </a:r>
          </a:p>
          <a:p>
            <a:pPr lvl="1"/>
            <a:r>
              <a:rPr lang="en-US" b="1" dirty="0">
                <a:latin typeface="Adobe Caslon Pro Bold" pitchFamily="18" charset="0"/>
              </a:rPr>
              <a:t>Example:  </a:t>
            </a:r>
            <a:r>
              <a:rPr lang="en-US" dirty="0">
                <a:latin typeface="Adobe Caslon Pro Bold" pitchFamily="18" charset="0"/>
              </a:rPr>
              <a:t>Tribe elects to compact SFC, but partners with Tribal communities, municipal and rural water systems to extend funding further and serve more Tribal members.</a:t>
            </a:r>
          </a:p>
          <a:p>
            <a:endParaRPr lang="en-US" b="1" dirty="0">
              <a:latin typeface="Adobe Caslon Pro Bold"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Tree>
    <p:extLst>
      <p:ext uri="{BB962C8B-B14F-4D97-AF65-F5344CB8AC3E}">
        <p14:creationId xmlns:p14="http://schemas.microsoft.com/office/powerpoint/2010/main" val="1290318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Examples of Approaches</a:t>
            </a:r>
          </a:p>
        </p:txBody>
      </p:sp>
      <p:sp>
        <p:nvSpPr>
          <p:cNvPr id="3" name="Content Placeholder 2"/>
          <p:cNvSpPr>
            <a:spLocks noGrp="1"/>
          </p:cNvSpPr>
          <p:nvPr>
            <p:ph idx="1"/>
          </p:nvPr>
        </p:nvSpPr>
        <p:spPr>
          <a:xfrm>
            <a:off x="457200" y="1600200"/>
            <a:ext cx="8229600" cy="5181600"/>
          </a:xfrm>
        </p:spPr>
        <p:txBody>
          <a:bodyPr>
            <a:normAutofit/>
          </a:bodyPr>
          <a:lstStyle/>
          <a:p>
            <a:r>
              <a:rPr lang="en-US" sz="2800" b="1" dirty="0">
                <a:latin typeface="Adobe Caslon Pro Bold" pitchFamily="18" charset="0"/>
              </a:rPr>
              <a:t>Primary Health Care:</a:t>
            </a:r>
          </a:p>
          <a:p>
            <a:pPr lvl="1"/>
            <a:r>
              <a:rPr lang="en-US" b="1" dirty="0">
                <a:latin typeface="Adobe Caslon Pro Bold" pitchFamily="18" charset="0"/>
              </a:rPr>
              <a:t>Example:  </a:t>
            </a:r>
            <a:r>
              <a:rPr lang="en-US" dirty="0">
                <a:latin typeface="Adobe Caslon Pro Bold" pitchFamily="18" charset="0"/>
              </a:rPr>
              <a:t>Tribe elects to join other Tribes in a consortium for economies of scale.</a:t>
            </a:r>
          </a:p>
          <a:p>
            <a:pPr lvl="1"/>
            <a:r>
              <a:rPr lang="en-US" b="1" dirty="0">
                <a:latin typeface="Adobe Caslon Pro Bold" pitchFamily="18" charset="0"/>
              </a:rPr>
              <a:t>Example:  </a:t>
            </a:r>
            <a:r>
              <a:rPr lang="en-US" dirty="0">
                <a:latin typeface="Adobe Caslon Pro Bold" pitchFamily="18" charset="0"/>
              </a:rPr>
              <a:t>Tribe elects to partner with other Tribes either granting a resolution or obtaining a resolution for pooling resources and health care administration. </a:t>
            </a:r>
          </a:p>
          <a:p>
            <a:pPr lvl="1"/>
            <a:r>
              <a:rPr lang="en-US" b="1" dirty="0">
                <a:latin typeface="Adobe Caslon Pro Bold" pitchFamily="18" charset="0"/>
              </a:rPr>
              <a:t>Example:</a:t>
            </a:r>
            <a:r>
              <a:rPr lang="en-US" dirty="0">
                <a:latin typeface="Adobe Caslon Pro Bold" pitchFamily="18" charset="0"/>
              </a:rPr>
              <a:t>  In an area where a number of private facilities exist, Tribe elects to change the mix of purchased vs. directly operated health programs to extend services.</a:t>
            </a:r>
          </a:p>
          <a:p>
            <a:pPr lvl="1"/>
            <a:r>
              <a:rPr lang="en-US" b="1" dirty="0">
                <a:latin typeface="Adobe Caslon Pro Bold" pitchFamily="18" charset="0"/>
              </a:rPr>
              <a:t>Example:</a:t>
            </a:r>
            <a:r>
              <a:rPr lang="en-US" dirty="0">
                <a:latin typeface="Adobe Caslon Pro Bold" pitchFamily="18" charset="0"/>
              </a:rPr>
              <a:t>  Tribe elects to purchase insurance for patients on the Marketplace to provide a revenue source.</a:t>
            </a:r>
          </a:p>
          <a:p>
            <a:r>
              <a:rPr lang="en-US" dirty="0">
                <a:latin typeface="Adobe Caslon Pro Bold" pitchFamily="18" charset="0"/>
              </a:rPr>
              <a:t>Variations in PSFA assumption and implementation can be as varied and unique as the Tribes themselves.</a:t>
            </a:r>
          </a:p>
          <a:p>
            <a:endParaRPr lang="en-US" b="1" dirty="0">
              <a:latin typeface="Adobe Caslon Pro Bold"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Tree>
    <p:extLst>
      <p:ext uri="{BB962C8B-B14F-4D97-AF65-F5344CB8AC3E}">
        <p14:creationId xmlns:p14="http://schemas.microsoft.com/office/powerpoint/2010/main" val="36817975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461" y="331787"/>
            <a:ext cx="8686800" cy="708025"/>
          </a:xfrm>
        </p:spPr>
        <p:txBody>
          <a:bodyPr/>
          <a:lstStyle/>
          <a:p>
            <a:br>
              <a:rPr lang="en-US" sz="4800" dirty="0"/>
            </a:br>
            <a:r>
              <a:rPr lang="en-US" sz="5400" dirty="0"/>
              <a:t>Questions?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500" y="2288938"/>
            <a:ext cx="4862723" cy="3647042"/>
          </a:xfrm>
          <a:prstGeom prst="rect">
            <a:avLst/>
          </a:prstGeom>
          <a:solidFill>
            <a:srgbClr val="FFFFFF">
              <a:shade val="85000"/>
            </a:srgbClr>
          </a:solidFill>
          <a:ln w="88900" cap="sq">
            <a:solidFill>
              <a:schemeClr val="bg1">
                <a:lumMod val="50000"/>
                <a:lumOff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itle 1"/>
          <p:cNvSpPr txBox="1">
            <a:spLocks/>
          </p:cNvSpPr>
          <p:nvPr/>
        </p:nvSpPr>
        <p:spPr>
          <a:xfrm>
            <a:off x="193462" y="685800"/>
            <a:ext cx="8686800" cy="936625"/>
          </a:xfrm>
          <a:prstGeom prst="rect">
            <a:avLst/>
          </a:prstGeom>
        </p:spPr>
        <p:txBody>
          <a:bodyPr vert="horz" lIns="91440" tIns="45720" rIns="91440" bIns="45720" rtlCol="0" anchor="b">
            <a:noAutofit/>
          </a:bodyPr>
          <a:lstStyle>
            <a:lvl1pPr algn="ctr" defTabSz="914400" rtl="0" eaLnBrk="1" latinLnBrk="0" hangingPunct="1">
              <a:spcBef>
                <a:spcPct val="0"/>
              </a:spcBef>
              <a:buNone/>
              <a:defRPr sz="7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en-US" sz="6600" dirty="0">
                <a:effectLst/>
                <a:latin typeface="Brush Script MT" pitchFamily="66" charset="0"/>
              </a:rPr>
              <a:t> </a:t>
            </a:r>
          </a:p>
        </p:txBody>
      </p:sp>
      <p:sp>
        <p:nvSpPr>
          <p:cNvPr id="7" name="Title 1"/>
          <p:cNvSpPr txBox="1">
            <a:spLocks/>
          </p:cNvSpPr>
          <p:nvPr/>
        </p:nvSpPr>
        <p:spPr>
          <a:xfrm>
            <a:off x="193462" y="1039812"/>
            <a:ext cx="8686800" cy="1089025"/>
          </a:xfrm>
          <a:prstGeom prst="rect">
            <a:avLst/>
          </a:prstGeom>
        </p:spPr>
        <p:txBody>
          <a:bodyPr vert="horz" lIns="91440" tIns="45720" rIns="91440" bIns="45720" rtlCol="0" anchor="b">
            <a:noAutofit/>
          </a:bodyPr>
          <a:lstStyle>
            <a:lvl1pPr algn="ctr" defTabSz="914400" rtl="0" eaLnBrk="1" latinLnBrk="0" hangingPunct="1">
              <a:spcBef>
                <a:spcPct val="0"/>
              </a:spcBef>
              <a:buNone/>
              <a:defRPr sz="7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r>
              <a:rPr lang="en-US" sz="3200" dirty="0" err="1"/>
              <a:t>Yakoke</a:t>
            </a:r>
            <a:r>
              <a:rPr lang="en-US" sz="3200" dirty="0"/>
              <a:t>! </a:t>
            </a:r>
          </a:p>
          <a:p>
            <a:r>
              <a:rPr lang="en-US" sz="3200" dirty="0"/>
              <a:t>Melanie Fourkiller – mfourkiller@choctawnation.com</a:t>
            </a:r>
          </a:p>
        </p:txBody>
      </p:sp>
      <p:sp>
        <p:nvSpPr>
          <p:cNvPr id="8" name="Rectangle 7"/>
          <p:cNvSpPr/>
          <p:nvPr/>
        </p:nvSpPr>
        <p:spPr>
          <a:xfrm rot="10800000" flipV="1">
            <a:off x="2962066" y="6120646"/>
            <a:ext cx="3149592" cy="369332"/>
          </a:xfrm>
          <a:prstGeom prst="rect">
            <a:avLst/>
          </a:prstGeom>
        </p:spPr>
        <p:txBody>
          <a:bodyPr wrap="square">
            <a:spAutoFit/>
          </a:bodyPr>
          <a:lstStyle/>
          <a:p>
            <a:pPr algn="ctr" eaLnBrk="0" hangingPunct="0">
              <a:spcBef>
                <a:spcPct val="20000"/>
              </a:spcBef>
            </a:pPr>
            <a:r>
              <a:rPr lang="en-US" dirty="0">
                <a:latin typeface="Monotype Corsiva" pitchFamily="66" charset="0"/>
              </a:rPr>
              <a:t>“Excellence in Rural Health Care”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957833"/>
            <a:ext cx="692661" cy="694958"/>
          </a:xfrm>
          <a:prstGeom prst="rect">
            <a:avLst/>
          </a:prstGeom>
        </p:spPr>
      </p:pic>
    </p:spTree>
    <p:extLst>
      <p:ext uri="{BB962C8B-B14F-4D97-AF65-F5344CB8AC3E}">
        <p14:creationId xmlns:p14="http://schemas.microsoft.com/office/powerpoint/2010/main" val="2640225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are PSFAs?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4525963"/>
          </a:xfrm>
        </p:spPr>
        <p:txBody>
          <a:bodyPr>
            <a:normAutofit/>
          </a:bodyPr>
          <a:lstStyle/>
          <a:p>
            <a:r>
              <a:rPr lang="en-US" sz="3200" i="1" dirty="0">
                <a:solidFill>
                  <a:prstClr val="black"/>
                </a:solidFill>
                <a:latin typeface="Calibri"/>
              </a:rPr>
              <a:t>Programs, Services, Functions and Activities;</a:t>
            </a:r>
          </a:p>
          <a:p>
            <a:r>
              <a:rPr lang="en-US" sz="3200" i="1" dirty="0">
                <a:solidFill>
                  <a:prstClr val="black"/>
                </a:solidFill>
                <a:latin typeface="Calibri"/>
              </a:rPr>
              <a:t>Programs (high level), Activities (detailed level);</a:t>
            </a:r>
          </a:p>
          <a:p>
            <a:r>
              <a:rPr lang="en-US" sz="3200" i="1" dirty="0">
                <a:solidFill>
                  <a:prstClr val="black"/>
                </a:solidFill>
                <a:latin typeface="Calibri"/>
              </a:rPr>
              <a:t>Describe all “contractible” operations of the IHS, both administrative and programmatic, at each organizational level;</a:t>
            </a:r>
          </a:p>
          <a:p>
            <a:pPr marL="0" indent="0">
              <a:buNone/>
            </a:pPr>
            <a:endParaRPr lang="en-US" sz="3200" dirty="0">
              <a:solidFill>
                <a:prstClr val="black"/>
              </a:solidFill>
              <a:latin typeface="Calibri"/>
            </a:endParaRPr>
          </a:p>
        </p:txBody>
      </p:sp>
    </p:spTree>
    <p:extLst>
      <p:ext uri="{BB962C8B-B14F-4D97-AF65-F5344CB8AC3E}">
        <p14:creationId xmlns:p14="http://schemas.microsoft.com/office/powerpoint/2010/main" val="247122659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Researching PSFAs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4525963"/>
          </a:xfrm>
        </p:spPr>
        <p:txBody>
          <a:bodyPr>
            <a:normAutofit/>
          </a:bodyPr>
          <a:lstStyle/>
          <a:p>
            <a:r>
              <a:rPr lang="en-US" sz="2800" i="1" dirty="0">
                <a:solidFill>
                  <a:prstClr val="black"/>
                </a:solidFill>
                <a:latin typeface="Calibri"/>
              </a:rPr>
              <a:t>Detailed information is needed on all PSFAs considered for assumption by the Tribe;</a:t>
            </a:r>
          </a:p>
          <a:p>
            <a:r>
              <a:rPr lang="en-US" sz="2800" i="1" dirty="0">
                <a:solidFill>
                  <a:prstClr val="black"/>
                </a:solidFill>
                <a:latin typeface="Calibri"/>
              </a:rPr>
              <a:t>For new SG Tribes, it is advised that information be obtained on </a:t>
            </a:r>
            <a:r>
              <a:rPr lang="en-US" sz="2800" b="1" i="1" dirty="0">
                <a:solidFill>
                  <a:prstClr val="black"/>
                </a:solidFill>
                <a:latin typeface="Calibri"/>
              </a:rPr>
              <a:t>all</a:t>
            </a:r>
            <a:r>
              <a:rPr lang="en-US" sz="2800" i="1" dirty="0">
                <a:solidFill>
                  <a:prstClr val="black"/>
                </a:solidFill>
                <a:latin typeface="Calibri"/>
              </a:rPr>
              <a:t> PSFAs; </a:t>
            </a:r>
          </a:p>
          <a:p>
            <a:r>
              <a:rPr lang="en-US" sz="2800" i="1" dirty="0">
                <a:solidFill>
                  <a:prstClr val="black"/>
                </a:solidFill>
                <a:latin typeface="Calibri"/>
              </a:rPr>
              <a:t>Research will allow the Tribe to make informed decisions about PSFAs to assume, conduct internal management planning, as well as to provide awareness of remaining responsibilities of the IHS.</a:t>
            </a:r>
          </a:p>
        </p:txBody>
      </p:sp>
    </p:spTree>
    <p:extLst>
      <p:ext uri="{BB962C8B-B14F-4D97-AF65-F5344CB8AC3E}">
        <p14:creationId xmlns:p14="http://schemas.microsoft.com/office/powerpoint/2010/main" val="1263984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Researching PSFAs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4525963"/>
          </a:xfrm>
        </p:spPr>
        <p:txBody>
          <a:bodyPr>
            <a:normAutofit/>
          </a:bodyPr>
          <a:lstStyle/>
          <a:p>
            <a:r>
              <a:rPr lang="en-US" sz="3600" i="1" dirty="0">
                <a:solidFill>
                  <a:prstClr val="black"/>
                </a:solidFill>
                <a:latin typeface="Calibri"/>
              </a:rPr>
              <a:t> PSFA Information Sources:</a:t>
            </a:r>
          </a:p>
          <a:p>
            <a:pPr lvl="1"/>
            <a:r>
              <a:rPr lang="en-US" sz="2800" i="1" dirty="0">
                <a:solidFill>
                  <a:prstClr val="black"/>
                </a:solidFill>
                <a:latin typeface="Calibri"/>
              </a:rPr>
              <a:t>Agency Lead Negotiator (ALN);</a:t>
            </a:r>
          </a:p>
          <a:p>
            <a:pPr lvl="1"/>
            <a:r>
              <a:rPr lang="en-US" sz="2800" i="1" dirty="0">
                <a:solidFill>
                  <a:prstClr val="black"/>
                </a:solidFill>
                <a:latin typeface="Calibri"/>
              </a:rPr>
              <a:t>Office of Tribal Self-Governance;</a:t>
            </a:r>
          </a:p>
          <a:p>
            <a:pPr lvl="1"/>
            <a:r>
              <a:rPr lang="en-US" sz="2800" i="1" dirty="0">
                <a:solidFill>
                  <a:prstClr val="black"/>
                </a:solidFill>
                <a:latin typeface="Calibri"/>
              </a:rPr>
              <a:t>HQ, Area and Service Unit staff;</a:t>
            </a:r>
          </a:p>
          <a:p>
            <a:pPr lvl="1"/>
            <a:r>
              <a:rPr lang="en-US" sz="2800" i="1" dirty="0">
                <a:solidFill>
                  <a:prstClr val="black"/>
                </a:solidFill>
                <a:latin typeface="Calibri"/>
              </a:rPr>
              <a:t>Self-Governance Education/Communication;</a:t>
            </a:r>
          </a:p>
          <a:p>
            <a:pPr lvl="1"/>
            <a:r>
              <a:rPr lang="en-US" sz="2800" i="1" dirty="0">
                <a:solidFill>
                  <a:prstClr val="black"/>
                </a:solidFill>
                <a:latin typeface="Calibri"/>
              </a:rPr>
              <a:t>Other Self-Governance Tribes.</a:t>
            </a:r>
          </a:p>
          <a:p>
            <a:pPr lvl="1"/>
            <a:endParaRPr lang="en-US" i="1" dirty="0">
              <a:solidFill>
                <a:prstClr val="black"/>
              </a:solidFill>
              <a:latin typeface="Calibri"/>
            </a:endParaRPr>
          </a:p>
        </p:txBody>
      </p:sp>
    </p:spTree>
    <p:extLst>
      <p:ext uri="{BB962C8B-B14F-4D97-AF65-F5344CB8AC3E}">
        <p14:creationId xmlns:p14="http://schemas.microsoft.com/office/powerpoint/2010/main" val="174207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Researching PSFAs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3962400" cy="5129142"/>
          </a:xfrm>
        </p:spPr>
        <p:txBody>
          <a:bodyPr>
            <a:normAutofit/>
          </a:bodyPr>
          <a:lstStyle/>
          <a:p>
            <a:r>
              <a:rPr lang="en-US" i="1" dirty="0">
                <a:solidFill>
                  <a:prstClr val="black"/>
                </a:solidFill>
                <a:latin typeface="Calibri"/>
              </a:rPr>
              <a:t>Steps:</a:t>
            </a:r>
          </a:p>
          <a:p>
            <a:pPr lvl="1"/>
            <a:r>
              <a:rPr lang="en-US" i="1" dirty="0">
                <a:solidFill>
                  <a:prstClr val="black"/>
                </a:solidFill>
                <a:latin typeface="Calibri"/>
              </a:rPr>
              <a:t>Request/Obtain financial and PSFA information from the ALN, including all PSFA manuals applicable to your Tribe;</a:t>
            </a:r>
          </a:p>
          <a:p>
            <a:pPr lvl="1"/>
            <a:r>
              <a:rPr lang="en-US" i="1" dirty="0">
                <a:solidFill>
                  <a:prstClr val="black"/>
                </a:solidFill>
                <a:latin typeface="Calibri"/>
              </a:rPr>
              <a:t>Review in conjunction with the financial information provided;</a:t>
            </a:r>
          </a:p>
          <a:p>
            <a:pPr lvl="1"/>
            <a:r>
              <a:rPr lang="en-US" i="1" dirty="0">
                <a:solidFill>
                  <a:prstClr val="black"/>
                </a:solidFill>
                <a:latin typeface="Calibri"/>
              </a:rPr>
              <a:t>Request meetings with HQ, Area or SU staff as needed to answer questions and provide in-depth information about IHS operations;</a:t>
            </a:r>
          </a:p>
          <a:p>
            <a:pPr lvl="1"/>
            <a:r>
              <a:rPr lang="en-US" i="1" dirty="0">
                <a:solidFill>
                  <a:prstClr val="black"/>
                </a:solidFill>
                <a:latin typeface="Calibri"/>
              </a:rPr>
              <a:t>Utilize SG Tribal networks.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9298" y="1676400"/>
            <a:ext cx="3952301" cy="5052942"/>
          </a:xfrm>
          <a:prstGeom prst="rect">
            <a:avLst/>
          </a:prstGeom>
        </p:spPr>
      </p:pic>
    </p:spTree>
    <p:extLst>
      <p:ext uri="{BB962C8B-B14F-4D97-AF65-F5344CB8AC3E}">
        <p14:creationId xmlns:p14="http://schemas.microsoft.com/office/powerpoint/2010/main" val="3792610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Analysis and Decision Making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lnSpcReduction="10000"/>
          </a:bodyPr>
          <a:lstStyle/>
          <a:p>
            <a:r>
              <a:rPr lang="en-US" i="1" u="sng" dirty="0"/>
              <a:t>Community and Tribal Leader direction</a:t>
            </a:r>
            <a:r>
              <a:rPr lang="en-US" u="sng" dirty="0"/>
              <a:t> </a:t>
            </a:r>
            <a:r>
              <a:rPr lang="en-US" dirty="0"/>
              <a:t>– this should guide overall PSFA analysis and priority-setting.  This will ensure that the resulting course of action will contain strategies to make health services more responsive to the articulated needs and desires of the Tribal community and its Leaders.</a:t>
            </a:r>
          </a:p>
          <a:p>
            <a:pPr marL="800100" lvl="2" indent="0">
              <a:buNone/>
            </a:pPr>
            <a:endParaRPr lang="en-US" dirty="0"/>
          </a:p>
          <a:p>
            <a:pPr marL="800100" lvl="2" indent="0">
              <a:buNone/>
            </a:pPr>
            <a:r>
              <a:rPr lang="en-US" sz="2000" dirty="0"/>
              <a:t>“The Congress hereby recognizes the obligation of the United States to respond to the strong expression of the Indian people for self-determination by assuring maximum Indian participation in the direction of educational as well as other Federal services to Indian communities</a:t>
            </a:r>
            <a:r>
              <a:rPr lang="en-US" sz="2000" i="1" dirty="0"/>
              <a:t> as to render such services more responsive to the needs and desires of those communities.”</a:t>
            </a:r>
            <a:endParaRPr lang="en-US" sz="2000" dirty="0"/>
          </a:p>
          <a:p>
            <a:pPr marL="0" indent="0">
              <a:buNone/>
            </a:pPr>
            <a:r>
              <a:rPr lang="en-US" sz="2000" dirty="0"/>
              <a:t>	</a:t>
            </a:r>
          </a:p>
          <a:p>
            <a:pPr marL="0" indent="0">
              <a:buNone/>
            </a:pPr>
            <a:r>
              <a:rPr lang="en-US" sz="2000" dirty="0"/>
              <a:t>	(25 U.S.C. § 450a(a))</a:t>
            </a:r>
            <a:endParaRPr lang="en-US" sz="2000" i="1" dirty="0">
              <a:solidFill>
                <a:prstClr val="black"/>
              </a:solidFill>
              <a:latin typeface="Calibri"/>
            </a:endParaRPr>
          </a:p>
        </p:txBody>
      </p:sp>
    </p:spTree>
    <p:extLst>
      <p:ext uri="{BB962C8B-B14F-4D97-AF65-F5344CB8AC3E}">
        <p14:creationId xmlns:p14="http://schemas.microsoft.com/office/powerpoint/2010/main" val="832937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Analysis and Decision Making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fontScale="92500" lnSpcReduction="20000"/>
          </a:bodyPr>
          <a:lstStyle/>
          <a:p>
            <a:r>
              <a:rPr lang="en-US" i="1" u="sng" dirty="0"/>
              <a:t>Determining feasibility of assuming specific PSFAs, or portions thereof</a:t>
            </a:r>
            <a:r>
              <a:rPr lang="en-US" i="1" dirty="0"/>
              <a:t>:</a:t>
            </a:r>
          </a:p>
          <a:p>
            <a:pPr lvl="1"/>
            <a:r>
              <a:rPr lang="en-US" dirty="0"/>
              <a:t>Population to be served;</a:t>
            </a:r>
          </a:p>
          <a:p>
            <a:pPr lvl="1"/>
            <a:r>
              <a:rPr lang="en-US" dirty="0"/>
              <a:t>Financial considerations;</a:t>
            </a:r>
          </a:p>
          <a:p>
            <a:pPr lvl="1"/>
            <a:r>
              <a:rPr lang="en-US" dirty="0"/>
              <a:t>Opportunities and challenges;</a:t>
            </a:r>
          </a:p>
          <a:p>
            <a:pPr lvl="1"/>
            <a:r>
              <a:rPr lang="en-US" dirty="0"/>
              <a:t>Internal management preparedness;</a:t>
            </a:r>
          </a:p>
          <a:p>
            <a:pPr lvl="1"/>
            <a:r>
              <a:rPr lang="en-US" dirty="0"/>
              <a:t>Improvement of healthcare outcomes;</a:t>
            </a:r>
          </a:p>
          <a:p>
            <a:pPr lvl="1"/>
            <a:r>
              <a:rPr lang="en-US" dirty="0"/>
              <a:t> “Phase-in” strategies.</a:t>
            </a:r>
          </a:p>
          <a:p>
            <a:r>
              <a:rPr lang="en-US" i="1" u="sng" dirty="0"/>
              <a:t>Consideration of opportunities and challenges</a:t>
            </a:r>
            <a:r>
              <a:rPr lang="en-US" i="1" dirty="0"/>
              <a:t>:</a:t>
            </a:r>
          </a:p>
          <a:p>
            <a:pPr lvl="1"/>
            <a:r>
              <a:rPr lang="en-US" dirty="0"/>
              <a:t>Review and consider strategies to capitalize on opportunities that may be available to the Tribe to leverage its health care services, such as third party billing; partnerships with IHS and other organizations and providers; Inter-Tribal partnerships; Affordable Care Act opportunities; and innovative health care delivery system models. </a:t>
            </a:r>
          </a:p>
          <a:p>
            <a:pPr lvl="1"/>
            <a:r>
              <a:rPr lang="en-US" dirty="0"/>
              <a:t>Identify barriers and challenges and develop strategies to address such barriers.  </a:t>
            </a:r>
          </a:p>
          <a:p>
            <a:endParaRPr lang="en-US" dirty="0"/>
          </a:p>
        </p:txBody>
      </p:sp>
    </p:spTree>
    <p:extLst>
      <p:ext uri="{BB962C8B-B14F-4D97-AF65-F5344CB8AC3E}">
        <p14:creationId xmlns:p14="http://schemas.microsoft.com/office/powerpoint/2010/main" val="18609127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Analysis and Decision Making</a:t>
            </a:r>
          </a:p>
        </p:txBody>
      </p:sp>
      <p:sp>
        <p:nvSpPr>
          <p:cNvPr id="3" name="Content Placeholder 2"/>
          <p:cNvSpPr>
            <a:spLocks noGrp="1"/>
          </p:cNvSpPr>
          <p:nvPr>
            <p:ph idx="1"/>
          </p:nvPr>
        </p:nvSpPr>
        <p:spPr/>
        <p:txBody>
          <a:bodyPr>
            <a:normAutofit lnSpcReduction="10000"/>
          </a:bodyPr>
          <a:lstStyle/>
          <a:p>
            <a:r>
              <a:rPr lang="en-US" sz="2800" i="1" u="sng" dirty="0"/>
              <a:t>Orderly transition to Tribal administration of health care programs</a:t>
            </a:r>
            <a:r>
              <a:rPr lang="en-US" sz="2800" dirty="0"/>
              <a:t>:  </a:t>
            </a:r>
          </a:p>
          <a:p>
            <a:pPr lvl="1"/>
            <a:r>
              <a:rPr lang="en-US" dirty="0"/>
              <a:t>Identify management systems and infrastructure needed; </a:t>
            </a:r>
          </a:p>
          <a:p>
            <a:pPr lvl="2"/>
            <a:r>
              <a:rPr lang="en-US" dirty="0"/>
              <a:t>Appropriations and budget;</a:t>
            </a:r>
          </a:p>
          <a:p>
            <a:pPr lvl="2"/>
            <a:r>
              <a:rPr lang="en-US" dirty="0"/>
              <a:t>Tribal legal infrastructure; </a:t>
            </a:r>
          </a:p>
          <a:p>
            <a:pPr lvl="2"/>
            <a:r>
              <a:rPr lang="en-US" dirty="0"/>
              <a:t>HR, Finance and other management systems;</a:t>
            </a:r>
          </a:p>
          <a:p>
            <a:pPr lvl="2"/>
            <a:r>
              <a:rPr lang="en-US" dirty="0"/>
              <a:t>Health service delivery infrastructure; </a:t>
            </a:r>
          </a:p>
          <a:p>
            <a:pPr lvl="1"/>
            <a:r>
              <a:rPr lang="en-US" dirty="0"/>
              <a:t>Identify transition strategies;</a:t>
            </a:r>
          </a:p>
          <a:p>
            <a:pPr lvl="2"/>
            <a:r>
              <a:rPr lang="en-US" dirty="0" err="1"/>
              <a:t>Exp</a:t>
            </a:r>
            <a:r>
              <a:rPr lang="en-US" dirty="0"/>
              <a:t>:  Purchased and referred care; personnel, vendor contracts, etc.</a:t>
            </a:r>
          </a:p>
          <a:p>
            <a:pPr lvl="1"/>
            <a:r>
              <a:rPr lang="en-US" dirty="0"/>
              <a:t>Identify health care program implementation strategies.</a:t>
            </a:r>
          </a:p>
          <a:p>
            <a:pPr lvl="2"/>
            <a:r>
              <a:rPr lang="en-US" dirty="0">
                <a:latin typeface="Adobe Caslon Pro Bold" pitchFamily="18" charset="0"/>
              </a:rPr>
              <a:t>Partnerships, health priorities, health service delivery models, facilities, providers and staffing.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Tree>
    <p:extLst>
      <p:ext uri="{BB962C8B-B14F-4D97-AF65-F5344CB8AC3E}">
        <p14:creationId xmlns:p14="http://schemas.microsoft.com/office/powerpoint/2010/main" val="2507288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9144000" cy="914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910970" y="206167"/>
            <a:ext cx="8229600" cy="1111664"/>
          </a:xfrm>
        </p:spPr>
        <p:txBody>
          <a:bodyPr>
            <a:normAutofit fontScale="90000"/>
          </a:bodyPr>
          <a:lstStyle/>
          <a:p>
            <a:r>
              <a:rPr lang="en-US" dirty="0"/>
              <a:t>Assessment of Management Infrastructure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99" y="376294"/>
            <a:ext cx="768861" cy="771411"/>
          </a:xfrm>
          <a:prstGeom prst="rect">
            <a:avLst/>
          </a:prstGeom>
        </p:spPr>
      </p:pic>
      <p:sp>
        <p:nvSpPr>
          <p:cNvPr id="6" name="Content Placeholder 2"/>
          <p:cNvSpPr>
            <a:spLocks noGrp="1"/>
          </p:cNvSpPr>
          <p:nvPr>
            <p:ph idx="1"/>
          </p:nvPr>
        </p:nvSpPr>
        <p:spPr>
          <a:xfrm>
            <a:off x="457200" y="1600200"/>
            <a:ext cx="8229600" cy="5129142"/>
          </a:xfrm>
        </p:spPr>
        <p:txBody>
          <a:bodyPr>
            <a:normAutofit/>
          </a:bodyPr>
          <a:lstStyle/>
          <a:p>
            <a:r>
              <a:rPr lang="en-US" i="1" dirty="0">
                <a:solidFill>
                  <a:prstClr val="black"/>
                </a:solidFill>
                <a:latin typeface="Calibri"/>
              </a:rPr>
              <a:t>Governance/Organizational Structure</a:t>
            </a:r>
          </a:p>
          <a:p>
            <a:r>
              <a:rPr lang="en-US" i="1" dirty="0">
                <a:solidFill>
                  <a:prstClr val="black"/>
                </a:solidFill>
                <a:latin typeface="Calibri"/>
              </a:rPr>
              <a:t>Health Department or System</a:t>
            </a:r>
          </a:p>
          <a:p>
            <a:r>
              <a:rPr lang="en-US" i="1" dirty="0">
                <a:solidFill>
                  <a:prstClr val="black"/>
                </a:solidFill>
                <a:latin typeface="Calibri"/>
              </a:rPr>
              <a:t>Internal Management Support</a:t>
            </a:r>
          </a:p>
          <a:p>
            <a:pPr lvl="1"/>
            <a:r>
              <a:rPr lang="en-US" sz="2400" i="1" dirty="0">
                <a:solidFill>
                  <a:prstClr val="black"/>
                </a:solidFill>
                <a:latin typeface="Calibri"/>
              </a:rPr>
              <a:t>Finance</a:t>
            </a:r>
          </a:p>
          <a:p>
            <a:pPr lvl="1"/>
            <a:r>
              <a:rPr lang="en-US" sz="2400" i="1" dirty="0">
                <a:solidFill>
                  <a:prstClr val="black"/>
                </a:solidFill>
                <a:latin typeface="Calibri"/>
              </a:rPr>
              <a:t>Human Resources</a:t>
            </a:r>
          </a:p>
          <a:p>
            <a:pPr lvl="1"/>
            <a:r>
              <a:rPr lang="en-US" sz="2400" i="1" dirty="0">
                <a:solidFill>
                  <a:prstClr val="black"/>
                </a:solidFill>
                <a:latin typeface="Calibri"/>
              </a:rPr>
              <a:t>IT</a:t>
            </a:r>
          </a:p>
          <a:p>
            <a:pPr lvl="1"/>
            <a:r>
              <a:rPr lang="en-US" sz="2400" i="1" dirty="0">
                <a:solidFill>
                  <a:prstClr val="black"/>
                </a:solidFill>
                <a:latin typeface="Calibri"/>
              </a:rPr>
              <a:t>Procurement/Contracts </a:t>
            </a:r>
          </a:p>
          <a:p>
            <a:pPr lvl="1"/>
            <a:r>
              <a:rPr lang="en-US" sz="2400" i="1" dirty="0">
                <a:solidFill>
                  <a:prstClr val="black"/>
                </a:solidFill>
                <a:latin typeface="Calibri"/>
              </a:rPr>
              <a:t>Facilities</a:t>
            </a:r>
          </a:p>
          <a:p>
            <a:pPr lvl="1"/>
            <a:endParaRPr lang="en-US" sz="2400" i="1" dirty="0">
              <a:solidFill>
                <a:prstClr val="black"/>
              </a:solidFill>
              <a:latin typeface="Calibri"/>
            </a:endParaRPr>
          </a:p>
          <a:p>
            <a:pPr lvl="1"/>
            <a:endParaRPr lang="en-US" sz="1600" i="1" dirty="0">
              <a:solidFill>
                <a:prstClr val="black"/>
              </a:solidFill>
              <a:latin typeface="Calibri"/>
            </a:endParaRPr>
          </a:p>
        </p:txBody>
      </p:sp>
    </p:spTree>
    <p:extLst>
      <p:ext uri="{BB962C8B-B14F-4D97-AF65-F5344CB8AC3E}">
        <p14:creationId xmlns:p14="http://schemas.microsoft.com/office/powerpoint/2010/main" val="4215491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16">
      <a:dk1>
        <a:sysClr val="windowText" lastClr="000000"/>
      </a:dk1>
      <a:lt1>
        <a:sysClr val="window" lastClr="FFFFFF"/>
      </a:lt1>
      <a:dk2>
        <a:srgbClr val="000000"/>
      </a:dk2>
      <a:lt2>
        <a:srgbClr val="F8F8F8"/>
      </a:lt2>
      <a:accent1>
        <a:srgbClr val="5F5F5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961</TotalTime>
  <Words>1100</Words>
  <Application>Microsoft Office PowerPoint</Application>
  <PresentationFormat>On-screen Show (4:3)</PresentationFormat>
  <Paragraphs>154</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Adobe Caslon Pro Bold</vt:lpstr>
      <vt:lpstr>Arial</vt:lpstr>
      <vt:lpstr>Bodoni MT Condensed</vt:lpstr>
      <vt:lpstr>Brush Script MT</vt:lpstr>
      <vt:lpstr>Calibri</vt:lpstr>
      <vt:lpstr>Courier New</vt:lpstr>
      <vt:lpstr>Franklin Gothic Book</vt:lpstr>
      <vt:lpstr>Monotype Corsiva</vt:lpstr>
      <vt:lpstr>Wingdings</vt:lpstr>
      <vt:lpstr>Decatur</vt:lpstr>
      <vt:lpstr>Planning and Preparing for Assumption of Programs</vt:lpstr>
      <vt:lpstr>What are PSFAs?</vt:lpstr>
      <vt:lpstr>Researching PSFAs</vt:lpstr>
      <vt:lpstr>Researching PSFAs</vt:lpstr>
      <vt:lpstr>Researching PSFAs</vt:lpstr>
      <vt:lpstr>Analysis and Decision Making</vt:lpstr>
      <vt:lpstr>Analysis and Decision Making</vt:lpstr>
      <vt:lpstr>Analysis and Decision Making</vt:lpstr>
      <vt:lpstr>Assessment of Management Infrastructure</vt:lpstr>
      <vt:lpstr>Governance/Structure</vt:lpstr>
      <vt:lpstr>Health Infrastructure</vt:lpstr>
      <vt:lpstr>Health Infrastructure</vt:lpstr>
      <vt:lpstr>Management Infrastructure</vt:lpstr>
      <vt:lpstr>Management Infrastructure</vt:lpstr>
      <vt:lpstr>Examples of Approaches</vt:lpstr>
      <vt:lpstr>Examples of Approaches</vt:lpstr>
      <vt:lpstr>Examples of Approaches</vt:lpstr>
      <vt:lpstr>Examples of Approaches</vt:lpstr>
      <vt:lpstr> Questions?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Choctaw Nation Health Services Authority</dc:title>
  <dc:creator>cdlowder</dc:creator>
  <cp:lastModifiedBy>Terra Branson</cp:lastModifiedBy>
  <cp:revision>56</cp:revision>
  <dcterms:created xsi:type="dcterms:W3CDTF">2012-06-27T14:28:25Z</dcterms:created>
  <dcterms:modified xsi:type="dcterms:W3CDTF">2016-05-10T14:05:33Z</dcterms:modified>
</cp:coreProperties>
</file>