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308" r:id="rId6"/>
    <p:sldId id="312" r:id="rId7"/>
    <p:sldId id="309" r:id="rId8"/>
    <p:sldId id="310" r:id="rId9"/>
    <p:sldId id="314" r:id="rId10"/>
    <p:sldId id="264" r:id="rId11"/>
    <p:sldId id="263" r:id="rId12"/>
    <p:sldId id="315" r:id="rId13"/>
    <p:sldId id="318" r:id="rId14"/>
    <p:sldId id="316" r:id="rId15"/>
    <p:sldId id="319" r:id="rId16"/>
    <p:sldId id="317" r:id="rId17"/>
    <p:sldId id="266" r:id="rId18"/>
    <p:sldId id="320" r:id="rId19"/>
    <p:sldId id="322" r:id="rId20"/>
    <p:sldId id="321" r:id="rId21"/>
    <p:sldId id="323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9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2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5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2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7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312F7-7F6F-4BC8-97A3-AAF1C9DACF5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BEDB-070D-4242-9B6C-2B337EA77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crowder.healthiq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Leveraging the Affordable Care Act to Provide Greater Health Care Access</a:t>
            </a:r>
            <a:br>
              <a:rPr lang="en-US" sz="2800" dirty="0"/>
            </a:br>
            <a:r>
              <a:rPr lang="en-US" sz="2000" dirty="0"/>
              <a:t>Carolyn Crowder, Self-Governance Consultant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953000"/>
            <a:ext cx="5972174" cy="16764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2600" b="1" dirty="0"/>
              <a:t>Indian Self-Determination and Education Assistance Act </a:t>
            </a:r>
            <a:endParaRPr lang="en-US" sz="2600" dirty="0"/>
          </a:p>
          <a:p>
            <a:pPr algn="r"/>
            <a:r>
              <a:rPr lang="en-US" sz="2600" b="1" dirty="0"/>
              <a:t>Title I to Title V Training</a:t>
            </a:r>
            <a:endParaRPr lang="en-US" sz="2600" dirty="0"/>
          </a:p>
          <a:p>
            <a:pPr algn="r">
              <a:lnSpc>
                <a:spcPct val="120000"/>
              </a:lnSpc>
            </a:pPr>
            <a:r>
              <a:rPr lang="en-US" dirty="0"/>
              <a:t> December 14, 2016</a:t>
            </a:r>
          </a:p>
          <a:p>
            <a:pPr algn="r">
              <a:lnSpc>
                <a:spcPct val="120000"/>
              </a:lnSpc>
            </a:pPr>
            <a:r>
              <a:rPr lang="en-US" dirty="0"/>
              <a:t> Double Tree by Hilton Hotel Billings</a:t>
            </a:r>
          </a:p>
          <a:p>
            <a:pPr algn="r">
              <a:lnSpc>
                <a:spcPct val="120000"/>
              </a:lnSpc>
            </a:pPr>
            <a:r>
              <a:rPr lang="en-US" dirty="0"/>
              <a:t>Billings, MT</a:t>
            </a:r>
          </a:p>
          <a:p>
            <a:pPr algn="r"/>
            <a:endParaRPr lang="en-US" dirty="0"/>
          </a:p>
        </p:txBody>
      </p:sp>
      <p:pic>
        <p:nvPicPr>
          <p:cNvPr id="17410" name="Picture 2" descr="C:\Users\carolync.APIAI\Downloads\IMG_08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9899" b="32728"/>
          <a:stretch/>
        </p:blipFill>
        <p:spPr bwMode="auto">
          <a:xfrm>
            <a:off x="152400" y="4921646"/>
            <a:ext cx="2667000" cy="191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8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676400"/>
          </a:xfrm>
        </p:spPr>
        <p:txBody>
          <a:bodyPr>
            <a:normAutofit/>
          </a:bodyPr>
          <a:lstStyle/>
          <a:p>
            <a:r>
              <a:rPr lang="en-US" sz="3200" b="1" dirty="0"/>
              <a:t>HOWEVER…..</a:t>
            </a:r>
            <a:br>
              <a:rPr lang="en-US" sz="3200" b="1" dirty="0"/>
            </a:br>
            <a:r>
              <a:rPr lang="en-US" sz="3200" b="1" i="1" dirty="0"/>
              <a:t>Taking Advantage of  These Opportunities Requires </a:t>
            </a:r>
            <a:r>
              <a:rPr lang="en-US" sz="3200" b="1" i="1" dirty="0">
                <a:solidFill>
                  <a:srgbClr val="FF0000"/>
                </a:solidFill>
              </a:rPr>
              <a:t>Action</a:t>
            </a:r>
            <a:r>
              <a:rPr lang="en-US" sz="3200" b="1" i="1" dirty="0"/>
              <a:t> &amp; Proactive Monitoring!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981200"/>
            <a:ext cx="5314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 result for Image for taking action in Health c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2971800"/>
            <a:ext cx="2805545" cy="2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0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STEP: Know your Patient Population Data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8650" y="2515394"/>
            <a:ext cx="388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447800"/>
            <a:ext cx="4495800" cy="5029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Look at your Population by Insurance Type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Look at Your Uninsured Population by Income Levels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Look at your Patient Utilization &amp; unmet needs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9" t="33507" r="18500" b="3661"/>
          <a:stretch/>
        </p:blipFill>
        <p:spPr bwMode="auto">
          <a:xfrm>
            <a:off x="1447800" y="1447800"/>
            <a:ext cx="2286000" cy="167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oct-2016-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2286000" cy="15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0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Next Steps: Establish  an Outreach &amp; Enrollment Program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6814186" cy="512064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0" y="1066800"/>
            <a:ext cx="698316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90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1066800"/>
          </a:xfrm>
        </p:spPr>
        <p:txBody>
          <a:bodyPr>
            <a:noAutofit/>
          </a:bodyPr>
          <a:lstStyle/>
          <a:p>
            <a:r>
              <a:rPr lang="en-US" sz="2800" dirty="0"/>
              <a:t>CHIP, Medicaid, Medicare &amp; Health Insurance Outreach &amp; Enrollment Program (Open Enrollment all Year):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89" y="1066800"/>
            <a:ext cx="7376611" cy="567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3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10574" cy="533400"/>
          </a:xfrm>
        </p:spPr>
        <p:txBody>
          <a:bodyPr>
            <a:normAutofit/>
          </a:bodyPr>
          <a:lstStyle/>
          <a:p>
            <a:r>
              <a:rPr lang="en-US" sz="2800" b="1" dirty="0"/>
              <a:t>Consider a Tribal Insurance Premium Sponsorship Program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2426" y="990600"/>
            <a:ext cx="7680960" cy="56388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Self-Governance Approaches and Issues </a:t>
            </a:r>
          </a:p>
          <a:p>
            <a:r>
              <a:rPr lang="en-US" b="1" dirty="0"/>
              <a:t>• Title V Compacting Tribes should add “sponsorship” language to existing Tribe-IHS contract / funding agreement </a:t>
            </a:r>
          </a:p>
          <a:p>
            <a:r>
              <a:rPr lang="en-US" b="1" dirty="0"/>
              <a:t>• History of Sponsorship of Medicare beneficiaries for</a:t>
            </a:r>
          </a:p>
          <a:p>
            <a:r>
              <a:rPr lang="en-US" b="1" dirty="0"/>
              <a:t>	- Medicare Part B premiums</a:t>
            </a:r>
          </a:p>
          <a:p>
            <a:r>
              <a:rPr lang="en-US" b="1" dirty="0"/>
              <a:t>	 - Medicare Part B supplemental insurance </a:t>
            </a:r>
          </a:p>
          <a:p>
            <a:r>
              <a:rPr lang="en-US" b="1" dirty="0"/>
              <a:t>	  - Medicare Part D pharmaceutical coverage </a:t>
            </a:r>
          </a:p>
          <a:p>
            <a:r>
              <a:rPr lang="en-US" b="1" dirty="0"/>
              <a:t>• Some Tribes have decided to meet employer requirements under the Affordable Care Act by</a:t>
            </a:r>
          </a:p>
          <a:p>
            <a:pPr marL="342900" indent="-342900">
              <a:buAutoNum type="arabicParenBoth"/>
            </a:pPr>
            <a:r>
              <a:rPr lang="en-US" b="1" dirty="0"/>
              <a:t>As employer, pay” shared responsibility payment to IRS ($2,160 per full-time employee in 2016) </a:t>
            </a:r>
          </a:p>
          <a:p>
            <a:pPr marL="342900" indent="-342900">
              <a:buAutoNum type="arabicParenBoth"/>
            </a:pPr>
            <a:r>
              <a:rPr lang="en-US" b="1" dirty="0"/>
              <a:t>(2) As Tribal government, sponsor uninsured Tribal member employees along with other uninsured Tribal members </a:t>
            </a:r>
          </a:p>
          <a:p>
            <a:pPr marL="342900" indent="-342900">
              <a:buAutoNum type="arabicParenBoth"/>
            </a:pPr>
            <a:r>
              <a:rPr lang="en-US" b="1" dirty="0"/>
              <a:t>(3) As employer, provide income supplement to non-Tribal member employees not eligible for Tribal government Sponsorship program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2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81974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Tribal Premium Sponsorship Program Option: Steps to Sponsor Tribal Members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1219200"/>
            <a:ext cx="8410574" cy="5410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Tribe, along with IHS, could implement the following steps to initiate sponsorship of Tribal members in Marketplace coverage </a:t>
            </a:r>
          </a:p>
          <a:p>
            <a:r>
              <a:rPr lang="en-US" b="1" dirty="0"/>
              <a:t>	• Identify funding source for Sponsorship program, such as– – For Title I Contracting Tribes: Purchased/Referred Care (PRC) program or Hospitals &amp; Clinics (H&amp;C) funds controlled by IHS or Tribe – For Title V Compacting Tribes: Appropriations or third party revenues </a:t>
            </a:r>
          </a:p>
          <a:p>
            <a:r>
              <a:rPr lang="en-US" b="1" dirty="0"/>
              <a:t>	• Establish contract vehicle</a:t>
            </a:r>
          </a:p>
          <a:p>
            <a:r>
              <a:rPr lang="en-US" b="1" dirty="0"/>
              <a:t>		- For Title I Contracting Tribes: Enter into a Title I contract with 		IHS to establish and fund the Sponsorship function </a:t>
            </a:r>
          </a:p>
          <a:p>
            <a:r>
              <a:rPr lang="en-US" b="1" dirty="0"/>
              <a:t>		- For Title V Compacting Tribes: Insert “sponsorship” language in 		existing Tribe-IHS contract / funding agreement </a:t>
            </a:r>
          </a:p>
          <a:p>
            <a:r>
              <a:rPr lang="en-US" b="1" dirty="0"/>
              <a:t>	• Indicate amount of funding required in Year 1 </a:t>
            </a:r>
          </a:p>
          <a:p>
            <a:r>
              <a:rPr lang="en-US" b="1" dirty="0"/>
              <a:t>	• Tribe establishes enrollee eligibility criteria for Sponsorship program • 	Transfer funds to Sponsorship program </a:t>
            </a:r>
          </a:p>
          <a:p>
            <a:r>
              <a:rPr lang="en-US" b="1" dirty="0"/>
              <a:t>	• Enroll initial tribal members • Tribe begins Year 2 process by 	identifying funding needed for Year 2 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5455" y="57912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1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636"/>
            <a:ext cx="7680960" cy="1066800"/>
          </a:xfrm>
        </p:spPr>
        <p:txBody>
          <a:bodyPr>
            <a:normAutofit/>
          </a:bodyPr>
          <a:lstStyle/>
          <a:p>
            <a:r>
              <a:rPr lang="en-US" dirty="0"/>
              <a:t>Improving Collections Practices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52426" y="1463040"/>
            <a:ext cx="3886200" cy="5013960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You Can’t Collect if You Don’t Bill!</a:t>
            </a:r>
          </a:p>
          <a:p>
            <a:r>
              <a:rPr lang="en-US" sz="2400" b="1" i="1" dirty="0"/>
              <a:t>Must Haves: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Billing system or contractor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Trained staff: Coding, compliance, providers, Billers, Accounts Receivable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Good Negotiators with </a:t>
            </a:r>
            <a:r>
              <a:rPr lang="en-US" sz="2400" dirty="0" err="1"/>
              <a:t>Payors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A Business Focus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463040"/>
            <a:ext cx="4191000" cy="5242560"/>
          </a:xfrm>
        </p:spPr>
        <p:txBody>
          <a:bodyPr>
            <a:normAutofit/>
          </a:bodyPr>
          <a:lstStyle/>
          <a:p>
            <a:r>
              <a:rPr lang="en-US" sz="2000" b="1" dirty="0"/>
              <a:t>Section 206 Third Party Recovery</a:t>
            </a:r>
            <a:r>
              <a:rPr lang="en-US" dirty="0"/>
              <a:t>:</a:t>
            </a:r>
          </a:p>
          <a:p>
            <a:r>
              <a:rPr lang="en-US" sz="1800" dirty="0"/>
              <a:t>Right to Recover Reasonable Charges (rather than reasonable expenses) or highest amount the </a:t>
            </a:r>
            <a:r>
              <a:rPr lang="en-US" sz="1800" dirty="0" err="1"/>
              <a:t>payor</a:t>
            </a:r>
            <a:r>
              <a:rPr lang="en-US" sz="1800" dirty="0"/>
              <a:t> would pay a non-governmental provider</a:t>
            </a:r>
          </a:p>
          <a:p>
            <a:r>
              <a:rPr lang="en-US" sz="1800" dirty="0"/>
              <a:t>   -from insurance companies, HMOs, employee benefit plans, and </a:t>
            </a:r>
            <a:r>
              <a:rPr lang="en-US" sz="1800" dirty="0" err="1"/>
              <a:t>tortfeasors</a:t>
            </a:r>
            <a:r>
              <a:rPr lang="en-US" sz="1800" dirty="0"/>
              <a:t>, and any other responsible or liable 3</a:t>
            </a:r>
            <a:r>
              <a:rPr lang="en-US" sz="1800" baseline="30000" dirty="0"/>
              <a:t>rd</a:t>
            </a:r>
            <a:r>
              <a:rPr lang="en-US" sz="1800" dirty="0"/>
              <a:t> party</a:t>
            </a:r>
          </a:p>
          <a:p>
            <a:r>
              <a:rPr lang="en-US" sz="1800" dirty="0"/>
              <a:t> -Allows Tribal Health Organizations to use Federal Medical Care Recovery Act</a:t>
            </a:r>
          </a:p>
          <a:p>
            <a:r>
              <a:rPr lang="en-US" sz="1800" dirty="0"/>
              <a:t> -Allows self-insured Tribes to authorize payment to HIS</a:t>
            </a:r>
          </a:p>
          <a:p>
            <a:r>
              <a:rPr lang="en-US" sz="1800" dirty="0"/>
              <a:t>-Allows Tribal Health Organizations to recover costs and attorney’s fees if prevail</a:t>
            </a:r>
          </a:p>
        </p:txBody>
      </p:sp>
      <p:pic>
        <p:nvPicPr>
          <p:cNvPr id="19458" name="Picture 2" descr="Image result for image for patient b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60" y="0"/>
            <a:ext cx="1884613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7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80960" cy="685800"/>
          </a:xfrm>
        </p:spPr>
        <p:txBody>
          <a:bodyPr>
            <a:normAutofit/>
          </a:bodyPr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62537"/>
            <a:ext cx="3886200" cy="3914463"/>
          </a:xfrm>
        </p:spPr>
        <p:txBody>
          <a:bodyPr>
            <a:normAutofit/>
          </a:bodyPr>
          <a:lstStyle/>
          <a:p>
            <a:r>
              <a:rPr lang="en-US" sz="2000" dirty="0"/>
              <a:t>Enter into a payment contract with Insurance companies, and other </a:t>
            </a:r>
            <a:r>
              <a:rPr lang="en-US" sz="2000" dirty="0" err="1"/>
              <a:t>payors</a:t>
            </a:r>
            <a:endParaRPr lang="en-US" sz="2000" dirty="0"/>
          </a:p>
          <a:p>
            <a:r>
              <a:rPr lang="en-US" sz="2000" dirty="0"/>
              <a:t>Negotiate to be a  “Preferred Provider Organization” (PPO)</a:t>
            </a:r>
          </a:p>
          <a:p>
            <a:r>
              <a:rPr lang="en-US" sz="2000" dirty="0"/>
              <a:t>Insist on right to reasonable charges in absence of PPO status,  vs “out of network” recovery</a:t>
            </a:r>
          </a:p>
          <a:p>
            <a:r>
              <a:rPr lang="en-US" sz="2000" dirty="0"/>
              <a:t>Aggressively pursue work claims</a:t>
            </a:r>
          </a:p>
          <a:p>
            <a:r>
              <a:rPr lang="en-US" sz="2000" dirty="0"/>
              <a:t>Enter into VA Memorandum of Agreement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"/>
            <a:ext cx="4419600" cy="6172200"/>
          </a:xfrm>
        </p:spPr>
        <p:txBody>
          <a:bodyPr>
            <a:noAutofit/>
          </a:bodyPr>
          <a:lstStyle/>
          <a:p>
            <a:r>
              <a:rPr lang="en-US" sz="2000" dirty="0"/>
              <a:t>Expand Services to achieve more and better Health Care and increase revenues:</a:t>
            </a:r>
          </a:p>
          <a:p>
            <a:r>
              <a:rPr lang="en-US" sz="2000" dirty="0"/>
              <a:t>ACA requires health plans to pay for more prevention &amp; wellness</a:t>
            </a:r>
          </a:p>
          <a:p>
            <a:r>
              <a:rPr lang="en-US" sz="2000" dirty="0"/>
              <a:t>   </a:t>
            </a:r>
            <a:r>
              <a:rPr lang="en-US" dirty="0"/>
              <a:t>{ ex. Screening for adults with high blood   pressure or cholesterol, diabetes and cancer. Required to cover tobacco cessations to pregnant women}</a:t>
            </a:r>
          </a:p>
          <a:p>
            <a:r>
              <a:rPr lang="en-US" sz="2000" dirty="0"/>
              <a:t>If you </a:t>
            </a:r>
            <a:r>
              <a:rPr lang="en-US" sz="2000" dirty="0" err="1"/>
              <a:t>aren</a:t>
            </a:r>
            <a:r>
              <a:rPr lang="en-US" sz="2000" dirty="0"/>
              <a:t>’ providing these services, you  are missing an opportunity to improve health status and generate revenues</a:t>
            </a:r>
          </a:p>
          <a:p>
            <a:pPr algn="ctr"/>
            <a:r>
              <a:rPr lang="en-US" sz="2000" dirty="0"/>
              <a:t>TRIBAL HEALTH PROGRAMS SHOULD INCLUDE ALL EXPANDED HEALTH PROGRAMS IN ISDEAA FUNDING AGREEMENT TO ENSURE FTCA COVERAGE AND MORE CERTAIN REIMBURSMENT!</a:t>
            </a:r>
          </a:p>
          <a:p>
            <a:r>
              <a:rPr lang="en-US" sz="2000" dirty="0"/>
              <a:t> </a:t>
            </a:r>
          </a:p>
        </p:txBody>
      </p:sp>
      <p:pic>
        <p:nvPicPr>
          <p:cNvPr id="10242" name="Picture 2" descr="Image result for images for Native American pediatric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3600"/>
            <a:ext cx="2476500" cy="16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32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80960" cy="685800"/>
          </a:xfrm>
        </p:spPr>
        <p:txBody>
          <a:bodyPr>
            <a:normAutofit/>
          </a:bodyPr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2563091"/>
            <a:ext cx="4038600" cy="3913909"/>
          </a:xfrm>
        </p:spPr>
        <p:txBody>
          <a:bodyPr>
            <a:normAutofit/>
          </a:bodyPr>
          <a:lstStyle/>
          <a:p>
            <a:r>
              <a:rPr lang="en-US" sz="2000" b="1" dirty="0"/>
              <a:t>Expansion Strategy:</a:t>
            </a:r>
          </a:p>
          <a:p>
            <a:r>
              <a:rPr lang="en-US" sz="2000" dirty="0"/>
              <a:t>-Consider Expanding Policies to include seeing non-Native Employees</a:t>
            </a:r>
          </a:p>
          <a:p>
            <a:r>
              <a:rPr lang="en-US" sz="2000" dirty="0"/>
              <a:t>-Expand Services to Community-at-large</a:t>
            </a:r>
          </a:p>
          <a:p>
            <a:r>
              <a:rPr lang="en-US" sz="2000" dirty="0"/>
              <a:t>-Evaluate Business cost/benefits of  transitioning Purchased Referred Care (PRC) program funds to expand Direct Care services within Business Plan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4267200" cy="44196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b="1" dirty="0"/>
              <a:t>Cost Sharing For PRC Programs:</a:t>
            </a:r>
          </a:p>
          <a:p>
            <a:r>
              <a:rPr lang="en-US" sz="2000" dirty="0"/>
              <a:t> -AI/ANs referred by PRC to any provider are </a:t>
            </a:r>
            <a:r>
              <a:rPr lang="en-US" sz="2000" i="1" dirty="0"/>
              <a:t>not</a:t>
            </a:r>
            <a:r>
              <a:rPr lang="en-US" sz="2000" dirty="0"/>
              <a:t> responsible for any cost sharing</a:t>
            </a:r>
          </a:p>
          <a:p>
            <a:r>
              <a:rPr lang="en-US" sz="2000" dirty="0"/>
              <a:t>-Cost Sharing Protections under Exchange Plans: </a:t>
            </a:r>
          </a:p>
          <a:p>
            <a:r>
              <a:rPr lang="en-US" sz="2000" dirty="0"/>
              <a:t>-Indians under 300% of poverty, enrolled in any Exchange plan, are exempt from Cost Sharing</a:t>
            </a:r>
          </a:p>
          <a:p>
            <a:r>
              <a:rPr lang="en-US" sz="2000" dirty="0"/>
              <a:t>-Qualified Health Plan will be paid by HHS for the Cost Sharing</a:t>
            </a:r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101340" cy="167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images of montana tribal health faciliti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33503"/>
          <a:stretch/>
        </p:blipFill>
        <p:spPr bwMode="auto">
          <a:xfrm>
            <a:off x="5181600" y="381000"/>
            <a:ext cx="2782685" cy="19406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828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680325" cy="685800"/>
          </a:xfrm>
        </p:spPr>
        <p:txBody>
          <a:bodyPr>
            <a:normAutofit/>
          </a:bodyPr>
          <a:lstStyle/>
          <a:p>
            <a:r>
              <a:rPr lang="en-US" dirty="0"/>
              <a:t>Best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209800"/>
            <a:ext cx="8991600" cy="42672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b="1" dirty="0"/>
              <a:t>Tribal Quality Strategy Accelerates Ability to Expand Access to Health Care:</a:t>
            </a:r>
          </a:p>
          <a:p>
            <a:pPr algn="ctr"/>
            <a:r>
              <a:rPr lang="en-US" sz="2000" b="1" dirty="0"/>
              <a:t>Institutionalize a Quality Model with Health Caring Customer Service to Attract New and Keep Existing Patients &amp; Clients!  </a:t>
            </a:r>
          </a:p>
          <a:p>
            <a:pPr algn="ctr"/>
            <a:endParaRPr lang="en-US" sz="2000" dirty="0"/>
          </a:p>
          <a:p>
            <a:endParaRPr lang="en-US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3733800" cy="257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47" y="789709"/>
            <a:ext cx="4227306" cy="17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5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What We Will Cover…..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5867400" cy="374904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en-US" sz="2400" i="1" dirty="0"/>
              <a:t>Review legislative and policy opportunities available to IHS and Tribal Health Programs to improve third party revenue and cost containment</a:t>
            </a:r>
          </a:p>
          <a:p>
            <a:pPr lvl="0"/>
            <a:endParaRPr lang="en-US" sz="2400" dirty="0"/>
          </a:p>
          <a:p>
            <a:pPr marL="342900" lvl="0" indent="-342900">
              <a:buFont typeface="+mj-lt"/>
              <a:buAutoNum type="arabicParenR"/>
            </a:pPr>
            <a:r>
              <a:rPr lang="en-US" sz="2400" i="1" dirty="0"/>
              <a:t>Identify specific opportunities to maximize third party revenue through insurance enrollment under the Affordable Care Act, improve billing/collection practices, and negotiate provider agreements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80960" cy="685800"/>
          </a:xfrm>
        </p:spPr>
        <p:txBody>
          <a:bodyPr>
            <a:normAutofit/>
          </a:bodyPr>
          <a:lstStyle/>
          <a:p>
            <a:r>
              <a:rPr lang="en-US" dirty="0"/>
              <a:t>Finally……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086274"/>
            <a:ext cx="4267200" cy="530629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Stay informed of new requirements and opportunities &amp; make a timeline of when new requirements, including any impact on revenues or costs so you will be ahead of them</a:t>
            </a:r>
          </a:p>
          <a:p>
            <a:r>
              <a:rPr lang="en-US" sz="2000" dirty="0"/>
              <a:t>Evaluate impact of new requirements on your Tribal Health scope of practice</a:t>
            </a:r>
          </a:p>
          <a:p>
            <a:r>
              <a:rPr lang="en-US" sz="2000" dirty="0"/>
              <a:t>Develop a strategy with options to reduce cost, implementation steps &amp; associated costs, and any revenue opportunities</a:t>
            </a:r>
          </a:p>
          <a:p>
            <a:r>
              <a:rPr lang="en-US" sz="2000" dirty="0"/>
              <a:t>Influence policy: review all proposed CMS Medicare, Medicaid rules and State Plan Amendments, seek protection of Indian Provisions, and engage in Tribal Consultation/comment  </a:t>
            </a:r>
          </a:p>
          <a:p>
            <a:pPr algn="ctr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38400"/>
            <a:ext cx="4114800" cy="4419600"/>
          </a:xfrm>
        </p:spPr>
        <p:txBody>
          <a:bodyPr>
            <a:noAutofit/>
          </a:bodyPr>
          <a:lstStyle/>
          <a:p>
            <a:r>
              <a:rPr lang="en-US" sz="2000" b="1" dirty="0"/>
              <a:t>BE AHEAD OF REFORM EFFORTS</a:t>
            </a:r>
            <a:r>
              <a:rPr lang="en-US" sz="2000" dirty="0"/>
              <a:t>:</a:t>
            </a:r>
          </a:p>
          <a:p>
            <a:r>
              <a:rPr lang="en-US" sz="2000" dirty="0"/>
              <a:t>Institutionalize a regular evaluation of your comprehensive health program &amp; external factors which have potential to impact them </a:t>
            </a:r>
          </a:p>
          <a:p>
            <a:r>
              <a:rPr lang="en-US" sz="2000" dirty="0"/>
              <a:t>Include: Tribal Council, Executive Leadership Team</a:t>
            </a:r>
          </a:p>
          <a:p>
            <a:r>
              <a:rPr lang="en-US" sz="2000" dirty="0"/>
              <a:t>Catalog all health care provided: directly and through self-insurance, PRC, extended benefits to members, purchased insurance, reinsurance</a:t>
            </a:r>
          </a:p>
          <a:p>
            <a:endParaRPr lang="en-US" sz="2000" dirty="0"/>
          </a:p>
        </p:txBody>
      </p:sp>
      <p:pic>
        <p:nvPicPr>
          <p:cNvPr id="14340" name="Picture 4" descr="Image result for images for obama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2512434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39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680960" cy="1066800"/>
          </a:xfrm>
        </p:spPr>
        <p:txBody>
          <a:bodyPr/>
          <a:lstStyle/>
          <a:p>
            <a:r>
              <a:rPr lang="en-US" dirty="0"/>
              <a:t>The Mandate is Clear…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543800" cy="2971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ctr"/>
            <a:r>
              <a:rPr lang="en-US" sz="3600" i="1" dirty="0"/>
              <a:t>In order to demonstrate Accountability, </a:t>
            </a:r>
          </a:p>
          <a:p>
            <a:pPr algn="ctr"/>
            <a:r>
              <a:rPr lang="en-US" sz="3600" i="1" dirty="0"/>
              <a:t>We must develop a business model with a focus on Quality. We must innovate our approach to support and training. We must invest in our Health IT. And we need the I/T/U to work together to strategically lead the way.</a:t>
            </a:r>
          </a:p>
          <a:p>
            <a:pPr algn="ctr"/>
            <a:r>
              <a:rPr lang="en-US" sz="3600" i="1" dirty="0"/>
              <a:t>And then, the Money will Follow.</a:t>
            </a:r>
          </a:p>
          <a:p>
            <a:pPr algn="ctr"/>
            <a:endParaRPr lang="en-US" sz="3600" dirty="0"/>
          </a:p>
        </p:txBody>
      </p:sp>
      <p:pic>
        <p:nvPicPr>
          <p:cNvPr id="4" name="Picture 4" descr="Image result for images for Paul Ryan Speaker of House &amp;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38" y="4020234"/>
            <a:ext cx="406007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9830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Presentation Related to the 115</a:t>
            </a:r>
            <a:r>
              <a:rPr lang="en-US" b="1" baseline="30000" dirty="0"/>
              <a:t>th</a:t>
            </a:r>
            <a:r>
              <a:rPr lang="en-US" b="1" dirty="0"/>
              <a:t> Congress’s Expected Focus on Accountability  </a:t>
            </a:r>
          </a:p>
          <a:p>
            <a:pPr algn="ctr"/>
            <a:r>
              <a:rPr lang="en-US" b="1" dirty="0"/>
              <a:t>NIHB Tribal Health Presidential Transition Summit, Dec. 8, 2016</a:t>
            </a:r>
          </a:p>
        </p:txBody>
      </p:sp>
    </p:spTree>
    <p:extLst>
      <p:ext uri="{BB962C8B-B14F-4D97-AF65-F5344CB8AC3E}">
        <p14:creationId xmlns:p14="http://schemas.microsoft.com/office/powerpoint/2010/main" val="218628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80960" cy="1066800"/>
          </a:xfrm>
        </p:spPr>
        <p:txBody>
          <a:bodyPr/>
          <a:lstStyle/>
          <a:p>
            <a:pPr algn="ctr"/>
            <a:r>
              <a:rPr lang="en-US" b="1" i="1" dirty="0" err="1">
                <a:solidFill>
                  <a:srgbClr val="F86334"/>
                </a:solidFill>
              </a:rPr>
              <a:t>Quyanna</a:t>
            </a:r>
            <a:r>
              <a:rPr lang="en-US" b="1" i="1" dirty="0">
                <a:solidFill>
                  <a:srgbClr val="F86334"/>
                </a:solidFill>
              </a:rPr>
              <a:t>….thank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888"/>
            <a:ext cx="8229600" cy="4325112"/>
          </a:xfrm>
          <a:prstGeom prst="rect">
            <a:avLst/>
          </a:prstGeom>
        </p:spPr>
        <p:txBody>
          <a:bodyPr/>
          <a:lstStyle/>
          <a:p>
            <a:pPr marL="109728" indent="0" algn="ctr">
              <a:buNone/>
            </a:pPr>
            <a:r>
              <a:rPr lang="en-US" sz="2000" b="1" dirty="0"/>
              <a:t>Carolyn Crowder, President</a:t>
            </a:r>
          </a:p>
          <a:p>
            <a:pPr marL="109728" indent="0" algn="ctr">
              <a:buNone/>
            </a:pPr>
            <a:r>
              <a:rPr lang="en-US" sz="2000" b="1" dirty="0"/>
              <a:t>Crown Consulting &amp; Management</a:t>
            </a:r>
          </a:p>
          <a:p>
            <a:pPr marL="109728" indent="0" algn="ctr">
              <a:buNone/>
            </a:pPr>
            <a:r>
              <a:rPr lang="en-US" sz="2000" b="1" dirty="0"/>
              <a:t>P. O. Box 876661</a:t>
            </a:r>
          </a:p>
          <a:p>
            <a:pPr marL="109728" indent="0" algn="ctr">
              <a:buNone/>
            </a:pPr>
            <a:r>
              <a:rPr lang="en-US" sz="2000" b="1" dirty="0"/>
              <a:t>Wasilla, AK  99687</a:t>
            </a:r>
          </a:p>
          <a:p>
            <a:pPr marL="109728" indent="0" algn="ctr">
              <a:buNone/>
            </a:pPr>
            <a:r>
              <a:rPr lang="en-US" sz="2000" b="1" dirty="0">
                <a:solidFill>
                  <a:srgbClr val="92D050"/>
                </a:solidFill>
                <a:hlinkClick r:id="rId2"/>
              </a:rPr>
              <a:t>crowder.healthiq@gmail.com</a:t>
            </a:r>
            <a:endParaRPr lang="en-US" sz="2000" b="1" dirty="0">
              <a:solidFill>
                <a:srgbClr val="92D050"/>
              </a:solidFill>
            </a:endParaRPr>
          </a:p>
          <a:p>
            <a:pPr marL="109728" indent="0" algn="ctr">
              <a:buNone/>
            </a:pPr>
            <a:r>
              <a:rPr lang="en-US" sz="2000" b="1" dirty="0"/>
              <a:t>907-952-4184</a:t>
            </a:r>
          </a:p>
          <a:p>
            <a:pPr marL="109728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9" t="5150" r="3294" b="78884"/>
          <a:stretch/>
        </p:blipFill>
        <p:spPr>
          <a:xfrm>
            <a:off x="152400" y="152400"/>
            <a:ext cx="64922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1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106680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Tribes Operating Health Delivery Systems have an Added Complexity Requiring Accountability through 3 Complex Responsibilities as “Customer-Owners”: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6" y="1463040"/>
            <a:ext cx="8410574" cy="4724400"/>
          </a:xfrm>
        </p:spPr>
        <p:txBody>
          <a:bodyPr>
            <a:normAutofit/>
          </a:bodyPr>
          <a:lstStyle/>
          <a:p>
            <a:r>
              <a:rPr lang="en-US" b="1" dirty="0"/>
              <a:t>Tribes or Tribal Health Organizations Who Opt to Enter into ISDEAA Agreements Juggle Multiple Roles:</a:t>
            </a:r>
          </a:p>
          <a:p>
            <a:r>
              <a:rPr lang="en-US" b="1" dirty="0"/>
              <a:t>	-Tribal government</a:t>
            </a:r>
          </a:p>
          <a:p>
            <a:r>
              <a:rPr lang="en-US" b="1" dirty="0"/>
              <a:t>	-Health Provider</a:t>
            </a:r>
          </a:p>
          <a:p>
            <a:r>
              <a:rPr lang="en-US" b="1" dirty="0"/>
              <a:t>	-Employer</a:t>
            </a:r>
          </a:p>
          <a:p>
            <a:endParaRPr lang="en-US" dirty="0"/>
          </a:p>
          <a:p>
            <a:r>
              <a:rPr lang="en-US" b="1" dirty="0"/>
              <a:t>Tribal Objectives:</a:t>
            </a:r>
          </a:p>
          <a:p>
            <a:r>
              <a:rPr lang="en-US" b="1" dirty="0"/>
              <a:t>How to maximize revenues….</a:t>
            </a:r>
          </a:p>
          <a:p>
            <a:r>
              <a:rPr lang="en-US" b="1" dirty="0"/>
              <a:t>	 minimize costs of healthcare….</a:t>
            </a:r>
          </a:p>
          <a:p>
            <a:pPr algn="ctr"/>
            <a:r>
              <a:rPr lang="en-US" b="1" dirty="0"/>
              <a:t>….while achieving governmental objectives of improving the physical, </a:t>
            </a:r>
          </a:p>
          <a:p>
            <a:pPr algn="ctr"/>
            <a:r>
              <a:rPr lang="en-US" b="1" dirty="0"/>
              <a:t>spiritual, and economic well-being of Tribal members and communities</a:t>
            </a:r>
          </a:p>
          <a:p>
            <a:pPr algn="ctr"/>
            <a:r>
              <a:rPr lang="en-US" b="1" dirty="0"/>
              <a:t>	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4" y="2057400"/>
            <a:ext cx="2113221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8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80960" cy="762000"/>
          </a:xfrm>
        </p:spPr>
        <p:txBody>
          <a:bodyPr/>
          <a:lstStyle/>
          <a:p>
            <a:r>
              <a:rPr lang="en-US" dirty="0"/>
              <a:t>As a Health Provider….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886200" cy="5410200"/>
          </a:xfrm>
        </p:spPr>
        <p:txBody>
          <a:bodyPr>
            <a:normAutofit/>
          </a:bodyPr>
          <a:lstStyle/>
          <a:p>
            <a:r>
              <a:rPr lang="en-US" sz="2800" b="1" dirty="0"/>
              <a:t> 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IHCIA Authorizes:</a:t>
            </a:r>
          </a:p>
          <a:p>
            <a:r>
              <a:rPr lang="en-US" sz="2000" dirty="0"/>
              <a:t>Third Party Recovery</a:t>
            </a:r>
          </a:p>
          <a:p>
            <a:r>
              <a:rPr lang="en-US" sz="2000" dirty="0"/>
              <a:t>Reimbursement from Medicare, Medicaid &amp; CHIP</a:t>
            </a:r>
          </a:p>
          <a:p>
            <a:r>
              <a:rPr lang="en-US" sz="2000" dirty="0"/>
              <a:t>Reimbursement from Federal Programs, including VA and DOD</a:t>
            </a:r>
          </a:p>
          <a:p>
            <a:r>
              <a:rPr lang="en-US" sz="2000" dirty="0"/>
              <a:t>Federal Torts for services to Non-Beneficiaries</a:t>
            </a:r>
          </a:p>
          <a:p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01184" y="1066800"/>
            <a:ext cx="3886200" cy="5486400"/>
          </a:xfrm>
        </p:spPr>
        <p:txBody>
          <a:bodyPr>
            <a:normAutofit/>
          </a:bodyPr>
          <a:lstStyle/>
          <a:p>
            <a:r>
              <a:rPr lang="en-US" sz="2800" b="1" dirty="0"/>
              <a:t>ARRA Provided:</a:t>
            </a:r>
            <a:r>
              <a:rPr lang="en-US" dirty="0"/>
              <a:t>:</a:t>
            </a:r>
          </a:p>
          <a:p>
            <a:r>
              <a:rPr lang="en-US" sz="2000" dirty="0"/>
              <a:t>Medicaid Cost-Sharing Protections</a:t>
            </a:r>
          </a:p>
          <a:p>
            <a:r>
              <a:rPr lang="en-US" sz="2000" dirty="0"/>
              <a:t>Deemed Participating PPO by Medicaid Managed Care Plan &amp; BBA of 1997 – no Mandatory Enrollment of AI/ANs in Medicaid Managed Care Plans</a:t>
            </a:r>
          </a:p>
          <a:p>
            <a:r>
              <a:rPr lang="en-US" sz="2000" dirty="0"/>
              <a:t>Electronic Health Record Incentive Payments</a:t>
            </a:r>
          </a:p>
          <a:p>
            <a:r>
              <a:rPr lang="en-US" sz="3000" b="1" dirty="0"/>
              <a:t>ACA Provides:</a:t>
            </a:r>
          </a:p>
          <a:p>
            <a:r>
              <a:rPr lang="en-US" sz="2000" dirty="0"/>
              <a:t>Exchange Plan Cost-Sharing Protections</a:t>
            </a:r>
          </a:p>
          <a:p>
            <a:r>
              <a:rPr lang="en-US" sz="2000" dirty="0"/>
              <a:t>Medicaid Presumptive Eligibility by Hospitals</a:t>
            </a:r>
          </a:p>
          <a:p>
            <a:endParaRPr lang="en-US" dirty="0"/>
          </a:p>
        </p:txBody>
      </p:sp>
      <p:pic>
        <p:nvPicPr>
          <p:cNvPr id="6" name="Picture 2" descr="Crow Service U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476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7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Purchaser of Health Services/ PRC: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00600" y="1483301"/>
            <a:ext cx="4191000" cy="4288536"/>
          </a:xfrm>
        </p:spPr>
        <p:txBody>
          <a:bodyPr/>
          <a:lstStyle/>
          <a:p>
            <a:r>
              <a:rPr lang="en-US" sz="2400" b="1" dirty="0"/>
              <a:t>ARRA &amp; ACA Provides</a:t>
            </a:r>
            <a:r>
              <a:rPr lang="en-US" dirty="0"/>
              <a:t>:</a:t>
            </a:r>
          </a:p>
          <a:p>
            <a:r>
              <a:rPr lang="en-US" sz="2000" dirty="0"/>
              <a:t>Cost Sharing Protections</a:t>
            </a:r>
          </a:p>
          <a:p>
            <a:r>
              <a:rPr lang="en-US" sz="2400" b="1" dirty="0"/>
              <a:t>ACA Determined</a:t>
            </a:r>
            <a:r>
              <a:rPr lang="en-US" dirty="0"/>
              <a:t>:</a:t>
            </a:r>
          </a:p>
          <a:p>
            <a:r>
              <a:rPr lang="en-US" sz="2000" dirty="0"/>
              <a:t>Indian Health is </a:t>
            </a:r>
            <a:r>
              <a:rPr lang="en-US" sz="2000" dirty="0" err="1"/>
              <a:t>Payor</a:t>
            </a:r>
            <a:r>
              <a:rPr lang="en-US" sz="2000" dirty="0"/>
              <a:t> of Last Resort</a:t>
            </a:r>
          </a:p>
          <a:p>
            <a:r>
              <a:rPr lang="en-US" sz="2400" dirty="0"/>
              <a:t>Medicaid Modernization Act:</a:t>
            </a:r>
          </a:p>
          <a:p>
            <a:r>
              <a:rPr lang="en-US" sz="2000" dirty="0"/>
              <a:t>Medicare Like Rates for Inpatient </a:t>
            </a:r>
            <a:r>
              <a:rPr lang="en-US" sz="2000" b="1" i="1" dirty="0"/>
              <a:t>and now for ALL HEALTH SERVICES</a:t>
            </a:r>
            <a:br>
              <a:rPr lang="en-US" sz="2000" b="1" i="1" dirty="0"/>
            </a:br>
            <a:endParaRPr lang="en-US" sz="2000" b="1" i="1" dirty="0"/>
          </a:p>
        </p:txBody>
      </p:sp>
      <p:pic>
        <p:nvPicPr>
          <p:cNvPr id="7" name="Picture 2" descr="Crow Service U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83301"/>
            <a:ext cx="3784953" cy="27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7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86774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As a Purchaser of Health Services:  New Rule on Medicare Like Rates for ALL PRC Services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63040"/>
            <a:ext cx="7271386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5744"/>
            <a:ext cx="7848600" cy="55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2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Purchaser of Health Coverage for IHS Beneficiaries: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877534"/>
            <a:ext cx="3886200" cy="224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IHCIA Provides</a:t>
            </a:r>
            <a:r>
              <a:rPr lang="en-US" dirty="0"/>
              <a:t>:</a:t>
            </a:r>
          </a:p>
          <a:p>
            <a:r>
              <a:rPr lang="en-US" sz="2000" dirty="0"/>
              <a:t>Authority to Purchase Coverage or Health Services</a:t>
            </a:r>
          </a:p>
          <a:p>
            <a:r>
              <a:rPr lang="en-US" sz="2000" dirty="0"/>
              <a:t> </a:t>
            </a:r>
            <a:r>
              <a:rPr lang="en-US" sz="2400" b="1" dirty="0"/>
              <a:t>ACA Provides</a:t>
            </a:r>
            <a:r>
              <a:rPr lang="en-US" sz="2000" dirty="0"/>
              <a:t>:</a:t>
            </a:r>
          </a:p>
          <a:p>
            <a:r>
              <a:rPr lang="en-US" sz="2000" dirty="0"/>
              <a:t>ACA Exchange Plan Coverage</a:t>
            </a:r>
          </a:p>
          <a:p>
            <a:r>
              <a:rPr lang="en-US" sz="2000" dirty="0"/>
              <a:t>ACA Exchange Plans</a:t>
            </a:r>
          </a:p>
          <a:p>
            <a:r>
              <a:rPr lang="en-US" sz="2400" b="1" dirty="0"/>
              <a:t>MMA:</a:t>
            </a:r>
          </a:p>
          <a:p>
            <a:r>
              <a:rPr lang="en-US" sz="2000" dirty="0"/>
              <a:t>Medicare Part D Prescription Drug Benefits</a:t>
            </a:r>
          </a:p>
        </p:txBody>
      </p:sp>
    </p:spTree>
    <p:extLst>
      <p:ext uri="{BB962C8B-B14F-4D97-AF65-F5344CB8AC3E}">
        <p14:creationId xmlns:p14="http://schemas.microsoft.com/office/powerpoint/2010/main" val="250578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Provider of Health Coverage for Employees (Native &amp; Non-Native):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76800" y="1752600"/>
            <a:ext cx="3886200" cy="4288536"/>
          </a:xfrm>
        </p:spPr>
        <p:txBody>
          <a:bodyPr/>
          <a:lstStyle/>
          <a:p>
            <a:r>
              <a:rPr lang="en-US" sz="2400" b="1" dirty="0"/>
              <a:t>IHCIA Provides</a:t>
            </a:r>
            <a:r>
              <a:rPr lang="en-US" dirty="0"/>
              <a:t>:</a:t>
            </a:r>
          </a:p>
          <a:p>
            <a:r>
              <a:rPr lang="en-US" sz="2000" dirty="0"/>
              <a:t>Access to Federal Employee Health Benefit Plan</a:t>
            </a:r>
          </a:p>
          <a:p>
            <a:r>
              <a:rPr lang="en-US" sz="2000" dirty="0"/>
              <a:t> </a:t>
            </a:r>
          </a:p>
          <a:p>
            <a:r>
              <a:rPr lang="en-US" sz="2400" b="1" dirty="0"/>
              <a:t>ACA Provides</a:t>
            </a:r>
            <a:r>
              <a:rPr lang="en-US" sz="2000" dirty="0"/>
              <a:t>:</a:t>
            </a:r>
          </a:p>
          <a:p>
            <a:r>
              <a:rPr lang="en-US" sz="2000" dirty="0"/>
              <a:t>Medicaid Expansion Options</a:t>
            </a:r>
          </a:p>
          <a:p>
            <a:endParaRPr lang="en-US" sz="2400" b="1" dirty="0"/>
          </a:p>
          <a:p>
            <a:r>
              <a:rPr lang="en-US" sz="2400" b="1" dirty="0"/>
              <a:t> Tribes may opt to establish Self-Insurance Plans</a:t>
            </a:r>
          </a:p>
        </p:txBody>
      </p:sp>
      <p:pic>
        <p:nvPicPr>
          <p:cNvPr id="3074" name="Picture 2" descr="Image result for image of Montana INdian health employe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r="10937"/>
          <a:stretch/>
        </p:blipFill>
        <p:spPr bwMode="auto">
          <a:xfrm>
            <a:off x="457200" y="3048000"/>
            <a:ext cx="3671456" cy="19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1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09560" cy="914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Specific</a:t>
            </a:r>
            <a:r>
              <a:rPr lang="en-US" sz="2800" b="1" dirty="0"/>
              <a:t>  Revenue Enhancement Opportunities Provided under the Affordable Care Act (ACA)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426" y="1295400"/>
            <a:ext cx="8639174" cy="5410200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dirty="0"/>
              <a:t>More Health Care Resources:</a:t>
            </a:r>
          </a:p>
          <a:p>
            <a:r>
              <a:rPr lang="en-US" sz="3100" b="1" dirty="0"/>
              <a:t>	</a:t>
            </a:r>
            <a:r>
              <a:rPr lang="en-US" sz="3400" dirty="0"/>
              <a:t>Created State Option to expand Medicaid to all persons with household income under 138% federal poverty level ($16,243 for one person household)</a:t>
            </a:r>
          </a:p>
          <a:p>
            <a:r>
              <a:rPr lang="en-US" sz="3400" dirty="0"/>
              <a:t>		-Federal government pays for 90% of costs</a:t>
            </a:r>
          </a:p>
          <a:p>
            <a:r>
              <a:rPr lang="en-US" sz="3400" dirty="0"/>
              <a:t>	Established a Health Insurance Marketplace in each state</a:t>
            </a:r>
          </a:p>
          <a:p>
            <a:r>
              <a:rPr lang="en-US" sz="3400" dirty="0"/>
              <a:t>		-Create mechanism to compare health plans</a:t>
            </a:r>
          </a:p>
          <a:p>
            <a:r>
              <a:rPr lang="en-US" sz="3400" dirty="0"/>
              <a:t>		-Create mechanism to provide federal financial assistance</a:t>
            </a:r>
          </a:p>
          <a:p>
            <a:r>
              <a:rPr lang="en-US" sz="3400" dirty="0"/>
              <a:t>			-Premium tax credits</a:t>
            </a:r>
          </a:p>
          <a:p>
            <a:r>
              <a:rPr lang="en-US" sz="3400" dirty="0"/>
              <a:t>			-Cost-sharing reductions/protections</a:t>
            </a:r>
          </a:p>
          <a:p>
            <a:r>
              <a:rPr lang="en-US" sz="4400" b="1" dirty="0"/>
              <a:t>Included Permanent Reauthorization of the Indian Health Care Improvement Act (IHCIA)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sz="3400" dirty="0"/>
              <a:t>Broadened range of services that can be funded with HIS appropriations &amp; 3</a:t>
            </a:r>
            <a:r>
              <a:rPr lang="en-US" sz="3400" baseline="30000" dirty="0"/>
              <a:t>rd</a:t>
            </a:r>
            <a:r>
              <a:rPr lang="en-US" sz="3400" dirty="0"/>
              <a:t> party revenues, including permitting the purchase of health insurance coverage for IHS beneficiaries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57322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1146</Words>
  <Application>Microsoft Office PowerPoint</Application>
  <PresentationFormat>On-screen Show (4:3)</PresentationFormat>
  <Paragraphs>169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Leveraging the Affordable Care Act to Provide Greater Health Care Access Carolyn Crowder, Self-Governance Consultant </vt:lpstr>
      <vt:lpstr>What We Will Cover…..</vt:lpstr>
      <vt:lpstr>Tribes Operating Health Delivery Systems have an Added Complexity Requiring Accountability through 3 Complex Responsibilities as “Customer-Owners”:</vt:lpstr>
      <vt:lpstr>As a Health Provider….</vt:lpstr>
      <vt:lpstr>As a Purchaser of Health Services/ PRC:</vt:lpstr>
      <vt:lpstr>As a Purchaser of Health Services:  New Rule on Medicare Like Rates for ALL PRC Services:</vt:lpstr>
      <vt:lpstr>As a Purchaser of Health Coverage for IHS Beneficiaries:</vt:lpstr>
      <vt:lpstr>As a Provider of Health Coverage for Employees (Native &amp; Non-Native):</vt:lpstr>
      <vt:lpstr>Specific  Revenue Enhancement Opportunities Provided under the Affordable Care Act (ACA)</vt:lpstr>
      <vt:lpstr>HOWEVER….. Taking Advantage of  These Opportunities Requires Action &amp; Proactive Monitoring!</vt:lpstr>
      <vt:lpstr>FIRST STEP: Know your Patient Population Data</vt:lpstr>
      <vt:lpstr>     Next Steps: Establish  an Outreach &amp; Enrollment Program </vt:lpstr>
      <vt:lpstr>CHIP, Medicaid, Medicare &amp; Health Insurance Outreach &amp; Enrollment Program (Open Enrollment all Year): </vt:lpstr>
      <vt:lpstr>Consider a Tribal Insurance Premium Sponsorship Program</vt:lpstr>
      <vt:lpstr>Tribal Premium Sponsorship Program Option: Steps to Sponsor Tribal Members</vt:lpstr>
      <vt:lpstr>Improving Collections Practices</vt:lpstr>
      <vt:lpstr>Best Practices</vt:lpstr>
      <vt:lpstr>Best Practices</vt:lpstr>
      <vt:lpstr>Best Practices</vt:lpstr>
      <vt:lpstr>Finally……</vt:lpstr>
      <vt:lpstr>The Mandate is Clear…</vt:lpstr>
      <vt:lpstr>Quyanna….thank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the Affordable Care Act to Provide Greater Health Care Access Carolyn Crowder, Self-Governance Consultant</dc:title>
  <dc:creator>Windows User</dc:creator>
  <cp:lastModifiedBy>Terra Branson</cp:lastModifiedBy>
  <cp:revision>51</cp:revision>
  <dcterms:created xsi:type="dcterms:W3CDTF">2016-12-12T05:41:19Z</dcterms:created>
  <dcterms:modified xsi:type="dcterms:W3CDTF">2016-12-14T15:35:50Z</dcterms:modified>
</cp:coreProperties>
</file>