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9" r:id="rId1"/>
  </p:sldMasterIdLst>
  <p:notesMasterIdLst>
    <p:notesMasterId r:id="rId11"/>
  </p:notesMasterIdLst>
  <p:handoutMasterIdLst>
    <p:handoutMasterId r:id="rId12"/>
  </p:handoutMasterIdLst>
  <p:sldIdLst>
    <p:sldId id="293" r:id="rId2"/>
    <p:sldId id="315" r:id="rId3"/>
    <p:sldId id="272" r:id="rId4"/>
    <p:sldId id="274" r:id="rId5"/>
    <p:sldId id="273" r:id="rId6"/>
    <p:sldId id="276" r:id="rId7"/>
    <p:sldId id="316" r:id="rId8"/>
    <p:sldId id="317" r:id="rId9"/>
    <p:sldId id="307" r:id="rId1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ssica Smith-Kaprosy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FEAD"/>
    <a:srgbClr val="D6ECFE"/>
    <a:srgbClr val="FBFBFB"/>
    <a:srgbClr val="000066"/>
    <a:srgbClr val="000099"/>
    <a:srgbClr val="0000FF"/>
    <a:srgbClr val="0033CC"/>
    <a:srgbClr val="3BA62C"/>
    <a:srgbClr val="0B7905"/>
    <a:srgbClr val="1F9F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8" autoAdjust="0"/>
    <p:restoredTop sz="94660"/>
  </p:normalViewPr>
  <p:slideViewPr>
    <p:cSldViewPr>
      <p:cViewPr varScale="1">
        <p:scale>
          <a:sx n="86" d="100"/>
          <a:sy n="86" d="100"/>
        </p:scale>
        <p:origin x="924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BC9E81-77B5-4753-8761-1F1A46175E99}" type="doc">
      <dgm:prSet loTypeId="urn:microsoft.com/office/officeart/2005/8/layout/pyramid2" loCatId="pyramid" qsTypeId="urn:microsoft.com/office/officeart/2005/8/quickstyle/simple1" qsCatId="simple" csTypeId="urn:microsoft.com/office/officeart/2005/8/colors/accent2_4" csCatId="accent2" phldr="1"/>
      <dgm:spPr/>
    </dgm:pt>
    <dgm:pt modelId="{21944812-3DD2-46C3-873F-97D7012E80C8}">
      <dgm:prSet phldrT="[Text]" custT="1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US" sz="1800" b="1" dirty="0">
              <a:latin typeface="Arial Rounded MT Bold" pitchFamily="34" charset="0"/>
            </a:rPr>
            <a:t>IHS-wide (HQ) Shares</a:t>
          </a:r>
        </a:p>
        <a:p>
          <a:r>
            <a:rPr lang="en-US" sz="1600" dirty="0">
              <a:latin typeface="+mn-lt"/>
            </a:rPr>
            <a:t>Portion benefiting each Tribe</a:t>
          </a:r>
        </a:p>
      </dgm:t>
    </dgm:pt>
    <dgm:pt modelId="{C0E59FB0-863D-4C40-9C84-07B9087928CF}" type="parTrans" cxnId="{2DA50609-8D45-4191-8D61-B949671D631A}">
      <dgm:prSet/>
      <dgm:spPr/>
      <dgm:t>
        <a:bodyPr/>
        <a:lstStyle/>
        <a:p>
          <a:endParaRPr lang="en-US">
            <a:latin typeface="Arial Rounded MT Bold" pitchFamily="34" charset="0"/>
          </a:endParaRPr>
        </a:p>
      </dgm:t>
    </dgm:pt>
    <dgm:pt modelId="{A7BA7ADD-6537-4785-B5D1-2221891639F1}" type="sibTrans" cxnId="{2DA50609-8D45-4191-8D61-B949671D631A}">
      <dgm:prSet/>
      <dgm:spPr/>
      <dgm:t>
        <a:bodyPr/>
        <a:lstStyle/>
        <a:p>
          <a:endParaRPr lang="en-US">
            <a:latin typeface="Arial Rounded MT Bold" pitchFamily="34" charset="0"/>
          </a:endParaRPr>
        </a:p>
      </dgm:t>
    </dgm:pt>
    <dgm:pt modelId="{3BBBA4C6-2AB8-4AE9-AA60-A4B1440EFECC}">
      <dgm:prSet phldrT="[Text]" custT="1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US" sz="1800" b="1" dirty="0">
              <a:latin typeface="Arial Rounded MT Bold" pitchFamily="34" charset="0"/>
            </a:rPr>
            <a:t>Area  Level Shares</a:t>
          </a:r>
        </a:p>
        <a:p>
          <a:r>
            <a:rPr lang="en-US" sz="1600" dirty="0">
              <a:latin typeface="+mn-lt"/>
            </a:rPr>
            <a:t>Portion benefiting each Tribe</a:t>
          </a:r>
        </a:p>
      </dgm:t>
    </dgm:pt>
    <dgm:pt modelId="{7208D466-2092-4757-8CCD-623B1804EB0C}" type="parTrans" cxnId="{5FBD7A35-D616-4C50-9822-9AC20D03C995}">
      <dgm:prSet/>
      <dgm:spPr/>
      <dgm:t>
        <a:bodyPr/>
        <a:lstStyle/>
        <a:p>
          <a:endParaRPr lang="en-US">
            <a:latin typeface="Arial Rounded MT Bold" pitchFamily="34" charset="0"/>
          </a:endParaRPr>
        </a:p>
      </dgm:t>
    </dgm:pt>
    <dgm:pt modelId="{B5AE73F9-74DA-4754-97C6-DE245CE061B2}" type="sibTrans" cxnId="{5FBD7A35-D616-4C50-9822-9AC20D03C995}">
      <dgm:prSet/>
      <dgm:spPr/>
      <dgm:t>
        <a:bodyPr/>
        <a:lstStyle/>
        <a:p>
          <a:endParaRPr lang="en-US">
            <a:latin typeface="Arial Rounded MT Bold" pitchFamily="34" charset="0"/>
          </a:endParaRPr>
        </a:p>
      </dgm:t>
    </dgm:pt>
    <dgm:pt modelId="{613C8A30-F942-4C71-8958-CE95121F31D9}">
      <dgm:prSet phldrT="[Text]" custT="1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US" sz="1800" b="1" dirty="0">
              <a:latin typeface="Arial Rounded MT Bold" pitchFamily="34" charset="0"/>
            </a:rPr>
            <a:t>Local Level Shares</a:t>
          </a:r>
        </a:p>
        <a:p>
          <a:r>
            <a:rPr lang="en-US" sz="1600" dirty="0">
              <a:latin typeface="+mn-lt"/>
            </a:rPr>
            <a:t>Portion benefiting each Tribe</a:t>
          </a:r>
        </a:p>
      </dgm:t>
    </dgm:pt>
    <dgm:pt modelId="{5D8D2F42-810B-4B14-989B-77DF8E3A14C0}" type="parTrans" cxnId="{578DAD89-E7A3-4D67-8713-53D353E33FFE}">
      <dgm:prSet/>
      <dgm:spPr/>
      <dgm:t>
        <a:bodyPr/>
        <a:lstStyle/>
        <a:p>
          <a:endParaRPr lang="en-US">
            <a:latin typeface="Arial Rounded MT Bold" pitchFamily="34" charset="0"/>
          </a:endParaRPr>
        </a:p>
      </dgm:t>
    </dgm:pt>
    <dgm:pt modelId="{DE084554-8986-4F63-851F-8CEE28CEE3D3}" type="sibTrans" cxnId="{578DAD89-E7A3-4D67-8713-53D353E33FFE}">
      <dgm:prSet/>
      <dgm:spPr/>
      <dgm:t>
        <a:bodyPr/>
        <a:lstStyle/>
        <a:p>
          <a:endParaRPr lang="en-US">
            <a:latin typeface="Arial Rounded MT Bold" pitchFamily="34" charset="0"/>
          </a:endParaRPr>
        </a:p>
      </dgm:t>
    </dgm:pt>
    <dgm:pt modelId="{B9FC6E04-7581-4BF5-9F6E-FC379E3E7359}" type="pres">
      <dgm:prSet presAssocID="{07BC9E81-77B5-4753-8761-1F1A46175E99}" presName="compositeShape" presStyleCnt="0">
        <dgm:presLayoutVars>
          <dgm:dir/>
          <dgm:resizeHandles/>
        </dgm:presLayoutVars>
      </dgm:prSet>
      <dgm:spPr/>
    </dgm:pt>
    <dgm:pt modelId="{11D77D82-0096-4242-8F21-70CFDBBBDC59}" type="pres">
      <dgm:prSet presAssocID="{07BC9E81-77B5-4753-8761-1F1A46175E99}" presName="pyramid" presStyleLbl="node1" presStyleIdx="0" presStyleCnt="1"/>
      <dgm:spPr>
        <a:gradFill flip="none" rotWithShape="1">
          <a:gsLst>
            <a:gs pos="100000">
              <a:schemeClr val="accent1">
                <a:tint val="44500"/>
                <a:satMod val="160000"/>
              </a:schemeClr>
            </a:gs>
            <a:gs pos="59000">
              <a:schemeClr val="accent1"/>
            </a:gs>
          </a:gsLst>
          <a:lin ang="5400000" scaled="0"/>
          <a:tileRect/>
        </a:gradFill>
      </dgm:spPr>
    </dgm:pt>
    <dgm:pt modelId="{34EEEC5C-532F-4772-AF85-75BC6834591B}" type="pres">
      <dgm:prSet presAssocID="{07BC9E81-77B5-4753-8761-1F1A46175E99}" presName="theList" presStyleCnt="0"/>
      <dgm:spPr/>
    </dgm:pt>
    <dgm:pt modelId="{AD74CB9C-84EA-4F73-81F1-5EE942D93D0B}" type="pres">
      <dgm:prSet presAssocID="{21944812-3DD2-46C3-873F-97D7012E80C8}" presName="aNode" presStyleLbl="fgAcc1" presStyleIdx="0" presStyleCnt="3" custLinFactNeighborX="-1952" custLinFactNeighborY="-79552">
        <dgm:presLayoutVars>
          <dgm:bulletEnabled val="1"/>
        </dgm:presLayoutVars>
      </dgm:prSet>
      <dgm:spPr/>
    </dgm:pt>
    <dgm:pt modelId="{DE5F0702-2640-44C5-A3F6-21C32128E6BA}" type="pres">
      <dgm:prSet presAssocID="{21944812-3DD2-46C3-873F-97D7012E80C8}" presName="aSpace" presStyleCnt="0"/>
      <dgm:spPr/>
    </dgm:pt>
    <dgm:pt modelId="{01276E89-016C-4BB6-8235-CEE83801D539}" type="pres">
      <dgm:prSet presAssocID="{3BBBA4C6-2AB8-4AE9-AA60-A4B1440EFECC}" presName="aNode" presStyleLbl="fgAcc1" presStyleIdx="1" presStyleCnt="3" custLinFactY="7327" custLinFactNeighborX="-1291" custLinFactNeighborY="100000">
        <dgm:presLayoutVars>
          <dgm:bulletEnabled val="1"/>
        </dgm:presLayoutVars>
      </dgm:prSet>
      <dgm:spPr/>
    </dgm:pt>
    <dgm:pt modelId="{2D5A7F4D-4445-49C5-9E54-52E86A1B5DEE}" type="pres">
      <dgm:prSet presAssocID="{3BBBA4C6-2AB8-4AE9-AA60-A4B1440EFECC}" presName="aSpace" presStyleCnt="0"/>
      <dgm:spPr/>
    </dgm:pt>
    <dgm:pt modelId="{5C7D9BF6-0D82-4072-9CF5-8C0420E1515F}" type="pres">
      <dgm:prSet presAssocID="{613C8A30-F942-4C71-8958-CE95121F31D9}" presName="aNode" presStyleLbl="fgAcc1" presStyleIdx="2" presStyleCnt="3" custLinFactY="37737" custLinFactNeighborX="-2322" custLinFactNeighborY="100000">
        <dgm:presLayoutVars>
          <dgm:bulletEnabled val="1"/>
        </dgm:presLayoutVars>
      </dgm:prSet>
      <dgm:spPr/>
    </dgm:pt>
    <dgm:pt modelId="{0E4A0223-2993-4989-A916-95AAFDA1377C}" type="pres">
      <dgm:prSet presAssocID="{613C8A30-F942-4C71-8958-CE95121F31D9}" presName="aSpace" presStyleCnt="0"/>
      <dgm:spPr/>
    </dgm:pt>
  </dgm:ptLst>
  <dgm:cxnLst>
    <dgm:cxn modelId="{5FBD7A35-D616-4C50-9822-9AC20D03C995}" srcId="{07BC9E81-77B5-4753-8761-1F1A46175E99}" destId="{3BBBA4C6-2AB8-4AE9-AA60-A4B1440EFECC}" srcOrd="1" destOrd="0" parTransId="{7208D466-2092-4757-8CCD-623B1804EB0C}" sibTransId="{B5AE73F9-74DA-4754-97C6-DE245CE061B2}"/>
    <dgm:cxn modelId="{578DAD89-E7A3-4D67-8713-53D353E33FFE}" srcId="{07BC9E81-77B5-4753-8761-1F1A46175E99}" destId="{613C8A30-F942-4C71-8958-CE95121F31D9}" srcOrd="2" destOrd="0" parTransId="{5D8D2F42-810B-4B14-989B-77DF8E3A14C0}" sibTransId="{DE084554-8986-4F63-851F-8CEE28CEE3D3}"/>
    <dgm:cxn modelId="{708E193E-3656-4563-9A7B-5A5FD93EC044}" type="presOf" srcId="{07BC9E81-77B5-4753-8761-1F1A46175E99}" destId="{B9FC6E04-7581-4BF5-9F6E-FC379E3E7359}" srcOrd="0" destOrd="0" presId="urn:microsoft.com/office/officeart/2005/8/layout/pyramid2"/>
    <dgm:cxn modelId="{1A7801F0-C41F-4E49-A53B-CA2AD7A1E6FE}" type="presOf" srcId="{3BBBA4C6-2AB8-4AE9-AA60-A4B1440EFECC}" destId="{01276E89-016C-4BB6-8235-CEE83801D539}" srcOrd="0" destOrd="0" presId="urn:microsoft.com/office/officeart/2005/8/layout/pyramid2"/>
    <dgm:cxn modelId="{2DA50609-8D45-4191-8D61-B949671D631A}" srcId="{07BC9E81-77B5-4753-8761-1F1A46175E99}" destId="{21944812-3DD2-46C3-873F-97D7012E80C8}" srcOrd="0" destOrd="0" parTransId="{C0E59FB0-863D-4C40-9C84-07B9087928CF}" sibTransId="{A7BA7ADD-6537-4785-B5D1-2221891639F1}"/>
    <dgm:cxn modelId="{ABB34716-661A-4CB6-BD35-4E51F797B0AD}" type="presOf" srcId="{21944812-3DD2-46C3-873F-97D7012E80C8}" destId="{AD74CB9C-84EA-4F73-81F1-5EE942D93D0B}" srcOrd="0" destOrd="0" presId="urn:microsoft.com/office/officeart/2005/8/layout/pyramid2"/>
    <dgm:cxn modelId="{535F46C8-FB92-47BD-8E57-C62855A48943}" type="presOf" srcId="{613C8A30-F942-4C71-8958-CE95121F31D9}" destId="{5C7D9BF6-0D82-4072-9CF5-8C0420E1515F}" srcOrd="0" destOrd="0" presId="urn:microsoft.com/office/officeart/2005/8/layout/pyramid2"/>
    <dgm:cxn modelId="{18271D9B-B6D0-46A3-BB9C-89E65D812BB2}" type="presParOf" srcId="{B9FC6E04-7581-4BF5-9F6E-FC379E3E7359}" destId="{11D77D82-0096-4242-8F21-70CFDBBBDC59}" srcOrd="0" destOrd="0" presId="urn:microsoft.com/office/officeart/2005/8/layout/pyramid2"/>
    <dgm:cxn modelId="{6610E5C7-34C7-4348-A742-D9E49C6D0C92}" type="presParOf" srcId="{B9FC6E04-7581-4BF5-9F6E-FC379E3E7359}" destId="{34EEEC5C-532F-4772-AF85-75BC6834591B}" srcOrd="1" destOrd="0" presId="urn:microsoft.com/office/officeart/2005/8/layout/pyramid2"/>
    <dgm:cxn modelId="{18F0A519-BA95-490A-8C3B-30696D5C44BF}" type="presParOf" srcId="{34EEEC5C-532F-4772-AF85-75BC6834591B}" destId="{AD74CB9C-84EA-4F73-81F1-5EE942D93D0B}" srcOrd="0" destOrd="0" presId="urn:microsoft.com/office/officeart/2005/8/layout/pyramid2"/>
    <dgm:cxn modelId="{615F07C4-59BE-4D5C-BAAF-418947D48CEF}" type="presParOf" srcId="{34EEEC5C-532F-4772-AF85-75BC6834591B}" destId="{DE5F0702-2640-44C5-A3F6-21C32128E6BA}" srcOrd="1" destOrd="0" presId="urn:microsoft.com/office/officeart/2005/8/layout/pyramid2"/>
    <dgm:cxn modelId="{D1A0A8E1-56DF-49D4-A7F2-C489E88039A6}" type="presParOf" srcId="{34EEEC5C-532F-4772-AF85-75BC6834591B}" destId="{01276E89-016C-4BB6-8235-CEE83801D539}" srcOrd="2" destOrd="0" presId="urn:microsoft.com/office/officeart/2005/8/layout/pyramid2"/>
    <dgm:cxn modelId="{6AAAF7E7-686F-49CA-974E-807D7BC28733}" type="presParOf" srcId="{34EEEC5C-532F-4772-AF85-75BC6834591B}" destId="{2D5A7F4D-4445-49C5-9E54-52E86A1B5DEE}" srcOrd="3" destOrd="0" presId="urn:microsoft.com/office/officeart/2005/8/layout/pyramid2"/>
    <dgm:cxn modelId="{36E4D55A-839C-4E3E-BF89-BC7285CF2492}" type="presParOf" srcId="{34EEEC5C-532F-4772-AF85-75BC6834591B}" destId="{5C7D9BF6-0D82-4072-9CF5-8C0420E1515F}" srcOrd="4" destOrd="0" presId="urn:microsoft.com/office/officeart/2005/8/layout/pyramid2"/>
    <dgm:cxn modelId="{154A7E9F-1C55-4CC7-9040-5AFA58247672}" type="presParOf" srcId="{34EEEC5C-532F-4772-AF85-75BC6834591B}" destId="{0E4A0223-2993-4989-A916-95AAFDA1377C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D77D82-0096-4242-8F21-70CFDBBBDC59}">
      <dsp:nvSpPr>
        <dsp:cNvPr id="0" name=""/>
        <dsp:cNvSpPr/>
      </dsp:nvSpPr>
      <dsp:spPr>
        <a:xfrm>
          <a:off x="1892299" y="0"/>
          <a:ext cx="4572000" cy="4572000"/>
        </a:xfrm>
        <a:prstGeom prst="triangle">
          <a:avLst/>
        </a:prstGeom>
        <a:gradFill flip="none" rotWithShape="1">
          <a:gsLst>
            <a:gs pos="100000">
              <a:schemeClr val="accent1">
                <a:tint val="44500"/>
                <a:satMod val="160000"/>
              </a:schemeClr>
            </a:gs>
            <a:gs pos="59000">
              <a:schemeClr val="accent1"/>
            </a:gs>
          </a:gsLst>
          <a:lin ang="5400000" scaled="0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74CB9C-84EA-4F73-81F1-5EE942D93D0B}">
      <dsp:nvSpPr>
        <dsp:cNvPr id="0" name=""/>
        <dsp:cNvSpPr/>
      </dsp:nvSpPr>
      <dsp:spPr>
        <a:xfrm>
          <a:off x="4120290" y="352033"/>
          <a:ext cx="2971800" cy="10822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 Rounded MT Bold" pitchFamily="34" charset="0"/>
            </a:rPr>
            <a:t>IHS-wide (HQ) Shares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+mn-lt"/>
            </a:rPr>
            <a:t>Portion benefiting each Tribe</a:t>
          </a:r>
        </a:p>
      </dsp:txBody>
      <dsp:txXfrm>
        <a:off x="4173122" y="404865"/>
        <a:ext cx="2866136" cy="976614"/>
      </dsp:txXfrm>
    </dsp:sp>
    <dsp:sp modelId="{01276E89-016C-4BB6-8235-CEE83801D539}">
      <dsp:nvSpPr>
        <dsp:cNvPr id="0" name=""/>
        <dsp:cNvSpPr/>
      </dsp:nvSpPr>
      <dsp:spPr>
        <a:xfrm>
          <a:off x="4139934" y="1891801"/>
          <a:ext cx="2971800" cy="10822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 Rounded MT Bold" pitchFamily="34" charset="0"/>
            </a:rPr>
            <a:t>Area  Level Shares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+mn-lt"/>
            </a:rPr>
            <a:t>Portion benefiting each Tribe</a:t>
          </a:r>
        </a:p>
      </dsp:txBody>
      <dsp:txXfrm>
        <a:off x="4192766" y="1944633"/>
        <a:ext cx="2866136" cy="976614"/>
      </dsp:txXfrm>
    </dsp:sp>
    <dsp:sp modelId="{5C7D9BF6-0D82-4072-9CF5-8C0420E1515F}">
      <dsp:nvSpPr>
        <dsp:cNvPr id="0" name=""/>
        <dsp:cNvSpPr/>
      </dsp:nvSpPr>
      <dsp:spPr>
        <a:xfrm>
          <a:off x="4109294" y="3438485"/>
          <a:ext cx="2971800" cy="10822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 Rounded MT Bold" pitchFamily="34" charset="0"/>
            </a:rPr>
            <a:t>Local Level Shares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+mn-lt"/>
            </a:rPr>
            <a:t>Portion benefiting each Tribe</a:t>
          </a:r>
        </a:p>
      </dsp:txBody>
      <dsp:txXfrm>
        <a:off x="4162126" y="3491317"/>
        <a:ext cx="2866136" cy="9766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43343" cy="465054"/>
          </a:xfrm>
          <a:prstGeom prst="rect">
            <a:avLst/>
          </a:prstGeom>
        </p:spPr>
        <p:txBody>
          <a:bodyPr vert="horz" lIns="92903" tIns="46452" rIns="92903" bIns="464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2"/>
            <a:ext cx="3043343" cy="465054"/>
          </a:xfrm>
          <a:prstGeom prst="rect">
            <a:avLst/>
          </a:prstGeom>
        </p:spPr>
        <p:txBody>
          <a:bodyPr vert="horz" lIns="92903" tIns="46452" rIns="92903" bIns="46452" rtlCol="0"/>
          <a:lstStyle>
            <a:lvl1pPr algn="r">
              <a:defRPr sz="1200"/>
            </a:lvl1pPr>
          </a:lstStyle>
          <a:p>
            <a:fld id="{54B46454-DAB5-4822-877C-888AA24DD01F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442"/>
            <a:ext cx="3043343" cy="465054"/>
          </a:xfrm>
          <a:prstGeom prst="rect">
            <a:avLst/>
          </a:prstGeom>
        </p:spPr>
        <p:txBody>
          <a:bodyPr vert="horz" lIns="92903" tIns="46452" rIns="92903" bIns="464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442"/>
            <a:ext cx="3043343" cy="465054"/>
          </a:xfrm>
          <a:prstGeom prst="rect">
            <a:avLst/>
          </a:prstGeom>
        </p:spPr>
        <p:txBody>
          <a:bodyPr vert="horz" lIns="92903" tIns="46452" rIns="92903" bIns="46452" rtlCol="0" anchor="b"/>
          <a:lstStyle>
            <a:lvl1pPr algn="r">
              <a:defRPr sz="1200"/>
            </a:lvl1pPr>
          </a:lstStyle>
          <a:p>
            <a:fld id="{4D50CC15-F5D2-44FB-876E-A3B88741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8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2903" tIns="46452" rIns="92903" bIns="464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2903" tIns="46452" rIns="92903" bIns="46452" rtlCol="0"/>
          <a:lstStyle>
            <a:lvl1pPr algn="r">
              <a:defRPr sz="1200"/>
            </a:lvl1pPr>
          </a:lstStyle>
          <a:p>
            <a:fld id="{C4DF2044-4722-494E-BAD2-10DEEDBCB31E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03" tIns="46452" rIns="92903" bIns="4645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2903" tIns="46452" rIns="92903" bIns="4645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2903" tIns="46452" rIns="92903" bIns="464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2903" tIns="46452" rIns="92903" bIns="46452" rtlCol="0" anchor="b"/>
          <a:lstStyle>
            <a:lvl1pPr algn="r">
              <a:defRPr sz="1200"/>
            </a:lvl1pPr>
          </a:lstStyle>
          <a:p>
            <a:fld id="{3FF01E77-7D9D-44D0-AD2C-D2E2B4AFD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321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042B3-77D7-4597-8827-0D1039D663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93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042B3-77D7-4597-8827-0D1039D6632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981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September 29,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39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September 29,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948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September 29,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50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September 29,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05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September 29,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47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September 29, 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4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September 29, 2014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4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September 29, 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00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September 29, 2014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56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September 29, 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540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September 29, 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37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September 29,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39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hs.gov/SelfGovernanc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mailto:carla.mayo@ihs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/>
          <a:p>
            <a:r>
              <a:rPr lang="en-US" dirty="0"/>
              <a:t>Financial Terms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Office of Tribal Self-Governance 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Indian Health Service (IHS)</a:t>
            </a:r>
          </a:p>
        </p:txBody>
      </p:sp>
    </p:spTree>
    <p:extLst>
      <p:ext uri="{BB962C8B-B14F-4D97-AF65-F5344CB8AC3E}">
        <p14:creationId xmlns:p14="http://schemas.microsoft.com/office/powerpoint/2010/main" val="1316921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647434" y="2607735"/>
            <a:ext cx="1699515" cy="496315"/>
            <a:chOff x="4430274" y="3670082"/>
            <a:chExt cx="1299936" cy="463465"/>
          </a:xfrm>
          <a:solidFill>
            <a:srgbClr val="D6ECFE"/>
          </a:solidFill>
        </p:grpSpPr>
        <p:sp>
          <p:nvSpPr>
            <p:cNvPr id="10" name="Freeform 9"/>
            <p:cNvSpPr/>
            <p:nvPr/>
          </p:nvSpPr>
          <p:spPr bwMode="auto">
            <a:xfrm>
              <a:off x="4430274" y="3670082"/>
              <a:ext cx="1299936" cy="463465"/>
            </a:xfrm>
            <a:custGeom>
              <a:avLst/>
              <a:gdLst>
                <a:gd name="connsiteX0" fmla="*/ 0 w 1258348"/>
                <a:gd name="connsiteY0" fmla="*/ 0 h 587230"/>
                <a:gd name="connsiteX1" fmla="*/ 0 w 1258348"/>
                <a:gd name="connsiteY1" fmla="*/ 536896 h 587230"/>
                <a:gd name="connsiteX2" fmla="*/ 318781 w 1258348"/>
                <a:gd name="connsiteY2" fmla="*/ 436228 h 587230"/>
                <a:gd name="connsiteX3" fmla="*/ 645952 w 1258348"/>
                <a:gd name="connsiteY3" fmla="*/ 419450 h 587230"/>
                <a:gd name="connsiteX4" fmla="*/ 989901 w 1258348"/>
                <a:gd name="connsiteY4" fmla="*/ 469784 h 587230"/>
                <a:gd name="connsiteX5" fmla="*/ 1258348 w 1258348"/>
                <a:gd name="connsiteY5" fmla="*/ 587230 h 587230"/>
                <a:gd name="connsiteX6" fmla="*/ 1258348 w 1258348"/>
                <a:gd name="connsiteY6" fmla="*/ 33556 h 587230"/>
                <a:gd name="connsiteX7" fmla="*/ 914400 w 1258348"/>
                <a:gd name="connsiteY7" fmla="*/ 151002 h 587230"/>
                <a:gd name="connsiteX8" fmla="*/ 637563 w 1258348"/>
                <a:gd name="connsiteY8" fmla="*/ 151002 h 587230"/>
                <a:gd name="connsiteX9" fmla="*/ 293614 w 1258348"/>
                <a:gd name="connsiteY9" fmla="*/ 109057 h 587230"/>
                <a:gd name="connsiteX10" fmla="*/ 0 w 1258348"/>
                <a:gd name="connsiteY10" fmla="*/ 0 h 587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58348" h="587230">
                  <a:moveTo>
                    <a:pt x="0" y="0"/>
                  </a:moveTo>
                  <a:lnTo>
                    <a:pt x="0" y="536896"/>
                  </a:lnTo>
                  <a:lnTo>
                    <a:pt x="318781" y="436228"/>
                  </a:lnTo>
                  <a:lnTo>
                    <a:pt x="645952" y="419450"/>
                  </a:lnTo>
                  <a:lnTo>
                    <a:pt x="989901" y="469784"/>
                  </a:lnTo>
                  <a:lnTo>
                    <a:pt x="1258348" y="587230"/>
                  </a:lnTo>
                  <a:lnTo>
                    <a:pt x="1258348" y="33556"/>
                  </a:lnTo>
                  <a:lnTo>
                    <a:pt x="914400" y="151002"/>
                  </a:lnTo>
                  <a:lnTo>
                    <a:pt x="637563" y="151002"/>
                  </a:lnTo>
                  <a:lnTo>
                    <a:pt x="293614" y="10905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503415" y="3744065"/>
              <a:ext cx="120682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400" kern="0" dirty="0">
                  <a:latin typeface="Franklin Gothic Medium Cond" pitchFamily="34" charset="0"/>
                </a:rPr>
                <a:t>Associated</a:t>
              </a:r>
              <a:r>
                <a:rPr lang="en-US" sz="1400" kern="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Franklin Gothic Medium Cond" pitchFamily="34" charset="0"/>
                </a:rPr>
                <a:t> 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647434" y="4753604"/>
            <a:ext cx="1703443" cy="432956"/>
            <a:chOff x="4430274" y="3670082"/>
            <a:chExt cx="1258348" cy="463465"/>
          </a:xfrm>
          <a:solidFill>
            <a:srgbClr val="D6ECFE"/>
          </a:solidFill>
        </p:grpSpPr>
        <p:sp>
          <p:nvSpPr>
            <p:cNvPr id="17" name="Freeform 16"/>
            <p:cNvSpPr/>
            <p:nvPr/>
          </p:nvSpPr>
          <p:spPr bwMode="auto">
            <a:xfrm>
              <a:off x="4430274" y="3670082"/>
              <a:ext cx="1258348" cy="463465"/>
            </a:xfrm>
            <a:custGeom>
              <a:avLst/>
              <a:gdLst>
                <a:gd name="connsiteX0" fmla="*/ 0 w 1258348"/>
                <a:gd name="connsiteY0" fmla="*/ 0 h 587230"/>
                <a:gd name="connsiteX1" fmla="*/ 0 w 1258348"/>
                <a:gd name="connsiteY1" fmla="*/ 536896 h 587230"/>
                <a:gd name="connsiteX2" fmla="*/ 318781 w 1258348"/>
                <a:gd name="connsiteY2" fmla="*/ 436228 h 587230"/>
                <a:gd name="connsiteX3" fmla="*/ 645952 w 1258348"/>
                <a:gd name="connsiteY3" fmla="*/ 419450 h 587230"/>
                <a:gd name="connsiteX4" fmla="*/ 989901 w 1258348"/>
                <a:gd name="connsiteY4" fmla="*/ 469784 h 587230"/>
                <a:gd name="connsiteX5" fmla="*/ 1258348 w 1258348"/>
                <a:gd name="connsiteY5" fmla="*/ 587230 h 587230"/>
                <a:gd name="connsiteX6" fmla="*/ 1258348 w 1258348"/>
                <a:gd name="connsiteY6" fmla="*/ 33556 h 587230"/>
                <a:gd name="connsiteX7" fmla="*/ 914400 w 1258348"/>
                <a:gd name="connsiteY7" fmla="*/ 151002 h 587230"/>
                <a:gd name="connsiteX8" fmla="*/ 637563 w 1258348"/>
                <a:gd name="connsiteY8" fmla="*/ 151002 h 587230"/>
                <a:gd name="connsiteX9" fmla="*/ 293614 w 1258348"/>
                <a:gd name="connsiteY9" fmla="*/ 109057 h 587230"/>
                <a:gd name="connsiteX10" fmla="*/ 0 w 1258348"/>
                <a:gd name="connsiteY10" fmla="*/ 0 h 587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58348" h="587230">
                  <a:moveTo>
                    <a:pt x="0" y="0"/>
                  </a:moveTo>
                  <a:lnTo>
                    <a:pt x="0" y="536896"/>
                  </a:lnTo>
                  <a:lnTo>
                    <a:pt x="318781" y="436228"/>
                  </a:lnTo>
                  <a:lnTo>
                    <a:pt x="645952" y="419450"/>
                  </a:lnTo>
                  <a:lnTo>
                    <a:pt x="989901" y="469784"/>
                  </a:lnTo>
                  <a:lnTo>
                    <a:pt x="1258348" y="587230"/>
                  </a:lnTo>
                  <a:lnTo>
                    <a:pt x="1258348" y="33556"/>
                  </a:lnTo>
                  <a:lnTo>
                    <a:pt x="914400" y="151002"/>
                  </a:lnTo>
                  <a:lnTo>
                    <a:pt x="637563" y="151002"/>
                  </a:lnTo>
                  <a:lnTo>
                    <a:pt x="293614" y="10905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551732" y="3727355"/>
              <a:ext cx="1047082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400" kern="0" dirty="0">
                  <a:latin typeface="Franklin Gothic Medium Cond" pitchFamily="34" charset="0"/>
                </a:rPr>
                <a:t>Associated </a:t>
              </a:r>
            </a:p>
          </p:txBody>
        </p:sp>
      </p:grp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b="0" dirty="0">
                <a:solidFill>
                  <a:schemeClr val="tx1"/>
                </a:solidFill>
              </a:rPr>
              <a:t>Key Concepts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09600" y="2539099"/>
            <a:ext cx="3037834" cy="617369"/>
          </a:xfrm>
          <a:prstGeom prst="roundRect">
            <a:avLst>
              <a:gd name="adj" fmla="val 7620"/>
            </a:avLst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 Cond" pitchFamily="34" charset="0"/>
                <a:ea typeface="+mn-ea"/>
                <a:cs typeface="+mn-cs"/>
              </a:rPr>
              <a:t>Programs,</a:t>
            </a:r>
            <a:r>
              <a:rPr kumimoji="0" lang="en-US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 Cond" pitchFamily="34" charset="0"/>
                <a:ea typeface="+mn-ea"/>
                <a:cs typeface="+mn-cs"/>
              </a:rPr>
              <a:t> Services, Functions, and Activities (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 Cond" pitchFamily="34" charset="0"/>
                <a:ea typeface="+mn-ea"/>
                <a:cs typeface="+mn-cs"/>
              </a:rPr>
              <a:t>PSFAs)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Medium Cond" pitchFamily="34" charset="0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46950" y="2591893"/>
            <a:ext cx="3233600" cy="499111"/>
          </a:xfrm>
          <a:prstGeom prst="roundRect">
            <a:avLst>
              <a:gd name="adj" fmla="val 7620"/>
            </a:avLst>
          </a:prstGeom>
          <a:solidFill>
            <a:srgbClr val="9AFEAD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noProof="0" dirty="0">
                <a:solidFill>
                  <a:srgbClr val="000000"/>
                </a:solidFill>
                <a:latin typeface="Franklin Gothic Medium Cond" pitchFamily="34" charset="0"/>
              </a:rPr>
              <a:t>Tribal Share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Medium Con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5672" y="3277930"/>
            <a:ext cx="303390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means programs, services, functions, and activities (or portions thereof) that IHS carries out that an Indian Tribe may elect to carryout through a contract or compact</a:t>
            </a:r>
          </a:p>
        </p:txBody>
      </p:sp>
      <p:sp>
        <p:nvSpPr>
          <p:cNvPr id="5" name="Rectangle 4"/>
          <p:cNvSpPr/>
          <p:nvPr/>
        </p:nvSpPr>
        <p:spPr>
          <a:xfrm>
            <a:off x="5346949" y="3287826"/>
            <a:ext cx="327674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means the associated portion of funds used by IHS to carryout the PSFAs to be contracted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09600" y="4738729"/>
            <a:ext cx="3037834" cy="443587"/>
          </a:xfrm>
          <a:prstGeom prst="roundRect">
            <a:avLst>
              <a:gd name="adj" fmla="val 7620"/>
            </a:avLst>
          </a:prstGeom>
          <a:solidFill>
            <a:schemeClr val="tx2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 Cond" pitchFamily="34" charset="0"/>
                <a:ea typeface="+mn-ea"/>
                <a:cs typeface="+mn-cs"/>
              </a:rPr>
              <a:t>Inherent</a:t>
            </a:r>
            <a:r>
              <a:rPr kumimoji="0" lang="en-US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 Cond" pitchFamily="34" charset="0"/>
                <a:ea typeface="+mn-ea"/>
                <a:cs typeface="+mn-cs"/>
              </a:rPr>
              <a:t> Federal Function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Medium Cond" pitchFamily="34" charset="0"/>
              <a:ea typeface="+mn-ea"/>
              <a:cs typeface="+mn-cs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346949" y="4746834"/>
            <a:ext cx="3191909" cy="467138"/>
          </a:xfrm>
          <a:prstGeom prst="roundRect">
            <a:avLst>
              <a:gd name="adj" fmla="val 7620"/>
            </a:avLst>
          </a:prstGeom>
          <a:solidFill>
            <a:srgbClr val="9AFEAD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noProof="0" dirty="0">
                <a:solidFill>
                  <a:srgbClr val="000000"/>
                </a:solidFill>
                <a:latin typeface="Franklin Gothic Medium Cond" pitchFamily="34" charset="0"/>
              </a:rPr>
              <a:t>Residual</a:t>
            </a:r>
            <a:endParaRPr kumimoji="0" lang="en-US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Medium Cond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5672" y="5334000"/>
            <a:ext cx="30378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means those governmental functions which only IHS must perform which cannot legally be delegated to Tribes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410053" y="5334000"/>
            <a:ext cx="327674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means associated portion of funds used by IHS to carry out remaining inherent Federal functions when all other PSFAs are contracted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0817" y="1709496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Activities IHS carries out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90629" y="1720574"/>
            <a:ext cx="3089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Associated funds</a:t>
            </a:r>
          </a:p>
        </p:txBody>
      </p:sp>
    </p:spTree>
    <p:extLst>
      <p:ext uri="{BB962C8B-B14F-4D97-AF65-F5344CB8AC3E}">
        <p14:creationId xmlns:p14="http://schemas.microsoft.com/office/powerpoint/2010/main" val="1474070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/>
              <a:t>Transferrable Categories of PSFAs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36608"/>
            <a:ext cx="9177401" cy="4459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4005199" y="1701923"/>
            <a:ext cx="1066800" cy="381000"/>
          </a:xfrm>
          <a:prstGeom prst="roundRect">
            <a:avLst/>
          </a:prstGeom>
          <a:solidFill>
            <a:srgbClr val="3BA62C"/>
          </a:solidFill>
          <a:ln>
            <a:solidFill>
              <a:srgbClr val="0B79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>
                <a:solidFill>
                  <a:schemeClr val="tx1"/>
                </a:solidFill>
                <a:latin typeface="Arial Black" panose="020B0A04020102020204" pitchFamily="34" charset="0"/>
              </a:rPr>
              <a:t>No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162800" y="1701923"/>
            <a:ext cx="533400" cy="381000"/>
          </a:xfrm>
          <a:prstGeom prst="roundRect">
            <a:avLst/>
          </a:prstGeom>
          <a:solidFill>
            <a:srgbClr val="3BA62C"/>
          </a:solidFill>
          <a:ln>
            <a:solidFill>
              <a:srgbClr val="0B79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>
                <a:solidFill>
                  <a:schemeClr val="tx1"/>
                </a:solidFill>
                <a:latin typeface="Arial Black" panose="020B0A04020102020204" pitchFamily="34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544432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5100"/>
            <a:ext cx="9144000" cy="1587500"/>
          </a:xfrm>
          <a:noFill/>
        </p:spPr>
        <p:txBody>
          <a:bodyPr>
            <a:normAutofit/>
          </a:bodyPr>
          <a:lstStyle/>
          <a:p>
            <a:r>
              <a:rPr lang="en-US" dirty="0"/>
              <a:t>PSFAs &amp; Tribal Shares 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87200053"/>
              </p:ext>
            </p:extLst>
          </p:nvPr>
        </p:nvGraphicFramePr>
        <p:xfrm>
          <a:off x="-4763" y="1840114"/>
          <a:ext cx="904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685800" y="2192147"/>
            <a:ext cx="2590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PSFAs and associated funds are available from all 3 levels of the IHS.  Location and dispersion does not affect amounts available for </a:t>
            </a:r>
            <a:br>
              <a:rPr lang="en-US" sz="2000" dirty="0"/>
            </a:br>
            <a:r>
              <a:rPr lang="en-US" sz="2000" dirty="0"/>
              <a:t>contract.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07074" y="3124200"/>
            <a:ext cx="5666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Rockwell Extra Bold" pitchFamily="18" charset="0"/>
              </a:rPr>
              <a:t>+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7711" y="4669748"/>
            <a:ext cx="5666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Rockwell Extra Bold" pitchFamily="18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169423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990600"/>
          </a:xfrm>
        </p:spPr>
        <p:txBody>
          <a:bodyPr>
            <a:noAutofit/>
          </a:bodyPr>
          <a:lstStyle/>
          <a:p>
            <a:r>
              <a:rPr lang="en-US" dirty="0"/>
              <a:t>Transfer: IHS to Tribes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250" y="1676400"/>
            <a:ext cx="8722528" cy="4605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6175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/>
              <a:t>“Transferred” vs. “Retained”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364321" y="2394783"/>
            <a:ext cx="737256" cy="2413699"/>
            <a:chOff x="2364321" y="2866168"/>
            <a:chExt cx="737256" cy="194231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6" name="Rectangle 4"/>
            <p:cNvSpPr>
              <a:spLocks noChangeArrowheads="1"/>
            </p:cNvSpPr>
            <p:nvPr/>
          </p:nvSpPr>
          <p:spPr bwMode="auto">
            <a:xfrm>
              <a:off x="2364321" y="2866168"/>
              <a:ext cx="737256" cy="26486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1600" b="1" dirty="0">
                  <a:latin typeface="+mj-lt"/>
                </a:rPr>
                <a:t>A</a:t>
              </a: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2364321" y="3395890"/>
              <a:ext cx="737256" cy="26486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1600" b="1" dirty="0">
                  <a:latin typeface="+mj-lt"/>
                </a:rPr>
                <a:t>C</a:t>
              </a: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2364321" y="3131029"/>
              <a:ext cx="737256" cy="26486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1600" b="1" dirty="0">
                  <a:latin typeface="+mj-lt"/>
                </a:rPr>
                <a:t>B</a:t>
              </a: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2364321" y="3660751"/>
              <a:ext cx="737256" cy="1147731"/>
            </a:xfrm>
            <a:prstGeom prst="rect">
              <a:avLst/>
            </a:prstGeom>
            <a:ln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1400" b="1" dirty="0">
                  <a:latin typeface="+mj-lt"/>
                </a:rPr>
                <a:t>.</a:t>
              </a:r>
              <a:br>
                <a:rPr lang="en-US" sz="1400" b="1" dirty="0">
                  <a:latin typeface="+mj-lt"/>
                </a:rPr>
              </a:br>
              <a:r>
                <a:rPr lang="en-US" sz="1400" b="1" dirty="0">
                  <a:latin typeface="+mj-lt"/>
                </a:rPr>
                <a:t>.</a:t>
              </a:r>
              <a:br>
                <a:rPr lang="en-US" sz="1400" b="1" dirty="0">
                  <a:latin typeface="+mj-lt"/>
                </a:rPr>
              </a:br>
              <a:r>
                <a:rPr lang="en-US" sz="1400" b="1" dirty="0">
                  <a:latin typeface="+mj-lt"/>
                </a:rPr>
                <a:t>.</a:t>
              </a:r>
            </a:p>
          </p:txBody>
        </p:sp>
      </p:grp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2364321" y="4985056"/>
            <a:ext cx="737256" cy="18209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600" b="1" dirty="0">
                <a:latin typeface="+mj-lt"/>
              </a:rPr>
              <a:t>X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364321" y="5338204"/>
            <a:ext cx="737256" cy="18209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600" b="1" dirty="0">
                <a:latin typeface="+mj-lt"/>
              </a:rPr>
              <a:t>Z</a:t>
            </a: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2364321" y="5161630"/>
            <a:ext cx="737256" cy="18209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600" b="1" dirty="0">
                <a:latin typeface="+mj-lt"/>
              </a:rPr>
              <a:t>Y</a:t>
            </a:r>
          </a:p>
        </p:txBody>
      </p:sp>
      <p:graphicFrame>
        <p:nvGraphicFramePr>
          <p:cNvPr id="4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855410"/>
              </p:ext>
            </p:extLst>
          </p:nvPr>
        </p:nvGraphicFramePr>
        <p:xfrm>
          <a:off x="3017785" y="2286000"/>
          <a:ext cx="5837715" cy="44650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0" name="Chart" r:id="rId3" imgW="6486457" imgH="4343400" progId="MSGraph.Chart.8">
                  <p:embed followColorScheme="full"/>
                </p:oleObj>
              </mc:Choice>
              <mc:Fallback>
                <p:oleObj name="Chart" r:id="rId3" imgW="6486457" imgH="43434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7785" y="2286000"/>
                        <a:ext cx="5837715" cy="446503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Freeform 13"/>
          <p:cNvSpPr>
            <a:spLocks/>
          </p:cNvSpPr>
          <p:nvPr/>
        </p:nvSpPr>
        <p:spPr bwMode="auto">
          <a:xfrm>
            <a:off x="4366175" y="2492789"/>
            <a:ext cx="1046153" cy="1403395"/>
          </a:xfrm>
          <a:custGeom>
            <a:avLst/>
            <a:gdLst>
              <a:gd name="T0" fmla="*/ 613 w 855"/>
              <a:gd name="T1" fmla="*/ 763 h 1008"/>
              <a:gd name="T2" fmla="*/ 613 w 855"/>
              <a:gd name="T3" fmla="*/ 109 h 1008"/>
              <a:gd name="T4" fmla="*/ 239 w 855"/>
              <a:gd name="T5" fmla="*/ 110 h 1008"/>
              <a:gd name="T6" fmla="*/ 62 w 855"/>
              <a:gd name="T7" fmla="*/ 436 h 1008"/>
              <a:gd name="T8" fmla="*/ 613 w 855"/>
              <a:gd name="T9" fmla="*/ 763 h 10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55"/>
              <a:gd name="T16" fmla="*/ 0 h 1008"/>
              <a:gd name="T17" fmla="*/ 855 w 855"/>
              <a:gd name="T18" fmla="*/ 1008 h 10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55" h="1008">
                <a:moveTo>
                  <a:pt x="855" y="1008"/>
                </a:moveTo>
                <a:lnTo>
                  <a:pt x="855" y="144"/>
                </a:lnTo>
                <a:cubicBezTo>
                  <a:pt x="768" y="0"/>
                  <a:pt x="462" y="73"/>
                  <a:pt x="334" y="145"/>
                </a:cubicBezTo>
                <a:cubicBezTo>
                  <a:pt x="206" y="217"/>
                  <a:pt x="0" y="432"/>
                  <a:pt x="87" y="576"/>
                </a:cubicBezTo>
                <a:lnTo>
                  <a:pt x="855" y="1008"/>
                </a:lnTo>
                <a:close/>
              </a:path>
            </a:pathLst>
          </a:custGeom>
          <a:ln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45" name="Freeform 16"/>
          <p:cNvSpPr>
            <a:spLocks noChangeAspect="1"/>
          </p:cNvSpPr>
          <p:nvPr/>
        </p:nvSpPr>
        <p:spPr bwMode="auto">
          <a:xfrm>
            <a:off x="5544646" y="4287956"/>
            <a:ext cx="587436" cy="520526"/>
          </a:xfrm>
          <a:custGeom>
            <a:avLst/>
            <a:gdLst>
              <a:gd name="T0" fmla="*/ 228 w 855"/>
              <a:gd name="T1" fmla="*/ 283 h 1008"/>
              <a:gd name="T2" fmla="*/ 228 w 855"/>
              <a:gd name="T3" fmla="*/ 40 h 1008"/>
              <a:gd name="T4" fmla="*/ 89 w 855"/>
              <a:gd name="T5" fmla="*/ 41 h 1008"/>
              <a:gd name="T6" fmla="*/ 23 w 855"/>
              <a:gd name="T7" fmla="*/ 162 h 1008"/>
              <a:gd name="T8" fmla="*/ 228 w 855"/>
              <a:gd name="T9" fmla="*/ 283 h 10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55"/>
              <a:gd name="T16" fmla="*/ 0 h 1008"/>
              <a:gd name="T17" fmla="*/ 855 w 855"/>
              <a:gd name="T18" fmla="*/ 1008 h 10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55" h="1008">
                <a:moveTo>
                  <a:pt x="855" y="1008"/>
                </a:moveTo>
                <a:lnTo>
                  <a:pt x="855" y="144"/>
                </a:lnTo>
                <a:cubicBezTo>
                  <a:pt x="768" y="0"/>
                  <a:pt x="462" y="73"/>
                  <a:pt x="334" y="145"/>
                </a:cubicBezTo>
                <a:cubicBezTo>
                  <a:pt x="206" y="217"/>
                  <a:pt x="0" y="432"/>
                  <a:pt x="87" y="576"/>
                </a:cubicBezTo>
                <a:lnTo>
                  <a:pt x="855" y="1008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600">
              <a:latin typeface="+mj-lt"/>
            </a:endParaRPr>
          </a:p>
        </p:txBody>
      </p:sp>
      <p:sp>
        <p:nvSpPr>
          <p:cNvPr id="46" name="Rectangle 18"/>
          <p:cNvSpPr>
            <a:spLocks noChangeArrowheads="1"/>
          </p:cNvSpPr>
          <p:nvPr/>
        </p:nvSpPr>
        <p:spPr bwMode="auto">
          <a:xfrm>
            <a:off x="1836030" y="1631630"/>
            <a:ext cx="1790235" cy="794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dirty="0">
                <a:latin typeface="+mj-lt"/>
              </a:rPr>
              <a:t>PSFAs</a:t>
            </a:r>
            <a:r>
              <a:rPr lang="en-US" sz="3200" b="1" dirty="0">
                <a:latin typeface="+mj-lt"/>
              </a:rPr>
              <a:t> </a:t>
            </a:r>
          </a:p>
        </p:txBody>
      </p:sp>
      <p:sp>
        <p:nvSpPr>
          <p:cNvPr id="47" name="Rectangle 19"/>
          <p:cNvSpPr>
            <a:spLocks noChangeArrowheads="1"/>
          </p:cNvSpPr>
          <p:nvPr/>
        </p:nvSpPr>
        <p:spPr bwMode="auto">
          <a:xfrm>
            <a:off x="4609986" y="1600200"/>
            <a:ext cx="3261793" cy="794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dirty="0">
                <a:latin typeface="+mj-lt"/>
              </a:rPr>
              <a:t>Associated Shares</a:t>
            </a:r>
          </a:p>
        </p:txBody>
      </p:sp>
      <p:sp>
        <p:nvSpPr>
          <p:cNvPr id="48" name="AutoShape 20"/>
          <p:cNvSpPr>
            <a:spLocks/>
          </p:cNvSpPr>
          <p:nvPr/>
        </p:nvSpPr>
        <p:spPr bwMode="auto">
          <a:xfrm rot="10800000" flipH="1">
            <a:off x="1801140" y="2601537"/>
            <a:ext cx="372041" cy="1830115"/>
          </a:xfrm>
          <a:prstGeom prst="leftBrace">
            <a:avLst>
              <a:gd name="adj1" fmla="val 3803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9" name="AutoShape 21"/>
          <p:cNvSpPr>
            <a:spLocks/>
          </p:cNvSpPr>
          <p:nvPr/>
        </p:nvSpPr>
        <p:spPr bwMode="auto">
          <a:xfrm rot="10800000" flipH="1">
            <a:off x="1814792" y="4999770"/>
            <a:ext cx="372041" cy="535239"/>
          </a:xfrm>
          <a:prstGeom prst="leftBrace">
            <a:avLst>
              <a:gd name="adj1" fmla="val 1112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50" name="Rectangle 22"/>
          <p:cNvSpPr>
            <a:spLocks noChangeArrowheads="1"/>
          </p:cNvSpPr>
          <p:nvPr/>
        </p:nvSpPr>
        <p:spPr bwMode="auto">
          <a:xfrm>
            <a:off x="3033310" y="3375657"/>
            <a:ext cx="1505232" cy="794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rgbClr val="FBFBFB"/>
                </a:solidFill>
                <a:latin typeface="+mj-lt"/>
              </a:rPr>
              <a:t>Transferred</a:t>
            </a:r>
          </a:p>
        </p:txBody>
      </p:sp>
      <p:sp>
        <p:nvSpPr>
          <p:cNvPr id="51" name="Line 23"/>
          <p:cNvSpPr>
            <a:spLocks noChangeShapeType="1"/>
          </p:cNvSpPr>
          <p:nvPr/>
        </p:nvSpPr>
        <p:spPr bwMode="auto">
          <a:xfrm flipV="1">
            <a:off x="3292717" y="3491732"/>
            <a:ext cx="1245824" cy="16586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52" name="Line 24"/>
          <p:cNvSpPr>
            <a:spLocks noChangeShapeType="1"/>
          </p:cNvSpPr>
          <p:nvPr/>
        </p:nvSpPr>
        <p:spPr bwMode="auto">
          <a:xfrm flipV="1">
            <a:off x="3363240" y="4985055"/>
            <a:ext cx="1175301" cy="3917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53" name="Rectangle 25"/>
          <p:cNvSpPr>
            <a:spLocks noChangeArrowheads="1"/>
          </p:cNvSpPr>
          <p:nvPr/>
        </p:nvSpPr>
        <p:spPr bwMode="auto">
          <a:xfrm>
            <a:off x="3116936" y="4845268"/>
            <a:ext cx="1518883" cy="794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rgbClr val="FBFBFB"/>
                </a:solidFill>
                <a:latin typeface="+mj-lt"/>
              </a:rPr>
              <a:t>Retained</a:t>
            </a:r>
            <a:endParaRPr lang="en-US" sz="1000" b="1" dirty="0">
              <a:solidFill>
                <a:srgbClr val="FBFBFB"/>
              </a:solidFill>
              <a:latin typeface="+mj-lt"/>
            </a:endParaRPr>
          </a:p>
        </p:txBody>
      </p:sp>
      <p:sp>
        <p:nvSpPr>
          <p:cNvPr id="54" name="Rectangle 26"/>
          <p:cNvSpPr>
            <a:spLocks noChangeArrowheads="1"/>
          </p:cNvSpPr>
          <p:nvPr/>
        </p:nvSpPr>
        <p:spPr bwMode="auto">
          <a:xfrm>
            <a:off x="4998452" y="4999770"/>
            <a:ext cx="1349929" cy="794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dirty="0">
                <a:latin typeface="+mj-lt"/>
              </a:rPr>
              <a:t>Shares retained for other Tribes</a:t>
            </a:r>
          </a:p>
        </p:txBody>
      </p:sp>
      <p:sp>
        <p:nvSpPr>
          <p:cNvPr id="55" name="Text Box 28"/>
          <p:cNvSpPr txBox="1">
            <a:spLocks noChangeArrowheads="1"/>
          </p:cNvSpPr>
          <p:nvPr/>
        </p:nvSpPr>
        <p:spPr bwMode="auto">
          <a:xfrm>
            <a:off x="132091" y="2906797"/>
            <a:ext cx="155130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i="1" dirty="0">
                <a:latin typeface="+mj-lt"/>
              </a:rPr>
              <a:t>Tribe elects to contract or compact A, B, C </a:t>
            </a:r>
          </a:p>
        </p:txBody>
      </p:sp>
      <p:sp>
        <p:nvSpPr>
          <p:cNvPr id="56" name="Text Box 30"/>
          <p:cNvSpPr txBox="1">
            <a:spLocks noChangeArrowheads="1"/>
          </p:cNvSpPr>
          <p:nvPr/>
        </p:nvSpPr>
        <p:spPr bwMode="auto">
          <a:xfrm>
            <a:off x="229697" y="4889229"/>
            <a:ext cx="155591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 dirty="0">
                <a:latin typeface="+mj-lt"/>
              </a:rPr>
              <a:t>Leaves X, Y, Z for IHS to perform</a:t>
            </a:r>
          </a:p>
        </p:txBody>
      </p:sp>
      <p:sp>
        <p:nvSpPr>
          <p:cNvPr id="57" name="Text Box 31"/>
          <p:cNvSpPr txBox="1">
            <a:spLocks noChangeArrowheads="1"/>
          </p:cNvSpPr>
          <p:nvPr/>
        </p:nvSpPr>
        <p:spPr bwMode="auto">
          <a:xfrm>
            <a:off x="6433137" y="2168294"/>
            <a:ext cx="242236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>
                <a:latin typeface="+mj-lt"/>
              </a:rPr>
              <a:t>Funds associated  with A, B, and C are transferred to the contract</a:t>
            </a:r>
          </a:p>
        </p:txBody>
      </p:sp>
      <p:sp>
        <p:nvSpPr>
          <p:cNvPr id="58" name="Text Box 32"/>
          <p:cNvSpPr txBox="1">
            <a:spLocks noChangeArrowheads="1"/>
          </p:cNvSpPr>
          <p:nvPr/>
        </p:nvSpPr>
        <p:spPr bwMode="auto">
          <a:xfrm>
            <a:off x="7078889" y="3903793"/>
            <a:ext cx="192399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>
                <a:latin typeface="+mj-lt"/>
              </a:rPr>
              <a:t>Associated funds are retained by IHS to perform X, Y, Z</a:t>
            </a:r>
          </a:p>
        </p:txBody>
      </p:sp>
      <p:sp>
        <p:nvSpPr>
          <p:cNvPr id="59" name="AutoShape 36"/>
          <p:cNvSpPr>
            <a:spLocks/>
          </p:cNvSpPr>
          <p:nvPr/>
        </p:nvSpPr>
        <p:spPr bwMode="auto">
          <a:xfrm rot="10800000">
            <a:off x="6154920" y="4315547"/>
            <a:ext cx="372041" cy="546275"/>
          </a:xfrm>
          <a:prstGeom prst="leftBrace">
            <a:avLst>
              <a:gd name="adj1" fmla="val 11850"/>
              <a:gd name="adj2" fmla="val 4932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60" name="Line 37"/>
          <p:cNvSpPr>
            <a:spLocks noChangeShapeType="1"/>
          </p:cNvSpPr>
          <p:nvPr/>
        </p:nvSpPr>
        <p:spPr bwMode="auto">
          <a:xfrm flipH="1" flipV="1">
            <a:off x="6553547" y="4588685"/>
            <a:ext cx="610966" cy="5519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61" name="Rectangle 41"/>
          <p:cNvSpPr>
            <a:spLocks noChangeArrowheads="1"/>
          </p:cNvSpPr>
          <p:nvPr/>
        </p:nvSpPr>
        <p:spPr bwMode="auto">
          <a:xfrm>
            <a:off x="4826960" y="2842258"/>
            <a:ext cx="296950" cy="397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+mj-lt"/>
              </a:rPr>
              <a:t>$</a:t>
            </a:r>
          </a:p>
        </p:txBody>
      </p:sp>
      <p:sp>
        <p:nvSpPr>
          <p:cNvPr id="62" name="Rectangle 42"/>
          <p:cNvSpPr>
            <a:spLocks noChangeArrowheads="1"/>
          </p:cNvSpPr>
          <p:nvPr/>
        </p:nvSpPr>
        <p:spPr bwMode="auto">
          <a:xfrm>
            <a:off x="5828739" y="4239027"/>
            <a:ext cx="334859" cy="44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</a:rPr>
              <a:t>$</a:t>
            </a:r>
          </a:p>
        </p:txBody>
      </p:sp>
      <p:sp>
        <p:nvSpPr>
          <p:cNvPr id="63" name="Line 43"/>
          <p:cNvSpPr>
            <a:spLocks noChangeShapeType="1"/>
          </p:cNvSpPr>
          <p:nvPr/>
        </p:nvSpPr>
        <p:spPr bwMode="auto">
          <a:xfrm flipH="1">
            <a:off x="5396965" y="2786557"/>
            <a:ext cx="920303" cy="12776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1810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Key Terms:</a:t>
            </a:r>
          </a:p>
          <a:p>
            <a:pPr lvl="1"/>
            <a:r>
              <a:rPr lang="en-US" dirty="0"/>
              <a:t>Program, Services, Functions and Activities (PSFAs)</a:t>
            </a:r>
          </a:p>
          <a:p>
            <a:pPr lvl="1"/>
            <a:r>
              <a:rPr lang="en-US" dirty="0"/>
              <a:t>Inherent Federal Functions</a:t>
            </a:r>
          </a:p>
          <a:p>
            <a:pPr lvl="1"/>
            <a:r>
              <a:rPr lang="en-US" dirty="0"/>
              <a:t>Tribal Shares</a:t>
            </a:r>
          </a:p>
          <a:p>
            <a:pPr lvl="1"/>
            <a:r>
              <a:rPr lang="en-US" dirty="0"/>
              <a:t>Residual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September 29, 2014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830452"/>
            <a:ext cx="2664075" cy="1738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820381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830452"/>
            <a:ext cx="2664075" cy="1738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PSFAs &amp; Tribal Shares</a:t>
            </a:r>
          </a:p>
          <a:p>
            <a:pPr lvl="1"/>
            <a:r>
              <a:rPr lang="en-US" dirty="0"/>
              <a:t>Levels</a:t>
            </a:r>
          </a:p>
          <a:p>
            <a:pPr lvl="2"/>
            <a:r>
              <a:rPr lang="en-US" dirty="0"/>
              <a:t>Program</a:t>
            </a:r>
          </a:p>
          <a:p>
            <a:pPr lvl="2"/>
            <a:r>
              <a:rPr lang="en-US" dirty="0"/>
              <a:t>Area</a:t>
            </a:r>
          </a:p>
          <a:p>
            <a:pPr lvl="2"/>
            <a:r>
              <a:rPr lang="en-US" dirty="0"/>
              <a:t>Headquarters</a:t>
            </a:r>
          </a:p>
          <a:p>
            <a:endParaRPr lang="en-US" dirty="0"/>
          </a:p>
          <a:p>
            <a:r>
              <a:rPr lang="en-US" dirty="0"/>
              <a:t>Transferred vs. Retained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September 29, 2014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2475" y="3424237"/>
            <a:ext cx="19050" cy="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892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dirty="0"/>
              <a:t>Office of Tribal Self-Governance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>
                <a:hlinkClick r:id="rId3"/>
              </a:rPr>
              <a:t>http://www.ihs.gov/SelfGovernance</a:t>
            </a:r>
            <a:r>
              <a:rPr lang="en-US" b="1" dirty="0"/>
              <a:t> </a:t>
            </a:r>
            <a:r>
              <a:rPr lang="en-US" dirty="0"/>
              <a:t>	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Carla Mayo: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>
                <a:hlinkClick r:id="rId4"/>
              </a:rPr>
              <a:t>Carla.Mayo@ihs.gov</a:t>
            </a: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(301) 443-7821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880" y="4191000"/>
            <a:ext cx="188976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53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3243</TotalTime>
  <Words>324</Words>
  <Application>Microsoft Office PowerPoint</Application>
  <PresentationFormat>On-screen Show (4:3)</PresentationFormat>
  <Paragraphs>75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Arial Black</vt:lpstr>
      <vt:lpstr>Arial Rounded MT Bold</vt:lpstr>
      <vt:lpstr>Calibri</vt:lpstr>
      <vt:lpstr>Franklin Gothic Medium Cond</vt:lpstr>
      <vt:lpstr>Rockwell Extra Bold</vt:lpstr>
      <vt:lpstr>Tahoma</vt:lpstr>
      <vt:lpstr>Office Theme</vt:lpstr>
      <vt:lpstr>Chart</vt:lpstr>
      <vt:lpstr>Financial Terms</vt:lpstr>
      <vt:lpstr>Key Concepts</vt:lpstr>
      <vt:lpstr>Transferrable Categories of PSFAs</vt:lpstr>
      <vt:lpstr>PSFAs &amp; Tribal Shares </vt:lpstr>
      <vt:lpstr>Transfer: IHS to Tribes</vt:lpstr>
      <vt:lpstr>“Transferred” vs. “Retained”</vt:lpstr>
      <vt:lpstr>Summary</vt:lpstr>
      <vt:lpstr>Summary</vt:lpstr>
      <vt:lpstr>Contact Information</vt:lpstr>
    </vt:vector>
  </TitlesOfParts>
  <Company>Indian Health 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Eligibility for Tribal Self-Governance</dc:title>
  <dc:creator>Jessica Smith-Kaprosy</dc:creator>
  <cp:lastModifiedBy>Terra Branson</cp:lastModifiedBy>
  <cp:revision>112</cp:revision>
  <cp:lastPrinted>2016-03-09T19:51:08Z</cp:lastPrinted>
  <dcterms:created xsi:type="dcterms:W3CDTF">2014-09-24T23:05:17Z</dcterms:created>
  <dcterms:modified xsi:type="dcterms:W3CDTF">2016-12-12T11:03:22Z</dcterms:modified>
</cp:coreProperties>
</file>