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21"/>
  </p:notesMasterIdLst>
  <p:handoutMasterIdLst>
    <p:handoutMasterId r:id="rId22"/>
  </p:handoutMasterIdLst>
  <p:sldIdLst>
    <p:sldId id="293" r:id="rId2"/>
    <p:sldId id="275" r:id="rId3"/>
    <p:sldId id="316" r:id="rId4"/>
    <p:sldId id="317" r:id="rId5"/>
    <p:sldId id="314" r:id="rId6"/>
    <p:sldId id="280" r:id="rId7"/>
    <p:sldId id="296" r:id="rId8"/>
    <p:sldId id="297" r:id="rId9"/>
    <p:sldId id="298" r:id="rId10"/>
    <p:sldId id="285" r:id="rId11"/>
    <p:sldId id="292" r:id="rId12"/>
    <p:sldId id="308" r:id="rId13"/>
    <p:sldId id="309" r:id="rId14"/>
    <p:sldId id="310" r:id="rId15"/>
    <p:sldId id="289" r:id="rId16"/>
    <p:sldId id="312" r:id="rId17"/>
    <p:sldId id="313" r:id="rId18"/>
    <p:sldId id="318" r:id="rId19"/>
    <p:sldId id="30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mith-Kapros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FEAD"/>
    <a:srgbClr val="D6ECFE"/>
    <a:srgbClr val="FBFBFB"/>
    <a:srgbClr val="000066"/>
    <a:srgbClr val="000099"/>
    <a:srgbClr val="0000FF"/>
    <a:srgbClr val="0033CC"/>
    <a:srgbClr val="3BA62C"/>
    <a:srgbClr val="0B7905"/>
    <a:srgbClr val="1F9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94660"/>
  </p:normalViewPr>
  <p:slideViewPr>
    <p:cSldViewPr>
      <p:cViewPr varScale="1">
        <p:scale>
          <a:sx n="86" d="100"/>
          <a:sy n="86" d="100"/>
        </p:scale>
        <p:origin x="924"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E9745-0C9D-4EE4-A24A-B306B0853AD4}" type="doc">
      <dgm:prSet loTypeId="urn:microsoft.com/office/officeart/2005/8/layout/vProcess5" loCatId="process" qsTypeId="urn:microsoft.com/office/officeart/2005/8/quickstyle/simple3" qsCatId="simple" csTypeId="urn:microsoft.com/office/officeart/2005/8/colors/accent4_2" csCatId="accent4" phldr="1"/>
      <dgm:spPr/>
      <dgm:t>
        <a:bodyPr/>
        <a:lstStyle/>
        <a:p>
          <a:endParaRPr lang="en-US"/>
        </a:p>
      </dgm:t>
    </dgm:pt>
    <dgm:pt modelId="{2330B271-1895-4E16-BFAC-53A3581FAE89}">
      <dgm:prSet phldrT="[Text]" custT="1"/>
      <dgm:spPr/>
      <dgm:t>
        <a:bodyPr/>
        <a:lstStyle/>
        <a:p>
          <a:r>
            <a:rPr lang="en-US" sz="2000" b="1" dirty="0">
              <a:latin typeface="Arial Rounded MT Bold" pitchFamily="34" charset="0"/>
            </a:rPr>
            <a:t>Direct Financial Measures</a:t>
          </a:r>
          <a:r>
            <a:rPr lang="en-US" sz="2000" dirty="0">
              <a:latin typeface="Arial Rounded MT Bold" pitchFamily="34" charset="0"/>
            </a:rPr>
            <a:t>:   </a:t>
          </a:r>
          <a:r>
            <a:rPr lang="en-US" sz="2000" dirty="0">
              <a:latin typeface="Calibri" pitchFamily="34" charset="0"/>
              <a:cs typeface="Calibri" pitchFamily="34" charset="0"/>
            </a:rPr>
            <a:t>Shares are precisely determined when financial accounts record actual spending for PSFAs for a Tribe, e.g. IHS funds at a local site serving 1 Tribe.</a:t>
          </a:r>
        </a:p>
      </dgm:t>
    </dgm:pt>
    <dgm:pt modelId="{22BCDB5F-6A1A-482E-B82D-1801BE86DC59}" type="parTrans" cxnId="{8E0B98F1-57A9-44D4-B24C-09430125F6D8}">
      <dgm:prSet/>
      <dgm:spPr/>
      <dgm:t>
        <a:bodyPr/>
        <a:lstStyle/>
        <a:p>
          <a:endParaRPr lang="en-US" sz="2000"/>
        </a:p>
      </dgm:t>
    </dgm:pt>
    <dgm:pt modelId="{E572480E-9E1F-466E-A1AB-47CDD32F183C}" type="sibTrans" cxnId="{8E0B98F1-57A9-44D4-B24C-09430125F6D8}">
      <dgm:prSet custT="1"/>
      <dgm:spPr>
        <a:solidFill>
          <a:schemeClr val="accent1">
            <a:lumMod val="75000"/>
            <a:alpha val="90000"/>
          </a:schemeClr>
        </a:solidFill>
      </dgm:spPr>
      <dgm:t>
        <a:bodyPr/>
        <a:lstStyle/>
        <a:p>
          <a:endParaRPr lang="en-US" sz="4000" dirty="0"/>
        </a:p>
      </dgm:t>
    </dgm:pt>
    <dgm:pt modelId="{C78455BB-B463-41A1-B412-9FD85D3D62FE}">
      <dgm:prSet custT="1"/>
      <dgm:spPr/>
      <dgm:t>
        <a:bodyPr/>
        <a:lstStyle/>
        <a:p>
          <a:r>
            <a:rPr lang="en-US" sz="2000" b="1" dirty="0">
              <a:latin typeface="Arial Rounded MT Bold" pitchFamily="34" charset="0"/>
            </a:rPr>
            <a:t>Program Measures</a:t>
          </a:r>
          <a:r>
            <a:rPr lang="en-US" sz="2000" dirty="0">
              <a:latin typeface="Calibri" pitchFamily="34" charset="0"/>
              <a:cs typeface="Calibri" pitchFamily="34" charset="0"/>
            </a:rPr>
            <a:t>:  Shares may be calculated in proportion to workloads, services, or patient counts for each Tribe.  These formulas are most common for PSFAs associated with the Office of Environmental Health and Engineering. </a:t>
          </a:r>
        </a:p>
      </dgm:t>
    </dgm:pt>
    <dgm:pt modelId="{5A51646F-5B14-4D9C-A8BD-C5499E436D40}" type="parTrans" cxnId="{EBEB605A-1AB3-4BE5-BA07-8AB63D1FEF3E}">
      <dgm:prSet/>
      <dgm:spPr/>
      <dgm:t>
        <a:bodyPr/>
        <a:lstStyle/>
        <a:p>
          <a:endParaRPr lang="en-US" sz="2000"/>
        </a:p>
      </dgm:t>
    </dgm:pt>
    <dgm:pt modelId="{68889BCE-696E-430E-A155-C1090BCA0A08}" type="sibTrans" cxnId="{EBEB605A-1AB3-4BE5-BA07-8AB63D1FEF3E}">
      <dgm:prSet custT="1"/>
      <dgm:spPr>
        <a:solidFill>
          <a:schemeClr val="accent1">
            <a:lumMod val="75000"/>
            <a:alpha val="90000"/>
          </a:schemeClr>
        </a:solidFill>
      </dgm:spPr>
      <dgm:t>
        <a:bodyPr/>
        <a:lstStyle/>
        <a:p>
          <a:endParaRPr lang="en-US" sz="4000"/>
        </a:p>
      </dgm:t>
    </dgm:pt>
    <dgm:pt modelId="{A72A3A5D-C0E8-4560-BA93-8FFC9DDC5F8E}">
      <dgm:prSet custT="1"/>
      <dgm:spPr/>
      <dgm:t>
        <a:bodyPr/>
        <a:lstStyle/>
        <a:p>
          <a:r>
            <a:rPr lang="en-US" sz="2000" b="1" dirty="0">
              <a:latin typeface="Arial Rounded MT Bold" pitchFamily="34" charset="0"/>
            </a:rPr>
            <a:t>Proxy Formula: </a:t>
          </a:r>
          <a:r>
            <a:rPr lang="en-US" sz="1600" dirty="0"/>
            <a:t> </a:t>
          </a:r>
          <a:r>
            <a:rPr lang="en-US" sz="2000" dirty="0"/>
            <a:t>A</a:t>
          </a:r>
          <a:r>
            <a:rPr lang="en-US" sz="2000" dirty="0">
              <a:latin typeface="Calibri" pitchFamily="34" charset="0"/>
              <a:cs typeface="Calibri" pitchFamily="34" charset="0"/>
            </a:rPr>
            <a:t> proxy formula calculates shares in proportion to indirect measures such as user counts, number of Tribes, or other general distributive factors. Most HQ PSFAs. </a:t>
          </a:r>
        </a:p>
      </dgm:t>
    </dgm:pt>
    <dgm:pt modelId="{B122A0E4-DD37-45FB-9D8D-0A7CB7D45DCC}" type="parTrans" cxnId="{CA6325B7-4C25-4AC6-8A9F-135A89335101}">
      <dgm:prSet/>
      <dgm:spPr/>
      <dgm:t>
        <a:bodyPr/>
        <a:lstStyle/>
        <a:p>
          <a:endParaRPr lang="en-US" sz="2000"/>
        </a:p>
      </dgm:t>
    </dgm:pt>
    <dgm:pt modelId="{13BA2D42-000D-4248-B7A9-8C95C88F11B0}" type="sibTrans" cxnId="{CA6325B7-4C25-4AC6-8A9F-135A89335101}">
      <dgm:prSet/>
      <dgm:spPr/>
      <dgm:t>
        <a:bodyPr/>
        <a:lstStyle/>
        <a:p>
          <a:endParaRPr lang="en-US" sz="2000"/>
        </a:p>
      </dgm:t>
    </dgm:pt>
    <dgm:pt modelId="{F6346A25-B86C-47AF-9180-F5AA456D6C8D}" type="pres">
      <dgm:prSet presAssocID="{62EE9745-0C9D-4EE4-A24A-B306B0853AD4}" presName="outerComposite" presStyleCnt="0">
        <dgm:presLayoutVars>
          <dgm:chMax val="5"/>
          <dgm:dir/>
          <dgm:resizeHandles val="exact"/>
        </dgm:presLayoutVars>
      </dgm:prSet>
      <dgm:spPr/>
    </dgm:pt>
    <dgm:pt modelId="{DE2A6D2E-6391-4C55-8CB5-BDEE17A4BD60}" type="pres">
      <dgm:prSet presAssocID="{62EE9745-0C9D-4EE4-A24A-B306B0853AD4}" presName="dummyMaxCanvas" presStyleCnt="0">
        <dgm:presLayoutVars/>
      </dgm:prSet>
      <dgm:spPr/>
    </dgm:pt>
    <dgm:pt modelId="{3BA1E111-3939-4AC8-9699-CE12CA4FF815}" type="pres">
      <dgm:prSet presAssocID="{62EE9745-0C9D-4EE4-A24A-B306B0853AD4}" presName="ThreeNodes_1" presStyleLbl="node1" presStyleIdx="0" presStyleCnt="3">
        <dgm:presLayoutVars>
          <dgm:bulletEnabled val="1"/>
        </dgm:presLayoutVars>
      </dgm:prSet>
      <dgm:spPr/>
    </dgm:pt>
    <dgm:pt modelId="{0FE1560C-430B-4CC2-9017-58B6ED208CBD}" type="pres">
      <dgm:prSet presAssocID="{62EE9745-0C9D-4EE4-A24A-B306B0853AD4}" presName="ThreeNodes_2" presStyleLbl="node1" presStyleIdx="1" presStyleCnt="3" custScaleX="98039" custScaleY="92032" custLinFactNeighborX="-3377" custLinFactNeighborY="-5612">
        <dgm:presLayoutVars>
          <dgm:bulletEnabled val="1"/>
        </dgm:presLayoutVars>
      </dgm:prSet>
      <dgm:spPr/>
    </dgm:pt>
    <dgm:pt modelId="{BAA1D233-1769-461F-BAE9-7F17C5689284}" type="pres">
      <dgm:prSet presAssocID="{62EE9745-0C9D-4EE4-A24A-B306B0853AD4}" presName="ThreeNodes_3" presStyleLbl="node1" presStyleIdx="2" presStyleCnt="3" custLinFactNeighborX="-4575" custLinFactNeighborY="-3239">
        <dgm:presLayoutVars>
          <dgm:bulletEnabled val="1"/>
        </dgm:presLayoutVars>
      </dgm:prSet>
      <dgm:spPr/>
    </dgm:pt>
    <dgm:pt modelId="{CB040EE5-11E4-4009-9856-C28F61CA1AC8}" type="pres">
      <dgm:prSet presAssocID="{62EE9745-0C9D-4EE4-A24A-B306B0853AD4}" presName="ThreeConn_1-2" presStyleLbl="fgAccFollowNode1" presStyleIdx="0" presStyleCnt="2" custLinFactNeighborX="-61616" custLinFactNeighborY="-31196">
        <dgm:presLayoutVars>
          <dgm:bulletEnabled val="1"/>
        </dgm:presLayoutVars>
      </dgm:prSet>
      <dgm:spPr/>
    </dgm:pt>
    <dgm:pt modelId="{F691DC18-DABD-48CB-8387-FD379E60F437}" type="pres">
      <dgm:prSet presAssocID="{62EE9745-0C9D-4EE4-A24A-B306B0853AD4}" presName="ThreeConn_2-3" presStyleLbl="fgAccFollowNode1" presStyleIdx="1" presStyleCnt="2" custLinFactNeighborX="-23543" custLinFactNeighborY="-7638">
        <dgm:presLayoutVars>
          <dgm:bulletEnabled val="1"/>
        </dgm:presLayoutVars>
      </dgm:prSet>
      <dgm:spPr/>
    </dgm:pt>
    <dgm:pt modelId="{DD791AF3-D13A-4E8A-BCEA-44289F8BB3B9}" type="pres">
      <dgm:prSet presAssocID="{62EE9745-0C9D-4EE4-A24A-B306B0853AD4}" presName="ThreeNodes_1_text" presStyleLbl="node1" presStyleIdx="2" presStyleCnt="3">
        <dgm:presLayoutVars>
          <dgm:bulletEnabled val="1"/>
        </dgm:presLayoutVars>
      </dgm:prSet>
      <dgm:spPr/>
    </dgm:pt>
    <dgm:pt modelId="{8DE27CF5-8607-4DC2-8500-397D638644A4}" type="pres">
      <dgm:prSet presAssocID="{62EE9745-0C9D-4EE4-A24A-B306B0853AD4}" presName="ThreeNodes_2_text" presStyleLbl="node1" presStyleIdx="2" presStyleCnt="3">
        <dgm:presLayoutVars>
          <dgm:bulletEnabled val="1"/>
        </dgm:presLayoutVars>
      </dgm:prSet>
      <dgm:spPr/>
    </dgm:pt>
    <dgm:pt modelId="{CE745A2B-C207-4324-8C37-B4643AA9F6AC}" type="pres">
      <dgm:prSet presAssocID="{62EE9745-0C9D-4EE4-A24A-B306B0853AD4}" presName="ThreeNodes_3_text" presStyleLbl="node1" presStyleIdx="2" presStyleCnt="3">
        <dgm:presLayoutVars>
          <dgm:bulletEnabled val="1"/>
        </dgm:presLayoutVars>
      </dgm:prSet>
      <dgm:spPr/>
    </dgm:pt>
  </dgm:ptLst>
  <dgm:cxnLst>
    <dgm:cxn modelId="{8E0B98F1-57A9-44D4-B24C-09430125F6D8}" srcId="{62EE9745-0C9D-4EE4-A24A-B306B0853AD4}" destId="{2330B271-1895-4E16-BFAC-53A3581FAE89}" srcOrd="0" destOrd="0" parTransId="{22BCDB5F-6A1A-482E-B82D-1801BE86DC59}" sibTransId="{E572480E-9E1F-466E-A1AB-47CDD32F183C}"/>
    <dgm:cxn modelId="{CA6325B7-4C25-4AC6-8A9F-135A89335101}" srcId="{62EE9745-0C9D-4EE4-A24A-B306B0853AD4}" destId="{A72A3A5D-C0E8-4560-BA93-8FFC9DDC5F8E}" srcOrd="2" destOrd="0" parTransId="{B122A0E4-DD37-45FB-9D8D-0A7CB7D45DCC}" sibTransId="{13BA2D42-000D-4248-B7A9-8C95C88F11B0}"/>
    <dgm:cxn modelId="{873F5944-A12D-4508-8D8B-F4136009DED9}" type="presOf" srcId="{E572480E-9E1F-466E-A1AB-47CDD32F183C}" destId="{CB040EE5-11E4-4009-9856-C28F61CA1AC8}" srcOrd="0" destOrd="0" presId="urn:microsoft.com/office/officeart/2005/8/layout/vProcess5"/>
    <dgm:cxn modelId="{8AF73742-1EB1-4C11-B34E-AA87F39DF8D2}" type="presOf" srcId="{C78455BB-B463-41A1-B412-9FD85D3D62FE}" destId="{0FE1560C-430B-4CC2-9017-58B6ED208CBD}" srcOrd="0" destOrd="0" presId="urn:microsoft.com/office/officeart/2005/8/layout/vProcess5"/>
    <dgm:cxn modelId="{668D3729-1440-4891-A562-A45178F620F9}" type="presOf" srcId="{2330B271-1895-4E16-BFAC-53A3581FAE89}" destId="{DD791AF3-D13A-4E8A-BCEA-44289F8BB3B9}" srcOrd="1" destOrd="0" presId="urn:microsoft.com/office/officeart/2005/8/layout/vProcess5"/>
    <dgm:cxn modelId="{EAA26D5A-415A-436A-85F7-1B7C82671217}" type="presOf" srcId="{A72A3A5D-C0E8-4560-BA93-8FFC9DDC5F8E}" destId="{CE745A2B-C207-4324-8C37-B4643AA9F6AC}" srcOrd="1" destOrd="0" presId="urn:microsoft.com/office/officeart/2005/8/layout/vProcess5"/>
    <dgm:cxn modelId="{13DB5117-A09D-471B-8111-021022978F44}" type="presOf" srcId="{C78455BB-B463-41A1-B412-9FD85D3D62FE}" destId="{8DE27CF5-8607-4DC2-8500-397D638644A4}" srcOrd="1" destOrd="0" presId="urn:microsoft.com/office/officeart/2005/8/layout/vProcess5"/>
    <dgm:cxn modelId="{E5BEB95D-661D-42F1-B22D-031860E22C1D}" type="presOf" srcId="{2330B271-1895-4E16-BFAC-53A3581FAE89}" destId="{3BA1E111-3939-4AC8-9699-CE12CA4FF815}" srcOrd="0" destOrd="0" presId="urn:microsoft.com/office/officeart/2005/8/layout/vProcess5"/>
    <dgm:cxn modelId="{EBEB605A-1AB3-4BE5-BA07-8AB63D1FEF3E}" srcId="{62EE9745-0C9D-4EE4-A24A-B306B0853AD4}" destId="{C78455BB-B463-41A1-B412-9FD85D3D62FE}" srcOrd="1" destOrd="0" parTransId="{5A51646F-5B14-4D9C-A8BD-C5499E436D40}" sibTransId="{68889BCE-696E-430E-A155-C1090BCA0A08}"/>
    <dgm:cxn modelId="{A550F86F-236E-4097-B0E8-788C2742F420}" type="presOf" srcId="{68889BCE-696E-430E-A155-C1090BCA0A08}" destId="{F691DC18-DABD-48CB-8387-FD379E60F437}" srcOrd="0" destOrd="0" presId="urn:microsoft.com/office/officeart/2005/8/layout/vProcess5"/>
    <dgm:cxn modelId="{C5BF1D2F-A772-420C-BEAB-83FFCB992A4E}" type="presOf" srcId="{A72A3A5D-C0E8-4560-BA93-8FFC9DDC5F8E}" destId="{BAA1D233-1769-461F-BAE9-7F17C5689284}" srcOrd="0" destOrd="0" presId="urn:microsoft.com/office/officeart/2005/8/layout/vProcess5"/>
    <dgm:cxn modelId="{CBC4F4F8-BB10-4F92-9760-1DEE47DC7D63}" type="presOf" srcId="{62EE9745-0C9D-4EE4-A24A-B306B0853AD4}" destId="{F6346A25-B86C-47AF-9180-F5AA456D6C8D}" srcOrd="0" destOrd="0" presId="urn:microsoft.com/office/officeart/2005/8/layout/vProcess5"/>
    <dgm:cxn modelId="{FCAF5DD9-B639-4449-8BB8-8B160848FE49}" type="presParOf" srcId="{F6346A25-B86C-47AF-9180-F5AA456D6C8D}" destId="{DE2A6D2E-6391-4C55-8CB5-BDEE17A4BD60}" srcOrd="0" destOrd="0" presId="urn:microsoft.com/office/officeart/2005/8/layout/vProcess5"/>
    <dgm:cxn modelId="{C1CBADE4-4D3C-4A31-AC00-B16245BABB55}" type="presParOf" srcId="{F6346A25-B86C-47AF-9180-F5AA456D6C8D}" destId="{3BA1E111-3939-4AC8-9699-CE12CA4FF815}" srcOrd="1" destOrd="0" presId="urn:microsoft.com/office/officeart/2005/8/layout/vProcess5"/>
    <dgm:cxn modelId="{F970C2BF-B96E-4FF8-B878-B0953F1A1B82}" type="presParOf" srcId="{F6346A25-B86C-47AF-9180-F5AA456D6C8D}" destId="{0FE1560C-430B-4CC2-9017-58B6ED208CBD}" srcOrd="2" destOrd="0" presId="urn:microsoft.com/office/officeart/2005/8/layout/vProcess5"/>
    <dgm:cxn modelId="{9C5084A5-5EC6-4E5F-BCF9-997AA2DF5C16}" type="presParOf" srcId="{F6346A25-B86C-47AF-9180-F5AA456D6C8D}" destId="{BAA1D233-1769-461F-BAE9-7F17C5689284}" srcOrd="3" destOrd="0" presId="urn:microsoft.com/office/officeart/2005/8/layout/vProcess5"/>
    <dgm:cxn modelId="{45641BC1-DBC0-49A6-B766-D5983D575632}" type="presParOf" srcId="{F6346A25-B86C-47AF-9180-F5AA456D6C8D}" destId="{CB040EE5-11E4-4009-9856-C28F61CA1AC8}" srcOrd="4" destOrd="0" presId="urn:microsoft.com/office/officeart/2005/8/layout/vProcess5"/>
    <dgm:cxn modelId="{9677C032-51CA-4CE0-8DF6-03E3D5D9F575}" type="presParOf" srcId="{F6346A25-B86C-47AF-9180-F5AA456D6C8D}" destId="{F691DC18-DABD-48CB-8387-FD379E60F437}" srcOrd="5" destOrd="0" presId="urn:microsoft.com/office/officeart/2005/8/layout/vProcess5"/>
    <dgm:cxn modelId="{762E28FA-52CA-4262-B637-56A9573FDC35}" type="presParOf" srcId="{F6346A25-B86C-47AF-9180-F5AA456D6C8D}" destId="{DD791AF3-D13A-4E8A-BCEA-44289F8BB3B9}" srcOrd="6" destOrd="0" presId="urn:microsoft.com/office/officeart/2005/8/layout/vProcess5"/>
    <dgm:cxn modelId="{575A7A9C-82F1-4205-AF31-555E869B8408}" type="presParOf" srcId="{F6346A25-B86C-47AF-9180-F5AA456D6C8D}" destId="{8DE27CF5-8607-4DC2-8500-397D638644A4}" srcOrd="7" destOrd="0" presId="urn:microsoft.com/office/officeart/2005/8/layout/vProcess5"/>
    <dgm:cxn modelId="{D1E95C7A-F027-431D-9426-A0147C2A224F}" type="presParOf" srcId="{F6346A25-B86C-47AF-9180-F5AA456D6C8D}" destId="{CE745A2B-C207-4324-8C37-B4643AA9F6A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1E111-3939-4AC8-9699-CE12CA4FF815}">
      <dsp:nvSpPr>
        <dsp:cNvPr id="0" name=""/>
        <dsp:cNvSpPr/>
      </dsp:nvSpPr>
      <dsp:spPr>
        <a:xfrm>
          <a:off x="0" y="0"/>
          <a:ext cx="6995160" cy="150876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Rounded MT Bold" pitchFamily="34" charset="0"/>
            </a:rPr>
            <a:t>Direct Financial Measures</a:t>
          </a:r>
          <a:r>
            <a:rPr lang="en-US" sz="2000" kern="1200" dirty="0">
              <a:latin typeface="Arial Rounded MT Bold" pitchFamily="34" charset="0"/>
            </a:rPr>
            <a:t>:   </a:t>
          </a:r>
          <a:r>
            <a:rPr lang="en-US" sz="2000" kern="1200" dirty="0">
              <a:latin typeface="Calibri" pitchFamily="34" charset="0"/>
              <a:cs typeface="Calibri" pitchFamily="34" charset="0"/>
            </a:rPr>
            <a:t>Shares are precisely determined when financial accounts record actual spending for PSFAs for a Tribe, e.g. IHS funds at a local site serving 1 Tribe.</a:t>
          </a:r>
        </a:p>
      </dsp:txBody>
      <dsp:txXfrm>
        <a:off x="44190" y="44190"/>
        <a:ext cx="5367090" cy="1420380"/>
      </dsp:txXfrm>
    </dsp:sp>
    <dsp:sp modelId="{0FE1560C-430B-4CC2-9017-58B6ED208CBD}">
      <dsp:nvSpPr>
        <dsp:cNvPr id="0" name=""/>
        <dsp:cNvSpPr/>
      </dsp:nvSpPr>
      <dsp:spPr>
        <a:xfrm>
          <a:off x="449580" y="1735657"/>
          <a:ext cx="6857984" cy="138854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Rounded MT Bold" pitchFamily="34" charset="0"/>
            </a:rPr>
            <a:t>Program Measures</a:t>
          </a:r>
          <a:r>
            <a:rPr lang="en-US" sz="2000" kern="1200" dirty="0">
              <a:latin typeface="Calibri" pitchFamily="34" charset="0"/>
              <a:cs typeface="Calibri" pitchFamily="34" charset="0"/>
            </a:rPr>
            <a:t>:  Shares may be calculated in proportion to workloads, services, or patient counts for each Tribe.  These formulas are most common for PSFAs associated with the Office of Environmental Health and Engineering. </a:t>
          </a:r>
        </a:p>
      </dsp:txBody>
      <dsp:txXfrm>
        <a:off x="490249" y="1776326"/>
        <a:ext cx="5210068" cy="1307204"/>
      </dsp:txXfrm>
    </dsp:sp>
    <dsp:sp modelId="{BAA1D233-1769-461F-BAE9-7F17C5689284}">
      <dsp:nvSpPr>
        <dsp:cNvPr id="0" name=""/>
        <dsp:cNvSpPr/>
      </dsp:nvSpPr>
      <dsp:spPr>
        <a:xfrm>
          <a:off x="914411" y="3471571"/>
          <a:ext cx="6995160" cy="150876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Rounded MT Bold" pitchFamily="34" charset="0"/>
            </a:rPr>
            <a:t>Proxy Formula: </a:t>
          </a:r>
          <a:r>
            <a:rPr lang="en-US" sz="1600" kern="1200" dirty="0"/>
            <a:t> </a:t>
          </a:r>
          <a:r>
            <a:rPr lang="en-US" sz="2000" kern="1200" dirty="0"/>
            <a:t>A</a:t>
          </a:r>
          <a:r>
            <a:rPr lang="en-US" sz="2000" kern="1200" dirty="0">
              <a:latin typeface="Calibri" pitchFamily="34" charset="0"/>
              <a:cs typeface="Calibri" pitchFamily="34" charset="0"/>
            </a:rPr>
            <a:t> proxy formula calculates shares in proportion to indirect measures such as user counts, number of Tribes, or other general distributive factors. Most HQ PSFAs. </a:t>
          </a:r>
        </a:p>
      </dsp:txBody>
      <dsp:txXfrm>
        <a:off x="958601" y="3515761"/>
        <a:ext cx="5308866" cy="1420379"/>
      </dsp:txXfrm>
    </dsp:sp>
    <dsp:sp modelId="{CB040EE5-11E4-4009-9856-C28F61CA1AC8}">
      <dsp:nvSpPr>
        <dsp:cNvPr id="0" name=""/>
        <dsp:cNvSpPr/>
      </dsp:nvSpPr>
      <dsp:spPr>
        <a:xfrm>
          <a:off x="5410201" y="838205"/>
          <a:ext cx="980694" cy="980694"/>
        </a:xfrm>
        <a:prstGeom prst="downArrow">
          <a:avLst>
            <a:gd name="adj1" fmla="val 55000"/>
            <a:gd name="adj2" fmla="val 45000"/>
          </a:avLst>
        </a:prstGeom>
        <a:solidFill>
          <a:schemeClr val="accent1">
            <a:lumMod val="75000"/>
            <a:alpha val="9000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630857" y="838205"/>
        <a:ext cx="539382" cy="737972"/>
      </dsp:txXfrm>
    </dsp:sp>
    <dsp:sp modelId="{F691DC18-DABD-48CB-8387-FD379E60F437}">
      <dsp:nvSpPr>
        <dsp:cNvPr id="0" name=""/>
        <dsp:cNvSpPr/>
      </dsp:nvSpPr>
      <dsp:spPr>
        <a:xfrm>
          <a:off x="6400801" y="2819399"/>
          <a:ext cx="980694" cy="980694"/>
        </a:xfrm>
        <a:prstGeom prst="downArrow">
          <a:avLst>
            <a:gd name="adj1" fmla="val 55000"/>
            <a:gd name="adj2" fmla="val 45000"/>
          </a:avLst>
        </a:prstGeom>
        <a:solidFill>
          <a:schemeClr val="accent1">
            <a:lumMod val="75000"/>
            <a:alpha val="9000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6621457" y="2819399"/>
        <a:ext cx="539382" cy="73797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420"/>
          </a:xfrm>
          <a:prstGeom prst="rect">
            <a:avLst/>
          </a:prstGeom>
        </p:spPr>
        <p:txBody>
          <a:bodyPr vert="horz" lIns="92754" tIns="46378" rIns="92754" bIns="46378"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4420"/>
          </a:xfrm>
          <a:prstGeom prst="rect">
            <a:avLst/>
          </a:prstGeom>
        </p:spPr>
        <p:txBody>
          <a:bodyPr vert="horz" lIns="92754" tIns="46378" rIns="92754" bIns="46378" rtlCol="0"/>
          <a:lstStyle>
            <a:lvl1pPr algn="r">
              <a:defRPr sz="1200"/>
            </a:lvl1pPr>
          </a:lstStyle>
          <a:p>
            <a:fld id="{54B46454-DAB5-4822-877C-888AA24DD01F}" type="datetimeFigureOut">
              <a:rPr lang="en-US" smtClean="0"/>
              <a:t>12/12/2016</a:t>
            </a:fld>
            <a:endParaRPr lang="en-US"/>
          </a:p>
        </p:txBody>
      </p:sp>
      <p:sp>
        <p:nvSpPr>
          <p:cNvPr id="4" name="Footer Placeholder 3"/>
          <p:cNvSpPr>
            <a:spLocks noGrp="1"/>
          </p:cNvSpPr>
          <p:nvPr>
            <p:ph type="ftr" sz="quarter" idx="2"/>
          </p:nvPr>
        </p:nvSpPr>
        <p:spPr>
          <a:xfrm>
            <a:off x="0" y="8830378"/>
            <a:ext cx="3037840" cy="464420"/>
          </a:xfrm>
          <a:prstGeom prst="rect">
            <a:avLst/>
          </a:prstGeom>
        </p:spPr>
        <p:txBody>
          <a:bodyPr vert="horz" lIns="92754" tIns="46378" rIns="92754"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30378"/>
            <a:ext cx="3037840" cy="464420"/>
          </a:xfrm>
          <a:prstGeom prst="rect">
            <a:avLst/>
          </a:prstGeom>
        </p:spPr>
        <p:txBody>
          <a:bodyPr vert="horz" lIns="92754" tIns="46378" rIns="92754" bIns="46378" rtlCol="0" anchor="b"/>
          <a:lstStyle>
            <a:lvl1pPr algn="r">
              <a:defRPr sz="1200"/>
            </a:lvl1pPr>
          </a:lstStyle>
          <a:p>
            <a:fld id="{4D50CC15-F5D2-44FB-876E-A3B88741BCE2}" type="slidenum">
              <a:rPr lang="en-US" smtClean="0"/>
              <a:t>‹#›</a:t>
            </a:fld>
            <a:endParaRPr lang="en-US"/>
          </a:p>
        </p:txBody>
      </p:sp>
    </p:spTree>
    <p:extLst>
      <p:ext uri="{BB962C8B-B14F-4D97-AF65-F5344CB8AC3E}">
        <p14:creationId xmlns:p14="http://schemas.microsoft.com/office/powerpoint/2010/main" val="7915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4" tIns="46378" rIns="92754" bIns="4637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754" tIns="46378" rIns="92754" bIns="46378" rtlCol="0"/>
          <a:lstStyle>
            <a:lvl1pPr algn="r">
              <a:defRPr sz="1200"/>
            </a:lvl1pPr>
          </a:lstStyle>
          <a:p>
            <a:fld id="{C4DF2044-4722-494E-BAD2-10DEEDBCB31E}" type="datetimeFigureOut">
              <a:rPr lang="en-US" smtClean="0"/>
              <a:t>12/12/2016</a:t>
            </a:fld>
            <a:endParaRPr lang="en-US"/>
          </a:p>
        </p:txBody>
      </p:sp>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2754" tIns="46378" rIns="92754" bIns="46378"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754" tIns="46378" rIns="92754"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754" tIns="46378" rIns="92754"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2754" tIns="46378" rIns="92754" bIns="46378" rtlCol="0" anchor="b"/>
          <a:lstStyle>
            <a:lvl1pPr algn="r">
              <a:defRPr sz="1200"/>
            </a:lvl1pPr>
          </a:lstStyle>
          <a:p>
            <a:fld id="{3FF01E77-7D9D-44D0-AD2C-D2E2B4AFD9A6}" type="slidenum">
              <a:rPr lang="en-US" smtClean="0"/>
              <a:t>‹#›</a:t>
            </a:fld>
            <a:endParaRPr lang="en-US"/>
          </a:p>
        </p:txBody>
      </p:sp>
    </p:spTree>
    <p:extLst>
      <p:ext uri="{BB962C8B-B14F-4D97-AF65-F5344CB8AC3E}">
        <p14:creationId xmlns:p14="http://schemas.microsoft.com/office/powerpoint/2010/main" val="363632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042B3-77D7-4597-8827-0D1039D6632C}" type="slidenum">
              <a:rPr lang="en-US" smtClean="0"/>
              <a:t>1</a:t>
            </a:fld>
            <a:endParaRPr lang="en-US"/>
          </a:p>
        </p:txBody>
      </p:sp>
    </p:spTree>
    <p:extLst>
      <p:ext uri="{BB962C8B-B14F-4D97-AF65-F5344CB8AC3E}">
        <p14:creationId xmlns:p14="http://schemas.microsoft.com/office/powerpoint/2010/main" val="425579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042B3-77D7-4597-8827-0D1039D6632C}" type="slidenum">
              <a:rPr lang="en-US" smtClean="0"/>
              <a:t>7</a:t>
            </a:fld>
            <a:endParaRPr lang="en-US"/>
          </a:p>
        </p:txBody>
      </p:sp>
    </p:spTree>
    <p:extLst>
      <p:ext uri="{BB962C8B-B14F-4D97-AF65-F5344CB8AC3E}">
        <p14:creationId xmlns:p14="http://schemas.microsoft.com/office/powerpoint/2010/main" val="274888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042B3-77D7-4597-8827-0D1039D6632C}" type="slidenum">
              <a:rPr lang="en-US" smtClean="0"/>
              <a:t>8</a:t>
            </a:fld>
            <a:endParaRPr lang="en-US"/>
          </a:p>
        </p:txBody>
      </p:sp>
    </p:spTree>
    <p:extLst>
      <p:ext uri="{BB962C8B-B14F-4D97-AF65-F5344CB8AC3E}">
        <p14:creationId xmlns:p14="http://schemas.microsoft.com/office/powerpoint/2010/main" val="31546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042B3-77D7-4597-8827-0D1039D6632C}" type="slidenum">
              <a:rPr lang="en-US" smtClean="0"/>
              <a:t>9</a:t>
            </a:fld>
            <a:endParaRPr lang="en-US"/>
          </a:p>
        </p:txBody>
      </p:sp>
    </p:spTree>
    <p:extLst>
      <p:ext uri="{BB962C8B-B14F-4D97-AF65-F5344CB8AC3E}">
        <p14:creationId xmlns:p14="http://schemas.microsoft.com/office/powerpoint/2010/main" val="160153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01E77-7D9D-44D0-AD2C-D2E2B4AFD9A6}" type="slidenum">
              <a:rPr lang="en-US" smtClean="0"/>
              <a:t>14</a:t>
            </a:fld>
            <a:endParaRPr lang="en-US"/>
          </a:p>
        </p:txBody>
      </p:sp>
    </p:spTree>
    <p:extLst>
      <p:ext uri="{BB962C8B-B14F-4D97-AF65-F5344CB8AC3E}">
        <p14:creationId xmlns:p14="http://schemas.microsoft.com/office/powerpoint/2010/main" val="62073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042B3-77D7-4597-8827-0D1039D6632C}" type="slidenum">
              <a:rPr lang="en-US" smtClean="0"/>
              <a:t>19</a:t>
            </a:fld>
            <a:endParaRPr lang="en-US"/>
          </a:p>
        </p:txBody>
      </p:sp>
    </p:spTree>
    <p:extLst>
      <p:ext uri="{BB962C8B-B14F-4D97-AF65-F5344CB8AC3E}">
        <p14:creationId xmlns:p14="http://schemas.microsoft.com/office/powerpoint/2010/main" val="165198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Monday, September 29, 2014</a:t>
            </a:r>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5923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Monday, September 29, 2014</a:t>
            </a:r>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30694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Monday, September 29, 2014</a:t>
            </a:r>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6795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228600" y="1295400"/>
            <a:ext cx="43815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295400"/>
            <a:ext cx="43815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61150"/>
            <a:ext cx="2133600" cy="1968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pPr>
              <a:defRPr/>
            </a:pPr>
            <a:fld id="{16D9BEF1-0CC3-4FC6-9920-81AB78F19979}" type="slidenum">
              <a:rPr lang="en-US"/>
              <a:pPr>
                <a:defRPr/>
              </a:pPr>
              <a:t>‹#›</a:t>
            </a:fld>
            <a:endParaRPr lang="en-US"/>
          </a:p>
        </p:txBody>
      </p:sp>
    </p:spTree>
    <p:extLst>
      <p:ext uri="{BB962C8B-B14F-4D97-AF65-F5344CB8AC3E}">
        <p14:creationId xmlns:p14="http://schemas.microsoft.com/office/powerpoint/2010/main" val="149055091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Monday, September 29, 2014</a:t>
            </a:r>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2730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Monday, September 29, 2014</a:t>
            </a:r>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27354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Monday, September 29, 2014</a:t>
            </a:r>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75104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Monday, September 29, 2014</a:t>
            </a:r>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9769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Monday, September 29, 2014</a:t>
            </a:r>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530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Monday, September 29, 2014</a:t>
            </a:r>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47585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September 29, 2014</a:t>
            </a:r>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81854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September 29, 2014</a:t>
            </a:r>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3593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Monday, September 29,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655394590"/>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ihs.gov/SelfGoverna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carla.mayo@ihs.gov"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dirty="0"/>
              <a:t>IHS Headquarters (HQ) Tribal Shares</a:t>
            </a:r>
          </a:p>
        </p:txBody>
      </p:sp>
      <p:sp>
        <p:nvSpPr>
          <p:cNvPr id="3" name="Subtitle 2"/>
          <p:cNvSpPr>
            <a:spLocks noGrp="1"/>
          </p:cNvSpPr>
          <p:nvPr>
            <p:ph type="subTitle" idx="1"/>
          </p:nvPr>
        </p:nvSpPr>
        <p:spPr>
          <a:xfrm>
            <a:off x="0" y="3886200"/>
            <a:ext cx="9144000" cy="1752600"/>
          </a:xfrm>
        </p:spPr>
        <p:txBody>
          <a:bodyPr/>
          <a:lstStyle/>
          <a:p>
            <a:r>
              <a:rPr lang="en-US" dirty="0">
                <a:solidFill>
                  <a:schemeClr val="tx2">
                    <a:lumMod val="50000"/>
                  </a:schemeClr>
                </a:solidFill>
              </a:rPr>
              <a:t>Office of Tribal Self-Governance </a:t>
            </a:r>
          </a:p>
          <a:p>
            <a:r>
              <a:rPr lang="en-US" dirty="0">
                <a:solidFill>
                  <a:schemeClr val="tx2">
                    <a:lumMod val="50000"/>
                  </a:schemeClr>
                </a:solidFill>
              </a:rPr>
              <a:t>Indian Health Service</a:t>
            </a:r>
          </a:p>
        </p:txBody>
      </p:sp>
    </p:spTree>
    <p:extLst>
      <p:ext uri="{BB962C8B-B14F-4D97-AF65-F5344CB8AC3E}">
        <p14:creationId xmlns:p14="http://schemas.microsoft.com/office/powerpoint/2010/main" val="13169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61749" y="1817230"/>
            <a:ext cx="7070658" cy="6018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054984"/>
            <a:ext cx="8972550" cy="56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bwMode="auto">
          <a:xfrm>
            <a:off x="3110536" y="4027944"/>
            <a:ext cx="1232864" cy="1610856"/>
          </a:xfrm>
          <a:prstGeom prst="wedgeRoundRectCallout">
            <a:avLst>
              <a:gd name="adj1" fmla="val 98061"/>
              <a:gd name="adj2" fmla="val 47366"/>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rgbClr val="000000"/>
                </a:solidFill>
                <a:latin typeface="Arial Rounded MT Bold" panose="020F0704030504030204" pitchFamily="34" charset="0"/>
              </a:rPr>
              <a:t>Tribe’s Portion Of Each PSFA</a:t>
            </a:r>
            <a:endParaRPr kumimoji="0" lang="en-US" sz="2000" b="0" i="0" u="none" strike="noStrike" cap="none" normalizeH="0" baseline="0" dirty="0">
              <a:ln>
                <a:noFill/>
              </a:ln>
              <a:solidFill>
                <a:srgbClr val="000000"/>
              </a:solidFill>
              <a:effectLst/>
              <a:latin typeface="Arial Rounded MT Bold" panose="020F0704030504030204" pitchFamily="34" charset="0"/>
            </a:endParaRPr>
          </a:p>
        </p:txBody>
      </p:sp>
      <p:sp>
        <p:nvSpPr>
          <p:cNvPr id="17" name="Rounded Rectangle 16"/>
          <p:cNvSpPr/>
          <p:nvPr/>
        </p:nvSpPr>
        <p:spPr bwMode="auto">
          <a:xfrm>
            <a:off x="4811486" y="2786743"/>
            <a:ext cx="881743" cy="3875291"/>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9" name="Rounded Rectangular Callout 18"/>
          <p:cNvSpPr/>
          <p:nvPr/>
        </p:nvSpPr>
        <p:spPr bwMode="auto">
          <a:xfrm>
            <a:off x="7418899" y="3412275"/>
            <a:ext cx="1504158" cy="1235925"/>
          </a:xfrm>
          <a:prstGeom prst="wedgeRoundRectCallout">
            <a:avLst>
              <a:gd name="adj1" fmla="val -48786"/>
              <a:gd name="adj2" fmla="val 89592"/>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rgbClr val="000000"/>
                </a:solidFill>
                <a:latin typeface="Arial Rounded MT Bold" panose="020F0704030504030204" pitchFamily="34" charset="0"/>
              </a:rPr>
              <a:t>Portion Available In FA</a:t>
            </a:r>
            <a:endParaRPr kumimoji="0" lang="en-US" sz="2000" b="0" i="0" u="none" strike="noStrike" cap="none" normalizeH="0" baseline="0" dirty="0">
              <a:ln>
                <a:noFill/>
              </a:ln>
              <a:solidFill>
                <a:srgbClr val="000000"/>
              </a:solidFill>
              <a:effectLst/>
              <a:latin typeface="Arial Rounded MT Bold" panose="020F0704030504030204" pitchFamily="34" charset="0"/>
            </a:endParaRPr>
          </a:p>
        </p:txBody>
      </p:sp>
      <p:sp>
        <p:nvSpPr>
          <p:cNvPr id="9" name="Title 1"/>
          <p:cNvSpPr txBox="1">
            <a:spLocks/>
          </p:cNvSpPr>
          <p:nvPr/>
        </p:nvSpPr>
        <p:spPr>
          <a:xfrm>
            <a:off x="0" y="152400"/>
            <a:ext cx="9144000"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400" dirty="0">
                <a:solidFill>
                  <a:schemeClr val="tx1"/>
                </a:solidFill>
              </a:rPr>
              <a:t>Table 4: HQ Shares Available to a Tribe</a:t>
            </a:r>
          </a:p>
        </p:txBody>
      </p:sp>
      <p:sp>
        <p:nvSpPr>
          <p:cNvPr id="2" name="TextBox 1"/>
          <p:cNvSpPr txBox="1"/>
          <p:nvPr/>
        </p:nvSpPr>
        <p:spPr>
          <a:xfrm>
            <a:off x="381000" y="2286000"/>
            <a:ext cx="3124200" cy="369332"/>
          </a:xfrm>
          <a:prstGeom prst="rect">
            <a:avLst/>
          </a:prstGeom>
          <a:solidFill>
            <a:schemeClr val="lt1">
              <a:hueOff val="0"/>
              <a:satOff val="0"/>
              <a:lumOff val="0"/>
            </a:schemeClr>
          </a:solidFill>
        </p:spPr>
        <p:txBody>
          <a:bodyPr wrap="square" rtlCol="0">
            <a:spAutoFit/>
          </a:bodyPr>
          <a:lstStyle/>
          <a:p>
            <a:endParaRPr lang="en-US" dirty="0"/>
          </a:p>
        </p:txBody>
      </p:sp>
      <p:sp>
        <p:nvSpPr>
          <p:cNvPr id="10" name="TextBox 9"/>
          <p:cNvSpPr txBox="1"/>
          <p:nvPr/>
        </p:nvSpPr>
        <p:spPr>
          <a:xfrm>
            <a:off x="8003857" y="2286000"/>
            <a:ext cx="759143" cy="369332"/>
          </a:xfrm>
          <a:prstGeom prst="rect">
            <a:avLst/>
          </a:prstGeom>
          <a:solidFill>
            <a:schemeClr val="bg1"/>
          </a:solidFill>
        </p:spPr>
        <p:txBody>
          <a:bodyPr wrap="square" rtlCol="0">
            <a:spAutoFit/>
          </a:bodyPr>
          <a:lstStyle/>
          <a:p>
            <a:endParaRPr lang="en-US" dirty="0">
              <a:solidFill>
                <a:srgbClr val="000066"/>
              </a:solidFill>
            </a:endParaRPr>
          </a:p>
        </p:txBody>
      </p:sp>
      <p:sp>
        <p:nvSpPr>
          <p:cNvPr id="11" name="TextBox 10"/>
          <p:cNvSpPr txBox="1"/>
          <p:nvPr/>
        </p:nvSpPr>
        <p:spPr>
          <a:xfrm>
            <a:off x="5977352" y="3068584"/>
            <a:ext cx="1441547" cy="282834"/>
          </a:xfrm>
          <a:prstGeom prst="rect">
            <a:avLst/>
          </a:prstGeom>
          <a:solidFill>
            <a:schemeClr val="bg1"/>
          </a:solidFill>
        </p:spPr>
        <p:txBody>
          <a:bodyPr wrap="square" rtlCol="0">
            <a:spAutoFit/>
          </a:bodyPr>
          <a:lstStyle/>
          <a:p>
            <a:endParaRPr lang="en-US" dirty="0">
              <a:solidFill>
                <a:srgbClr val="000066"/>
              </a:solidFill>
            </a:endParaRPr>
          </a:p>
        </p:txBody>
      </p:sp>
      <p:sp>
        <p:nvSpPr>
          <p:cNvPr id="12" name="TextBox 11"/>
          <p:cNvSpPr txBox="1"/>
          <p:nvPr/>
        </p:nvSpPr>
        <p:spPr>
          <a:xfrm>
            <a:off x="7859486" y="3086189"/>
            <a:ext cx="1055914" cy="235509"/>
          </a:xfrm>
          <a:prstGeom prst="rect">
            <a:avLst/>
          </a:prstGeom>
          <a:solidFill>
            <a:schemeClr val="bg1"/>
          </a:solidFill>
        </p:spPr>
        <p:txBody>
          <a:bodyPr wrap="square" rtlCol="0">
            <a:spAutoFit/>
          </a:bodyPr>
          <a:lstStyle/>
          <a:p>
            <a:endParaRPr lang="en-US" dirty="0">
              <a:solidFill>
                <a:srgbClr val="000066"/>
              </a:solidFill>
            </a:endParaRPr>
          </a:p>
        </p:txBody>
      </p:sp>
      <p:sp>
        <p:nvSpPr>
          <p:cNvPr id="13" name="TextBox 12"/>
          <p:cNvSpPr txBox="1"/>
          <p:nvPr/>
        </p:nvSpPr>
        <p:spPr>
          <a:xfrm>
            <a:off x="162307" y="2810948"/>
            <a:ext cx="523493" cy="275241"/>
          </a:xfrm>
          <a:prstGeom prst="rect">
            <a:avLst/>
          </a:prstGeom>
          <a:solidFill>
            <a:schemeClr val="bg1"/>
          </a:solidFill>
        </p:spPr>
        <p:txBody>
          <a:bodyPr wrap="square" rtlCol="0">
            <a:spAutoFit/>
          </a:bodyPr>
          <a:lstStyle/>
          <a:p>
            <a:endParaRPr lang="en-US" dirty="0">
              <a:solidFill>
                <a:srgbClr val="000066"/>
              </a:solidFill>
            </a:endParaRPr>
          </a:p>
        </p:txBody>
      </p:sp>
      <p:sp>
        <p:nvSpPr>
          <p:cNvPr id="14" name="TextBox 13"/>
          <p:cNvSpPr txBox="1"/>
          <p:nvPr/>
        </p:nvSpPr>
        <p:spPr>
          <a:xfrm>
            <a:off x="942424" y="3084356"/>
            <a:ext cx="448284" cy="237341"/>
          </a:xfrm>
          <a:prstGeom prst="rect">
            <a:avLst/>
          </a:prstGeom>
          <a:solidFill>
            <a:schemeClr val="bg1"/>
          </a:solidFill>
        </p:spPr>
        <p:txBody>
          <a:bodyPr wrap="square" rtlCol="0">
            <a:spAutoFit/>
          </a:bodyPr>
          <a:lstStyle/>
          <a:p>
            <a:endParaRPr lang="en-US" dirty="0">
              <a:solidFill>
                <a:srgbClr val="000066"/>
              </a:solidFill>
            </a:endParaRPr>
          </a:p>
        </p:txBody>
      </p:sp>
      <p:sp>
        <p:nvSpPr>
          <p:cNvPr id="18" name="Rounded Rectangle 17"/>
          <p:cNvSpPr/>
          <p:nvPr/>
        </p:nvSpPr>
        <p:spPr bwMode="auto">
          <a:xfrm>
            <a:off x="6708606" y="2763895"/>
            <a:ext cx="881743" cy="3875291"/>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145603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76200"/>
            <a:ext cx="91440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400" dirty="0">
                <a:solidFill>
                  <a:schemeClr val="tx1"/>
                </a:solidFill>
              </a:rPr>
              <a:t>Self-Governance FA Table</a:t>
            </a:r>
          </a:p>
        </p:txBody>
      </p:sp>
      <p:sp>
        <p:nvSpPr>
          <p:cNvPr id="2" name="TextBox 1"/>
          <p:cNvSpPr txBox="1"/>
          <p:nvPr/>
        </p:nvSpPr>
        <p:spPr>
          <a:xfrm>
            <a:off x="603366" y="1155081"/>
            <a:ext cx="533400" cy="215444"/>
          </a:xfrm>
          <a:prstGeom prst="rect">
            <a:avLst/>
          </a:prstGeom>
          <a:solidFill>
            <a:schemeClr val="bg1"/>
          </a:solidFill>
        </p:spPr>
        <p:txBody>
          <a:bodyPr wrap="square" rtlCol="0">
            <a:spAutoFit/>
          </a:bodyPr>
          <a:lstStyle/>
          <a:p>
            <a:endParaRPr lang="en-US" sz="800" dirty="0"/>
          </a:p>
        </p:txBody>
      </p:sp>
      <p:pic>
        <p:nvPicPr>
          <p:cNvPr id="5" name="Content Placeholder 4"/>
          <p:cNvPicPr>
            <a:picLocks noGrp="1" noChangeAspect="1"/>
          </p:cNvPicPr>
          <p:nvPr>
            <p:ph idx="1"/>
          </p:nvPr>
        </p:nvPicPr>
        <p:blipFill>
          <a:blip r:embed="rId2"/>
          <a:stretch>
            <a:fillRect/>
          </a:stretch>
        </p:blipFill>
        <p:spPr>
          <a:xfrm>
            <a:off x="228600" y="682752"/>
            <a:ext cx="8444947" cy="6023968"/>
          </a:xfrm>
          <a:prstGeom prst="rect">
            <a:avLst/>
          </a:prstGeom>
        </p:spPr>
      </p:pic>
      <p:sp>
        <p:nvSpPr>
          <p:cNvPr id="7" name="TextBox 6"/>
          <p:cNvSpPr txBox="1"/>
          <p:nvPr/>
        </p:nvSpPr>
        <p:spPr>
          <a:xfrm>
            <a:off x="4267200" y="970415"/>
            <a:ext cx="647700" cy="321937"/>
          </a:xfrm>
          <a:prstGeom prst="rect">
            <a:avLst/>
          </a:prstGeom>
          <a:solidFill>
            <a:schemeClr val="lt1">
              <a:hueOff val="0"/>
              <a:satOff val="0"/>
              <a:lumOff val="0"/>
            </a:schemeClr>
          </a:solidFill>
        </p:spPr>
        <p:txBody>
          <a:bodyPr wrap="square" rtlCol="0">
            <a:spAutoFit/>
          </a:bodyPr>
          <a:lstStyle/>
          <a:p>
            <a:endParaRPr lang="en-US" dirty="0"/>
          </a:p>
        </p:txBody>
      </p:sp>
      <p:sp>
        <p:nvSpPr>
          <p:cNvPr id="8" name="TextBox 7"/>
          <p:cNvSpPr txBox="1"/>
          <p:nvPr/>
        </p:nvSpPr>
        <p:spPr>
          <a:xfrm>
            <a:off x="7696200" y="1062748"/>
            <a:ext cx="914400" cy="184666"/>
          </a:xfrm>
          <a:prstGeom prst="rect">
            <a:avLst/>
          </a:prstGeom>
          <a:solidFill>
            <a:schemeClr val="lt1">
              <a:hueOff val="0"/>
              <a:satOff val="0"/>
              <a:lumOff val="0"/>
            </a:schemeClr>
          </a:solidFill>
        </p:spPr>
        <p:txBody>
          <a:bodyPr wrap="square" rtlCol="0">
            <a:spAutoFit/>
          </a:bodyPr>
          <a:lstStyle/>
          <a:p>
            <a:endParaRPr lang="en-US" dirty="0"/>
          </a:p>
        </p:txBody>
      </p:sp>
    </p:spTree>
    <p:extLst>
      <p:ext uri="{BB962C8B-B14F-4D97-AF65-F5344CB8AC3E}">
        <p14:creationId xmlns:p14="http://schemas.microsoft.com/office/powerpoint/2010/main" val="48330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Self-Governance FA Table</a:t>
            </a:r>
          </a:p>
        </p:txBody>
      </p:sp>
      <p:sp>
        <p:nvSpPr>
          <p:cNvPr id="7" name="TextBox 6"/>
          <p:cNvSpPr txBox="1"/>
          <p:nvPr/>
        </p:nvSpPr>
        <p:spPr>
          <a:xfrm>
            <a:off x="838200" y="5189915"/>
            <a:ext cx="746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US" sz="2400" b="1" dirty="0"/>
              <a:t>Program</a:t>
            </a:r>
            <a:r>
              <a:rPr lang="en-US" sz="2400" dirty="0"/>
              <a:t> – Recurring Amounts</a:t>
            </a:r>
          </a:p>
          <a:p>
            <a:pPr marL="342900" indent="-342900">
              <a:buAutoNum type="arabicPeriod"/>
            </a:pPr>
            <a:r>
              <a:rPr lang="en-US" sz="2400" b="1" dirty="0"/>
              <a:t>CSC Indirect </a:t>
            </a:r>
            <a:r>
              <a:rPr lang="en-US" sz="2400" dirty="0"/>
              <a:t>– Non-Recurring</a:t>
            </a:r>
          </a:p>
          <a:p>
            <a:pPr marL="342900" indent="-342900">
              <a:buAutoNum type="arabicPeriod"/>
            </a:pPr>
            <a:r>
              <a:rPr lang="en-US" sz="2400" b="1" dirty="0"/>
              <a:t>Area Tribal Shares </a:t>
            </a:r>
            <a:r>
              <a:rPr lang="en-US" sz="2400" dirty="0"/>
              <a:t>– Recurring</a:t>
            </a:r>
          </a:p>
          <a:p>
            <a:pPr marL="342900" indent="-342900">
              <a:buAutoNum type="arabicPeriod"/>
            </a:pPr>
            <a:r>
              <a:rPr lang="en-US" sz="2400" b="1" dirty="0"/>
              <a:t>Headquarters Tribal Shares </a:t>
            </a:r>
            <a:r>
              <a:rPr lang="en-US" sz="2400" dirty="0"/>
              <a:t>- Recurring</a:t>
            </a:r>
          </a:p>
        </p:txBody>
      </p:sp>
      <p:pic>
        <p:nvPicPr>
          <p:cNvPr id="3" name="Picture 2"/>
          <p:cNvPicPr>
            <a:picLocks noChangeAspect="1"/>
          </p:cNvPicPr>
          <p:nvPr/>
        </p:nvPicPr>
        <p:blipFill>
          <a:blip r:embed="rId2"/>
          <a:stretch>
            <a:fillRect/>
          </a:stretch>
        </p:blipFill>
        <p:spPr>
          <a:xfrm>
            <a:off x="163955" y="601846"/>
            <a:ext cx="8816090" cy="4572000"/>
          </a:xfrm>
          <a:prstGeom prst="rect">
            <a:avLst/>
          </a:prstGeom>
        </p:spPr>
      </p:pic>
      <p:sp>
        <p:nvSpPr>
          <p:cNvPr id="8" name="TextBox 7"/>
          <p:cNvSpPr txBox="1"/>
          <p:nvPr/>
        </p:nvSpPr>
        <p:spPr>
          <a:xfrm>
            <a:off x="5486400" y="1066800"/>
            <a:ext cx="1219200" cy="228600"/>
          </a:xfrm>
          <a:prstGeom prst="rect">
            <a:avLst/>
          </a:prstGeom>
          <a:solidFill>
            <a:schemeClr val="lt1">
              <a:hueOff val="0"/>
              <a:satOff val="0"/>
              <a:lumOff val="0"/>
            </a:schemeClr>
          </a:solidFill>
        </p:spPr>
        <p:txBody>
          <a:bodyPr wrap="square" rtlCol="0">
            <a:spAutoFit/>
          </a:bodyPr>
          <a:lstStyle/>
          <a:p>
            <a:endParaRPr lang="en-US" dirty="0"/>
          </a:p>
        </p:txBody>
      </p:sp>
    </p:spTree>
    <p:extLst>
      <p:ext uri="{BB962C8B-B14F-4D97-AF65-F5344CB8AC3E}">
        <p14:creationId xmlns:p14="http://schemas.microsoft.com/office/powerpoint/2010/main" val="237040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Self-Governance FA Table</a:t>
            </a:r>
          </a:p>
        </p:txBody>
      </p:sp>
      <p:pic>
        <p:nvPicPr>
          <p:cNvPr id="6" name="Picture 5"/>
          <p:cNvPicPr>
            <a:picLocks noChangeAspect="1"/>
          </p:cNvPicPr>
          <p:nvPr/>
        </p:nvPicPr>
        <p:blipFill>
          <a:blip r:embed="rId2"/>
          <a:stretch>
            <a:fillRect/>
          </a:stretch>
        </p:blipFill>
        <p:spPr>
          <a:xfrm>
            <a:off x="134493" y="934115"/>
            <a:ext cx="8820150" cy="1395412"/>
          </a:xfrm>
          <a:prstGeom prst="rect">
            <a:avLst/>
          </a:prstGeom>
        </p:spPr>
      </p:pic>
      <p:sp>
        <p:nvSpPr>
          <p:cNvPr id="9" name="TextBox 8"/>
          <p:cNvSpPr txBox="1"/>
          <p:nvPr/>
        </p:nvSpPr>
        <p:spPr>
          <a:xfrm>
            <a:off x="685800" y="5029200"/>
            <a:ext cx="762000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5. </a:t>
            </a:r>
            <a:r>
              <a:rPr lang="en-US" sz="2400" b="1" dirty="0"/>
              <a:t>Program/Area/Headquarters Facilities </a:t>
            </a:r>
            <a:r>
              <a:rPr lang="en-US" sz="2400" dirty="0"/>
              <a:t>– Non-Recurring</a:t>
            </a:r>
          </a:p>
          <a:p>
            <a:r>
              <a:rPr lang="en-US" dirty="0"/>
              <a:t>				</a:t>
            </a:r>
          </a:p>
        </p:txBody>
      </p:sp>
      <p:pic>
        <p:nvPicPr>
          <p:cNvPr id="3" name="Picture 2"/>
          <p:cNvPicPr>
            <a:picLocks noChangeAspect="1"/>
          </p:cNvPicPr>
          <p:nvPr/>
        </p:nvPicPr>
        <p:blipFill>
          <a:blip r:embed="rId3"/>
          <a:stretch>
            <a:fillRect/>
          </a:stretch>
        </p:blipFill>
        <p:spPr>
          <a:xfrm>
            <a:off x="134493" y="2489450"/>
            <a:ext cx="8747464" cy="2088810"/>
          </a:xfrm>
          <a:prstGeom prst="rect">
            <a:avLst/>
          </a:prstGeom>
        </p:spPr>
      </p:pic>
    </p:spTree>
    <p:extLst>
      <p:ext uri="{BB962C8B-B14F-4D97-AF65-F5344CB8AC3E}">
        <p14:creationId xmlns:p14="http://schemas.microsoft.com/office/powerpoint/2010/main" val="25920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605408"/>
            <a:ext cx="2362440" cy="6252592"/>
          </a:xfrm>
          <a:prstGeom prst="rect">
            <a:avLst/>
          </a:prstGeom>
        </p:spPr>
      </p:pic>
      <p:sp>
        <p:nvSpPr>
          <p:cNvPr id="9" name="TextBox 8"/>
          <p:cNvSpPr txBox="1"/>
          <p:nvPr/>
        </p:nvSpPr>
        <p:spPr>
          <a:xfrm>
            <a:off x="5004833" y="2895600"/>
            <a:ext cx="322476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6. </a:t>
            </a:r>
            <a:r>
              <a:rPr lang="en-US" sz="2400" b="1" dirty="0"/>
              <a:t>Retained Amounts </a:t>
            </a:r>
            <a:r>
              <a:rPr lang="en-US" sz="2400" dirty="0"/>
              <a:t>– Retained and Buybacks</a:t>
            </a:r>
          </a:p>
        </p:txBody>
      </p:sp>
      <p:pic>
        <p:nvPicPr>
          <p:cNvPr id="4" name="Picture 3"/>
          <p:cNvPicPr>
            <a:picLocks noChangeAspect="1"/>
          </p:cNvPicPr>
          <p:nvPr/>
        </p:nvPicPr>
        <p:blipFill>
          <a:blip r:embed="rId4"/>
          <a:stretch>
            <a:fillRect/>
          </a:stretch>
        </p:blipFill>
        <p:spPr>
          <a:xfrm>
            <a:off x="2845339" y="432636"/>
            <a:ext cx="2133795" cy="6425363"/>
          </a:xfrm>
          <a:prstGeom prst="rect">
            <a:avLst/>
          </a:prstGeom>
        </p:spPr>
      </p:pic>
      <p:sp>
        <p:nvSpPr>
          <p:cNvPr id="2" name="Title 1"/>
          <p:cNvSpPr>
            <a:spLocks noGrp="1"/>
          </p:cNvSpPr>
          <p:nvPr>
            <p:ph type="title"/>
          </p:nvPr>
        </p:nvSpPr>
        <p:spPr/>
        <p:txBody>
          <a:bodyPr>
            <a:normAutofit/>
          </a:bodyPr>
          <a:lstStyle/>
          <a:p>
            <a:r>
              <a:rPr lang="en-US" sz="4000" dirty="0"/>
              <a:t>Self-Governance FA Table</a:t>
            </a:r>
          </a:p>
        </p:txBody>
      </p:sp>
    </p:spTree>
    <p:extLst>
      <p:ext uri="{BB962C8B-B14F-4D97-AF65-F5344CB8AC3E}">
        <p14:creationId xmlns:p14="http://schemas.microsoft.com/office/powerpoint/2010/main" val="88061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Final Points About HQ Tables</a:t>
            </a:r>
          </a:p>
        </p:txBody>
      </p:sp>
      <p:sp>
        <p:nvSpPr>
          <p:cNvPr id="3" name="Content Placeholder 2"/>
          <p:cNvSpPr>
            <a:spLocks noGrp="1"/>
          </p:cNvSpPr>
          <p:nvPr>
            <p:ph idx="1"/>
          </p:nvPr>
        </p:nvSpPr>
        <p:spPr/>
        <p:txBody>
          <a:bodyPr>
            <a:normAutofit/>
          </a:bodyPr>
          <a:lstStyle/>
          <a:p>
            <a:pPr>
              <a:buSzPct val="120000"/>
            </a:pPr>
            <a:r>
              <a:rPr lang="en-US" u="sng" dirty="0"/>
              <a:t>PSFAs relate to functional categories</a:t>
            </a:r>
            <a:r>
              <a:rPr lang="en-US" dirty="0"/>
              <a:t> </a:t>
            </a:r>
          </a:p>
          <a:p>
            <a:pPr marL="0" indent="0">
              <a:buClr>
                <a:schemeClr val="accent3">
                  <a:lumMod val="50000"/>
                </a:schemeClr>
              </a:buClr>
              <a:buSzPct val="120000"/>
              <a:buNone/>
            </a:pPr>
            <a:endParaRPr lang="en-US" dirty="0"/>
          </a:p>
          <a:p>
            <a:pPr lvl="1">
              <a:buClr>
                <a:schemeClr val="accent3">
                  <a:lumMod val="50000"/>
                </a:schemeClr>
              </a:buClr>
              <a:buSzPct val="120000"/>
            </a:pPr>
            <a:r>
              <a:rPr lang="en-US" dirty="0"/>
              <a:t>HQ PSFA tables do NOT correspond closely with the HQ organizational structure or staffing</a:t>
            </a:r>
          </a:p>
          <a:p>
            <a:pPr marL="457200" lvl="1" indent="0">
              <a:buClr>
                <a:schemeClr val="accent3">
                  <a:lumMod val="50000"/>
                </a:schemeClr>
              </a:buClr>
              <a:buSzPct val="120000"/>
              <a:buNone/>
            </a:pPr>
            <a:r>
              <a:rPr lang="en-US" dirty="0"/>
              <a:t> </a:t>
            </a:r>
          </a:p>
          <a:p>
            <a:pPr lvl="1">
              <a:buClr>
                <a:schemeClr val="accent3">
                  <a:lumMod val="50000"/>
                </a:schemeClr>
              </a:buClr>
              <a:buSzPct val="120000"/>
            </a:pPr>
            <a:r>
              <a:rPr lang="en-US" dirty="0"/>
              <a:t>HQ staff contribute to many different PSFAs and staffing is managed in aggregate </a:t>
            </a:r>
          </a:p>
          <a:p>
            <a:pPr marL="0" indent="0">
              <a:buNone/>
            </a:pPr>
            <a:endParaRPr lang="en-US" dirty="0"/>
          </a:p>
        </p:txBody>
      </p:sp>
    </p:spTree>
    <p:extLst>
      <p:ext uri="{BB962C8B-B14F-4D97-AF65-F5344CB8AC3E}">
        <p14:creationId xmlns:p14="http://schemas.microsoft.com/office/powerpoint/2010/main" val="18525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Points About HQ Tables</a:t>
            </a:r>
          </a:p>
        </p:txBody>
      </p:sp>
      <p:sp>
        <p:nvSpPr>
          <p:cNvPr id="3" name="Content Placeholder 2"/>
          <p:cNvSpPr>
            <a:spLocks noGrp="1"/>
          </p:cNvSpPr>
          <p:nvPr>
            <p:ph idx="1"/>
          </p:nvPr>
        </p:nvSpPr>
        <p:spPr/>
        <p:txBody>
          <a:bodyPr/>
          <a:lstStyle/>
          <a:p>
            <a:r>
              <a:rPr lang="en-US" u="sng" dirty="0"/>
              <a:t>Protected Shares </a:t>
            </a:r>
            <a:r>
              <a:rPr lang="en-US" dirty="0"/>
              <a:t> </a:t>
            </a:r>
          </a:p>
          <a:p>
            <a:pPr marL="0" indent="0">
              <a:buNone/>
            </a:pPr>
            <a:endParaRPr lang="en-US" dirty="0"/>
          </a:p>
          <a:p>
            <a:pPr lvl="1"/>
            <a:r>
              <a:rPr lang="en-US" dirty="0"/>
              <a:t>Although the organizational structure has changed several times to address changing circumstances and needs, shares for every Tribe are protected – regardless of HQ internal realignments</a:t>
            </a:r>
          </a:p>
          <a:p>
            <a:pPr marL="0" indent="0">
              <a:buNone/>
            </a:pPr>
            <a:endParaRPr lang="en-US" dirty="0"/>
          </a:p>
        </p:txBody>
      </p:sp>
    </p:spTree>
    <p:extLst>
      <p:ext uri="{BB962C8B-B14F-4D97-AF65-F5344CB8AC3E}">
        <p14:creationId xmlns:p14="http://schemas.microsoft.com/office/powerpoint/2010/main" val="413806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Points About HQ Tables</a:t>
            </a:r>
          </a:p>
        </p:txBody>
      </p:sp>
      <p:sp>
        <p:nvSpPr>
          <p:cNvPr id="3" name="Content Placeholder 2"/>
          <p:cNvSpPr>
            <a:spLocks noGrp="1"/>
          </p:cNvSpPr>
          <p:nvPr>
            <p:ph idx="1"/>
          </p:nvPr>
        </p:nvSpPr>
        <p:spPr/>
        <p:txBody>
          <a:bodyPr/>
          <a:lstStyle/>
          <a:p>
            <a:pPr>
              <a:buSzPct val="120000"/>
            </a:pPr>
            <a:r>
              <a:rPr lang="en-US" u="sng" dirty="0"/>
              <a:t>Office of Finance and Accounting</a:t>
            </a:r>
            <a:r>
              <a:rPr lang="en-US" dirty="0"/>
              <a:t>  </a:t>
            </a:r>
          </a:p>
          <a:p>
            <a:pPr lvl="1">
              <a:buSzPct val="120000"/>
            </a:pPr>
            <a:r>
              <a:rPr lang="en-US" dirty="0"/>
              <a:t>Creates HQ tables</a:t>
            </a:r>
          </a:p>
          <a:p>
            <a:pPr marL="457200" lvl="1" indent="0">
              <a:buSzPct val="120000"/>
              <a:buNone/>
            </a:pPr>
            <a:endParaRPr lang="en-US" dirty="0"/>
          </a:p>
          <a:p>
            <a:pPr>
              <a:buSzPct val="120000"/>
            </a:pPr>
            <a:r>
              <a:rPr lang="en-US" u="sng" dirty="0"/>
              <a:t>Other HQ Offices</a:t>
            </a:r>
            <a:r>
              <a:rPr lang="en-US" dirty="0"/>
              <a:t> </a:t>
            </a:r>
          </a:p>
          <a:p>
            <a:pPr lvl="1">
              <a:buSzPct val="120000"/>
            </a:pPr>
            <a:r>
              <a:rPr lang="en-US" dirty="0"/>
              <a:t>Responsible for carrying out the PSFAs and descriptions in the PSFA manual</a:t>
            </a:r>
          </a:p>
          <a:p>
            <a:pPr marL="0" indent="0">
              <a:buNone/>
            </a:pPr>
            <a:endParaRPr lang="en-US" dirty="0"/>
          </a:p>
        </p:txBody>
      </p:sp>
    </p:spTree>
    <p:extLst>
      <p:ext uri="{BB962C8B-B14F-4D97-AF65-F5344CB8AC3E}">
        <p14:creationId xmlns:p14="http://schemas.microsoft.com/office/powerpoint/2010/main" val="91287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Albert Einstein Quote:</a:t>
            </a:r>
            <a:br>
              <a:rPr lang="en-US" dirty="0"/>
            </a:br>
            <a:endParaRPr lang="en-US" dirty="0"/>
          </a:p>
        </p:txBody>
      </p:sp>
      <p:sp>
        <p:nvSpPr>
          <p:cNvPr id="3" name="Subtitle 2"/>
          <p:cNvSpPr>
            <a:spLocks noGrp="1"/>
          </p:cNvSpPr>
          <p:nvPr>
            <p:ph type="subTitle" idx="1"/>
          </p:nvPr>
        </p:nvSpPr>
        <p:spPr/>
        <p:txBody>
          <a:bodyPr>
            <a:normAutofit fontScale="92500"/>
          </a:bodyPr>
          <a:lstStyle/>
          <a:p>
            <a:r>
              <a:rPr lang="en-US" b="1" i="1" dirty="0"/>
              <a:t>“Learn from yesterday, live for today, hope for tomorrow. The important thing is not to stop questioning. “</a:t>
            </a:r>
          </a:p>
          <a:p>
            <a:endParaRPr lang="en-US" dirty="0"/>
          </a:p>
        </p:txBody>
      </p:sp>
    </p:spTree>
    <p:extLst>
      <p:ext uri="{BB962C8B-B14F-4D97-AF65-F5344CB8AC3E}">
        <p14:creationId xmlns:p14="http://schemas.microsoft.com/office/powerpoint/2010/main" val="322601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r>
              <a:rPr lang="en-US" dirty="0"/>
              <a:t>Contact Information</a:t>
            </a:r>
          </a:p>
        </p:txBody>
      </p:sp>
      <p:sp>
        <p:nvSpPr>
          <p:cNvPr id="2" name="Content Placeholder 1"/>
          <p:cNvSpPr>
            <a:spLocks noGrp="1"/>
          </p:cNvSpPr>
          <p:nvPr>
            <p:ph idx="1"/>
          </p:nvPr>
        </p:nvSpPr>
        <p:spPr>
          <a:xfrm>
            <a:off x="228600" y="1600200"/>
            <a:ext cx="9144000" cy="4525963"/>
          </a:xfrm>
        </p:spPr>
        <p:txBody>
          <a:bodyPr>
            <a:normAutofit/>
          </a:bodyPr>
          <a:lstStyle/>
          <a:p>
            <a:r>
              <a:rPr lang="en-US" dirty="0"/>
              <a:t>Office of Tribal Self-Governance :</a:t>
            </a:r>
          </a:p>
          <a:p>
            <a:pPr lvl="1">
              <a:buFont typeface="Arial" panose="020B0604020202020204" pitchFamily="34" charset="0"/>
              <a:buChar char="•"/>
            </a:pPr>
            <a:r>
              <a:rPr lang="en-US" b="1" dirty="0">
                <a:hlinkClick r:id="rId3"/>
              </a:rPr>
              <a:t>http://www.ihs.gov/SelfGovernance</a:t>
            </a:r>
            <a:r>
              <a:rPr lang="en-US" b="1" dirty="0"/>
              <a:t> </a:t>
            </a:r>
            <a:r>
              <a:rPr lang="en-US" dirty="0"/>
              <a:t>	 </a:t>
            </a:r>
          </a:p>
          <a:p>
            <a:pPr lvl="1">
              <a:buFont typeface="Arial" panose="020B0604020202020204" pitchFamily="34" charset="0"/>
              <a:buChar char="•"/>
            </a:pPr>
            <a:endParaRPr lang="en-US" dirty="0"/>
          </a:p>
          <a:p>
            <a:r>
              <a:rPr lang="en-US" dirty="0"/>
              <a:t>Carla Mayo:</a:t>
            </a:r>
          </a:p>
          <a:p>
            <a:pPr lvl="1">
              <a:buFont typeface="Arial" panose="020B0604020202020204" pitchFamily="34" charset="0"/>
              <a:buChar char="•"/>
            </a:pPr>
            <a:r>
              <a:rPr lang="en-US" b="1" dirty="0">
                <a:hlinkClick r:id="rId4"/>
              </a:rPr>
              <a:t>Carla.Mayo@ihs.gov</a:t>
            </a:r>
            <a:endParaRPr lang="en-US" b="1" dirty="0"/>
          </a:p>
          <a:p>
            <a:pPr lvl="1">
              <a:buFont typeface="Arial" panose="020B0604020202020204" pitchFamily="34" charset="0"/>
              <a:buChar char="•"/>
            </a:pPr>
            <a:r>
              <a:rPr lang="en-US" dirty="0"/>
              <a:t>(301) 443-7821</a:t>
            </a:r>
          </a:p>
          <a:p>
            <a:pPr marL="457200" lvl="1" indent="0">
              <a:buNone/>
            </a:pPr>
            <a:endParaRPr lang="en-US" dirty="0"/>
          </a:p>
          <a:p>
            <a:pPr lvl="1">
              <a:buFont typeface="Arial" panose="020B060402020202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214253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How are Tribal Shares Determined?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1707523"/>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867400" y="2057400"/>
            <a:ext cx="1400896" cy="369332"/>
          </a:xfrm>
          <a:prstGeom prst="rect">
            <a:avLst/>
          </a:prstGeom>
          <a:noFill/>
        </p:spPr>
        <p:txBody>
          <a:bodyPr wrap="none" rtlCol="0">
            <a:spAutoFit/>
          </a:bodyPr>
          <a:lstStyle/>
          <a:p>
            <a:r>
              <a:rPr lang="en-US" b="1" i="1" dirty="0"/>
              <a:t>1. Otherwise</a:t>
            </a:r>
          </a:p>
        </p:txBody>
      </p:sp>
      <p:sp>
        <p:nvSpPr>
          <p:cNvPr id="4" name="TextBox 3"/>
          <p:cNvSpPr txBox="1"/>
          <p:nvPr/>
        </p:nvSpPr>
        <p:spPr>
          <a:xfrm>
            <a:off x="6477000" y="3962400"/>
            <a:ext cx="1400896" cy="646331"/>
          </a:xfrm>
          <a:prstGeom prst="rect">
            <a:avLst/>
          </a:prstGeom>
          <a:noFill/>
        </p:spPr>
        <p:txBody>
          <a:bodyPr wrap="none" rtlCol="0">
            <a:spAutoFit/>
          </a:bodyPr>
          <a:lstStyle/>
          <a:p>
            <a:r>
              <a:rPr lang="en-US" b="1" i="1" dirty="0"/>
              <a:t>2. Otherwise</a:t>
            </a:r>
          </a:p>
          <a:p>
            <a:endParaRPr lang="en-US" dirty="0"/>
          </a:p>
        </p:txBody>
      </p:sp>
      <p:sp>
        <p:nvSpPr>
          <p:cNvPr id="6" name="TextBox 5"/>
          <p:cNvSpPr txBox="1"/>
          <p:nvPr/>
        </p:nvSpPr>
        <p:spPr>
          <a:xfrm>
            <a:off x="7206514" y="5562600"/>
            <a:ext cx="359394" cy="369332"/>
          </a:xfrm>
          <a:prstGeom prst="rect">
            <a:avLst/>
          </a:prstGeom>
          <a:noFill/>
        </p:spPr>
        <p:txBody>
          <a:bodyPr wrap="none" rtlCol="0">
            <a:spAutoFit/>
          </a:bodyPr>
          <a:lstStyle/>
          <a:p>
            <a:r>
              <a:rPr lang="en-US" b="1" i="1" dirty="0"/>
              <a:t>3.</a:t>
            </a:r>
          </a:p>
        </p:txBody>
      </p:sp>
    </p:spTree>
    <p:extLst>
      <p:ext uri="{BB962C8B-B14F-4D97-AF65-F5344CB8AC3E}">
        <p14:creationId xmlns:p14="http://schemas.microsoft.com/office/powerpoint/2010/main" val="38415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Berlin Sans FB" pitchFamily="34" charset="0"/>
              </a:rPr>
              <a:t>Direct Financial Measure Example:</a:t>
            </a:r>
            <a:br>
              <a:rPr lang="en-US" sz="3200" dirty="0">
                <a:latin typeface="Berlin Sans FB" pitchFamily="34" charset="0"/>
              </a:rPr>
            </a:br>
            <a:r>
              <a:rPr lang="en-US" sz="3200" dirty="0">
                <a:latin typeface="Berlin Sans FB" pitchFamily="34" charset="0"/>
              </a:rPr>
              <a:t>1 IHS Site Serving only 1 Tribe</a:t>
            </a:r>
            <a:endParaRPr lang="en-US" sz="3200" dirty="0"/>
          </a:p>
        </p:txBody>
      </p:sp>
      <p:sp>
        <p:nvSpPr>
          <p:cNvPr id="3" name="Content Placeholder 2"/>
          <p:cNvSpPr>
            <a:spLocks noGrp="1"/>
          </p:cNvSpPr>
          <p:nvPr>
            <p:ph idx="1"/>
          </p:nvPr>
        </p:nvSpPr>
        <p:spPr/>
        <p:txBody>
          <a:bodyPr/>
          <a:lstStyle/>
          <a:p>
            <a:pPr lvl="0"/>
            <a:r>
              <a:rPr lang="en-US" sz="2000" dirty="0"/>
              <a:t>When financial accounts record IHS expenditures for a program serving only 1 Tribe, the process to identify that Tribe’s shares is straightforward.  The entire amount may be labeled “shares” and 100% are available when the Tribe contracts the program. </a:t>
            </a:r>
          </a:p>
          <a:p>
            <a:endParaRPr lang="en-US" dirty="0"/>
          </a:p>
        </p:txBody>
      </p:sp>
      <p:grpSp>
        <p:nvGrpSpPr>
          <p:cNvPr id="6" name="Group 5"/>
          <p:cNvGrpSpPr/>
          <p:nvPr/>
        </p:nvGrpSpPr>
        <p:grpSpPr>
          <a:xfrm>
            <a:off x="1524000" y="3048000"/>
            <a:ext cx="5939319" cy="2766750"/>
            <a:chOff x="1945773" y="3743400"/>
            <a:chExt cx="5939319" cy="2766750"/>
          </a:xfrm>
        </p:grpSpPr>
        <p:sp>
          <p:nvSpPr>
            <p:cNvPr id="7" name="Rounded Rectangle 6"/>
            <p:cNvSpPr/>
            <p:nvPr/>
          </p:nvSpPr>
          <p:spPr>
            <a:xfrm>
              <a:off x="4296641" y="4462699"/>
              <a:ext cx="1617747" cy="136729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100% of the Site Budget is Available to that Tribe</a:t>
              </a:r>
              <a:endParaRPr lang="en-US" sz="1600" dirty="0"/>
            </a:p>
          </p:txBody>
        </p:sp>
        <p:sp>
          <p:nvSpPr>
            <p:cNvPr id="8" name="Rectangle 7"/>
            <p:cNvSpPr/>
            <p:nvPr/>
          </p:nvSpPr>
          <p:spPr>
            <a:xfrm>
              <a:off x="6656788" y="4508721"/>
              <a:ext cx="1228304" cy="116063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Shares ($) for the Tribe</a:t>
              </a:r>
            </a:p>
          </p:txBody>
        </p:sp>
        <p:sp>
          <p:nvSpPr>
            <p:cNvPr id="9" name="Flowchart: Document 8"/>
            <p:cNvSpPr/>
            <p:nvPr/>
          </p:nvSpPr>
          <p:spPr>
            <a:xfrm>
              <a:off x="1945773" y="3743400"/>
              <a:ext cx="1851758" cy="1159136"/>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Budget of the Local IHS Site to be contracted</a:t>
              </a:r>
            </a:p>
          </p:txBody>
        </p:sp>
        <p:sp>
          <p:nvSpPr>
            <p:cNvPr id="10" name="Flowchart: Document 9"/>
            <p:cNvSpPr/>
            <p:nvPr/>
          </p:nvSpPr>
          <p:spPr>
            <a:xfrm>
              <a:off x="1945773" y="5351014"/>
              <a:ext cx="1851758" cy="1159136"/>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Only 1 Tribe is served there</a:t>
              </a:r>
            </a:p>
          </p:txBody>
        </p:sp>
        <p:sp>
          <p:nvSpPr>
            <p:cNvPr id="11" name="TextBox 10"/>
            <p:cNvSpPr txBox="1"/>
            <p:nvPr/>
          </p:nvSpPr>
          <p:spPr>
            <a:xfrm>
              <a:off x="6054396" y="4717339"/>
              <a:ext cx="566696" cy="646331"/>
            </a:xfrm>
            <a:prstGeom prst="rect">
              <a:avLst/>
            </a:prstGeom>
            <a:noFill/>
          </p:spPr>
          <p:txBody>
            <a:bodyPr wrap="square" rtlCol="0">
              <a:spAutoFit/>
            </a:bodyPr>
            <a:lstStyle/>
            <a:p>
              <a:r>
                <a:rPr lang="en-US" sz="3600" dirty="0">
                  <a:latin typeface="Rockwell Extra Bold" pitchFamily="18" charset="0"/>
                </a:rPr>
                <a:t>=</a:t>
              </a:r>
            </a:p>
          </p:txBody>
        </p:sp>
        <p:cxnSp>
          <p:nvCxnSpPr>
            <p:cNvPr id="12" name="Elbow Connector 11"/>
            <p:cNvCxnSpPr>
              <a:stCxn id="9" idx="3"/>
              <a:endCxn id="7" idx="1"/>
            </p:cNvCxnSpPr>
            <p:nvPr/>
          </p:nvCxnSpPr>
          <p:spPr bwMode="auto">
            <a:xfrm>
              <a:off x="3797531" y="4322968"/>
              <a:ext cx="499110" cy="823380"/>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13" name="Elbow Connector 12"/>
            <p:cNvCxnSpPr>
              <a:stCxn id="10" idx="3"/>
              <a:endCxn id="7" idx="1"/>
            </p:cNvCxnSpPr>
            <p:nvPr/>
          </p:nvCxnSpPr>
          <p:spPr bwMode="auto">
            <a:xfrm flipV="1">
              <a:off x="3797531" y="5146348"/>
              <a:ext cx="499110" cy="784234"/>
            </a:xfrm>
            <a:prstGeom prst="bentConnector3">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00733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Berlin Sans FB" pitchFamily="34" charset="0"/>
              </a:rPr>
              <a:t>Program Measure Formula </a:t>
            </a:r>
            <a:br>
              <a:rPr lang="en-US" sz="3200" dirty="0">
                <a:latin typeface="Berlin Sans FB" pitchFamily="34" charset="0"/>
              </a:rPr>
            </a:br>
            <a:r>
              <a:rPr lang="en-US" sz="3200" dirty="0">
                <a:latin typeface="Berlin Sans FB" pitchFamily="34" charset="0"/>
              </a:rPr>
              <a:t>Example: </a:t>
            </a:r>
            <a:br>
              <a:rPr lang="en-US" sz="3200" dirty="0">
                <a:latin typeface="Berlin Sans FB" pitchFamily="34" charset="0"/>
              </a:rPr>
            </a:br>
            <a:r>
              <a:rPr lang="en-US" sz="3200" dirty="0">
                <a:latin typeface="Berlin Sans FB" pitchFamily="34" charset="0"/>
              </a:rPr>
              <a:t>Fiscal Intermediary (FI) PSFA (IHS-wide)</a:t>
            </a:r>
            <a:endParaRPr lang="en-US" sz="3200" dirty="0"/>
          </a:p>
        </p:txBody>
      </p:sp>
      <p:sp>
        <p:nvSpPr>
          <p:cNvPr id="3" name="Content Placeholder 2"/>
          <p:cNvSpPr>
            <a:spLocks noGrp="1"/>
          </p:cNvSpPr>
          <p:nvPr>
            <p:ph idx="1"/>
          </p:nvPr>
        </p:nvSpPr>
        <p:spPr/>
        <p:txBody>
          <a:bodyPr/>
          <a:lstStyle/>
          <a:p>
            <a:pPr lvl="0"/>
            <a:r>
              <a:rPr lang="en-US" sz="2400" dirty="0"/>
              <a:t>The FI processes claims for IHS operated Purchased/Referred Care (PRC) programs.  The FI is paid a fee per claim processed. A tribe can contract for this function.  Shares associated with the PRC FI are proportional to the claims workload.</a:t>
            </a:r>
          </a:p>
          <a:p>
            <a:endParaRPr lang="en-US" dirty="0"/>
          </a:p>
        </p:txBody>
      </p:sp>
      <p:grpSp>
        <p:nvGrpSpPr>
          <p:cNvPr id="5" name="Group 4"/>
          <p:cNvGrpSpPr/>
          <p:nvPr/>
        </p:nvGrpSpPr>
        <p:grpSpPr>
          <a:xfrm>
            <a:off x="762000" y="3359413"/>
            <a:ext cx="7450619" cy="2766750"/>
            <a:chOff x="1056773" y="3743400"/>
            <a:chExt cx="7450619" cy="2766750"/>
          </a:xfrm>
        </p:grpSpPr>
        <p:sp>
          <p:nvSpPr>
            <p:cNvPr id="6" name="Rounded Rectangle 5"/>
            <p:cNvSpPr/>
            <p:nvPr/>
          </p:nvSpPr>
          <p:spPr>
            <a:xfrm>
              <a:off x="3407641" y="4462699"/>
              <a:ext cx="1617747" cy="136729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Average Cost Per Claim</a:t>
              </a:r>
            </a:p>
            <a:p>
              <a:pPr algn="ctr"/>
              <a:r>
                <a:rPr lang="en-US" sz="1600" dirty="0"/>
                <a:t>($ / #)</a:t>
              </a:r>
            </a:p>
          </p:txBody>
        </p:sp>
        <p:sp>
          <p:nvSpPr>
            <p:cNvPr id="7" name="Rectangle 6"/>
            <p:cNvSpPr/>
            <p:nvPr/>
          </p:nvSpPr>
          <p:spPr>
            <a:xfrm>
              <a:off x="7279088" y="4557257"/>
              <a:ext cx="1228304" cy="116063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Shares ($) for the Tribe</a:t>
              </a:r>
            </a:p>
          </p:txBody>
        </p:sp>
        <p:sp>
          <p:nvSpPr>
            <p:cNvPr id="8" name="Flowchart: Document 7"/>
            <p:cNvSpPr/>
            <p:nvPr/>
          </p:nvSpPr>
          <p:spPr>
            <a:xfrm>
              <a:off x="1056773" y="3743400"/>
              <a:ext cx="1851758" cy="1159136"/>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FI Fee Contract Amount $  </a:t>
              </a:r>
            </a:p>
          </p:txBody>
        </p:sp>
        <p:sp>
          <p:nvSpPr>
            <p:cNvPr id="9" name="Flowchart: Document 8"/>
            <p:cNvSpPr/>
            <p:nvPr/>
          </p:nvSpPr>
          <p:spPr>
            <a:xfrm>
              <a:off x="1056773" y="5351014"/>
              <a:ext cx="1851758" cy="1159136"/>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Total # Claims Processed by the FI</a:t>
              </a:r>
            </a:p>
          </p:txBody>
        </p:sp>
        <p:sp>
          <p:nvSpPr>
            <p:cNvPr id="10" name="Rounded Rectangle 9"/>
            <p:cNvSpPr/>
            <p:nvPr/>
          </p:nvSpPr>
          <p:spPr>
            <a:xfrm>
              <a:off x="5466497" y="4463019"/>
              <a:ext cx="1337199" cy="136697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 Claims for the particular Tribe</a:t>
              </a:r>
            </a:p>
          </p:txBody>
        </p:sp>
        <p:sp>
          <p:nvSpPr>
            <p:cNvPr id="11" name="TextBox 10"/>
            <p:cNvSpPr txBox="1"/>
            <p:nvPr/>
          </p:nvSpPr>
          <p:spPr>
            <a:xfrm>
              <a:off x="5012326" y="4728610"/>
              <a:ext cx="566696" cy="646331"/>
            </a:xfrm>
            <a:prstGeom prst="rect">
              <a:avLst/>
            </a:prstGeom>
            <a:noFill/>
          </p:spPr>
          <p:txBody>
            <a:bodyPr wrap="square" rtlCol="0">
              <a:spAutoFit/>
            </a:bodyPr>
            <a:lstStyle/>
            <a:p>
              <a:r>
                <a:rPr lang="en-US" sz="3600" dirty="0">
                  <a:latin typeface="Gill Sans Ultra Bold Condensed" pitchFamily="34" charset="0"/>
                </a:rPr>
                <a:t>x</a:t>
              </a:r>
            </a:p>
          </p:txBody>
        </p:sp>
        <p:sp>
          <p:nvSpPr>
            <p:cNvPr id="12" name="TextBox 11"/>
            <p:cNvSpPr txBox="1"/>
            <p:nvPr/>
          </p:nvSpPr>
          <p:spPr>
            <a:xfrm>
              <a:off x="6803696" y="4765875"/>
              <a:ext cx="566696" cy="646331"/>
            </a:xfrm>
            <a:prstGeom prst="rect">
              <a:avLst/>
            </a:prstGeom>
            <a:noFill/>
          </p:spPr>
          <p:txBody>
            <a:bodyPr wrap="square" rtlCol="0">
              <a:spAutoFit/>
            </a:bodyPr>
            <a:lstStyle/>
            <a:p>
              <a:r>
                <a:rPr lang="en-US" sz="3600" dirty="0">
                  <a:latin typeface="Rockwell Extra Bold" pitchFamily="18" charset="0"/>
                </a:rPr>
                <a:t>=</a:t>
              </a:r>
            </a:p>
          </p:txBody>
        </p:sp>
        <p:cxnSp>
          <p:nvCxnSpPr>
            <p:cNvPr id="13" name="Elbow Connector 12"/>
            <p:cNvCxnSpPr>
              <a:stCxn id="8" idx="3"/>
              <a:endCxn id="6" idx="1"/>
            </p:cNvCxnSpPr>
            <p:nvPr/>
          </p:nvCxnSpPr>
          <p:spPr bwMode="auto">
            <a:xfrm>
              <a:off x="2908531" y="4322968"/>
              <a:ext cx="499110" cy="823380"/>
            </a:xfrm>
            <a:prstGeom prst="bentConnector3">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281810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Proxy Formula Example:</a:t>
            </a:r>
            <a:br>
              <a:rPr lang="en-US" dirty="0"/>
            </a:br>
            <a:r>
              <a:rPr lang="en-US" dirty="0"/>
              <a:t>Tribal Size Adjustment Formula</a:t>
            </a:r>
          </a:p>
        </p:txBody>
      </p:sp>
      <p:sp>
        <p:nvSpPr>
          <p:cNvPr id="3" name="Content Placeholder 2"/>
          <p:cNvSpPr>
            <a:spLocks noGrp="1"/>
          </p:cNvSpPr>
          <p:nvPr>
            <p:ph idx="1"/>
          </p:nvPr>
        </p:nvSpPr>
        <p:spPr/>
        <p:txBody>
          <a:bodyPr/>
          <a:lstStyle/>
          <a:p>
            <a:r>
              <a:rPr lang="en-US" sz="2400" dirty="0"/>
              <a:t>Most of HQ PSFAs collectively benefit more than 567 Tribes.  </a:t>
            </a:r>
          </a:p>
          <a:p>
            <a:r>
              <a:rPr lang="en-US" sz="2400" dirty="0"/>
              <a:t>The TSA formula calculates a dollar benefit for all Tribes in proportion to Tribal user counts. </a:t>
            </a:r>
          </a:p>
          <a:p>
            <a:endParaRPr lang="en-US" dirty="0"/>
          </a:p>
          <a:p>
            <a:pPr marL="0" lvl="0" indent="0">
              <a:buNone/>
            </a:pPr>
            <a:endParaRPr lang="en-US" dirty="0"/>
          </a:p>
          <a:p>
            <a:endParaRPr lang="en-US" dirty="0"/>
          </a:p>
        </p:txBody>
      </p:sp>
      <p:grpSp>
        <p:nvGrpSpPr>
          <p:cNvPr id="5" name="Group 4"/>
          <p:cNvGrpSpPr/>
          <p:nvPr/>
        </p:nvGrpSpPr>
        <p:grpSpPr>
          <a:xfrm>
            <a:off x="478410" y="3033498"/>
            <a:ext cx="7696200" cy="3348776"/>
            <a:chOff x="990600" y="4271066"/>
            <a:chExt cx="7579747" cy="2382111"/>
          </a:xfrm>
        </p:grpSpPr>
        <p:sp>
          <p:nvSpPr>
            <p:cNvPr id="6" name="Rounded Rectangle 5"/>
            <p:cNvSpPr/>
            <p:nvPr/>
          </p:nvSpPr>
          <p:spPr>
            <a:xfrm>
              <a:off x="3676308" y="4271066"/>
              <a:ext cx="2624824" cy="238211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600"/>
            </a:p>
          </p:txBody>
        </p:sp>
        <p:sp>
          <p:nvSpPr>
            <p:cNvPr id="7" name="Rectangle 6"/>
            <p:cNvSpPr/>
            <p:nvPr/>
          </p:nvSpPr>
          <p:spPr>
            <a:xfrm>
              <a:off x="3844159" y="4710899"/>
              <a:ext cx="2211742" cy="1192080"/>
            </a:xfrm>
            <a:prstGeom prst="rect">
              <a:avLst/>
            </a:prstGeom>
            <a:ln>
              <a:solidFill>
                <a:schemeClr val="accent4">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tx1"/>
                  </a:solidFill>
                </a:rPr>
                <a:t>92% of TSA $ is calculated per user for all Tribes</a:t>
              </a:r>
            </a:p>
          </p:txBody>
        </p:sp>
        <p:sp>
          <p:nvSpPr>
            <p:cNvPr id="8" name="Rectangle 7"/>
            <p:cNvSpPr/>
            <p:nvPr/>
          </p:nvSpPr>
          <p:spPr>
            <a:xfrm>
              <a:off x="3844159" y="6246477"/>
              <a:ext cx="2211742" cy="24188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tx1"/>
                  </a:solidFill>
                </a:rPr>
                <a:t>8% if &lt; 2,500 users </a:t>
              </a:r>
            </a:p>
          </p:txBody>
        </p:sp>
        <p:sp>
          <p:nvSpPr>
            <p:cNvPr id="9" name="Subtitle 2"/>
            <p:cNvSpPr txBox="1">
              <a:spLocks/>
            </p:cNvSpPr>
            <p:nvPr/>
          </p:nvSpPr>
          <p:spPr>
            <a:xfrm>
              <a:off x="3741504" y="4271067"/>
              <a:ext cx="2617518" cy="42214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lumMod val="95000"/>
                      <a:lumOff val="5000"/>
                    </a:schemeClr>
                  </a:solidFill>
                  <a:effectLst/>
                  <a:uLnTx/>
                  <a:uFillTx/>
                  <a:latin typeface="+mj-lt"/>
                </a:rPr>
                <a:t>TSA </a:t>
              </a:r>
              <a:r>
                <a:rPr kumimoji="0" lang="en-US" sz="2000" b="1" i="0" u="none" strike="noStrike" kern="1200" cap="none" spc="0" normalizeH="0" noProof="0" dirty="0">
                  <a:ln>
                    <a:noFill/>
                  </a:ln>
                  <a:solidFill>
                    <a:schemeClr val="tx1">
                      <a:lumMod val="95000"/>
                      <a:lumOff val="5000"/>
                    </a:schemeClr>
                  </a:solidFill>
                  <a:effectLst/>
                  <a:uLnTx/>
                  <a:uFillTx/>
                  <a:latin typeface="+mj-lt"/>
                </a:rPr>
                <a:t>Formula</a:t>
              </a:r>
              <a:endParaRPr kumimoji="0" lang="en-US" sz="2000" b="1" i="0" u="none" strike="noStrike" kern="1200" cap="none" spc="0" normalizeH="0" baseline="0" noProof="0" dirty="0">
                <a:ln>
                  <a:noFill/>
                </a:ln>
                <a:solidFill>
                  <a:schemeClr val="tx1">
                    <a:lumMod val="95000"/>
                    <a:lumOff val="5000"/>
                  </a:schemeClr>
                </a:solidFill>
                <a:effectLst/>
                <a:uLnTx/>
                <a:uFillTx/>
                <a:latin typeface="+mj-lt"/>
              </a:endParaRPr>
            </a:p>
          </p:txBody>
        </p:sp>
        <p:sp>
          <p:nvSpPr>
            <p:cNvPr id="10" name="Flowchart: Document 9"/>
            <p:cNvSpPr/>
            <p:nvPr/>
          </p:nvSpPr>
          <p:spPr>
            <a:xfrm>
              <a:off x="990600" y="4892911"/>
              <a:ext cx="1851758" cy="1159136"/>
            </a:xfrm>
            <a:prstGeom prst="flowChartDocument">
              <a:avLst/>
            </a:prstGeom>
            <a:solidFill>
              <a:schemeClr val="accent5">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 </a:t>
              </a:r>
              <a:r>
                <a:rPr lang="en-US" sz="2000" b="1" dirty="0"/>
                <a:t>Aggregate funds for ~ 50 HQ PSFAs</a:t>
              </a:r>
            </a:p>
          </p:txBody>
        </p:sp>
        <p:sp>
          <p:nvSpPr>
            <p:cNvPr id="11" name="Flowchart: Multidocument 10"/>
            <p:cNvSpPr/>
            <p:nvPr/>
          </p:nvSpPr>
          <p:spPr>
            <a:xfrm>
              <a:off x="7392772" y="4854654"/>
              <a:ext cx="1177575" cy="832035"/>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b="1" dirty="0">
                <a:solidFill>
                  <a:schemeClr val="dk1"/>
                </a:solidFill>
              </a:endParaRPr>
            </a:p>
          </p:txBody>
        </p:sp>
        <p:sp>
          <p:nvSpPr>
            <p:cNvPr id="12" name="Flowchart: Multidocument 11"/>
            <p:cNvSpPr/>
            <p:nvPr/>
          </p:nvSpPr>
          <p:spPr>
            <a:xfrm>
              <a:off x="7135082" y="5070943"/>
              <a:ext cx="1177575" cy="832035"/>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Portions for all Tribes</a:t>
              </a:r>
              <a:endParaRPr lang="en-US" b="1" dirty="0">
                <a:solidFill>
                  <a:schemeClr val="dk1"/>
                </a:solidFill>
              </a:endParaRPr>
            </a:p>
          </p:txBody>
        </p:sp>
        <p:cxnSp>
          <p:nvCxnSpPr>
            <p:cNvPr id="13" name="Straight Arrow Connector 12"/>
            <p:cNvCxnSpPr/>
            <p:nvPr/>
          </p:nvCxnSpPr>
          <p:spPr>
            <a:xfrm>
              <a:off x="2971800" y="5462122"/>
              <a:ext cx="609600" cy="10357"/>
            </a:xfrm>
            <a:prstGeom prst="straightConnector1">
              <a:avLst/>
            </a:prstGeom>
            <a:ln w="571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 name="Subtitle 2"/>
          <p:cNvSpPr txBox="1">
            <a:spLocks/>
          </p:cNvSpPr>
          <p:nvPr/>
        </p:nvSpPr>
        <p:spPr>
          <a:xfrm>
            <a:off x="4115466" y="5364128"/>
            <a:ext cx="844978" cy="292155"/>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mn-lt"/>
                <a:ea typeface="+mn-ea"/>
                <a:cs typeface="+mn-cs"/>
              </a:rPr>
              <a:t>+</a:t>
            </a:r>
          </a:p>
        </p:txBody>
      </p:sp>
      <p:grpSp>
        <p:nvGrpSpPr>
          <p:cNvPr id="24" name="Group 23"/>
          <p:cNvGrpSpPr/>
          <p:nvPr/>
        </p:nvGrpSpPr>
        <p:grpSpPr>
          <a:xfrm>
            <a:off x="5837290" y="4456027"/>
            <a:ext cx="880003" cy="849978"/>
            <a:chOff x="7154227" y="901317"/>
            <a:chExt cx="880003" cy="759366"/>
          </a:xfrm>
        </p:grpSpPr>
        <p:cxnSp>
          <p:nvCxnSpPr>
            <p:cNvPr id="25" name="Straight Arrow Connector 24"/>
            <p:cNvCxnSpPr/>
            <p:nvPr/>
          </p:nvCxnSpPr>
          <p:spPr>
            <a:xfrm flipV="1">
              <a:off x="7154227" y="1049708"/>
              <a:ext cx="847972" cy="167079"/>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189252" y="1211511"/>
              <a:ext cx="844978" cy="449172"/>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246582" y="901317"/>
              <a:ext cx="693468" cy="285998"/>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5872315" y="4791795"/>
            <a:ext cx="844978" cy="132439"/>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1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61749" y="1817230"/>
            <a:ext cx="7070658" cy="6018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3" name="Group 22"/>
          <p:cNvGrpSpPr/>
          <p:nvPr/>
        </p:nvGrpSpPr>
        <p:grpSpPr>
          <a:xfrm>
            <a:off x="488812" y="1331074"/>
            <a:ext cx="8121788" cy="5386860"/>
            <a:chOff x="467832" y="1197935"/>
            <a:chExt cx="8452883" cy="5860300"/>
          </a:xfrm>
        </p:grpSpPr>
        <p:sp>
          <p:nvSpPr>
            <p:cNvPr id="24" name="Rectangle 7"/>
            <p:cNvSpPr>
              <a:spLocks noChangeArrowheads="1"/>
            </p:cNvSpPr>
            <p:nvPr/>
          </p:nvSpPr>
          <p:spPr bwMode="auto">
            <a:xfrm>
              <a:off x="5559053" y="4189200"/>
              <a:ext cx="3320904" cy="2094614"/>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endParaRPr lang="en-US" sz="1600" dirty="0">
                <a:latin typeface="Bernard MT Condensed" pitchFamily="18" charset="0"/>
              </a:endParaRPr>
            </a:p>
          </p:txBody>
        </p:sp>
        <p:sp>
          <p:nvSpPr>
            <p:cNvPr id="25" name="Rectangle 21"/>
            <p:cNvSpPr>
              <a:spLocks noChangeArrowheads="1"/>
            </p:cNvSpPr>
            <p:nvPr/>
          </p:nvSpPr>
          <p:spPr bwMode="auto">
            <a:xfrm>
              <a:off x="5550195" y="1286540"/>
              <a:ext cx="3349256" cy="251725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solidFill>
                  <a:srgbClr val="000000"/>
                </a:solidFill>
                <a:latin typeface="Arial" charset="0"/>
              </a:endParaRPr>
            </a:p>
          </p:txBody>
        </p:sp>
        <p:sp>
          <p:nvSpPr>
            <p:cNvPr id="26" name="Rectangle 26"/>
            <p:cNvSpPr>
              <a:spLocks noChangeArrowheads="1"/>
            </p:cNvSpPr>
            <p:nvPr/>
          </p:nvSpPr>
          <p:spPr bwMode="auto">
            <a:xfrm>
              <a:off x="5575004" y="1226282"/>
              <a:ext cx="3313813" cy="485558"/>
            </a:xfrm>
            <a:prstGeom prst="rect">
              <a:avLst/>
            </a:prstGeom>
            <a:noFill/>
            <a:ln w="9525">
              <a:noFill/>
              <a:miter lim="800000"/>
              <a:headEnd/>
              <a:tailEnd/>
            </a:ln>
          </p:spPr>
          <p:txBody>
            <a:bodyPr anchor="ctr"/>
            <a:lstStyle/>
            <a:p>
              <a:r>
                <a:rPr lang="en-US" dirty="0">
                  <a:latin typeface="Arial Black" pitchFamily="34" charset="0"/>
                </a:rPr>
                <a:t>2) Area Level Tables</a:t>
              </a:r>
            </a:p>
          </p:txBody>
        </p:sp>
        <p:sp>
          <p:nvSpPr>
            <p:cNvPr id="27" name="Rectangle 19"/>
            <p:cNvSpPr>
              <a:spLocks noChangeArrowheads="1"/>
            </p:cNvSpPr>
            <p:nvPr/>
          </p:nvSpPr>
          <p:spPr bwMode="auto">
            <a:xfrm>
              <a:off x="510356" y="1265261"/>
              <a:ext cx="4720864" cy="4933518"/>
            </a:xfrm>
            <a:prstGeom prst="rect">
              <a:avLst/>
            </a:prstGeom>
            <a:solidFill>
              <a:schemeClr val="bg1">
                <a:lumMod val="95000"/>
              </a:schemeClr>
            </a:solidFill>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en-US">
                <a:solidFill>
                  <a:srgbClr val="000000"/>
                </a:solidFill>
                <a:latin typeface="Arial" charset="0"/>
              </a:endParaRPr>
            </a:p>
          </p:txBody>
        </p:sp>
        <p:sp>
          <p:nvSpPr>
            <p:cNvPr id="28" name="Rectangle 6"/>
            <p:cNvSpPr>
              <a:spLocks noChangeArrowheads="1"/>
            </p:cNvSpPr>
            <p:nvPr/>
          </p:nvSpPr>
          <p:spPr bwMode="auto">
            <a:xfrm>
              <a:off x="2927486" y="1956399"/>
              <a:ext cx="1447800" cy="728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400" dirty="0">
                  <a:solidFill>
                    <a:srgbClr val="000000"/>
                  </a:solidFill>
                  <a:latin typeface="Bernard MT Condensed" pitchFamily="18" charset="0"/>
                </a:rPr>
                <a:t>NEW</a:t>
              </a:r>
              <a:br>
                <a:rPr lang="en-US" sz="1400" dirty="0">
                  <a:solidFill>
                    <a:srgbClr val="000000"/>
                  </a:solidFill>
                  <a:latin typeface="Bernard MT Condensed" pitchFamily="18" charset="0"/>
                </a:rPr>
              </a:br>
              <a:r>
                <a:rPr lang="en-US" sz="1400" dirty="0">
                  <a:solidFill>
                    <a:srgbClr val="000000"/>
                  </a:solidFill>
                  <a:latin typeface="Bernard MT Condensed" pitchFamily="18" charset="0"/>
                </a:rPr>
                <a:t>APPROPRIATION</a:t>
              </a:r>
            </a:p>
          </p:txBody>
        </p:sp>
        <p:sp>
          <p:nvSpPr>
            <p:cNvPr id="29" name="Rectangle 8"/>
            <p:cNvSpPr>
              <a:spLocks noChangeArrowheads="1"/>
            </p:cNvSpPr>
            <p:nvPr/>
          </p:nvSpPr>
          <p:spPr bwMode="auto">
            <a:xfrm>
              <a:off x="2488019" y="2998374"/>
              <a:ext cx="1141181" cy="73364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400" dirty="0">
                  <a:solidFill>
                    <a:srgbClr val="000000"/>
                  </a:solidFill>
                  <a:latin typeface="Bernard MT Condensed" pitchFamily="18" charset="0"/>
                </a:rPr>
                <a:t>HQ Budget</a:t>
              </a:r>
            </a:p>
          </p:txBody>
        </p:sp>
        <p:sp>
          <p:nvSpPr>
            <p:cNvPr id="30" name="Rectangle 9"/>
            <p:cNvSpPr>
              <a:spLocks noChangeArrowheads="1"/>
            </p:cNvSpPr>
            <p:nvPr/>
          </p:nvSpPr>
          <p:spPr bwMode="auto">
            <a:xfrm>
              <a:off x="3625703" y="2998374"/>
              <a:ext cx="1180214" cy="73364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400" dirty="0">
                  <a:solidFill>
                    <a:srgbClr val="000000"/>
                  </a:solidFill>
                  <a:latin typeface="Bernard MT Condensed" pitchFamily="18" charset="0"/>
                </a:rPr>
                <a:t>AREA Budgets</a:t>
              </a:r>
            </a:p>
          </p:txBody>
        </p:sp>
        <p:sp>
          <p:nvSpPr>
            <p:cNvPr id="31" name="Rectangle 10"/>
            <p:cNvSpPr>
              <a:spLocks noChangeArrowheads="1"/>
            </p:cNvSpPr>
            <p:nvPr/>
          </p:nvSpPr>
          <p:spPr bwMode="auto">
            <a:xfrm>
              <a:off x="3401046" y="4123645"/>
              <a:ext cx="1447800" cy="6928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400" dirty="0">
                  <a:solidFill>
                    <a:srgbClr val="000000"/>
                  </a:solidFill>
                  <a:latin typeface="Bernard MT Condensed" pitchFamily="18" charset="0"/>
                </a:rPr>
                <a:t>HQ PFSA &amp; $</a:t>
              </a:r>
            </a:p>
          </p:txBody>
        </p:sp>
        <p:sp>
          <p:nvSpPr>
            <p:cNvPr id="32" name="Rectangle 11"/>
            <p:cNvSpPr>
              <a:spLocks noChangeArrowheads="1"/>
            </p:cNvSpPr>
            <p:nvPr/>
          </p:nvSpPr>
          <p:spPr bwMode="auto">
            <a:xfrm>
              <a:off x="3401046" y="5151451"/>
              <a:ext cx="14478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400" dirty="0">
                  <a:solidFill>
                    <a:srgbClr val="000000"/>
                  </a:solidFill>
                  <a:latin typeface="Bernard MT Condensed" pitchFamily="18" charset="0"/>
                </a:rPr>
                <a:t>HQ SHARES </a:t>
              </a:r>
            </a:p>
          </p:txBody>
        </p:sp>
        <p:sp>
          <p:nvSpPr>
            <p:cNvPr id="33" name="Text Box 13"/>
            <p:cNvSpPr txBox="1">
              <a:spLocks noChangeArrowheads="1"/>
            </p:cNvSpPr>
            <p:nvPr/>
          </p:nvSpPr>
          <p:spPr bwMode="auto">
            <a:xfrm>
              <a:off x="1075449" y="4300067"/>
              <a:ext cx="2221086" cy="284602"/>
            </a:xfrm>
            <a:prstGeom prst="rect">
              <a:avLst/>
            </a:prstGeom>
            <a:noFill/>
            <a:ln w="9525">
              <a:noFill/>
              <a:miter lim="800000"/>
              <a:headEnd/>
              <a:tailEnd/>
            </a:ln>
          </p:spPr>
          <p:txBody>
            <a:bodyPr wrap="square">
              <a:spAutoFit/>
            </a:bodyPr>
            <a:lstStyle/>
            <a:p>
              <a:pPr>
                <a:spcBef>
                  <a:spcPct val="50000"/>
                </a:spcBef>
              </a:pPr>
              <a:r>
                <a:rPr lang="en-US" sz="1100" dirty="0">
                  <a:latin typeface="Arial Narrow" pitchFamily="34" charset="0"/>
                </a:rPr>
                <a:t>Breakout of HQ PSFA and funds.</a:t>
              </a:r>
            </a:p>
          </p:txBody>
        </p:sp>
        <p:sp>
          <p:nvSpPr>
            <p:cNvPr id="34" name="Line 14"/>
            <p:cNvSpPr>
              <a:spLocks noChangeShapeType="1"/>
            </p:cNvSpPr>
            <p:nvPr/>
          </p:nvSpPr>
          <p:spPr bwMode="auto">
            <a:xfrm flipH="1">
              <a:off x="3455581" y="2732567"/>
              <a:ext cx="223284" cy="244556"/>
            </a:xfrm>
            <a:prstGeom prst="line">
              <a:avLst/>
            </a:prstGeom>
            <a:noFill/>
            <a:ln w="9525">
              <a:solidFill>
                <a:schemeClr val="tx1"/>
              </a:solidFill>
              <a:prstDash val="dash"/>
              <a:round/>
              <a:headEnd/>
              <a:tailEnd type="triangle" w="med" len="med"/>
            </a:ln>
          </p:spPr>
          <p:txBody>
            <a:bodyPr/>
            <a:lstStyle/>
            <a:p>
              <a:endParaRPr lang="en-US"/>
            </a:p>
          </p:txBody>
        </p:sp>
        <p:sp>
          <p:nvSpPr>
            <p:cNvPr id="35" name="Line 15"/>
            <p:cNvSpPr>
              <a:spLocks noChangeShapeType="1"/>
            </p:cNvSpPr>
            <p:nvPr/>
          </p:nvSpPr>
          <p:spPr bwMode="auto">
            <a:xfrm>
              <a:off x="3848986" y="2690043"/>
              <a:ext cx="297712" cy="297706"/>
            </a:xfrm>
            <a:prstGeom prst="line">
              <a:avLst/>
            </a:prstGeom>
            <a:noFill/>
            <a:ln w="9525">
              <a:solidFill>
                <a:schemeClr val="tx1"/>
              </a:solidFill>
              <a:prstDash val="dash"/>
              <a:round/>
              <a:headEnd/>
              <a:tailEnd type="triangle" w="med" len="med"/>
            </a:ln>
          </p:spPr>
          <p:txBody>
            <a:bodyPr/>
            <a:lstStyle/>
            <a:p>
              <a:endParaRPr lang="en-US"/>
            </a:p>
          </p:txBody>
        </p:sp>
        <p:sp>
          <p:nvSpPr>
            <p:cNvPr id="36" name="Line 16"/>
            <p:cNvSpPr>
              <a:spLocks noChangeShapeType="1"/>
            </p:cNvSpPr>
            <p:nvPr/>
          </p:nvSpPr>
          <p:spPr bwMode="auto">
            <a:xfrm>
              <a:off x="3221665" y="3753293"/>
              <a:ext cx="574158" cy="393412"/>
            </a:xfrm>
            <a:prstGeom prst="line">
              <a:avLst/>
            </a:prstGeom>
            <a:noFill/>
            <a:ln w="9525">
              <a:solidFill>
                <a:schemeClr val="tx1"/>
              </a:solidFill>
              <a:prstDash val="dash"/>
              <a:round/>
              <a:headEnd/>
              <a:tailEnd type="triangle" w="med" len="med"/>
            </a:ln>
          </p:spPr>
          <p:txBody>
            <a:bodyPr/>
            <a:lstStyle/>
            <a:p>
              <a:endParaRPr lang="en-US"/>
            </a:p>
          </p:txBody>
        </p:sp>
        <p:sp>
          <p:nvSpPr>
            <p:cNvPr id="37" name="Line 17"/>
            <p:cNvSpPr>
              <a:spLocks noChangeShapeType="1"/>
            </p:cNvSpPr>
            <p:nvPr/>
          </p:nvSpPr>
          <p:spPr bwMode="auto">
            <a:xfrm>
              <a:off x="4101022" y="4848435"/>
              <a:ext cx="8" cy="308364"/>
            </a:xfrm>
            <a:prstGeom prst="line">
              <a:avLst/>
            </a:prstGeom>
            <a:noFill/>
            <a:ln w="9525">
              <a:solidFill>
                <a:schemeClr val="tx1"/>
              </a:solidFill>
              <a:prstDash val="dash"/>
              <a:round/>
              <a:headEnd/>
              <a:tailEnd type="triangle" w="med" len="med"/>
            </a:ln>
          </p:spPr>
          <p:txBody>
            <a:bodyPr/>
            <a:lstStyle/>
            <a:p>
              <a:endParaRPr lang="en-US"/>
            </a:p>
          </p:txBody>
        </p:sp>
        <p:sp>
          <p:nvSpPr>
            <p:cNvPr id="38" name="Rectangle 20"/>
            <p:cNvSpPr>
              <a:spLocks noChangeArrowheads="1"/>
            </p:cNvSpPr>
            <p:nvPr/>
          </p:nvSpPr>
          <p:spPr bwMode="auto">
            <a:xfrm>
              <a:off x="533390" y="1913877"/>
              <a:ext cx="1114650" cy="372140"/>
            </a:xfrm>
            <a:prstGeom prst="rect">
              <a:avLst/>
            </a:prstGeom>
            <a:noFill/>
            <a:ln w="9525">
              <a:noFill/>
              <a:miter lim="800000"/>
              <a:headEnd/>
              <a:tailEnd/>
            </a:ln>
          </p:spPr>
          <p:txBody>
            <a:bodyPr anchor="ctr"/>
            <a:lstStyle/>
            <a:p>
              <a:r>
                <a:rPr lang="en-US" sz="1400" b="1" dirty="0">
                  <a:latin typeface="Arial" charset="0"/>
                </a:rPr>
                <a:t>Table #1</a:t>
              </a:r>
            </a:p>
          </p:txBody>
        </p:sp>
        <p:sp>
          <p:nvSpPr>
            <p:cNvPr id="39" name="Rectangle 24"/>
            <p:cNvSpPr>
              <a:spLocks noChangeArrowheads="1"/>
            </p:cNvSpPr>
            <p:nvPr/>
          </p:nvSpPr>
          <p:spPr bwMode="auto">
            <a:xfrm>
              <a:off x="1015199" y="4036029"/>
              <a:ext cx="1197936" cy="382772"/>
            </a:xfrm>
            <a:prstGeom prst="rect">
              <a:avLst/>
            </a:prstGeom>
            <a:noFill/>
            <a:ln w="9525">
              <a:noFill/>
              <a:miter lim="800000"/>
              <a:headEnd/>
              <a:tailEnd/>
            </a:ln>
          </p:spPr>
          <p:txBody>
            <a:bodyPr anchor="ctr"/>
            <a:lstStyle/>
            <a:p>
              <a:r>
                <a:rPr lang="en-US" sz="1400" b="1" dirty="0">
                  <a:latin typeface="Arial" charset="0"/>
                </a:rPr>
                <a:t>Table #3</a:t>
              </a:r>
            </a:p>
          </p:txBody>
        </p:sp>
        <p:sp>
          <p:nvSpPr>
            <p:cNvPr id="40" name="Text Box 27"/>
            <p:cNvSpPr txBox="1">
              <a:spLocks noChangeArrowheads="1"/>
            </p:cNvSpPr>
            <p:nvPr/>
          </p:nvSpPr>
          <p:spPr bwMode="auto">
            <a:xfrm>
              <a:off x="552884" y="2167276"/>
              <a:ext cx="2374601" cy="468757"/>
            </a:xfrm>
            <a:prstGeom prst="rect">
              <a:avLst/>
            </a:prstGeom>
            <a:noFill/>
            <a:ln w="9525">
              <a:noFill/>
              <a:miter lim="800000"/>
              <a:headEnd/>
              <a:tailEnd/>
            </a:ln>
          </p:spPr>
          <p:txBody>
            <a:bodyPr wrap="square">
              <a:spAutoFit/>
            </a:bodyPr>
            <a:lstStyle/>
            <a:p>
              <a:pPr>
                <a:spcBef>
                  <a:spcPct val="50000"/>
                </a:spcBef>
              </a:pPr>
              <a:r>
                <a:rPr lang="en-US" sz="1100" dirty="0">
                  <a:latin typeface="Arial Narrow" pitchFamily="34" charset="0"/>
                </a:rPr>
                <a:t>Shows any </a:t>
              </a:r>
              <a:r>
                <a:rPr lang="en-US" sz="1100" u="sng" dirty="0">
                  <a:latin typeface="Arial Narrow" pitchFamily="34" charset="0"/>
                </a:rPr>
                <a:t>CHANGES</a:t>
              </a:r>
              <a:r>
                <a:rPr lang="en-US" sz="1100" dirty="0">
                  <a:latin typeface="Arial Narrow" pitchFamily="34" charset="0"/>
                </a:rPr>
                <a:t> to entire IHS appropriation</a:t>
              </a:r>
            </a:p>
          </p:txBody>
        </p:sp>
        <p:sp>
          <p:nvSpPr>
            <p:cNvPr id="41" name="Text Box 27"/>
            <p:cNvSpPr txBox="1">
              <a:spLocks noChangeArrowheads="1"/>
            </p:cNvSpPr>
            <p:nvPr/>
          </p:nvSpPr>
          <p:spPr bwMode="auto">
            <a:xfrm>
              <a:off x="531583" y="3044279"/>
              <a:ext cx="1956436" cy="468757"/>
            </a:xfrm>
            <a:prstGeom prst="rect">
              <a:avLst/>
            </a:prstGeom>
            <a:noFill/>
            <a:ln w="9525">
              <a:noFill/>
              <a:miter lim="800000"/>
              <a:headEnd/>
              <a:tailEnd/>
            </a:ln>
          </p:spPr>
          <p:txBody>
            <a:bodyPr wrap="square">
              <a:spAutoFit/>
            </a:bodyPr>
            <a:lstStyle/>
            <a:p>
              <a:pPr>
                <a:spcBef>
                  <a:spcPct val="50000"/>
                </a:spcBef>
              </a:pPr>
              <a:r>
                <a:rPr lang="en-US" sz="1100" dirty="0">
                  <a:latin typeface="Arial Narrow" pitchFamily="34" charset="0"/>
                </a:rPr>
                <a:t>Splits Appropriation into parts managed by HQ and Areas</a:t>
              </a:r>
            </a:p>
          </p:txBody>
        </p:sp>
        <p:sp>
          <p:nvSpPr>
            <p:cNvPr id="42" name="Text Box 13"/>
            <p:cNvSpPr txBox="1">
              <a:spLocks noChangeArrowheads="1"/>
            </p:cNvSpPr>
            <p:nvPr/>
          </p:nvSpPr>
          <p:spPr bwMode="auto">
            <a:xfrm>
              <a:off x="1096715" y="5515721"/>
              <a:ext cx="2199820" cy="468757"/>
            </a:xfrm>
            <a:prstGeom prst="rect">
              <a:avLst/>
            </a:prstGeom>
            <a:noFill/>
            <a:ln w="9525">
              <a:noFill/>
              <a:miter lim="800000"/>
              <a:headEnd/>
              <a:tailEnd/>
            </a:ln>
          </p:spPr>
          <p:txBody>
            <a:bodyPr wrap="square">
              <a:spAutoFit/>
            </a:bodyPr>
            <a:lstStyle/>
            <a:p>
              <a:pPr>
                <a:spcBef>
                  <a:spcPct val="50000"/>
                </a:spcBef>
              </a:pPr>
              <a:r>
                <a:rPr lang="en-US" sz="1100" dirty="0">
                  <a:latin typeface="Arial Narrow" pitchFamily="34" charset="0"/>
                </a:rPr>
                <a:t>Exists for each individual tribe and shows the portion of $ available to it.</a:t>
              </a:r>
            </a:p>
          </p:txBody>
        </p:sp>
        <p:sp>
          <p:nvSpPr>
            <p:cNvPr id="43" name="Rectangle 24"/>
            <p:cNvSpPr>
              <a:spLocks noChangeArrowheads="1"/>
            </p:cNvSpPr>
            <p:nvPr/>
          </p:nvSpPr>
          <p:spPr bwMode="auto">
            <a:xfrm>
              <a:off x="1061275" y="5187882"/>
              <a:ext cx="1197936" cy="382772"/>
            </a:xfrm>
            <a:prstGeom prst="rect">
              <a:avLst/>
            </a:prstGeom>
            <a:noFill/>
            <a:ln w="9525">
              <a:noFill/>
              <a:miter lim="800000"/>
              <a:headEnd/>
              <a:tailEnd/>
            </a:ln>
          </p:spPr>
          <p:txBody>
            <a:bodyPr anchor="ctr"/>
            <a:lstStyle/>
            <a:p>
              <a:r>
                <a:rPr lang="en-US" sz="1400" b="1" dirty="0">
                  <a:latin typeface="Arial" charset="0"/>
                </a:rPr>
                <a:t>Table #4</a:t>
              </a:r>
            </a:p>
          </p:txBody>
        </p:sp>
        <p:sp>
          <p:nvSpPr>
            <p:cNvPr id="44" name="Rectangle 7"/>
            <p:cNvSpPr>
              <a:spLocks noChangeArrowheads="1"/>
            </p:cNvSpPr>
            <p:nvPr/>
          </p:nvSpPr>
          <p:spPr bwMode="auto">
            <a:xfrm>
              <a:off x="6645348" y="1793457"/>
              <a:ext cx="1435396" cy="50683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a:solidFill>
                    <a:srgbClr val="000000"/>
                  </a:solidFill>
                  <a:latin typeface="Bernard MT Condensed" pitchFamily="18" charset="0"/>
                </a:rPr>
                <a:t>Area Budget</a:t>
              </a:r>
            </a:p>
          </p:txBody>
        </p:sp>
        <p:sp>
          <p:nvSpPr>
            <p:cNvPr id="45" name="Rectangle 7"/>
            <p:cNvSpPr>
              <a:spLocks noChangeArrowheads="1"/>
            </p:cNvSpPr>
            <p:nvPr/>
          </p:nvSpPr>
          <p:spPr bwMode="auto">
            <a:xfrm>
              <a:off x="5773479" y="2534208"/>
              <a:ext cx="1644502" cy="55289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a:solidFill>
                    <a:srgbClr val="000000"/>
                  </a:solidFill>
                  <a:latin typeface="Bernard MT Condensed" pitchFamily="18" charset="0"/>
                </a:rPr>
                <a:t>Area PSFA &amp; $</a:t>
              </a:r>
            </a:p>
          </p:txBody>
        </p:sp>
        <p:sp>
          <p:nvSpPr>
            <p:cNvPr id="46" name="Rectangle 22"/>
            <p:cNvSpPr>
              <a:spLocks noChangeArrowheads="1"/>
            </p:cNvSpPr>
            <p:nvPr/>
          </p:nvSpPr>
          <p:spPr bwMode="auto">
            <a:xfrm>
              <a:off x="496141" y="2833571"/>
              <a:ext cx="1123950" cy="260350"/>
            </a:xfrm>
            <a:prstGeom prst="rect">
              <a:avLst/>
            </a:prstGeom>
            <a:noFill/>
            <a:ln w="9525">
              <a:noFill/>
              <a:miter lim="800000"/>
              <a:headEnd/>
              <a:tailEnd/>
            </a:ln>
          </p:spPr>
          <p:txBody>
            <a:bodyPr anchor="ctr"/>
            <a:lstStyle/>
            <a:p>
              <a:r>
                <a:rPr lang="en-US" sz="1400" b="1" dirty="0">
                  <a:latin typeface="Arial" charset="0"/>
                </a:rPr>
                <a:t>Table #2</a:t>
              </a:r>
            </a:p>
          </p:txBody>
        </p:sp>
        <p:sp>
          <p:nvSpPr>
            <p:cNvPr id="47" name="Rectangle 26"/>
            <p:cNvSpPr>
              <a:spLocks noChangeArrowheads="1"/>
            </p:cNvSpPr>
            <p:nvPr/>
          </p:nvSpPr>
          <p:spPr bwMode="auto">
            <a:xfrm>
              <a:off x="538716" y="1197935"/>
              <a:ext cx="3331535" cy="673400"/>
            </a:xfrm>
            <a:prstGeom prst="rect">
              <a:avLst/>
            </a:prstGeom>
            <a:noFill/>
            <a:ln w="9525">
              <a:noFill/>
              <a:miter lim="800000"/>
              <a:headEnd/>
              <a:tailEnd/>
            </a:ln>
          </p:spPr>
          <p:txBody>
            <a:bodyPr anchor="ctr"/>
            <a:lstStyle/>
            <a:p>
              <a:r>
                <a:rPr lang="en-US" dirty="0">
                  <a:latin typeface="Arial Black" pitchFamily="34" charset="0"/>
                </a:rPr>
                <a:t>3) National Level Tables</a:t>
              </a:r>
            </a:p>
          </p:txBody>
        </p:sp>
        <p:sp>
          <p:nvSpPr>
            <p:cNvPr id="48" name="Rectangle 7"/>
            <p:cNvSpPr>
              <a:spLocks noChangeArrowheads="1"/>
            </p:cNvSpPr>
            <p:nvPr/>
          </p:nvSpPr>
          <p:spPr bwMode="auto">
            <a:xfrm>
              <a:off x="7623544" y="2672312"/>
              <a:ext cx="1088064" cy="7566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a:solidFill>
                    <a:srgbClr val="000000"/>
                  </a:solidFill>
                  <a:latin typeface="Bernard MT Condensed" pitchFamily="18" charset="0"/>
                </a:rPr>
                <a:t>Local Budgets</a:t>
              </a:r>
            </a:p>
          </p:txBody>
        </p:sp>
        <p:sp>
          <p:nvSpPr>
            <p:cNvPr id="49" name="Line 15"/>
            <p:cNvSpPr>
              <a:spLocks noChangeShapeType="1"/>
            </p:cNvSpPr>
            <p:nvPr/>
          </p:nvSpPr>
          <p:spPr bwMode="auto">
            <a:xfrm flipH="1">
              <a:off x="6996221" y="2264734"/>
              <a:ext cx="223285" cy="180753"/>
            </a:xfrm>
            <a:prstGeom prst="line">
              <a:avLst/>
            </a:prstGeom>
            <a:noFill/>
            <a:ln w="9525">
              <a:solidFill>
                <a:schemeClr val="tx1"/>
              </a:solidFill>
              <a:prstDash val="dash"/>
              <a:round/>
              <a:headEnd/>
              <a:tailEnd type="triangle" w="med" len="med"/>
            </a:ln>
          </p:spPr>
          <p:txBody>
            <a:bodyPr/>
            <a:lstStyle/>
            <a:p>
              <a:endParaRPr lang="en-US"/>
            </a:p>
          </p:txBody>
        </p:sp>
        <p:sp>
          <p:nvSpPr>
            <p:cNvPr id="50" name="Line 15"/>
            <p:cNvSpPr>
              <a:spLocks noChangeShapeType="1"/>
            </p:cNvSpPr>
            <p:nvPr/>
          </p:nvSpPr>
          <p:spPr bwMode="auto">
            <a:xfrm>
              <a:off x="7495954" y="2254102"/>
              <a:ext cx="361505" cy="393405"/>
            </a:xfrm>
            <a:prstGeom prst="line">
              <a:avLst/>
            </a:prstGeom>
            <a:noFill/>
            <a:ln w="9525">
              <a:solidFill>
                <a:schemeClr val="tx1"/>
              </a:solidFill>
              <a:prstDash val="dash"/>
              <a:round/>
              <a:headEnd/>
              <a:tailEnd type="triangle" w="med" len="med"/>
            </a:ln>
          </p:spPr>
          <p:txBody>
            <a:bodyPr/>
            <a:lstStyle/>
            <a:p>
              <a:endParaRPr lang="en-US"/>
            </a:p>
          </p:txBody>
        </p:sp>
        <p:sp>
          <p:nvSpPr>
            <p:cNvPr id="51" name="Rectangle 7"/>
            <p:cNvSpPr>
              <a:spLocks noChangeArrowheads="1"/>
            </p:cNvSpPr>
            <p:nvPr/>
          </p:nvSpPr>
          <p:spPr bwMode="auto">
            <a:xfrm>
              <a:off x="6241312" y="4582633"/>
              <a:ext cx="1853609" cy="620233"/>
            </a:xfrm>
            <a:prstGeom prst="rect">
              <a:avLst/>
            </a:prstGeom>
            <a:solidFill>
              <a:srgbClr val="FFD44B"/>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400" dirty="0">
                  <a:solidFill>
                    <a:srgbClr val="000000"/>
                  </a:solidFill>
                  <a:latin typeface="Bernard MT Condensed" pitchFamily="18" charset="0"/>
                </a:rPr>
                <a:t>Local PSFA &amp; $</a:t>
              </a:r>
            </a:p>
          </p:txBody>
        </p:sp>
        <p:sp>
          <p:nvSpPr>
            <p:cNvPr id="52" name="Rectangle 7"/>
            <p:cNvSpPr>
              <a:spLocks noChangeArrowheads="1"/>
            </p:cNvSpPr>
            <p:nvPr/>
          </p:nvSpPr>
          <p:spPr bwMode="auto">
            <a:xfrm>
              <a:off x="6195098" y="5497027"/>
              <a:ext cx="1885645" cy="556437"/>
            </a:xfrm>
            <a:prstGeom prst="rect">
              <a:avLst/>
            </a:prstGeom>
            <a:solidFill>
              <a:srgbClr val="FFD44B"/>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a:solidFill>
                    <a:srgbClr val="000000"/>
                  </a:solidFill>
                  <a:latin typeface="Bernard MT Condensed" pitchFamily="18" charset="0"/>
                </a:rPr>
                <a:t>Local Shares</a:t>
              </a:r>
            </a:p>
          </p:txBody>
        </p:sp>
        <p:sp>
          <p:nvSpPr>
            <p:cNvPr id="53" name="Line 15"/>
            <p:cNvSpPr>
              <a:spLocks noChangeShapeType="1"/>
            </p:cNvSpPr>
            <p:nvPr/>
          </p:nvSpPr>
          <p:spPr bwMode="auto">
            <a:xfrm>
              <a:off x="7325833" y="5199322"/>
              <a:ext cx="10632" cy="308344"/>
            </a:xfrm>
            <a:prstGeom prst="line">
              <a:avLst/>
            </a:prstGeom>
            <a:noFill/>
            <a:ln w="9525">
              <a:solidFill>
                <a:schemeClr val="tx1"/>
              </a:solidFill>
              <a:prstDash val="dash"/>
              <a:round/>
              <a:headEnd/>
              <a:tailEnd type="triangle" w="med" len="med"/>
            </a:ln>
          </p:spPr>
          <p:txBody>
            <a:bodyPr/>
            <a:lstStyle/>
            <a:p>
              <a:endParaRPr lang="en-US"/>
            </a:p>
          </p:txBody>
        </p:sp>
        <p:sp>
          <p:nvSpPr>
            <p:cNvPr id="54" name="Rectangle 26"/>
            <p:cNvSpPr>
              <a:spLocks noChangeArrowheads="1"/>
            </p:cNvSpPr>
            <p:nvPr/>
          </p:nvSpPr>
          <p:spPr bwMode="auto">
            <a:xfrm>
              <a:off x="5589182" y="4167963"/>
              <a:ext cx="3122426" cy="407582"/>
            </a:xfrm>
            <a:prstGeom prst="rect">
              <a:avLst/>
            </a:prstGeom>
            <a:noFill/>
            <a:ln w="9525">
              <a:noFill/>
              <a:miter lim="800000"/>
              <a:headEnd/>
              <a:tailEnd/>
            </a:ln>
          </p:spPr>
          <p:txBody>
            <a:bodyPr anchor="ctr"/>
            <a:lstStyle/>
            <a:p>
              <a:r>
                <a:rPr lang="en-US" dirty="0">
                  <a:latin typeface="Arial Black" pitchFamily="34" charset="0"/>
                </a:rPr>
                <a:t>1) Local Level Tables</a:t>
              </a:r>
            </a:p>
          </p:txBody>
        </p:sp>
        <p:sp>
          <p:nvSpPr>
            <p:cNvPr id="55" name="Rectangle 7"/>
            <p:cNvSpPr>
              <a:spLocks noChangeArrowheads="1"/>
            </p:cNvSpPr>
            <p:nvPr/>
          </p:nvSpPr>
          <p:spPr bwMode="auto">
            <a:xfrm>
              <a:off x="5765171" y="3211029"/>
              <a:ext cx="1644502" cy="43594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400" dirty="0">
                  <a:solidFill>
                    <a:srgbClr val="000000"/>
                  </a:solidFill>
                  <a:latin typeface="Bernard MT Condensed" pitchFamily="18" charset="0"/>
                </a:rPr>
                <a:t>Area Shares</a:t>
              </a:r>
            </a:p>
          </p:txBody>
        </p:sp>
        <p:sp>
          <p:nvSpPr>
            <p:cNvPr id="56" name="Line 15"/>
            <p:cNvSpPr>
              <a:spLocks noChangeShapeType="1"/>
            </p:cNvSpPr>
            <p:nvPr/>
          </p:nvSpPr>
          <p:spPr bwMode="auto">
            <a:xfrm>
              <a:off x="6528392" y="3046791"/>
              <a:ext cx="0" cy="134561"/>
            </a:xfrm>
            <a:prstGeom prst="line">
              <a:avLst/>
            </a:prstGeom>
            <a:noFill/>
            <a:ln w="9525">
              <a:solidFill>
                <a:schemeClr val="tx1"/>
              </a:solidFill>
              <a:prstDash val="dash"/>
              <a:round/>
              <a:headEnd/>
              <a:tailEnd type="triangle" w="med" len="med"/>
            </a:ln>
          </p:spPr>
          <p:txBody>
            <a:bodyPr/>
            <a:lstStyle/>
            <a:p>
              <a:endParaRPr lang="en-US"/>
            </a:p>
          </p:txBody>
        </p:sp>
        <p:sp>
          <p:nvSpPr>
            <p:cNvPr id="57" name="TextBox 56"/>
            <p:cNvSpPr txBox="1"/>
            <p:nvPr/>
          </p:nvSpPr>
          <p:spPr>
            <a:xfrm>
              <a:off x="467832" y="6422065"/>
              <a:ext cx="8452883" cy="636170"/>
            </a:xfrm>
            <a:prstGeom prst="rect">
              <a:avLst/>
            </a:prstGeom>
            <a:noFill/>
          </p:spPr>
          <p:txBody>
            <a:bodyPr wrap="square" rtlCol="0">
              <a:spAutoFit/>
            </a:bodyPr>
            <a:lstStyle/>
            <a:p>
              <a:r>
                <a:rPr lang="en-US" sz="1600" dirty="0"/>
                <a:t>Format and content of Area and Local level tables will vary, but will generally cover the topics listed above.</a:t>
              </a:r>
            </a:p>
          </p:txBody>
        </p:sp>
        <p:sp>
          <p:nvSpPr>
            <p:cNvPr id="58" name="Freeform 57"/>
            <p:cNvSpPr/>
            <p:nvPr/>
          </p:nvSpPr>
          <p:spPr>
            <a:xfrm>
              <a:off x="4840941" y="1320800"/>
              <a:ext cx="672353" cy="2463800"/>
            </a:xfrm>
            <a:custGeom>
              <a:avLst/>
              <a:gdLst>
                <a:gd name="connsiteX0" fmla="*/ 12700 w 749300"/>
                <a:gd name="connsiteY0" fmla="*/ 1905000 h 2463800"/>
                <a:gd name="connsiteX1" fmla="*/ 749300 w 749300"/>
                <a:gd name="connsiteY1" fmla="*/ 0 h 2463800"/>
                <a:gd name="connsiteX2" fmla="*/ 736600 w 749300"/>
                <a:gd name="connsiteY2" fmla="*/ 2463800 h 2463800"/>
                <a:gd name="connsiteX3" fmla="*/ 25400 w 749300"/>
                <a:gd name="connsiteY3" fmla="*/ 2235200 h 2463800"/>
                <a:gd name="connsiteX4" fmla="*/ 0 w 749300"/>
                <a:gd name="connsiteY4" fmla="*/ 1854200 h 2463800"/>
                <a:gd name="connsiteX5" fmla="*/ 0 w 749300"/>
                <a:gd name="connsiteY5" fmla="*/ 1854200 h 2463800"/>
                <a:gd name="connsiteX0" fmla="*/ 749300 w 749300"/>
                <a:gd name="connsiteY0" fmla="*/ 0 h 2463800"/>
                <a:gd name="connsiteX1" fmla="*/ 736600 w 749300"/>
                <a:gd name="connsiteY1" fmla="*/ 2463800 h 2463800"/>
                <a:gd name="connsiteX2" fmla="*/ 25400 w 749300"/>
                <a:gd name="connsiteY2" fmla="*/ 2235200 h 2463800"/>
                <a:gd name="connsiteX3" fmla="*/ 0 w 749300"/>
                <a:gd name="connsiteY3" fmla="*/ 1854200 h 2463800"/>
                <a:gd name="connsiteX4" fmla="*/ 0 w 749300"/>
                <a:gd name="connsiteY4" fmla="*/ 1854200 h 2463800"/>
                <a:gd name="connsiteX0" fmla="*/ 749901 w 749901"/>
                <a:gd name="connsiteY0" fmla="*/ 0 h 2463800"/>
                <a:gd name="connsiteX1" fmla="*/ 737201 w 749901"/>
                <a:gd name="connsiteY1" fmla="*/ 2463800 h 2463800"/>
                <a:gd name="connsiteX2" fmla="*/ 26001 w 749901"/>
                <a:gd name="connsiteY2" fmla="*/ 2235200 h 2463800"/>
                <a:gd name="connsiteX3" fmla="*/ 601 w 749901"/>
                <a:gd name="connsiteY3" fmla="*/ 1854200 h 2463800"/>
                <a:gd name="connsiteX4" fmla="*/ 8693 w 749901"/>
                <a:gd name="connsiteY4" fmla="*/ 1692359 h 2463800"/>
                <a:gd name="connsiteX0" fmla="*/ 749901 w 749901"/>
                <a:gd name="connsiteY0" fmla="*/ 0 h 2463800"/>
                <a:gd name="connsiteX1" fmla="*/ 737201 w 749901"/>
                <a:gd name="connsiteY1" fmla="*/ 2463800 h 2463800"/>
                <a:gd name="connsiteX2" fmla="*/ 26001 w 749901"/>
                <a:gd name="connsiteY2" fmla="*/ 2397040 h 2463800"/>
                <a:gd name="connsiteX3" fmla="*/ 601 w 749901"/>
                <a:gd name="connsiteY3" fmla="*/ 1854200 h 2463800"/>
                <a:gd name="connsiteX4" fmla="*/ 8693 w 749901"/>
                <a:gd name="connsiteY4" fmla="*/ 1692359 h 2463800"/>
                <a:gd name="connsiteX0" fmla="*/ 781830 w 781830"/>
                <a:gd name="connsiteY0" fmla="*/ 0 h 2463800"/>
                <a:gd name="connsiteX1" fmla="*/ 769130 w 781830"/>
                <a:gd name="connsiteY1" fmla="*/ 2463800 h 2463800"/>
                <a:gd name="connsiteX2" fmla="*/ 57930 w 781830"/>
                <a:gd name="connsiteY2" fmla="*/ 2397040 h 2463800"/>
                <a:gd name="connsiteX3" fmla="*/ 40622 w 781830"/>
                <a:gd name="connsiteY3" fmla="*/ 1692359 h 2463800"/>
                <a:gd name="connsiteX0" fmla="*/ 741208 w 741208"/>
                <a:gd name="connsiteY0" fmla="*/ 0 h 2463800"/>
                <a:gd name="connsiteX1" fmla="*/ 728508 w 741208"/>
                <a:gd name="connsiteY1" fmla="*/ 2463800 h 2463800"/>
                <a:gd name="connsiteX2" fmla="*/ 17308 w 741208"/>
                <a:gd name="connsiteY2" fmla="*/ 2397040 h 2463800"/>
                <a:gd name="connsiteX3" fmla="*/ 0 w 741208"/>
                <a:gd name="connsiteY3" fmla="*/ 1692359 h 2463800"/>
              </a:gdLst>
              <a:ahLst/>
              <a:cxnLst>
                <a:cxn ang="0">
                  <a:pos x="connsiteX0" y="connsiteY0"/>
                </a:cxn>
                <a:cxn ang="0">
                  <a:pos x="connsiteX1" y="connsiteY1"/>
                </a:cxn>
                <a:cxn ang="0">
                  <a:pos x="connsiteX2" y="connsiteY2"/>
                </a:cxn>
                <a:cxn ang="0">
                  <a:pos x="connsiteX3" y="connsiteY3"/>
                </a:cxn>
              </a:cxnLst>
              <a:rect l="l" t="t" r="r" b="b"/>
              <a:pathLst>
                <a:path w="741208" h="2463800">
                  <a:moveTo>
                    <a:pt x="741208" y="0"/>
                  </a:moveTo>
                  <a:cubicBezTo>
                    <a:pt x="736975" y="821267"/>
                    <a:pt x="732741" y="1642533"/>
                    <a:pt x="728508" y="2463800"/>
                  </a:cubicBezTo>
                  <a:lnTo>
                    <a:pt x="17308" y="2397040"/>
                  </a:lnTo>
                  <a:lnTo>
                    <a:pt x="0" y="1692359"/>
                  </a:lnTo>
                </a:path>
              </a:pathLst>
            </a:cu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6200000" flipH="1">
              <a:off x="6903586" y="2152147"/>
              <a:ext cx="656654" cy="3313815"/>
            </a:xfrm>
            <a:custGeom>
              <a:avLst/>
              <a:gdLst>
                <a:gd name="connsiteX0" fmla="*/ 12700 w 749300"/>
                <a:gd name="connsiteY0" fmla="*/ 1905000 h 2463800"/>
                <a:gd name="connsiteX1" fmla="*/ 749300 w 749300"/>
                <a:gd name="connsiteY1" fmla="*/ 0 h 2463800"/>
                <a:gd name="connsiteX2" fmla="*/ 736600 w 749300"/>
                <a:gd name="connsiteY2" fmla="*/ 2463800 h 2463800"/>
                <a:gd name="connsiteX3" fmla="*/ 25400 w 749300"/>
                <a:gd name="connsiteY3" fmla="*/ 2235200 h 2463800"/>
                <a:gd name="connsiteX4" fmla="*/ 0 w 749300"/>
                <a:gd name="connsiteY4" fmla="*/ 1854200 h 2463800"/>
                <a:gd name="connsiteX5" fmla="*/ 0 w 749300"/>
                <a:gd name="connsiteY5" fmla="*/ 1854200 h 2463800"/>
                <a:gd name="connsiteX0" fmla="*/ 749300 w 749300"/>
                <a:gd name="connsiteY0" fmla="*/ 0 h 2463800"/>
                <a:gd name="connsiteX1" fmla="*/ 736600 w 749300"/>
                <a:gd name="connsiteY1" fmla="*/ 2463800 h 2463800"/>
                <a:gd name="connsiteX2" fmla="*/ 25400 w 749300"/>
                <a:gd name="connsiteY2" fmla="*/ 2235200 h 2463800"/>
                <a:gd name="connsiteX3" fmla="*/ 0 w 749300"/>
                <a:gd name="connsiteY3" fmla="*/ 1854200 h 2463800"/>
                <a:gd name="connsiteX4" fmla="*/ 0 w 749300"/>
                <a:gd name="connsiteY4" fmla="*/ 1854200 h 2463800"/>
                <a:gd name="connsiteX0" fmla="*/ 749901 w 749901"/>
                <a:gd name="connsiteY0" fmla="*/ 0 h 2463800"/>
                <a:gd name="connsiteX1" fmla="*/ 737201 w 749901"/>
                <a:gd name="connsiteY1" fmla="*/ 2463800 h 2463800"/>
                <a:gd name="connsiteX2" fmla="*/ 26001 w 749901"/>
                <a:gd name="connsiteY2" fmla="*/ 2235200 h 2463800"/>
                <a:gd name="connsiteX3" fmla="*/ 601 w 749901"/>
                <a:gd name="connsiteY3" fmla="*/ 1854200 h 2463800"/>
                <a:gd name="connsiteX4" fmla="*/ 8693 w 749901"/>
                <a:gd name="connsiteY4" fmla="*/ 1692359 h 2463800"/>
                <a:gd name="connsiteX0" fmla="*/ 749901 w 749901"/>
                <a:gd name="connsiteY0" fmla="*/ 0 h 2463800"/>
                <a:gd name="connsiteX1" fmla="*/ 737201 w 749901"/>
                <a:gd name="connsiteY1" fmla="*/ 2463800 h 2463800"/>
                <a:gd name="connsiteX2" fmla="*/ 26001 w 749901"/>
                <a:gd name="connsiteY2" fmla="*/ 2397040 h 2463800"/>
                <a:gd name="connsiteX3" fmla="*/ 601 w 749901"/>
                <a:gd name="connsiteY3" fmla="*/ 1854200 h 2463800"/>
                <a:gd name="connsiteX4" fmla="*/ 8693 w 749901"/>
                <a:gd name="connsiteY4" fmla="*/ 1692359 h 2463800"/>
                <a:gd name="connsiteX0" fmla="*/ 781830 w 781830"/>
                <a:gd name="connsiteY0" fmla="*/ 0 h 2463800"/>
                <a:gd name="connsiteX1" fmla="*/ 769130 w 781830"/>
                <a:gd name="connsiteY1" fmla="*/ 2463800 h 2463800"/>
                <a:gd name="connsiteX2" fmla="*/ 57930 w 781830"/>
                <a:gd name="connsiteY2" fmla="*/ 2397040 h 2463800"/>
                <a:gd name="connsiteX3" fmla="*/ 40622 w 781830"/>
                <a:gd name="connsiteY3" fmla="*/ 1692359 h 2463800"/>
                <a:gd name="connsiteX0" fmla="*/ 741208 w 741208"/>
                <a:gd name="connsiteY0" fmla="*/ 0 h 2463800"/>
                <a:gd name="connsiteX1" fmla="*/ 728508 w 741208"/>
                <a:gd name="connsiteY1" fmla="*/ 2463800 h 2463800"/>
                <a:gd name="connsiteX2" fmla="*/ 17308 w 741208"/>
                <a:gd name="connsiteY2" fmla="*/ 2397040 h 2463800"/>
                <a:gd name="connsiteX3" fmla="*/ 0 w 741208"/>
                <a:gd name="connsiteY3" fmla="*/ 1692359 h 2463800"/>
                <a:gd name="connsiteX0" fmla="*/ 741208 w 741208"/>
                <a:gd name="connsiteY0" fmla="*/ 0 h 2463800"/>
                <a:gd name="connsiteX1" fmla="*/ 728508 w 741208"/>
                <a:gd name="connsiteY1" fmla="*/ 2463800 h 2463800"/>
                <a:gd name="connsiteX2" fmla="*/ 17308 w 741208"/>
                <a:gd name="connsiteY2" fmla="*/ 2341315 h 2463800"/>
                <a:gd name="connsiteX3" fmla="*/ 0 w 741208"/>
                <a:gd name="connsiteY3" fmla="*/ 1692359 h 2463800"/>
                <a:gd name="connsiteX0" fmla="*/ 723900 w 723900"/>
                <a:gd name="connsiteY0" fmla="*/ 0 h 2463800"/>
                <a:gd name="connsiteX1" fmla="*/ 711200 w 723900"/>
                <a:gd name="connsiteY1" fmla="*/ 2463800 h 2463800"/>
                <a:gd name="connsiteX2" fmla="*/ 0 w 723900"/>
                <a:gd name="connsiteY2" fmla="*/ 2341315 h 2463800"/>
                <a:gd name="connsiteX3" fmla="*/ 7480 w 723900"/>
                <a:gd name="connsiteY3" fmla="*/ 1530756 h 2463800"/>
              </a:gdLst>
              <a:ahLst/>
              <a:cxnLst>
                <a:cxn ang="0">
                  <a:pos x="connsiteX0" y="connsiteY0"/>
                </a:cxn>
                <a:cxn ang="0">
                  <a:pos x="connsiteX1" y="connsiteY1"/>
                </a:cxn>
                <a:cxn ang="0">
                  <a:pos x="connsiteX2" y="connsiteY2"/>
                </a:cxn>
                <a:cxn ang="0">
                  <a:pos x="connsiteX3" y="connsiteY3"/>
                </a:cxn>
              </a:cxnLst>
              <a:rect l="l" t="t" r="r" b="b"/>
              <a:pathLst>
                <a:path w="723900" h="2463800">
                  <a:moveTo>
                    <a:pt x="723900" y="0"/>
                  </a:moveTo>
                  <a:cubicBezTo>
                    <a:pt x="719667" y="821267"/>
                    <a:pt x="715433" y="1642533"/>
                    <a:pt x="711200" y="2463800"/>
                  </a:cubicBezTo>
                  <a:lnTo>
                    <a:pt x="0" y="2341315"/>
                  </a:lnTo>
                  <a:cubicBezTo>
                    <a:pt x="2493" y="2071129"/>
                    <a:pt x="4987" y="1800942"/>
                    <a:pt x="7480" y="1530756"/>
                  </a:cubicBezTo>
                </a:path>
              </a:pathLst>
            </a:custGeom>
            <a:solidFill>
              <a:schemeClr val="accent6">
                <a:lumMod val="60000"/>
                <a:lumOff val="40000"/>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24"/>
          <p:cNvSpPr>
            <a:spLocks noChangeArrowheads="1"/>
          </p:cNvSpPr>
          <p:nvPr/>
        </p:nvSpPr>
        <p:spPr bwMode="auto">
          <a:xfrm rot="16200000">
            <a:off x="58135" y="4581991"/>
            <a:ext cx="1561359" cy="351849"/>
          </a:xfrm>
          <a:prstGeom prst="rect">
            <a:avLst/>
          </a:prstGeom>
          <a:noFill/>
          <a:ln w="9525">
            <a:noFill/>
            <a:miter lim="800000"/>
            <a:headEnd/>
            <a:tailEnd/>
          </a:ln>
        </p:spPr>
        <p:txBody>
          <a:bodyPr anchor="ctr"/>
          <a:lstStyle/>
          <a:p>
            <a:pPr algn="ctr"/>
            <a:r>
              <a:rPr lang="en-US" sz="1400" b="1" dirty="0">
                <a:latin typeface="Arial Rounded MT Bold" pitchFamily="34" charset="0"/>
              </a:rPr>
              <a:t>HQ Tracked $</a:t>
            </a:r>
          </a:p>
        </p:txBody>
      </p:sp>
      <p:sp>
        <p:nvSpPr>
          <p:cNvPr id="61" name="Title 1"/>
          <p:cNvSpPr txBox="1">
            <a:spLocks/>
          </p:cNvSpPr>
          <p:nvPr/>
        </p:nvSpPr>
        <p:spPr>
          <a:xfrm>
            <a:off x="-22294" y="228600"/>
            <a:ext cx="9144000"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400" dirty="0">
                <a:solidFill>
                  <a:schemeClr val="tx1"/>
                </a:solidFill>
              </a:rPr>
              <a:t>Tribal Shares Tables</a:t>
            </a:r>
          </a:p>
        </p:txBody>
      </p:sp>
    </p:spTree>
    <p:extLst>
      <p:ext uri="{BB962C8B-B14F-4D97-AF65-F5344CB8AC3E}">
        <p14:creationId xmlns:p14="http://schemas.microsoft.com/office/powerpoint/2010/main" val="362134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121040"/>
            <a:ext cx="9144000" cy="765175"/>
          </a:xfrm>
          <a:noFill/>
        </p:spPr>
        <p:txBody>
          <a:bodyPr>
            <a:noAutofit/>
          </a:bodyPr>
          <a:lstStyle/>
          <a:p>
            <a:pPr eaLnBrk="1" hangingPunct="1">
              <a:spcBef>
                <a:spcPct val="55000"/>
              </a:spcBef>
            </a:pPr>
            <a:r>
              <a:rPr lang="en-US" dirty="0">
                <a:solidFill>
                  <a:schemeClr val="tx1"/>
                </a:solidFill>
              </a:rPr>
              <a:t>Table </a:t>
            </a:r>
            <a:r>
              <a:rPr lang="en-US" sz="3200" normalizeH="1" dirty="0">
                <a:solidFill>
                  <a:schemeClr val="tx1"/>
                </a:solidFill>
              </a:rPr>
              <a:t>1</a:t>
            </a:r>
            <a:r>
              <a:rPr lang="en-US" dirty="0">
                <a:solidFill>
                  <a:schemeClr val="tx1"/>
                </a:solidFill>
              </a:rPr>
              <a:t> -IHS Appropriation</a:t>
            </a:r>
          </a:p>
        </p:txBody>
      </p:sp>
      <p:sp>
        <p:nvSpPr>
          <p:cNvPr id="5" name="Rectangle 4"/>
          <p:cNvSpPr/>
          <p:nvPr/>
        </p:nvSpPr>
        <p:spPr bwMode="auto">
          <a:xfrm>
            <a:off x="761749" y="1817230"/>
            <a:ext cx="7070658" cy="6018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4355"/>
            <a:ext cx="8626938" cy="559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bwMode="auto">
          <a:xfrm>
            <a:off x="317540" y="1143000"/>
            <a:ext cx="1467717" cy="805543"/>
          </a:xfrm>
          <a:prstGeom prst="wedgeRoundRectCallout">
            <a:avLst>
              <a:gd name="adj1" fmla="val -1311"/>
              <a:gd name="adj2" fmla="val 111193"/>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000000"/>
                </a:solidFill>
                <a:latin typeface="Arial Rounded MT Bold" pitchFamily="34" charset="0"/>
              </a:rPr>
              <a:t>Major IHS Accounts</a:t>
            </a:r>
            <a:endParaRPr kumimoji="0" lang="en-US" b="0" i="0" u="none" strike="noStrike" cap="none" normalizeH="0" baseline="0" dirty="0">
              <a:ln>
                <a:noFill/>
              </a:ln>
              <a:solidFill>
                <a:srgbClr val="000000"/>
              </a:solidFill>
              <a:effectLst/>
              <a:latin typeface="Arial Rounded MT Bold" pitchFamily="34" charset="0"/>
            </a:endParaRPr>
          </a:p>
        </p:txBody>
      </p:sp>
      <p:sp>
        <p:nvSpPr>
          <p:cNvPr id="7" name="Rounded Rectangle 6"/>
          <p:cNvSpPr/>
          <p:nvPr/>
        </p:nvSpPr>
        <p:spPr bwMode="auto">
          <a:xfrm>
            <a:off x="196850" y="2277034"/>
            <a:ext cx="2017432" cy="3899647"/>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8" name="Rounded Rectangle 17"/>
          <p:cNvSpPr/>
          <p:nvPr/>
        </p:nvSpPr>
        <p:spPr bwMode="auto">
          <a:xfrm>
            <a:off x="3182097" y="1700773"/>
            <a:ext cx="3917950" cy="4475909"/>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ounded Rectangular Callout 18"/>
          <p:cNvSpPr/>
          <p:nvPr/>
        </p:nvSpPr>
        <p:spPr bwMode="auto">
          <a:xfrm>
            <a:off x="3461656" y="3317921"/>
            <a:ext cx="1491343" cy="1025479"/>
          </a:xfrm>
          <a:prstGeom prst="wedgeRoundRectCallout">
            <a:avLst>
              <a:gd name="adj1" fmla="val 83806"/>
              <a:gd name="adj2" fmla="val -12929"/>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rgbClr val="000000"/>
                </a:solidFill>
                <a:latin typeface="Arial Rounded MT Bold" pitchFamily="34" charset="0"/>
              </a:rPr>
              <a:t>Changes Made By Congress</a:t>
            </a:r>
            <a:endParaRPr kumimoji="0" lang="en-US" sz="2000" b="0" i="0" u="none" strike="noStrike" cap="none" normalizeH="0" baseline="0" dirty="0">
              <a:ln>
                <a:noFill/>
              </a:ln>
              <a:solidFill>
                <a:srgbClr val="000000"/>
              </a:solidFill>
              <a:effectLst/>
              <a:latin typeface="Arial Rounded MT Bold" pitchFamily="34" charset="0"/>
            </a:endParaRPr>
          </a:p>
        </p:txBody>
      </p:sp>
      <p:sp>
        <p:nvSpPr>
          <p:cNvPr id="20" name="Rounded Rectangle 19"/>
          <p:cNvSpPr/>
          <p:nvPr/>
        </p:nvSpPr>
        <p:spPr bwMode="auto">
          <a:xfrm>
            <a:off x="7495694" y="1972049"/>
            <a:ext cx="1210982" cy="4774987"/>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21" name="Rounded Rectangular Callout 20"/>
          <p:cNvSpPr/>
          <p:nvPr/>
        </p:nvSpPr>
        <p:spPr bwMode="auto">
          <a:xfrm>
            <a:off x="7136623" y="1317170"/>
            <a:ext cx="1278375" cy="623457"/>
          </a:xfrm>
          <a:prstGeom prst="wedgeRoundRectCallout">
            <a:avLst>
              <a:gd name="adj1" fmla="val -2873"/>
              <a:gd name="adj2" fmla="val 83993"/>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000000"/>
                </a:solidFill>
                <a:latin typeface="Arial Rounded MT Bold" pitchFamily="34" charset="0"/>
              </a:rPr>
              <a:t>Final IHS Budget</a:t>
            </a:r>
            <a:endParaRPr kumimoji="0" lang="en-US" b="0" i="0" u="none" strike="noStrike" cap="none" normalizeH="0" baseline="0" dirty="0">
              <a:ln>
                <a:noFill/>
              </a:ln>
              <a:solidFill>
                <a:srgbClr val="000000"/>
              </a:solidFill>
              <a:effectLst/>
              <a:latin typeface="Arial Rounded MT Bold" pitchFamily="34" charset="0"/>
            </a:endParaRPr>
          </a:p>
        </p:txBody>
      </p:sp>
      <p:sp>
        <p:nvSpPr>
          <p:cNvPr id="3" name="TextBox 2"/>
          <p:cNvSpPr txBox="1"/>
          <p:nvPr/>
        </p:nvSpPr>
        <p:spPr>
          <a:xfrm>
            <a:off x="3943643" y="1317170"/>
            <a:ext cx="817069"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5074097" y="1317170"/>
            <a:ext cx="8382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3618486" y="1273213"/>
            <a:ext cx="694983" cy="369332"/>
          </a:xfrm>
          <a:prstGeom prst="rect">
            <a:avLst/>
          </a:prstGeom>
          <a:solidFill>
            <a:schemeClr val="bg1"/>
          </a:solidFill>
        </p:spPr>
        <p:txBody>
          <a:bodyPr wrap="square" rtlCol="0">
            <a:spAutoFit/>
          </a:bodyPr>
          <a:lstStyle/>
          <a:p>
            <a:endParaRPr lang="en-US" dirty="0">
              <a:solidFill>
                <a:srgbClr val="000066"/>
              </a:solidFill>
            </a:endParaRPr>
          </a:p>
        </p:txBody>
      </p:sp>
      <p:sp>
        <p:nvSpPr>
          <p:cNvPr id="9" name="TextBox 8"/>
          <p:cNvSpPr txBox="1"/>
          <p:nvPr/>
        </p:nvSpPr>
        <p:spPr>
          <a:xfrm>
            <a:off x="2322812" y="1817230"/>
            <a:ext cx="321729" cy="19267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1821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270964"/>
            <a:ext cx="9144000" cy="765175"/>
          </a:xfrm>
          <a:noFill/>
        </p:spPr>
        <p:txBody>
          <a:bodyPr>
            <a:normAutofit/>
          </a:bodyPr>
          <a:lstStyle/>
          <a:p>
            <a:pPr eaLnBrk="1" hangingPunct="1"/>
            <a:r>
              <a:rPr lang="en-US" b="0" dirty="0">
                <a:solidFill>
                  <a:schemeClr val="tx1"/>
                </a:solidFill>
              </a:rPr>
              <a:t>Table </a:t>
            </a:r>
            <a:r>
              <a:rPr lang="en-US" sz="3200" normalizeH="1" dirty="0"/>
              <a:t>2</a:t>
            </a:r>
            <a:r>
              <a:rPr lang="en-US" b="0" normalizeH="1" dirty="0">
                <a:solidFill>
                  <a:schemeClr val="tx1"/>
                </a:solidFill>
              </a:rPr>
              <a:t> </a:t>
            </a:r>
            <a:r>
              <a:rPr lang="en-US" b="0" dirty="0">
                <a:solidFill>
                  <a:schemeClr val="tx1"/>
                </a:solidFill>
              </a:rPr>
              <a:t>– HQ and Area Budget Split</a:t>
            </a:r>
          </a:p>
        </p:txBody>
      </p:sp>
      <p:sp>
        <p:nvSpPr>
          <p:cNvPr id="5" name="Rectangle 4"/>
          <p:cNvSpPr/>
          <p:nvPr/>
        </p:nvSpPr>
        <p:spPr bwMode="auto">
          <a:xfrm>
            <a:off x="761749" y="1817230"/>
            <a:ext cx="7070658" cy="60188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774" y="1004546"/>
            <a:ext cx="5982607" cy="563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bwMode="auto">
          <a:xfrm>
            <a:off x="2806913" y="3276600"/>
            <a:ext cx="1458494" cy="2356451"/>
          </a:xfrm>
          <a:prstGeom prst="wedgeRoundRectCallout">
            <a:avLst>
              <a:gd name="adj1" fmla="val 68189"/>
              <a:gd name="adj2" fmla="val -23838"/>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rgbClr val="000000"/>
                </a:solidFill>
                <a:latin typeface="Arial Rounded MT Bold" pitchFamily="34" charset="0"/>
              </a:rPr>
              <a:t>Total Amounts Tracked On Area Or Local Tables</a:t>
            </a:r>
            <a:endParaRPr kumimoji="0" lang="en-US" sz="2000" b="0" i="0" u="none" strike="noStrike" cap="none" normalizeH="0" baseline="0" dirty="0">
              <a:ln>
                <a:noFill/>
              </a:ln>
              <a:solidFill>
                <a:srgbClr val="000000"/>
              </a:solidFill>
              <a:effectLst/>
              <a:latin typeface="Arial Rounded MT Bold" pitchFamily="34" charset="0"/>
            </a:endParaRPr>
          </a:p>
        </p:txBody>
      </p:sp>
      <p:sp>
        <p:nvSpPr>
          <p:cNvPr id="17" name="Rounded Rectangle 16"/>
          <p:cNvSpPr/>
          <p:nvPr/>
        </p:nvSpPr>
        <p:spPr bwMode="auto">
          <a:xfrm>
            <a:off x="4495800" y="1967266"/>
            <a:ext cx="1001486" cy="4684834"/>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8" name="Rounded Rectangle 17"/>
          <p:cNvSpPr/>
          <p:nvPr/>
        </p:nvSpPr>
        <p:spPr bwMode="auto">
          <a:xfrm>
            <a:off x="5648984" y="1865218"/>
            <a:ext cx="1001486" cy="4684834"/>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9" name="Rounded Rectangular Callout 18"/>
          <p:cNvSpPr/>
          <p:nvPr/>
        </p:nvSpPr>
        <p:spPr bwMode="auto">
          <a:xfrm>
            <a:off x="7345380" y="2851337"/>
            <a:ext cx="1444140" cy="1676400"/>
          </a:xfrm>
          <a:prstGeom prst="wedgeRoundRectCallout">
            <a:avLst>
              <a:gd name="adj1" fmla="val -97108"/>
              <a:gd name="adj2" fmla="val 35678"/>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rgbClr val="000000"/>
                </a:solidFill>
                <a:latin typeface="Arial Rounded MT Bold" pitchFamily="34" charset="0"/>
              </a:rPr>
              <a:t>Amounts Tracked  On HQ Tables</a:t>
            </a:r>
            <a:endParaRPr kumimoji="0" lang="en-US" sz="2000" b="0" i="0" u="none" strike="noStrike" cap="none" normalizeH="0" baseline="0" dirty="0">
              <a:ln>
                <a:noFill/>
              </a:ln>
              <a:solidFill>
                <a:srgbClr val="000000"/>
              </a:solidFill>
              <a:effectLst/>
              <a:latin typeface="Arial Rounded MT Bold" pitchFamily="34" charset="0"/>
            </a:endParaRPr>
          </a:p>
        </p:txBody>
      </p:sp>
      <p:sp>
        <p:nvSpPr>
          <p:cNvPr id="9" name="TextBox 8"/>
          <p:cNvSpPr txBox="1"/>
          <p:nvPr/>
        </p:nvSpPr>
        <p:spPr>
          <a:xfrm>
            <a:off x="6324600" y="1371600"/>
            <a:ext cx="838200" cy="228600"/>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3536160" y="1975575"/>
            <a:ext cx="415614" cy="1580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0299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59689"/>
            <a:ext cx="9144000" cy="881743"/>
          </a:xfrm>
          <a:noFill/>
        </p:spPr>
        <p:txBody>
          <a:bodyPr>
            <a:normAutofit/>
          </a:bodyPr>
          <a:lstStyle/>
          <a:p>
            <a:pPr eaLnBrk="1" hangingPunct="1"/>
            <a:r>
              <a:rPr lang="en-US" b="0" dirty="0">
                <a:solidFill>
                  <a:schemeClr val="tx1"/>
                </a:solidFill>
              </a:rPr>
              <a:t>Table </a:t>
            </a:r>
            <a:r>
              <a:rPr lang="en-US" sz="3200" b="0" normalizeH="1" dirty="0">
                <a:solidFill>
                  <a:schemeClr val="tx1"/>
                </a:solidFill>
              </a:rPr>
              <a:t>3</a:t>
            </a:r>
            <a:r>
              <a:rPr lang="en-US" b="0" dirty="0">
                <a:solidFill>
                  <a:schemeClr val="tx1"/>
                </a:solidFill>
              </a:rPr>
              <a:t> – HQ PSFA Breakout</a:t>
            </a:r>
          </a:p>
        </p:txBody>
      </p:sp>
      <p:sp>
        <p:nvSpPr>
          <p:cNvPr id="5" name="Rectangle 4"/>
          <p:cNvSpPr/>
          <p:nvPr/>
        </p:nvSpPr>
        <p:spPr bwMode="auto">
          <a:xfrm>
            <a:off x="761749" y="1817230"/>
            <a:ext cx="7070658" cy="60188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13" y="917048"/>
            <a:ext cx="7532915" cy="576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bwMode="auto">
          <a:xfrm>
            <a:off x="119738" y="3810000"/>
            <a:ext cx="1045029" cy="486150"/>
          </a:xfrm>
          <a:prstGeom prst="wedgeRoundRectCallout">
            <a:avLst>
              <a:gd name="adj1" fmla="val 62722"/>
              <a:gd name="adj2" fmla="val 92829"/>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rgbClr val="000000"/>
                </a:solidFill>
                <a:latin typeface="Arial Rounded MT Bold" pitchFamily="34" charset="0"/>
              </a:rPr>
              <a:t>PSFAs</a:t>
            </a:r>
            <a:endParaRPr kumimoji="0" lang="en-US" sz="2000" b="0" i="0" u="none" strike="noStrike" cap="none" normalizeH="0" baseline="0" dirty="0">
              <a:ln>
                <a:noFill/>
              </a:ln>
              <a:solidFill>
                <a:srgbClr val="000000"/>
              </a:solidFill>
              <a:effectLst/>
              <a:latin typeface="Arial Rounded MT Bold" pitchFamily="34" charset="0"/>
            </a:endParaRPr>
          </a:p>
        </p:txBody>
      </p:sp>
      <p:sp>
        <p:nvSpPr>
          <p:cNvPr id="17" name="Rounded Rectangle 16"/>
          <p:cNvSpPr/>
          <p:nvPr/>
        </p:nvSpPr>
        <p:spPr bwMode="auto">
          <a:xfrm>
            <a:off x="1164767" y="3189514"/>
            <a:ext cx="1774373" cy="3530184"/>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8" name="Rounded Rectangle 17"/>
          <p:cNvSpPr/>
          <p:nvPr/>
        </p:nvSpPr>
        <p:spPr bwMode="auto">
          <a:xfrm>
            <a:off x="3550157" y="1933759"/>
            <a:ext cx="1262743" cy="696384"/>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9" name="Rounded Rectangular Callout 18"/>
          <p:cNvSpPr/>
          <p:nvPr/>
        </p:nvSpPr>
        <p:spPr bwMode="auto">
          <a:xfrm>
            <a:off x="7073168" y="2713364"/>
            <a:ext cx="1461231" cy="1096636"/>
          </a:xfrm>
          <a:prstGeom prst="wedgeRoundRectCallout">
            <a:avLst>
              <a:gd name="adj1" fmla="val -63783"/>
              <a:gd name="adj2" fmla="val 92622"/>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rgbClr val="000000"/>
                </a:solidFill>
                <a:latin typeface="Arial Rounded MT Bold" pitchFamily="34" charset="0"/>
              </a:rPr>
              <a:t>Available For Shares</a:t>
            </a:r>
            <a:endParaRPr kumimoji="0" lang="en-US" sz="2000" b="0" i="0" u="none" strike="noStrike" cap="none" normalizeH="0" baseline="0" dirty="0">
              <a:ln>
                <a:noFill/>
              </a:ln>
              <a:solidFill>
                <a:srgbClr val="000000"/>
              </a:solidFill>
              <a:effectLst/>
              <a:latin typeface="Arial Rounded MT Bold" pitchFamily="34" charset="0"/>
            </a:endParaRPr>
          </a:p>
        </p:txBody>
      </p:sp>
      <p:sp>
        <p:nvSpPr>
          <p:cNvPr id="20" name="Rounded Rectangle 19"/>
          <p:cNvSpPr/>
          <p:nvPr/>
        </p:nvSpPr>
        <p:spPr bwMode="auto">
          <a:xfrm>
            <a:off x="4782098" y="2114253"/>
            <a:ext cx="2024741" cy="4596984"/>
          </a:xfrm>
          <a:prstGeom prst="roundRect">
            <a:avLst/>
          </a:prstGeom>
          <a:solidFill>
            <a:srgbClr val="FFD44B">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21" name="Rounded Rectangular Callout 20"/>
          <p:cNvSpPr/>
          <p:nvPr/>
        </p:nvSpPr>
        <p:spPr bwMode="auto">
          <a:xfrm>
            <a:off x="1219201" y="1522980"/>
            <a:ext cx="1907828" cy="763020"/>
          </a:xfrm>
          <a:prstGeom prst="wedgeRoundRectCallout">
            <a:avLst>
              <a:gd name="adj1" fmla="val 91381"/>
              <a:gd name="adj2" fmla="val 59477"/>
              <a:gd name="adj3" fmla="val 16667"/>
            </a:avLst>
          </a:prstGeom>
          <a:solidFill>
            <a:srgbClr val="D6EC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rgbClr val="000000"/>
                </a:solidFill>
                <a:latin typeface="Arial Rounded MT Bold" pitchFamily="34" charset="0"/>
              </a:rPr>
              <a:t>Unavailable For Shares</a:t>
            </a:r>
            <a:endParaRPr kumimoji="0" lang="en-US" sz="2000" b="0" i="0" u="none" strike="noStrike" cap="none" normalizeH="0" baseline="0" dirty="0">
              <a:ln>
                <a:noFill/>
              </a:ln>
              <a:solidFill>
                <a:srgbClr val="000000"/>
              </a:solidFill>
              <a:effectLst/>
              <a:latin typeface="Arial Rounded MT Bold" pitchFamily="34" charset="0"/>
            </a:endParaRPr>
          </a:p>
        </p:txBody>
      </p:sp>
    </p:spTree>
    <p:extLst>
      <p:ext uri="{BB962C8B-B14F-4D97-AF65-F5344CB8AC3E}">
        <p14:creationId xmlns:p14="http://schemas.microsoft.com/office/powerpoint/2010/main" val="160603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3143</TotalTime>
  <Words>744</Words>
  <Application>Microsoft Office PowerPoint</Application>
  <PresentationFormat>On-screen Show (4:3)</PresentationFormat>
  <Paragraphs>119</Paragraphs>
  <Slides>19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Arial Narrow</vt:lpstr>
      <vt:lpstr>Arial Rounded MT Bold</vt:lpstr>
      <vt:lpstr>Berlin Sans FB</vt:lpstr>
      <vt:lpstr>Bernard MT Condensed</vt:lpstr>
      <vt:lpstr>Calibri</vt:lpstr>
      <vt:lpstr>Gill Sans Ultra Bold Condensed</vt:lpstr>
      <vt:lpstr>Rockwell Extra Bold</vt:lpstr>
      <vt:lpstr>Office Theme</vt:lpstr>
      <vt:lpstr>IHS Headquarters (HQ) Tribal Shares</vt:lpstr>
      <vt:lpstr>How are Tribal Shares Determined?</vt:lpstr>
      <vt:lpstr>Direct Financial Measure Example: 1 IHS Site Serving only 1 Tribe</vt:lpstr>
      <vt:lpstr>Program Measure Formula  Example:  Fiscal Intermediary (FI) PSFA (IHS-wide)</vt:lpstr>
      <vt:lpstr>Proxy Formula Example: Tribal Size Adjustment Formula</vt:lpstr>
      <vt:lpstr>PowerPoint Presentation</vt:lpstr>
      <vt:lpstr>Table 1 -IHS Appropriation</vt:lpstr>
      <vt:lpstr>Table 2 – HQ and Area Budget Split</vt:lpstr>
      <vt:lpstr>Table 3 – HQ PSFA Breakout</vt:lpstr>
      <vt:lpstr>PowerPoint Presentation</vt:lpstr>
      <vt:lpstr>PowerPoint Presentation</vt:lpstr>
      <vt:lpstr>Self-Governance FA Table</vt:lpstr>
      <vt:lpstr>Self-Governance FA Table</vt:lpstr>
      <vt:lpstr>Self-Governance FA Table</vt:lpstr>
      <vt:lpstr>Final Points About HQ Tables</vt:lpstr>
      <vt:lpstr>Final Points About HQ Tables</vt:lpstr>
      <vt:lpstr>Final Points About HQ Tables</vt:lpstr>
      <vt:lpstr>Albert Einstein Quote: </vt:lpstr>
      <vt:lpstr>Contact Information</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Eligibility for Tribal Self-Governance</dc:title>
  <dc:creator>Jessica Smith-Kaprosy</dc:creator>
  <cp:lastModifiedBy>Terra Branson</cp:lastModifiedBy>
  <cp:revision>117</cp:revision>
  <cp:lastPrinted>2016-12-09T22:34:43Z</cp:lastPrinted>
  <dcterms:created xsi:type="dcterms:W3CDTF">2014-09-24T23:05:17Z</dcterms:created>
  <dcterms:modified xsi:type="dcterms:W3CDTF">2016-12-12T11:02:06Z</dcterms:modified>
</cp:coreProperties>
</file>