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  <p:sldId id="272" r:id="rId17"/>
    <p:sldId id="274" r:id="rId18"/>
    <p:sldId id="273" r:id="rId19"/>
    <p:sldId id="275" r:id="rId20"/>
    <p:sldId id="271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DB29B-91F6-4D1B-8B9C-942E4ADB99F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6D54D-41CB-4C71-838C-8F0A3FBF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6D54D-41CB-4C71-838C-8F0A3FBF5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073F0D5-8D32-4792-8D4A-DA6838029B6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98CEC2-EC1C-4E85-9AD2-180CF26AE4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IHM/dsp_folder/pc/p6c1/Pers_Aspects_isDEAA_93_638_Handbook.pdf" TargetMode="External"/><Relationship Id="rId2" Type="http://schemas.openxmlformats.org/officeDocument/2006/relationships/hyperlink" Target="http://www.tribalselfgov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s of Billings, 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3510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Managing Health Care Talent during Self-Governance Change and Transition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1200" dirty="0"/>
              <a:t>Carolyn Crowder, Self-Governance Consultant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351054" cy="2667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Indian Self-Determination and Education Assistance Act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Title I to Title V Training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December 14, 2016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 Double Tree by Hilton Hotel Billings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Billings, MT 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Seamless Transition of Federal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Determine </a:t>
            </a:r>
            <a:r>
              <a:rPr lang="en-US" sz="3000" b="1" i="1" dirty="0">
                <a:latin typeface="Calibri" panose="020F0502020204030204" pitchFamily="34" charset="0"/>
              </a:rPr>
              <a:t>as early as possible </a:t>
            </a:r>
            <a:r>
              <a:rPr lang="en-US" sz="3000" i="1" dirty="0">
                <a:latin typeface="Calibri" panose="020F0502020204030204" pitchFamily="34" charset="0"/>
              </a:rPr>
              <a:t>how employment offers will be made and announced: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All eligible staff to be offered IPA/MOA, or on what other basis?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Will all employees also receive a Tribal hire offer?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Determine the Schedule for the transition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Request all relevant data from IHS: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Number of staff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Title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Grade, step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Compensation level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Special Pays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Employment status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Eligibility for IPA/MOA – if not eligible, describe reason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9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Seamless Transition of Federal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Complete a comparative analysis of Federal vs. Tribal compensation &amp; benefits policy to share with all federal employees: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Fringe Benefits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Leave Policies (accrual, retention, payment upon separation)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Background Checks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Drug Testing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Holiday Schedule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Others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Structure Option for Tribal direct hire offers for each transitioning Federal employee: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Compensation – will the Tribe offer at least the same level of base pay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Health Professional Salary Schedule, including special pays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Transition of tenure for purposes of leave accrual, leave usage and participation in insurance and retirement plans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Acceptance of any background and drug testing results in the Federal personnel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Seamless Transition of Federal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Make determinations on Tribal direct hire policies for transitioning Federal employees:</a:t>
            </a:r>
          </a:p>
          <a:p>
            <a:pPr lvl="1"/>
            <a:r>
              <a:rPr lang="en-US" sz="1800" i="1" dirty="0">
                <a:latin typeface="Calibri" panose="020F0502020204030204" pitchFamily="34" charset="0"/>
              </a:rPr>
              <a:t>Licensure requirements of Health Professionals: in State of practice, or from any State</a:t>
            </a:r>
          </a:p>
          <a:p>
            <a:pPr lvl="1"/>
            <a:r>
              <a:rPr lang="en-US" sz="1800" i="1" dirty="0">
                <a:latin typeface="Calibri" panose="020F0502020204030204" pitchFamily="34" charset="0"/>
              </a:rPr>
              <a:t>Tribal Preferences – Indian and/or Veterans preference, for example </a:t>
            </a:r>
          </a:p>
          <a:p>
            <a:pPr lvl="1"/>
            <a:r>
              <a:rPr lang="en-US" sz="1800" i="1" dirty="0">
                <a:latin typeface="Calibri" panose="020F0502020204030204" pitchFamily="34" charset="0"/>
              </a:rPr>
              <a:t>Transition decisions can be one-time waivers to Tribal policy, as a strategy to retain as many of the Federal personnel as possible</a:t>
            </a:r>
          </a:p>
          <a:p>
            <a:pPr lvl="1"/>
            <a:r>
              <a:rPr lang="en-US" sz="1800" i="1" dirty="0">
                <a:latin typeface="Calibri" panose="020F0502020204030204" pitchFamily="34" charset="0"/>
              </a:rPr>
              <a:t>Option to use the Federal Health Benefit Package for employee health insurance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648200" cy="5105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Identify the IHS Human Resources Contact, and the Tribal Human Resources Contact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</a:rPr>
              <a:t>Schedule regular meetings between Tribal Director, employee and HR Contacts to address questions &amp; transitional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</a:rPr>
              <a:t>Encourage employee to raise questions at any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Provide updates to the employees on progress of negotiations, especially if changes are made which impact hiring date or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If federal Grant-funded employees, i.e. SDPI, the transition dates may be different due to transfer of grant funds</a:t>
            </a:r>
          </a:p>
          <a:p>
            <a:pPr marL="109728" indent="0">
              <a:buNone/>
            </a:pPr>
            <a:endParaRPr lang="en-US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1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Strategies for Seamless Transition of Federal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953000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Discussion of Employee Options can and should be held as early as possible, many months in advance of actually entering an IPA or MOA</a:t>
            </a:r>
          </a:p>
          <a:p>
            <a:r>
              <a:rPr lang="en-US" b="1" i="1" dirty="0">
                <a:latin typeface="Calibri" panose="020F0502020204030204" pitchFamily="34" charset="0"/>
              </a:rPr>
              <a:t>Tribes/TO have the flexibility to do written Offers of Employment or Letters of Intent to assist in retaining personnel</a:t>
            </a:r>
          </a:p>
          <a:p>
            <a:r>
              <a:rPr lang="en-US" b="1" i="1" dirty="0">
                <a:latin typeface="Calibri" panose="020F0502020204030204" pitchFamily="34" charset="0"/>
              </a:rPr>
              <a:t>Commits both the Tribe and the Federal employee and reduce risk of attrition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Develop and administer Offers of Employment as soon as possible</a:t>
            </a:r>
          </a:p>
          <a:p>
            <a:r>
              <a:rPr lang="en-US" b="1" i="1" dirty="0">
                <a:latin typeface="Calibri" panose="020F0502020204030204" pitchFamily="34" charset="0"/>
              </a:rPr>
              <a:t>Offer is made by the Tribe, and can be accepted or declined by the employee</a:t>
            </a:r>
          </a:p>
          <a:p>
            <a:r>
              <a:rPr lang="en-US" b="1" i="1" dirty="0">
                <a:latin typeface="Calibri" panose="020F0502020204030204" pitchFamily="34" charset="0"/>
              </a:rPr>
              <a:t>Signing early assures staff and reduces  uncertainty and unrest within staff which is typical during periods of major change </a:t>
            </a:r>
          </a:p>
          <a:p>
            <a:r>
              <a:rPr lang="en-US" b="1" i="1" dirty="0">
                <a:latin typeface="Calibri" panose="020F0502020204030204" pitchFamily="34" charset="0"/>
              </a:rPr>
              <a:t>Includes such agreement as type of employment (IPA, MOA or Tribal), base salary, contingency upon background and/or drug testing as applicable, release of information, any licensure requirements</a:t>
            </a:r>
          </a:p>
          <a:p>
            <a:pPr lvl="1"/>
            <a:endParaRPr lang="en-US" sz="2000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7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/>
              <a:t>IHS Vacancies During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Discuss with IHS in advance the plan for continuing to fill vacancies until the Compact effective date</a:t>
            </a:r>
          </a:p>
          <a:p>
            <a:r>
              <a:rPr lang="en-US" sz="3000" i="1" dirty="0">
                <a:latin typeface="Calibri" panose="020F0502020204030204" pitchFamily="34" charset="0"/>
              </a:rPr>
              <a:t>Options are: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(1) IHS continues to recruit/fill, with or without Tribal input;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(2) IHS effort is deferred in favor of Tribal recruitment for these vacancies; or 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(3) there is an agreed upon joint recruitment effort for the transition.  </a:t>
            </a:r>
          </a:p>
          <a:p>
            <a:r>
              <a:rPr lang="en-US" sz="3000" i="1" dirty="0">
                <a:latin typeface="Calibri" panose="020F0502020204030204" pitchFamily="34" charset="0"/>
              </a:rPr>
              <a:t>It is critical that recruitment efforts do not stall or halt during the transition process</a:t>
            </a:r>
          </a:p>
          <a:p>
            <a:pPr lvl="1"/>
            <a:endParaRPr lang="en-US" sz="2600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Tribes/TO can work more flexibly with potential employees to make offers or deliver letters of intent to secure recruitment well in advance of the entire personnel process.</a:t>
            </a:r>
          </a:p>
          <a:p>
            <a:r>
              <a:rPr lang="en-US" sz="3000" i="1" dirty="0">
                <a:latin typeface="Calibri" panose="020F0502020204030204" pitchFamily="34" charset="0"/>
              </a:rPr>
              <a:t>Employees hired prior to the assumption date are potentially eligible for IPA/MOA, while employees hired after the effective date will be Tribal hires. </a:t>
            </a:r>
          </a:p>
          <a:p>
            <a:pPr lvl="1"/>
            <a:r>
              <a:rPr lang="en-US" sz="2800" i="1" dirty="0">
                <a:latin typeface="Calibri" panose="020F0502020204030204" pitchFamily="34" charset="0"/>
              </a:rPr>
              <a:t>Exception: time-limited, temporary or term appointment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6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495801" cy="2514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648200" cy="46482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b="1" dirty="0"/>
              <a:t>Address Key Success Factors:</a:t>
            </a:r>
          </a:p>
          <a:p>
            <a:pPr marL="868680" lvl="1" indent="-457200">
              <a:buAutoNum type="arabicPeriod"/>
            </a:pPr>
            <a:r>
              <a:rPr lang="en-US" b="1" dirty="0"/>
              <a:t>Clarify rationale for</a:t>
            </a:r>
          </a:p>
          <a:p>
            <a:pPr marL="411480" lvl="1" indent="0">
              <a:buNone/>
            </a:pPr>
            <a:r>
              <a:rPr lang="en-US" b="1" dirty="0"/>
              <a:t>        Tribal Decision to </a:t>
            </a:r>
          </a:p>
          <a:p>
            <a:pPr marL="411480" lvl="1" indent="0">
              <a:buNone/>
            </a:pPr>
            <a:r>
              <a:rPr lang="en-US" b="1" dirty="0"/>
              <a:t>        Compact under Title V:</a:t>
            </a:r>
          </a:p>
          <a:p>
            <a:pPr marL="411480" lvl="1" indent="0">
              <a:buNone/>
            </a:pPr>
            <a:endParaRPr lang="en-US" b="1" dirty="0"/>
          </a:p>
          <a:p>
            <a:pPr marL="411480" lvl="1" indent="0">
              <a:buNone/>
            </a:pPr>
            <a:r>
              <a:rPr lang="en-US" b="1" dirty="0"/>
              <a:t>	Tribe exercising inherent Self </a:t>
            </a:r>
          </a:p>
          <a:p>
            <a:pPr marL="411480" lvl="1" indent="0">
              <a:buNone/>
            </a:pPr>
            <a:r>
              <a:rPr lang="en-US" b="1" dirty="0"/>
              <a:t>        Determination rights</a:t>
            </a:r>
          </a:p>
          <a:p>
            <a:pPr marL="411480" lvl="1" indent="0">
              <a:buNone/>
            </a:pPr>
            <a:r>
              <a:rPr lang="en-US" b="1" dirty="0"/>
              <a:t>  </a:t>
            </a:r>
          </a:p>
          <a:p>
            <a:pPr marL="411480" lvl="1" indent="0">
              <a:buNone/>
            </a:pPr>
            <a:r>
              <a:rPr lang="en-US" b="1" dirty="0"/>
              <a:t>        Desire to address quality  and 	continuity of care with</a:t>
            </a:r>
          </a:p>
          <a:p>
            <a:pPr marL="411480" lvl="1" indent="0">
              <a:buNone/>
            </a:pPr>
            <a:r>
              <a:rPr lang="en-US" b="1" dirty="0"/>
              <a:t>        customer-owner management</a:t>
            </a:r>
          </a:p>
          <a:p>
            <a:pPr marL="411480" lvl="1" indent="0">
              <a:buNone/>
            </a:pPr>
            <a:r>
              <a:rPr lang="en-US" b="1" dirty="0"/>
              <a:t>        paradigm shift</a:t>
            </a:r>
          </a:p>
          <a:p>
            <a:pPr marL="411480" lvl="1" indent="0">
              <a:buNone/>
            </a:pPr>
            <a:r>
              <a:rPr lang="en-US" b="1" dirty="0"/>
              <a:t>	</a:t>
            </a:r>
          </a:p>
          <a:p>
            <a:pPr marL="411480" lvl="1" indent="0">
              <a:buNone/>
            </a:pPr>
            <a:r>
              <a:rPr lang="en-US" b="1" dirty="0"/>
              <a:t>	Tribe’s ability to leverage 	federal resource to create 	new revenue opportunities</a:t>
            </a:r>
          </a:p>
          <a:p>
            <a:pPr marL="411480" lvl="1" indent="0">
              <a:buNone/>
            </a:pPr>
            <a:endParaRPr lang="en-US" b="1" dirty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318" y="2362200"/>
            <a:ext cx="389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Approach Transition as a business merger of two health entities</a:t>
            </a:r>
          </a:p>
        </p:txBody>
      </p:sp>
    </p:spTree>
    <p:extLst>
      <p:ext uri="{BB962C8B-B14F-4D97-AF65-F5344CB8AC3E}">
        <p14:creationId xmlns:p14="http://schemas.microsoft.com/office/powerpoint/2010/main" val="189385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94" y="685800"/>
            <a:ext cx="8229600" cy="10668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91000" cy="5105400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b="1" dirty="0"/>
              <a:t>Address Key Success Factors:</a:t>
            </a:r>
          </a:p>
          <a:p>
            <a:pPr marL="411480" lvl="1" indent="0">
              <a:buNone/>
            </a:pPr>
            <a:r>
              <a:rPr lang="en-US" b="1" dirty="0"/>
              <a:t>2.    Create value: </a:t>
            </a:r>
          </a:p>
          <a:p>
            <a:pPr marL="411480" lvl="1" indent="0">
              <a:buNone/>
            </a:pPr>
            <a:r>
              <a:rPr lang="en-US" b="1" dirty="0"/>
              <a:t>        Local Accountability for 	Quality of Care</a:t>
            </a:r>
          </a:p>
          <a:p>
            <a:pPr marL="411480" lvl="1" indent="0">
              <a:buNone/>
            </a:pPr>
            <a:r>
              <a:rPr lang="en-US" b="1" dirty="0"/>
              <a:t>	</a:t>
            </a:r>
          </a:p>
          <a:p>
            <a:pPr marL="411480" lvl="1" indent="0">
              <a:buNone/>
            </a:pPr>
            <a:r>
              <a:rPr lang="en-US" b="1" dirty="0"/>
              <a:t>	Cost Savings due to 	more flexible, less 	bureaucratic operations</a:t>
            </a:r>
          </a:p>
          <a:p>
            <a:pPr marL="411480" lvl="1" indent="0">
              <a:buNone/>
            </a:pPr>
            <a:r>
              <a:rPr lang="en-US" b="1" dirty="0"/>
              <a:t>	</a:t>
            </a:r>
          </a:p>
          <a:p>
            <a:pPr marL="411480" lvl="1" indent="0">
              <a:buNone/>
            </a:pPr>
            <a:r>
              <a:rPr lang="en-US" b="1" dirty="0"/>
              <a:t>	Revenue Enhancement</a:t>
            </a:r>
          </a:p>
          <a:p>
            <a:pPr marL="411480" lvl="1" indent="0">
              <a:buNone/>
            </a:pPr>
            <a:r>
              <a:rPr lang="en-US" b="1" dirty="0"/>
              <a:t>	</a:t>
            </a:r>
          </a:p>
          <a:p>
            <a:pPr marL="411480" lvl="1" indent="0">
              <a:buNone/>
            </a:pPr>
            <a:r>
              <a:rPr lang="en-US" b="1" dirty="0"/>
              <a:t>	Tribal/Local Hire &amp; 	Development </a:t>
            </a:r>
          </a:p>
          <a:p>
            <a:pPr marL="411480" lvl="1" indent="0">
              <a:buNone/>
            </a:pPr>
            <a:r>
              <a:rPr lang="en-US" b="1" dirty="0"/>
              <a:t>	</a:t>
            </a:r>
          </a:p>
          <a:p>
            <a:pPr marL="411480" lvl="1" indent="0">
              <a:buNone/>
            </a:pPr>
            <a:r>
              <a:rPr lang="en-US" b="1" dirty="0"/>
              <a:t>	Future Vision for 	community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318" y="2362200"/>
            <a:ext cx="389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Approach Transition as a business merger of two health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9" y="3657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533400"/>
            <a:ext cx="8229600" cy="8382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419600" cy="6096000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en-US" b="1" dirty="0"/>
              <a:t>Address Key Success Factors:</a:t>
            </a:r>
          </a:p>
          <a:p>
            <a:pPr marL="109728" indent="0" algn="ctr">
              <a:buNone/>
            </a:pPr>
            <a:endParaRPr lang="en-US" b="1" dirty="0"/>
          </a:p>
          <a:p>
            <a:pPr marL="411480" lvl="1" indent="0">
              <a:buNone/>
            </a:pPr>
            <a:r>
              <a:rPr lang="en-US" sz="2500" b="1" dirty="0"/>
              <a:t>3.   Over Communicate:</a:t>
            </a:r>
          </a:p>
          <a:p>
            <a:pPr marL="962406" lvl="2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 Win hearts and minds</a:t>
            </a:r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Share vision internally and to the community</a:t>
            </a:r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Commit to one commonly-held culture</a:t>
            </a:r>
          </a:p>
          <a:p>
            <a:pPr marL="962406" lvl="2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Resolve the power and people issues quickly</a:t>
            </a:r>
            <a:endParaRPr lang="en-US" sz="1900" dirty="0"/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Model behaviors to support culture; discourage negativity / alleviate fear</a:t>
            </a:r>
            <a:endParaRPr lang="en-US" sz="1900" dirty="0"/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Reinforce value of employees &amp; team collaboration</a:t>
            </a:r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Acknowledge that there will be hiccups; encourage bringing issues up promptly</a:t>
            </a:r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Identify &amp; support internal champions</a:t>
            </a:r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Don’t delay on crucial personnel decisions</a:t>
            </a:r>
          </a:p>
          <a:p>
            <a:pPr marL="1218438" lvl="3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Key decisions should be an inclusive process: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Hours of operation &amp; care flow/ process improvements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Program Redesign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Space &amp; Facilities changes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Short &amp; Long Term Strategic Priorities &amp; Budget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Customer Relations &amp; Feedback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Tribal relations &amp; Reporting</a:t>
            </a:r>
          </a:p>
          <a:p>
            <a:pPr marL="1428750" lvl="4" indent="-285750">
              <a:buFont typeface="Wingdings" panose="05000000000000000000" pitchFamily="2" charset="2"/>
              <a:buChar char="v"/>
            </a:pPr>
            <a:r>
              <a:rPr lang="en-US" sz="1900" b="1" dirty="0"/>
              <a:t>Quality Models &amp; Development of Performance Measures</a:t>
            </a:r>
          </a:p>
          <a:p>
            <a:pPr marL="1143000" lvl="4" indent="0">
              <a:buNone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68942" y="1371600"/>
            <a:ext cx="389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Approach Transition as a business merger of two health entities</a:t>
            </a:r>
          </a:p>
        </p:txBody>
      </p:sp>
      <p:pic>
        <p:nvPicPr>
          <p:cNvPr id="7" name="Picture 6" descr="Employee resistance to organizational chan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9"/>
          <a:stretch/>
        </p:blipFill>
        <p:spPr bwMode="auto">
          <a:xfrm>
            <a:off x="268942" y="2438400"/>
            <a:ext cx="1945341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 descr="Employee resistance to organizational change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8"/>
          <a:stretch/>
        </p:blipFill>
        <p:spPr bwMode="auto">
          <a:xfrm>
            <a:off x="2214283" y="2438401"/>
            <a:ext cx="2433917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95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1" y="685800"/>
            <a:ext cx="8229600" cy="1066800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7553" y="762000"/>
            <a:ext cx="4737847" cy="5791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dirty="0"/>
              <a:t>Address Key Success Factors:</a:t>
            </a:r>
          </a:p>
          <a:p>
            <a:pPr marL="868680" lvl="1" indent="-457200">
              <a:buAutoNum type="arabicPeriod" startAt="4"/>
            </a:pPr>
            <a:r>
              <a:rPr lang="en-US" b="1" dirty="0"/>
              <a:t>Blend Cultures!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    values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    practices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    behaviors</a:t>
            </a:r>
          </a:p>
          <a:p>
            <a:pPr marL="411480" lvl="1" indent="0">
              <a:buNone/>
            </a:pPr>
            <a:r>
              <a:rPr lang="en-US" dirty="0"/>
              <a:t>Includes: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	communication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	decision-making styles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	risk orientation, 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   methods for</a:t>
            </a:r>
          </a:p>
          <a:p>
            <a:pPr marL="411480" lvl="1" indent="0">
              <a:buNone/>
            </a:pPr>
            <a:r>
              <a:rPr lang="en-US" dirty="0"/>
              <a:t>        organizational learning</a:t>
            </a:r>
          </a:p>
          <a:p>
            <a:pPr marL="411480" lvl="1" indent="0">
              <a:buNone/>
            </a:pPr>
            <a:r>
              <a:rPr lang="en-US" dirty="0"/>
              <a:t>        and development</a:t>
            </a:r>
          </a:p>
          <a:p>
            <a:pPr marL="411480" lvl="1" indent="0">
              <a:buNone/>
            </a:pPr>
            <a:endParaRPr lang="en-US" b="1" dirty="0"/>
          </a:p>
          <a:p>
            <a:pPr marL="411480" lvl="1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871" y="1676400"/>
            <a:ext cx="389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</p:txBody>
      </p:sp>
      <p:pic>
        <p:nvPicPr>
          <p:cNvPr id="7" name="Picture 6" descr="https://scontent-sea1-1.xx.fbcdn.net/v/t1.0-9/544868_417585568268259_1575103128_n.jpg?oh=b7db2955ce15c5f5bc77b342929dbb66&amp;oe=58B0EA2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3276600"/>
            <a:ext cx="3048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1" y="4424082"/>
            <a:ext cx="2957859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3"/>
          <a:stretch/>
        </p:blipFill>
        <p:spPr bwMode="auto">
          <a:xfrm>
            <a:off x="739588" y="1465728"/>
            <a:ext cx="2733896" cy="12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5029200" y="4724400"/>
            <a:ext cx="3419475" cy="1828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237879" y="1465728"/>
            <a:ext cx="1601321" cy="1390422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>
            <a:off x="381000" y="4038600"/>
            <a:ext cx="327212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0800000" flipV="1">
            <a:off x="3756211" y="4038600"/>
            <a:ext cx="327212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9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066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Reminder: Approach Federal-Tribal Transition as a business merger of two health entities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00200"/>
            <a:ext cx="5715000" cy="38385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828800" y="54102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838200"/>
            <a:ext cx="3383280" cy="877824"/>
          </a:xfrm>
        </p:spPr>
        <p:txBody>
          <a:bodyPr/>
          <a:lstStyle/>
          <a:p>
            <a:r>
              <a:rPr lang="en-US" dirty="0"/>
              <a:t>Understanding the Transition from Federal to Tribal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0" y="1676400"/>
            <a:ext cx="3638104" cy="4953000"/>
          </a:xfrm>
        </p:spPr>
        <p:txBody>
          <a:bodyPr>
            <a:normAutofit lnSpcReduction="10000"/>
          </a:bodyPr>
          <a:lstStyle/>
          <a:p>
            <a:pPr marL="294894" indent="-285750">
              <a:buFont typeface="Wingdings" panose="05000000000000000000" pitchFamily="2" charset="2"/>
              <a:buChar char="v"/>
            </a:pPr>
            <a:r>
              <a:rPr lang="en-US" dirty="0"/>
              <a:t>Assuming management of health programs, services, functions and activities under a Title V Compact  involves transfer to operating clinics and/or hospitals</a:t>
            </a:r>
          </a:p>
          <a:p>
            <a:endParaRPr lang="en-US" dirty="0"/>
          </a:p>
          <a:p>
            <a:pPr marL="294894" indent="-285750">
              <a:buFont typeface="Wingdings" panose="05000000000000000000" pitchFamily="2" charset="2"/>
              <a:buChar char="v"/>
            </a:pPr>
            <a:r>
              <a:rPr lang="en-US" dirty="0"/>
              <a:t>Human Resources  or staffing typically make up the largest portion of the operating funds transferred, outside of PRC</a:t>
            </a:r>
          </a:p>
          <a:p>
            <a:pPr marL="294894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94894" indent="-285750">
              <a:buFont typeface="Wingdings" panose="05000000000000000000" pitchFamily="2" charset="2"/>
              <a:buChar char="v"/>
            </a:pPr>
            <a:r>
              <a:rPr lang="en-US" dirty="0"/>
              <a:t>Tribes have option to retain federal personnel: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Contract 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Tribal  Direct Hire 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Inter-Agency Personnel Agreement (IPA) 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Memorandum of Agreement  (MOA)</a:t>
            </a:r>
          </a:p>
          <a:p>
            <a:pPr lvl="1" indent="0"/>
            <a:endParaRPr lang="en-US" dirty="0"/>
          </a:p>
          <a:p>
            <a:pPr marL="294894" indent="-285750">
              <a:buFont typeface="Wingdings" panose="05000000000000000000" pitchFamily="2" charset="2"/>
              <a:buChar char="v"/>
            </a:pPr>
            <a:r>
              <a:rPr lang="en-US" dirty="0"/>
              <a:t>Consider where staff are currently budgeted by funding source: 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IHS Base: Secretary’s Amount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IHS Grants (ex. SDPI, MSPI)</a:t>
            </a:r>
          </a:p>
          <a:p>
            <a:pPr marL="944118" lvl="1" indent="-285750">
              <a:buFont typeface="Wingdings" panose="05000000000000000000" pitchFamily="2" charset="2"/>
              <a:buChar char="v"/>
            </a:pPr>
            <a:r>
              <a:rPr lang="en-US" dirty="0"/>
              <a:t>Third Party Revenues</a:t>
            </a:r>
          </a:p>
          <a:p>
            <a:pPr lvl="1" indent="0"/>
            <a:endParaRPr lang="en-US" dirty="0"/>
          </a:p>
          <a:p>
            <a:pPr marL="294894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94894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94894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102225" cy="311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453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066800"/>
          </a:xfrm>
        </p:spPr>
        <p:txBody>
          <a:bodyPr/>
          <a:lstStyle/>
          <a:p>
            <a:r>
              <a:rPr lang="en-US" dirty="0"/>
              <a:t>	A PARTING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249488"/>
            <a:ext cx="4038600" cy="45259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609600" y="3752165"/>
            <a:ext cx="8077200" cy="2801035"/>
          </a:xfrm>
        </p:spPr>
        <p:txBody>
          <a:bodyPr>
            <a:normAutofit fontScale="62500" lnSpcReduction="20000"/>
          </a:bodyPr>
          <a:lstStyle/>
          <a:p>
            <a:pPr marL="411480" lvl="1" indent="0">
              <a:buNone/>
            </a:pPr>
            <a:r>
              <a:rPr lang="en-US" b="1" dirty="0" err="1"/>
              <a:t>Sooo</a:t>
            </a:r>
            <a:r>
              <a:rPr lang="en-US" b="1" dirty="0"/>
              <a:t>….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Model Behavior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Schedule regular internal &amp; external meetings &amp; check-ins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Be present (walk around)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Provide open-office access to Tribal Council &amp; staff including 24/7 email &amp; phone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Be transparent &amp; closely coordinate  with Tribal Chairman/Tribal Transition Team &amp; IHS transition team to resolve issues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Be mindful we are ALL in the business of Health Caring</a:t>
            </a:r>
          </a:p>
          <a:p>
            <a:pPr marL="411480" lvl="1" indent="0">
              <a:buNone/>
            </a:pPr>
            <a:endParaRPr lang="en-US" b="1" dirty="0"/>
          </a:p>
          <a:p>
            <a:pPr marL="411480" lvl="1" indent="0">
              <a:buNone/>
            </a:pPr>
            <a:r>
              <a:rPr lang="en-US" b="1" dirty="0"/>
              <a:t>….. INCORPORATE FUN, RECOGNIZE EFFORTS, CELEBRATE PROGRESS &amp; STAY POSITIVE!!!!!!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3812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4" indent="-285750">
              <a:buFont typeface="Wingdings" panose="05000000000000000000" pitchFamily="2" charset="2"/>
              <a:buChar char="v"/>
            </a:pPr>
            <a:endParaRPr lang="en-US" b="1" dirty="0"/>
          </a:p>
          <a:p>
            <a:pPr marL="411480" lvl="1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t="20168"/>
          <a:stretch/>
        </p:blipFill>
        <p:spPr>
          <a:xfrm>
            <a:off x="1905000" y="1623047"/>
            <a:ext cx="5705475" cy="21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249424"/>
            <a:ext cx="7620000" cy="4325112"/>
          </a:xfrm>
        </p:spPr>
        <p:txBody>
          <a:bodyPr/>
          <a:lstStyle/>
          <a:p>
            <a:r>
              <a:rPr lang="en-US" sz="3000" i="1" dirty="0">
                <a:latin typeface="Calibri" panose="020F0502020204030204" pitchFamily="34" charset="0"/>
              </a:rPr>
              <a:t>SGCE:  </a:t>
            </a:r>
            <a:r>
              <a:rPr lang="en-US" sz="3000" i="1" dirty="0">
                <a:latin typeface="Calibri" panose="020F0502020204030204" pitchFamily="34" charset="0"/>
                <a:hlinkClick r:id="rId2"/>
              </a:rPr>
              <a:t>www.tribalselfgov.org</a:t>
            </a:r>
            <a:endParaRPr lang="en-US" sz="30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000" i="1" dirty="0">
              <a:latin typeface="Calibri" panose="020F0502020204030204" pitchFamily="34" charset="0"/>
            </a:endParaRPr>
          </a:p>
          <a:p>
            <a:r>
              <a:rPr lang="en-US" sz="3000" i="1" dirty="0">
                <a:latin typeface="Calibri" panose="020F0502020204030204" pitchFamily="34" charset="0"/>
              </a:rPr>
              <a:t> Federal Employee Health Benefit Plan information: </a:t>
            </a:r>
          </a:p>
          <a:p>
            <a:endParaRPr lang="en-US" sz="3000" i="1" dirty="0">
              <a:latin typeface="Calibri" panose="020F0502020204030204" pitchFamily="34" charset="0"/>
            </a:endParaRPr>
          </a:p>
          <a:p>
            <a:r>
              <a:rPr lang="en-US" sz="3000" i="1" dirty="0">
                <a:latin typeface="Calibri" panose="020F0502020204030204" pitchFamily="34" charset="0"/>
              </a:rPr>
              <a:t>Personnel Aspects of the ISDEAA Handbook: </a:t>
            </a:r>
          </a:p>
          <a:p>
            <a:pPr marL="0" indent="0">
              <a:buNone/>
            </a:pPr>
            <a:r>
              <a:rPr lang="en-US" sz="3000" i="1" dirty="0">
                <a:latin typeface="Calibri" panose="020F0502020204030204" pitchFamily="34" charset="0"/>
                <a:hlinkClick r:id="rId3"/>
              </a:rPr>
              <a:t>ISDEAA Handbook</a:t>
            </a:r>
            <a:endParaRPr lang="en-US" sz="3000" i="1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0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463321"/>
          </a:xfrm>
        </p:spPr>
        <p:txBody>
          <a:bodyPr>
            <a:normAutofit/>
          </a:bodyPr>
          <a:lstStyle/>
          <a:p>
            <a:r>
              <a:rPr lang="en-US" dirty="0"/>
              <a:t>		      </a:t>
            </a:r>
            <a:r>
              <a:rPr lang="en-US" sz="2800" b="1" dirty="0"/>
              <a:t>Federal Employees May Be</a:t>
            </a:r>
            <a:br>
              <a:rPr lang="en-US" sz="2800" b="1" dirty="0"/>
            </a:br>
            <a:r>
              <a:rPr lang="en-US" sz="2800" b="1" dirty="0"/>
              <a:t>                             Assigned to the Tribe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8247" y="2209800"/>
            <a:ext cx="4041648" cy="609600"/>
          </a:xfrm>
        </p:spPr>
        <p:txBody>
          <a:bodyPr/>
          <a:lstStyle/>
          <a:p>
            <a:pPr marL="45720" lvl="1" indent="0">
              <a:buClr>
                <a:schemeClr val="accent3"/>
              </a:buClr>
            </a:pPr>
            <a:r>
              <a:rPr lang="en-US" i="1" dirty="0">
                <a:latin typeface="Calibri" panose="020F0502020204030204" pitchFamily="34" charset="0"/>
              </a:rPr>
              <a:t>MOAs are commissioned personnel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2209800"/>
            <a:ext cx="4041775" cy="629249"/>
          </a:xfrm>
        </p:spPr>
        <p:txBody>
          <a:bodyPr/>
          <a:lstStyle/>
          <a:p>
            <a:pPr marL="45720" lvl="1" indent="0">
              <a:buClr>
                <a:schemeClr val="accent3"/>
              </a:buClr>
            </a:pPr>
            <a:endParaRPr lang="en-US" i="1" dirty="0">
              <a:latin typeface="Calibri" panose="020F0502020204030204" pitchFamily="34" charset="0"/>
            </a:endParaRPr>
          </a:p>
          <a:p>
            <a:pPr marL="45720" lvl="1" indent="0">
              <a:buClr>
                <a:schemeClr val="accent3"/>
              </a:buClr>
            </a:pPr>
            <a:r>
              <a:rPr lang="en-US" i="1" dirty="0">
                <a:latin typeface="Calibri" panose="020F0502020204030204" pitchFamily="34" charset="0"/>
              </a:rPr>
              <a:t>IPAs are civil service employees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486400"/>
            <a:ext cx="4041775" cy="9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609601"/>
            <a:ext cx="2196353" cy="14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indian health service civilian employee images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0"/>
          <a:stretch/>
        </p:blipFill>
        <p:spPr bwMode="auto">
          <a:xfrm>
            <a:off x="6324600" y="3339353"/>
            <a:ext cx="1031781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ndian health service civilian employee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394"/>
          <a:stretch/>
        </p:blipFill>
        <p:spPr bwMode="auto">
          <a:xfrm>
            <a:off x="1897062" y="3352800"/>
            <a:ext cx="1115079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S Indian Health Servi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9525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1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03385"/>
            <a:ext cx="3383280" cy="574430"/>
          </a:xfrm>
        </p:spPr>
        <p:txBody>
          <a:bodyPr>
            <a:noAutofit/>
          </a:bodyPr>
          <a:lstStyle/>
          <a:p>
            <a:r>
              <a:rPr lang="en-US" sz="2400" dirty="0"/>
              <a:t>Considerations</a:t>
            </a:r>
            <a:r>
              <a:rPr lang="en-US" sz="2400" b="1" dirty="0"/>
              <a:t>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410200" y="1371600"/>
            <a:ext cx="3383280" cy="51054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i="1" dirty="0">
                <a:latin typeface="Calibri" panose="020F0502020204030204" pitchFamily="34" charset="0"/>
              </a:rPr>
              <a:t>It is least disruptive to existing Federal personnel to offer everyone an IPA/MOA</a:t>
            </a:r>
          </a:p>
          <a:p>
            <a:pPr lvl="1"/>
            <a:endParaRPr lang="en-US" sz="2800" i="1" dirty="0">
              <a:latin typeface="Calibri" panose="020F0502020204030204" pitchFamily="34" charset="0"/>
            </a:endParaRPr>
          </a:p>
          <a:p>
            <a:pPr lvl="1"/>
            <a:r>
              <a:rPr lang="en-US" sz="2800" i="1" dirty="0">
                <a:latin typeface="Calibri" panose="020F0502020204030204" pitchFamily="34" charset="0"/>
              </a:rPr>
              <a:t>IPA/MOAs are a good tool to retain the existing staff performing the PSFAs</a:t>
            </a:r>
          </a:p>
          <a:p>
            <a:pPr lvl="1"/>
            <a:endParaRPr lang="en-US" sz="2800" i="1" dirty="0">
              <a:latin typeface="Calibri" panose="020F0502020204030204" pitchFamily="34" charset="0"/>
            </a:endParaRPr>
          </a:p>
          <a:p>
            <a:pPr lvl="1"/>
            <a:r>
              <a:rPr lang="en-US" sz="2800" i="1" dirty="0">
                <a:latin typeface="Calibri" panose="020F0502020204030204" pitchFamily="34" charset="0"/>
              </a:rPr>
              <a:t>IPA/MOA staff typically cost more than Tribal direct hires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 algn="ctr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n-US" b="1" i="1" dirty="0">
                <a:latin typeface="Calibri" panose="020F0502020204030204" pitchFamily="34" charset="0"/>
              </a:rPr>
              <a:t>For Long Term Planning, Its important for Tribes/Tribal Health Organizations  to consider its staffing mix of contract, Tribal direct hire, and IPA/MOAs necessary to deliver quality care</a:t>
            </a:r>
            <a:br>
              <a:rPr lang="en-US" b="1" i="1" dirty="0">
                <a:latin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3276600" cy="184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03385"/>
            <a:ext cx="3383280" cy="574430"/>
          </a:xfrm>
        </p:spPr>
        <p:txBody>
          <a:bodyPr>
            <a:noAutofit/>
          </a:bodyPr>
          <a:lstStyle/>
          <a:p>
            <a:r>
              <a:rPr lang="en-US" sz="2400" dirty="0"/>
              <a:t>Considerations</a:t>
            </a:r>
            <a:r>
              <a:rPr lang="en-US" sz="2400" b="1" dirty="0"/>
              <a:t>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410200" y="1371600"/>
            <a:ext cx="3383280" cy="51054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2800" i="1" dirty="0">
                <a:latin typeface="Calibri" panose="020F0502020204030204" pitchFamily="34" charset="0"/>
              </a:rPr>
              <a:t>Generally, IPA/MOA positions cost more than Direct Hire</a:t>
            </a:r>
          </a:p>
          <a:p>
            <a:pPr lvl="1"/>
            <a:endParaRPr lang="en-US" sz="2800" i="1" dirty="0">
              <a:latin typeface="Calibri" panose="020F0502020204030204" pitchFamily="34" charset="0"/>
            </a:endParaRPr>
          </a:p>
          <a:p>
            <a:pPr lvl="1"/>
            <a:r>
              <a:rPr lang="en-US" sz="2800" i="1" dirty="0">
                <a:latin typeface="Calibri" panose="020F0502020204030204" pitchFamily="34" charset="0"/>
              </a:rPr>
              <a:t>Some federal employees may prefer a Tribal Direct Hire vs. MOA/IPA</a:t>
            </a:r>
          </a:p>
          <a:p>
            <a:pPr lvl="1"/>
            <a:endParaRPr lang="en-US" sz="2800" i="1" dirty="0">
              <a:latin typeface="Calibri" panose="020F0502020204030204" pitchFamily="34" charset="0"/>
            </a:endParaRPr>
          </a:p>
          <a:p>
            <a:pPr lvl="1"/>
            <a:endParaRPr lang="en-US" sz="2800" i="1" dirty="0">
              <a:latin typeface="Calibri" panose="020F0502020204030204" pitchFamily="34" charset="0"/>
            </a:endParaRPr>
          </a:p>
          <a:p>
            <a:pPr lvl="1"/>
            <a:r>
              <a:rPr lang="en-US" sz="2800" i="1" dirty="0">
                <a:latin typeface="Calibri" panose="020F0502020204030204" pitchFamily="34" charset="0"/>
              </a:rPr>
              <a:t>Tribes may then look at replacing IPA/MOA position with direct hires when attrition occurs, as a way to reduce costs</a:t>
            </a:r>
          </a:p>
          <a:p>
            <a:pPr lvl="1"/>
            <a:endParaRPr lang="en-US" sz="2800" i="1" dirty="0">
              <a:latin typeface="Calibri" panose="020F0502020204030204" pitchFamily="34" charset="0"/>
            </a:endParaRPr>
          </a:p>
          <a:p>
            <a:pPr lvl="1"/>
            <a:r>
              <a:rPr lang="en-US" sz="2800" i="1" dirty="0">
                <a:latin typeface="Calibri" panose="020F0502020204030204" pitchFamily="34" charset="0"/>
              </a:rPr>
              <a:t>Tribes only receive Direct Contract Support Cost for Fringe Differential for Direct Hires (not IPAs or MOAs)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109728" indent="0" algn="ctr">
              <a:buNone/>
            </a:pPr>
            <a:endParaRPr lang="en-US" b="1" i="1" dirty="0">
              <a:latin typeface="Calibri" panose="020F0502020204030204" pitchFamily="34" charset="0"/>
            </a:endParaRPr>
          </a:p>
          <a:p>
            <a:pPr marL="411480" lvl="1" indent="0" algn="ctr">
              <a:buNone/>
            </a:pPr>
            <a:r>
              <a:rPr lang="en-US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To facilitate seamless patient care and least disruptive operation during transition, Tribes may opt to waive hiring policies to offer positions to current federal staff through Direct Hire, IPA or MOA</a:t>
            </a:r>
          </a:p>
        </p:txBody>
      </p:sp>
      <p:pic>
        <p:nvPicPr>
          <p:cNvPr id="4098" name="Picture 2" descr="Image result for image of patient care in indian hospital in mont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3013232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36973"/>
            <a:ext cx="3383280" cy="5822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SCHEDULE OF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075884"/>
            <a:ext cx="3714304" cy="5782116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Policies and Procedures:</a:t>
            </a:r>
            <a:endParaRPr lang="en-US" dirty="0"/>
          </a:p>
          <a:p>
            <a:r>
              <a:rPr lang="en-US" dirty="0"/>
              <a:t>Develop and implement comprehensive employee handbook to include employment related policies and procedures. </a:t>
            </a:r>
          </a:p>
          <a:p>
            <a:endParaRPr lang="en-US" dirty="0"/>
          </a:p>
          <a:p>
            <a:r>
              <a:rPr lang="en-US" u="sng" dirty="0"/>
              <a:t>Human Resources Staffing Plan and Infrastructure:</a:t>
            </a:r>
            <a:endParaRPr lang="en-US" dirty="0"/>
          </a:p>
          <a:p>
            <a:r>
              <a:rPr lang="en-US" dirty="0"/>
              <a:t>Provide recommended human resources infrastructure to support the needs of Tribe, including human resource staffing plan, forms and processes for basic services.</a:t>
            </a:r>
          </a:p>
          <a:p>
            <a:endParaRPr lang="en-US" dirty="0"/>
          </a:p>
          <a:p>
            <a:r>
              <a:rPr lang="en-US" u="sng" dirty="0"/>
              <a:t>Comprehensive Job Descriptions:</a:t>
            </a:r>
            <a:endParaRPr lang="en-US" dirty="0"/>
          </a:p>
          <a:p>
            <a:r>
              <a:rPr lang="en-US" dirty="0"/>
              <a:t>Develop standardized job descriptions for all current and anticipated positions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Compensation Program:</a:t>
            </a:r>
            <a:endParaRPr lang="en-US" dirty="0"/>
          </a:p>
          <a:p>
            <a:r>
              <a:rPr lang="en-US" dirty="0"/>
              <a:t>Develop a proposed compensation structure for Tribe to facilitate effective recruitment and retention of qualified staff.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Benefits Program:</a:t>
            </a:r>
            <a:endParaRPr lang="en-US" dirty="0"/>
          </a:p>
          <a:p>
            <a:r>
              <a:rPr lang="en-US" dirty="0"/>
              <a:t>Develop a proposed benefit plan for  Tribe to facilitate effective recruitment and retention of qualified staff.</a:t>
            </a:r>
          </a:p>
          <a:p>
            <a:endParaRPr lang="en-US" dirty="0"/>
          </a:p>
          <a:p>
            <a:r>
              <a:rPr lang="en-US" u="sng" dirty="0"/>
              <a:t>Employee Files:</a:t>
            </a:r>
            <a:endParaRPr lang="en-US" dirty="0"/>
          </a:p>
          <a:p>
            <a:r>
              <a:rPr lang="en-US" dirty="0"/>
              <a:t>Develop and implement an employee file structure to ensure compliance with requirements for I-9 file maintenance, employee file maintenance, and employee medical file maintenance.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505200"/>
            <a:ext cx="5102352" cy="28194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200" b="1" dirty="0"/>
              <a:t>COMPLETE AN ASSESSMENT OF HUMAN RESOURCES POLICIES, JOB DESCRIPTIONS &amp; COMPENSATION &amp; BENEFITS PACKAGE W/ATTENTION TO ATTRACTING HEALTH PROFESSIONALS &amp;  OTHER HARE TO FILL CLINICAL STAFF</a:t>
            </a:r>
            <a:endParaRPr lang="en-US" sz="2200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379953" cy="21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36973"/>
            <a:ext cx="3383280" cy="5822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SCHEDULE OF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990600"/>
            <a:ext cx="3638104" cy="57150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Recruitment, Hiring and Selection:</a:t>
            </a:r>
            <a:endParaRPr lang="en-US" dirty="0"/>
          </a:p>
          <a:p>
            <a:r>
              <a:rPr lang="en-US" dirty="0"/>
              <a:t>Develop and implement basic recruitment, hiring and selection process to include job posting; application process; interview and selection process; and, background screening.</a:t>
            </a:r>
          </a:p>
          <a:p>
            <a:endParaRPr lang="en-US" dirty="0"/>
          </a:p>
          <a:p>
            <a:r>
              <a:rPr lang="en-US" u="sng" dirty="0"/>
              <a:t>Orientation and On-Boarding:</a:t>
            </a:r>
            <a:endParaRPr lang="en-US" dirty="0"/>
          </a:p>
          <a:p>
            <a:r>
              <a:rPr lang="en-US" dirty="0"/>
              <a:t>Develop and implement basic new hire orientation and on-boarding program to facilitate increased productivity and retention.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Training and Development:</a:t>
            </a:r>
            <a:endParaRPr lang="en-US" dirty="0"/>
          </a:p>
          <a:p>
            <a:r>
              <a:rPr lang="en-US" dirty="0"/>
              <a:t>Develop and implement basic employee training program to include modules for supervisor/management responsibilities; harassment and discrimination; customer services; and, employee health and safety requirements.</a:t>
            </a:r>
          </a:p>
          <a:p>
            <a:endParaRPr lang="en-US" dirty="0"/>
          </a:p>
          <a:p>
            <a:r>
              <a:rPr lang="en-US" u="sng" dirty="0"/>
              <a:t>Performance Management:</a:t>
            </a:r>
            <a:endParaRPr lang="en-US" dirty="0"/>
          </a:p>
          <a:p>
            <a:r>
              <a:rPr lang="en-US" dirty="0"/>
              <a:t>Develop and implement employee performance management program to include an employee evaluation form, performance improvement plan template, and process.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Employee Relations:</a:t>
            </a:r>
            <a:endParaRPr lang="en-US" dirty="0"/>
          </a:p>
          <a:p>
            <a:r>
              <a:rPr lang="en-US" dirty="0"/>
              <a:t>Develop and implement employment employee relations program to address performance and conduct issues, and implement corrective action as necessary.</a:t>
            </a:r>
          </a:p>
          <a:p>
            <a:endParaRPr lang="en-US" dirty="0"/>
          </a:p>
          <a:p>
            <a:r>
              <a:rPr lang="en-US" u="sng" dirty="0"/>
              <a:t>Employee Health and Safety:</a:t>
            </a:r>
            <a:endParaRPr lang="en-US" dirty="0"/>
          </a:p>
          <a:p>
            <a:r>
              <a:rPr lang="en-US" dirty="0"/>
              <a:t>Develop and implement an employee health and safety program to include workers compensation reporting, workplace incident investigation process, return to duty process; and drug/alcohol free workplace compliance.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048000"/>
            <a:ext cx="5102352" cy="333851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2400" b="1" dirty="0"/>
              <a:t>COMPLETE AN ASSESSMENT OF HUMAN RESOURCES RECRUITMENT, HIRING, ORIENTATION, TRAINING &amp; DEVELOPMENT, PERFORMANCE MANAGEMENT , EMPLOYEE RELATIONS/HEALTH &amp; SAFETY</a:t>
            </a:r>
            <a:endParaRPr lang="en-US" sz="24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505325" cy="18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/>
              <a:t>ABOUT IPAs &amp; MOAs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403787"/>
          </a:xfrm>
        </p:spPr>
        <p:txBody>
          <a:bodyPr>
            <a:normAutofit fontScale="92500"/>
          </a:bodyPr>
          <a:lstStyle/>
          <a:p>
            <a:r>
              <a:rPr lang="en-US" sz="2600" i="1" dirty="0">
                <a:latin typeface="Calibri" panose="020F0502020204030204" pitchFamily="34" charset="0"/>
              </a:rPr>
              <a:t>Agreement is between the IHS, Tribe and the Federal employee</a:t>
            </a:r>
          </a:p>
          <a:p>
            <a:r>
              <a:rPr lang="en-US" sz="2600" i="1" dirty="0">
                <a:latin typeface="Calibri" panose="020F0502020204030204" pitchFamily="34" charset="0"/>
              </a:rPr>
              <a:t>2-year agreements, with the ability to extend indefinitely </a:t>
            </a:r>
          </a:p>
          <a:p>
            <a:r>
              <a:rPr lang="en-US" sz="2600" i="1" dirty="0">
                <a:latin typeface="Calibri" panose="020F0502020204030204" pitchFamily="34" charset="0"/>
              </a:rPr>
              <a:t>IPA/MOAs retain their Federal employment status, compensation and benefits &amp; perform the same functions</a:t>
            </a:r>
          </a:p>
          <a:p>
            <a:r>
              <a:rPr lang="en-US" sz="2600" i="1" dirty="0">
                <a:latin typeface="Calibri" panose="020F0502020204030204" pitchFamily="34" charset="0"/>
              </a:rPr>
              <a:t>Directed and supervised by the Tribe/THO</a:t>
            </a:r>
          </a:p>
          <a:p>
            <a:r>
              <a:rPr lang="en-US" sz="2600" i="1" dirty="0">
                <a:latin typeface="Calibri" panose="020F0502020204030204" pitchFamily="34" charset="0"/>
              </a:rPr>
              <a:t>Paycheck still comes from the Federal government</a:t>
            </a:r>
          </a:p>
          <a:p>
            <a:endParaRPr lang="en-US" sz="1600" dirty="0"/>
          </a:p>
          <a:p>
            <a:endParaRPr lang="en-US" sz="1800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403787"/>
          </a:xfrm>
        </p:spPr>
        <p:txBody>
          <a:bodyPr>
            <a:normAutofit fontScale="92500"/>
          </a:bodyPr>
          <a:lstStyle/>
          <a:p>
            <a:r>
              <a:rPr lang="en-US" sz="2400" i="1" dirty="0">
                <a:latin typeface="Calibri" panose="020F0502020204030204" pitchFamily="34" charset="0"/>
              </a:rPr>
              <a:t>All Federal employees performing PSFAs to be assumed by a Tribe may be eligible, except:</a:t>
            </a:r>
          </a:p>
          <a:p>
            <a:pPr lvl="1"/>
            <a:r>
              <a:rPr lang="en-US" sz="2400" i="1" dirty="0">
                <a:latin typeface="Calibri" panose="020F0502020204030204" pitchFamily="34" charset="0"/>
              </a:rPr>
              <a:t>Employees not having at least a “satisfactory” performance rating, or</a:t>
            </a:r>
          </a:p>
          <a:p>
            <a:pPr lvl="1"/>
            <a:r>
              <a:rPr lang="en-US" sz="2400" i="1" dirty="0">
                <a:latin typeface="Calibri" panose="020F0502020204030204" pitchFamily="34" charset="0"/>
              </a:rPr>
              <a:t>Employees on a time-limited, temporary or term appointment</a:t>
            </a:r>
          </a:p>
          <a:p>
            <a:r>
              <a:rPr lang="en-US" sz="2400" i="1" dirty="0">
                <a:latin typeface="Calibri" panose="020F0502020204030204" pitchFamily="34" charset="0"/>
              </a:rPr>
              <a:t>Federal personnel may be members of a Union, however it is a Tribal choice to recognize unions</a:t>
            </a:r>
          </a:p>
        </p:txBody>
      </p:sp>
    </p:spTree>
    <p:extLst>
      <p:ext uri="{BB962C8B-B14F-4D97-AF65-F5344CB8AC3E}">
        <p14:creationId xmlns:p14="http://schemas.microsoft.com/office/powerpoint/2010/main" val="271878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How IPAs &amp; MOAs are handled in the Funding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33800" cy="5098987"/>
          </a:xfrm>
        </p:spPr>
        <p:txBody>
          <a:bodyPr>
            <a:normAutofit lnSpcReduction="1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Treated as a “buy back” in the Funding Agreement</a:t>
            </a:r>
          </a:p>
          <a:p>
            <a:endParaRPr lang="en-US" sz="3000" i="1" dirty="0">
              <a:latin typeface="Calibri" panose="020F0502020204030204" pitchFamily="34" charset="0"/>
            </a:endParaRPr>
          </a:p>
          <a:p>
            <a:r>
              <a:rPr lang="en-US" sz="3000" i="1" dirty="0">
                <a:latin typeface="Calibri" panose="020F0502020204030204" pitchFamily="34" charset="0"/>
              </a:rPr>
              <a:t>The Tribe/THO provides a prepayment to IHS to pay the costs of IPA/MOA staff, which is a rolling balance;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5175187"/>
          </a:xfrm>
        </p:spPr>
        <p:txBody>
          <a:bodyPr>
            <a:normAutofit lnSpcReduction="10000"/>
          </a:bodyPr>
          <a:lstStyle/>
          <a:p>
            <a:r>
              <a:rPr lang="en-US" sz="3000" i="1" dirty="0">
                <a:latin typeface="Calibri" panose="020F0502020204030204" pitchFamily="34" charset="0"/>
              </a:rPr>
              <a:t>Tribe is invoiced monthly to reimburse for IPA/MOAs, along with a Full Cost Recovery Fee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FCR Fee pays for IHS finance and human resources workload to maintain the Federal employee (functions are typically at the Area Office)</a:t>
            </a:r>
          </a:p>
          <a:p>
            <a:pPr lvl="1"/>
            <a:r>
              <a:rPr lang="en-US" sz="2600" i="1" dirty="0">
                <a:latin typeface="Calibri" panose="020F0502020204030204" pitchFamily="34" charset="0"/>
              </a:rPr>
              <a:t>Includes negotiation of HHS Assessments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43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360</TotalTime>
  <Words>1677</Words>
  <Application>Microsoft Office PowerPoint</Application>
  <PresentationFormat>On-screen Show (4:3)</PresentationFormat>
  <Paragraphs>253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Managing Health Care Talent during Self-Governance Change and Transition  Carolyn Crowder, Self-Governance Consultant</vt:lpstr>
      <vt:lpstr>Understanding the Transition from Federal to Tribal</vt:lpstr>
      <vt:lpstr>        Federal Employees May Be                              Assigned to the Tribe </vt:lpstr>
      <vt:lpstr>Considerations:</vt:lpstr>
      <vt:lpstr>Considerations:</vt:lpstr>
      <vt:lpstr>SCHEDULE OF ACTIVITIES </vt:lpstr>
      <vt:lpstr>SCHEDULE OF ACTIVITIES </vt:lpstr>
      <vt:lpstr>ABOUT IPAs &amp; MOAs</vt:lpstr>
      <vt:lpstr>How IPAs &amp; MOAs are handled in the Funding Agreement</vt:lpstr>
      <vt:lpstr>Strategies for Seamless Transition of Federal Staff</vt:lpstr>
      <vt:lpstr>Strategies for Seamless Transition of Federal Staff</vt:lpstr>
      <vt:lpstr>Strategies for Seamless Transition of Federal Staff</vt:lpstr>
      <vt:lpstr>Strategies for Seamless Transition of Federal Staff</vt:lpstr>
      <vt:lpstr>IHS Vacancies During Transition</vt:lpstr>
      <vt:lpstr>Best Practices</vt:lpstr>
      <vt:lpstr>Best Practices</vt:lpstr>
      <vt:lpstr>Best Practices</vt:lpstr>
      <vt:lpstr>Best Practices</vt:lpstr>
      <vt:lpstr>Reminder: Approach Federal-Tribal Transition as a business merger of two health entities</vt:lpstr>
      <vt:lpstr> A PARTING THOUGHT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Health Care Talent during Self-Governance Change and Transition Carolyn Crowder, Self-Governance Consultant</dc:title>
  <dc:creator>Windows User</dc:creator>
  <cp:lastModifiedBy>Terra Branson</cp:lastModifiedBy>
  <cp:revision>33</cp:revision>
  <dcterms:created xsi:type="dcterms:W3CDTF">2016-12-11T23:01:11Z</dcterms:created>
  <dcterms:modified xsi:type="dcterms:W3CDTF">2016-12-12T11:23:27Z</dcterms:modified>
</cp:coreProperties>
</file>