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5" r:id="rId15"/>
    <p:sldId id="278" r:id="rId16"/>
    <p:sldId id="282" r:id="rId17"/>
    <p:sldId id="284" r:id="rId18"/>
    <p:sldId id="281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88" d="100"/>
          <a:sy n="88" d="100"/>
        </p:scale>
        <p:origin x="133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EF4C4-5D9E-4DFE-98CC-EF224E726A1A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B86BD-C181-4451-978B-7DB2A8A8B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72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B86BD-C181-4451-978B-7DB2A8A8B7F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79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2E5796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7E7E7E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2E5796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2E5796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457438" y="6499097"/>
            <a:ext cx="85343" cy="853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69213" y="6499097"/>
            <a:ext cx="84581" cy="853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1605" y="-63246"/>
            <a:ext cx="7320788" cy="1585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2E5796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139" y="1958390"/>
            <a:ext cx="7541259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7E7E7E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hs.gov/IHM/index.cfm?module=dsp_ihm_pc_p6c3&amp;amp;6-3.2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74520" y="1755648"/>
            <a:ext cx="5487924" cy="22570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30936" y="2974848"/>
            <a:ext cx="7719822" cy="22570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94130" y="2008377"/>
            <a:ext cx="6402070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243330">
              <a:lnSpc>
                <a:spcPct val="100000"/>
              </a:lnSpc>
              <a:spcBef>
                <a:spcPts val="95"/>
              </a:spcBef>
            </a:pPr>
            <a:r>
              <a:rPr sz="8000" spc="-5" dirty="0"/>
              <a:t>Contract  Support</a:t>
            </a:r>
            <a:r>
              <a:rPr sz="8000" spc="-55" dirty="0"/>
              <a:t> </a:t>
            </a:r>
            <a:r>
              <a:rPr sz="8000" spc="-5" dirty="0"/>
              <a:t>Costs</a:t>
            </a:r>
            <a:endParaRPr sz="8000"/>
          </a:p>
        </p:txBody>
      </p:sp>
      <p:sp>
        <p:nvSpPr>
          <p:cNvPr id="5" name="object 5"/>
          <p:cNvSpPr txBox="1"/>
          <p:nvPr/>
        </p:nvSpPr>
        <p:spPr>
          <a:xfrm>
            <a:off x="2300223" y="5488685"/>
            <a:ext cx="4923790" cy="14106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000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Tribal Self Governance Conference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000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April 2019</a:t>
            </a:r>
            <a:endParaRPr sz="30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8175" y="304800"/>
            <a:ext cx="7320788" cy="85408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680845" marR="5080" indent="-374650">
              <a:lnSpc>
                <a:spcPts val="5800"/>
              </a:lnSpc>
              <a:spcBef>
                <a:spcPts val="860"/>
              </a:spcBef>
            </a:pPr>
            <a:r>
              <a:rPr lang="en-US" dirty="0" smtClean="0"/>
              <a:t>Key </a:t>
            </a:r>
            <a:r>
              <a:rPr dirty="0" smtClean="0"/>
              <a:t>Definitions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521715" y="2133600"/>
            <a:ext cx="8165085" cy="2885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Indirect Contract Support</a:t>
            </a:r>
            <a:r>
              <a:rPr sz="2200" spc="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Costs</a:t>
            </a:r>
            <a:endParaRPr sz="2200" dirty="0">
              <a:latin typeface="Century Gothic"/>
              <a:cs typeface="Century Gothic"/>
            </a:endParaRPr>
          </a:p>
          <a:p>
            <a:pPr marL="755650" marR="5080" lvl="1" indent="-285750">
              <a:lnSpc>
                <a:spcPts val="1440"/>
              </a:lnSpc>
              <a:spcBef>
                <a:spcPts val="370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Administrative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or other expenses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related to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overhead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incurred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by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a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contractor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in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connection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with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operation of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ISDEAA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programs pursuant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the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contract and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otherwise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meet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definition of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CSC in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25 U.S.C.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§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5325(a)(2)- 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(3).</a:t>
            </a:r>
            <a:endParaRPr sz="1500" dirty="0">
              <a:latin typeface="Century Gothic"/>
              <a:cs typeface="Century Gothic"/>
            </a:endParaRPr>
          </a:p>
          <a:p>
            <a:pPr marL="755650" marR="1043305" lvl="1" indent="-285750">
              <a:lnSpc>
                <a:spcPct val="80000"/>
              </a:lnSpc>
              <a:spcBef>
                <a:spcPts val="365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Based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on a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Tribe’s </a:t>
            </a:r>
            <a:r>
              <a:rPr lang="en-US"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irect </a:t>
            </a:r>
            <a:r>
              <a:rPr lang="en-US" sz="1500" dirty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1500" dirty="0" smtClean="0">
                <a:solidFill>
                  <a:srgbClr val="7E7E7E"/>
                </a:solidFill>
                <a:latin typeface="Century Gothic"/>
                <a:cs typeface="Century Gothic"/>
              </a:rPr>
              <a:t>ost </a:t>
            </a:r>
            <a:r>
              <a:rPr lang="en-US"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ase </a:t>
            </a:r>
            <a:r>
              <a:rPr sz="1500" dirty="0" smtClean="0">
                <a:solidFill>
                  <a:srgbClr val="7E7E7E"/>
                </a:solidFill>
                <a:latin typeface="Century Gothic"/>
                <a:cs typeface="Century Gothic"/>
              </a:rPr>
              <a:t>times</a:t>
            </a:r>
            <a:r>
              <a:rPr lang="en-US" sz="1500" dirty="0" smtClean="0">
                <a:solidFill>
                  <a:srgbClr val="7E7E7E"/>
                </a:solidFill>
                <a:latin typeface="Century Gothic"/>
                <a:cs typeface="Century Gothic"/>
              </a:rPr>
              <a:t> IDC</a:t>
            </a:r>
            <a:r>
              <a:rPr sz="1500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rate,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and accounts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for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reasonableness and duplication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of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activities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are included in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Tribe’s106(a)(1)</a:t>
            </a:r>
            <a:r>
              <a:rPr sz="1500" spc="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amount</a:t>
            </a:r>
            <a:r>
              <a:rPr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lang="en-US" sz="1500" spc="-5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469900" marR="1043305" lvl="1">
              <a:lnSpc>
                <a:spcPct val="80000"/>
              </a:lnSpc>
              <a:spcBef>
                <a:spcPts val="365"/>
              </a:spcBef>
              <a:tabLst>
                <a:tab pos="755650" algn="l"/>
              </a:tabLst>
            </a:pPr>
            <a:endParaRPr sz="1500" dirty="0">
              <a:latin typeface="Century Gothic"/>
              <a:cs typeface="Century Gothic"/>
            </a:endParaRPr>
          </a:p>
          <a:p>
            <a:pPr marL="355600" indent="-342900">
              <a:lnSpc>
                <a:spcPts val="262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Exclusion</a:t>
            </a:r>
            <a:endParaRPr sz="2200" dirty="0">
              <a:latin typeface="Century Gothic"/>
              <a:cs typeface="Century Gothic"/>
            </a:endParaRPr>
          </a:p>
          <a:p>
            <a:pPr marL="755650" marR="173990" lvl="1" indent="-285750">
              <a:lnSpc>
                <a:spcPts val="1440"/>
              </a:lnSpc>
              <a:spcBef>
                <a:spcPts val="370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 expenditures excluded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from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 costs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in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order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calculate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 cost base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which the IDC rate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is applied.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These types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of expenditures  vary by awardee and are defined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in the IDC rate</a:t>
            </a:r>
            <a:r>
              <a:rPr sz="1500" spc="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agreement</a:t>
            </a:r>
            <a:r>
              <a:rPr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320788" cy="85408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680845" marR="5080" indent="-374650">
              <a:lnSpc>
                <a:spcPts val="5800"/>
              </a:lnSpc>
              <a:spcBef>
                <a:spcPts val="860"/>
              </a:spcBef>
            </a:pPr>
            <a:r>
              <a:rPr lang="en-US" dirty="0" smtClean="0"/>
              <a:t>Key </a:t>
            </a:r>
            <a:r>
              <a:rPr dirty="0" smtClean="0"/>
              <a:t>Definitions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535940" y="1556264"/>
            <a:ext cx="7945755" cy="4605748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dirty="0">
                <a:solidFill>
                  <a:srgbClr val="7E7E7E"/>
                </a:solidFill>
                <a:latin typeface="Century Gothic"/>
                <a:cs typeface="Century Gothic"/>
              </a:rPr>
              <a:t>Passthrough</a:t>
            </a:r>
            <a:r>
              <a:rPr sz="2200" spc="-3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Expenditure</a:t>
            </a:r>
            <a:endParaRPr sz="2200" dirty="0">
              <a:latin typeface="Century Gothic"/>
              <a:cs typeface="Century Gothic"/>
            </a:endParaRPr>
          </a:p>
          <a:p>
            <a:pPr marL="755650" marR="15875" lvl="1" indent="-285750">
              <a:lnSpc>
                <a:spcPts val="1620"/>
              </a:lnSpc>
              <a:spcBef>
                <a:spcPts val="405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Similar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exclusions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in 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pass-through expenditures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may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be excluded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from 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 cost base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which the IDC rate is typically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applied,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though such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expenditures also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may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be assigned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a lower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nominal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IDC rate. The IDC rate(s)  should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be applied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such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expenditures consistent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with the IDC rate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agreement.</a:t>
            </a:r>
            <a:endParaRPr sz="15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Indirect</a:t>
            </a:r>
            <a:r>
              <a:rPr lang="en-US" sz="22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-T</a:t>
            </a:r>
            <a:r>
              <a:rPr sz="2200" dirty="0" smtClean="0">
                <a:solidFill>
                  <a:srgbClr val="7E7E7E"/>
                </a:solidFill>
                <a:latin typeface="Century Gothic"/>
                <a:cs typeface="Century Gothic"/>
              </a:rPr>
              <a:t>ype</a:t>
            </a:r>
            <a:r>
              <a:rPr sz="2200" spc="-10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2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22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osts</a:t>
            </a:r>
            <a:endParaRPr sz="2200" dirty="0">
              <a:latin typeface="Century Gothic"/>
              <a:cs typeface="Century Gothic"/>
            </a:endParaRPr>
          </a:p>
          <a:p>
            <a:pPr marL="755650" marR="5080" lvl="1" indent="-285750">
              <a:lnSpc>
                <a:spcPts val="1620"/>
              </a:lnSpc>
              <a:spcBef>
                <a:spcPts val="400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Negotiated when a Tribe does not have an 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IDC rate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agreement with their cognizant agency or requests such a negotiation, even if they have a negotiated rate</a:t>
            </a:r>
            <a:r>
              <a:rPr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  <a:p>
            <a:pPr marL="755650" marR="86360" lvl="1" indent="-285750">
              <a:lnSpc>
                <a:spcPct val="89900"/>
              </a:lnSpc>
              <a:spcBef>
                <a:spcPts val="345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IHS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and the contractor/compactor will negotiate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a lump-sum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amount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for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indirect-type costs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consists of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those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categories of costs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normally are 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found in IDC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pools of contractors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with rates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and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are consistent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with the  requirements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of 25 U.S.C.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§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5325(a)(2)-(3).Categories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of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typical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costs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are 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outlined in the</a:t>
            </a:r>
            <a:r>
              <a:rPr sz="1500" spc="-2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policy.</a:t>
            </a:r>
            <a:endParaRPr sz="15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2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dirty="0">
                <a:solidFill>
                  <a:srgbClr val="7E7E7E"/>
                </a:solidFill>
                <a:latin typeface="Century Gothic"/>
                <a:cs typeface="Century Gothic"/>
              </a:rPr>
              <a:t>Retained</a:t>
            </a:r>
            <a:r>
              <a:rPr sz="2200" spc="-2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Service</a:t>
            </a:r>
            <a:endParaRPr sz="2200" dirty="0">
              <a:latin typeface="Century Gothic"/>
              <a:cs typeface="Century Gothic"/>
            </a:endParaRPr>
          </a:p>
          <a:p>
            <a:pPr marL="755650" marR="286385" lvl="1" indent="-285750">
              <a:lnSpc>
                <a:spcPts val="1620"/>
              </a:lnSpc>
              <a:spcBef>
                <a:spcPts val="409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Funding which is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eligible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be contracted but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for which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awardee has  chosen not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contract, and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thus, for which the IHS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has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retained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associated 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funding.</a:t>
            </a:r>
            <a:endParaRPr sz="15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58530" y="6432296"/>
            <a:ext cx="19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Century Gothic"/>
                <a:cs typeface="Century Gothic"/>
              </a:rPr>
              <a:t>15</a:t>
            </a:r>
            <a:endParaRPr sz="1200">
              <a:latin typeface="Century Gothic"/>
              <a:cs typeface="Century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71600" y="-822"/>
          <a:ext cx="6317614" cy="6814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7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109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4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1729739">
                        <a:lnSpc>
                          <a:spcPts val="700"/>
                        </a:lnSpc>
                        <a:spcBef>
                          <a:spcPts val="100"/>
                        </a:spcBef>
                      </a:pPr>
                      <a:r>
                        <a:rPr sz="600" b="1" spc="90" dirty="0">
                          <a:latin typeface="Calibri"/>
                          <a:cs typeface="Calibri"/>
                        </a:rPr>
                        <a:t>Contract</a:t>
                      </a:r>
                      <a:r>
                        <a:rPr sz="6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600" b="1" spc="100" dirty="0">
                          <a:latin typeface="Calibri"/>
                          <a:cs typeface="Calibri"/>
                        </a:rPr>
                        <a:t>Support</a:t>
                      </a:r>
                      <a:r>
                        <a:rPr sz="6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600" b="1" spc="90" dirty="0">
                          <a:latin typeface="Calibri"/>
                          <a:cs typeface="Calibri"/>
                        </a:rPr>
                        <a:t>Costs</a:t>
                      </a:r>
                      <a:r>
                        <a:rPr sz="6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600" b="1" spc="100" dirty="0">
                          <a:latin typeface="Calibri"/>
                          <a:cs typeface="Calibri"/>
                        </a:rPr>
                        <a:t>(CSC)</a:t>
                      </a:r>
                      <a:r>
                        <a:rPr sz="600" b="1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600" b="1" spc="90" dirty="0">
                          <a:latin typeface="Calibri"/>
                          <a:cs typeface="Calibri"/>
                        </a:rPr>
                        <a:t>Negotiation</a:t>
                      </a:r>
                      <a:r>
                        <a:rPr sz="6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600" b="1" spc="100" dirty="0">
                          <a:latin typeface="Calibri"/>
                          <a:cs typeface="Calibri"/>
                        </a:rPr>
                        <a:t>Template</a:t>
                      </a:r>
                      <a:r>
                        <a:rPr sz="600" b="1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600" b="1" spc="100" dirty="0">
                          <a:latin typeface="Calibri"/>
                          <a:cs typeface="Calibri"/>
                        </a:rPr>
                        <a:t>(FY</a:t>
                      </a:r>
                      <a:r>
                        <a:rPr sz="600" b="1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600" b="1" spc="114" dirty="0">
                          <a:latin typeface="Calibri"/>
                          <a:cs typeface="Calibri"/>
                        </a:rPr>
                        <a:t>20XX)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415"/>
                        </a:lnSpc>
                        <a:spcBef>
                          <a:spcPts val="60"/>
                        </a:spcBef>
                      </a:pPr>
                      <a:r>
                        <a:rPr sz="400" b="1" spc="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Che</a:t>
                      </a:r>
                      <a:r>
                        <a:rPr sz="400" b="1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ck </a:t>
                      </a:r>
                      <a:r>
                        <a:rPr sz="400" b="1" spc="9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one box: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ts val="475"/>
                        </a:lnSpc>
                        <a:spcBef>
                          <a:spcPts val="60"/>
                        </a:spcBef>
                      </a:pPr>
                      <a:r>
                        <a:rPr sz="400" b="1" spc="100" dirty="0">
                          <a:latin typeface="Times New Roman"/>
                          <a:cs typeface="Times New Roman"/>
                        </a:rPr>
                        <a:t>Es</a:t>
                      </a:r>
                      <a:r>
                        <a:rPr sz="4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75" dirty="0">
                          <a:latin typeface="Times New Roman"/>
                          <a:cs typeface="Times New Roman"/>
                        </a:rPr>
                        <a:t>timate</a:t>
                      </a:r>
                      <a:r>
                        <a:rPr sz="400" b="1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8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4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25" dirty="0">
                          <a:latin typeface="Times New Roman"/>
                          <a:cs typeface="Times New Roman"/>
                        </a:rPr>
                        <a:t>CSC</a:t>
                      </a:r>
                      <a:r>
                        <a:rPr sz="400" b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85" dirty="0">
                          <a:latin typeface="Times New Roman"/>
                          <a:cs typeface="Times New Roman"/>
                        </a:rPr>
                        <a:t>ne</a:t>
                      </a:r>
                      <a:r>
                        <a:rPr sz="4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8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4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05" dirty="0">
                          <a:latin typeface="Times New Roman"/>
                          <a:cs typeface="Times New Roman"/>
                        </a:rPr>
                        <a:t>d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385D89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85D89"/>
                      </a:solidFill>
                      <a:prstDash val="solid"/>
                    </a:lnL>
                    <a:lnR w="12700">
                      <a:solidFill>
                        <a:srgbClr val="385D89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6870">
                        <a:lnSpc>
                          <a:spcPts val="415"/>
                        </a:lnSpc>
                        <a:spcBef>
                          <a:spcPts val="60"/>
                        </a:spcBef>
                      </a:pPr>
                      <a:r>
                        <a:rPr sz="400" b="1" spc="75" dirty="0">
                          <a:latin typeface="Times New Roman"/>
                          <a:cs typeface="Times New Roman"/>
                        </a:rPr>
                        <a:t>Final</a:t>
                      </a:r>
                      <a:r>
                        <a:rPr sz="400" b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25" dirty="0">
                          <a:latin typeface="Times New Roman"/>
                          <a:cs typeface="Times New Roman"/>
                        </a:rPr>
                        <a:t>CSC</a:t>
                      </a:r>
                      <a:r>
                        <a:rPr sz="400" b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10" dirty="0"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sz="4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75" dirty="0">
                          <a:latin typeface="Times New Roman"/>
                          <a:cs typeface="Times New Roman"/>
                        </a:rPr>
                        <a:t>conciliation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385D89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85D89"/>
                      </a:solidFill>
                      <a:prstDash val="solid"/>
                    </a:lnL>
                    <a:lnR w="12700">
                      <a:solidFill>
                        <a:srgbClr val="385D89"/>
                      </a:solidFill>
                      <a:prstDash val="solid"/>
                    </a:lnR>
                    <a:lnT w="19050">
                      <a:solidFill>
                        <a:srgbClr val="4F81BC"/>
                      </a:solidFill>
                      <a:prstDash val="solid"/>
                    </a:lnT>
                    <a:lnB w="28575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415"/>
                        </a:lnSpc>
                        <a:spcBef>
                          <a:spcPts val="90"/>
                        </a:spcBef>
                      </a:pPr>
                      <a:r>
                        <a:rPr sz="400" b="1" spc="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Che</a:t>
                      </a:r>
                      <a:r>
                        <a:rPr sz="400" b="1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ck </a:t>
                      </a:r>
                      <a:r>
                        <a:rPr sz="400" b="1" spc="9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one box: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D3D3D3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385D8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505"/>
                        </a:lnSpc>
                      </a:pPr>
                      <a:r>
                        <a:rPr sz="550" b="1" spc="110" dirty="0">
                          <a:latin typeface="Calibri"/>
                          <a:cs typeface="Calibri"/>
                        </a:rPr>
                        <a:t>Number</a:t>
                      </a:r>
                      <a:endParaRPr sz="5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ts val="415"/>
                        </a:lnSpc>
                        <a:spcBef>
                          <a:spcPts val="60"/>
                        </a:spcBef>
                      </a:pPr>
                      <a:r>
                        <a:rPr sz="400" b="1" spc="125" dirty="0">
                          <a:latin typeface="Times New Roman"/>
                          <a:cs typeface="Times New Roman"/>
                        </a:rPr>
                        <a:t>FA</a:t>
                      </a:r>
                      <a:r>
                        <a:rPr sz="400" b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25" dirty="0">
                          <a:latin typeface="Times New Roman"/>
                          <a:cs typeface="Times New Roman"/>
                        </a:rPr>
                        <a:t>Ame</a:t>
                      </a:r>
                      <a:r>
                        <a:rPr sz="4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00" dirty="0">
                          <a:latin typeface="Times New Roman"/>
                          <a:cs typeface="Times New Roman"/>
                        </a:rPr>
                        <a:t>ndme</a:t>
                      </a:r>
                      <a:r>
                        <a:rPr sz="4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75" dirty="0">
                          <a:latin typeface="Times New Roman"/>
                          <a:cs typeface="Times New Roman"/>
                        </a:rPr>
                        <a:t>nt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385D89"/>
                      </a:solidFill>
                      <a:prstDash val="solid"/>
                    </a:lnR>
                    <a:lnT w="9525" cap="flat" cmpd="sng" algn="ctr">
                      <a:solidFill>
                        <a:srgbClr val="38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85D89"/>
                      </a:solidFill>
                      <a:prstDash val="solid"/>
                    </a:lnL>
                    <a:lnR w="12700">
                      <a:solidFill>
                        <a:srgbClr val="385D89"/>
                      </a:solidFill>
                      <a:prstDash val="solid"/>
                    </a:lnR>
                    <a:lnT w="9525">
                      <a:solidFill>
                        <a:srgbClr val="385D89"/>
                      </a:solidFill>
                      <a:prstDash val="solid"/>
                    </a:lnT>
                    <a:lnB w="9525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475"/>
                        </a:lnSpc>
                        <a:tabLst>
                          <a:tab pos="504825" algn="l"/>
                        </a:tabLst>
                      </a:pPr>
                      <a:r>
                        <a:rPr sz="600" b="1" spc="90" dirty="0">
                          <a:latin typeface="Calibri"/>
                          <a:cs typeface="Calibri"/>
                        </a:rPr>
                        <a:t>#</a:t>
                      </a:r>
                      <a:r>
                        <a:rPr sz="6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ts val="415"/>
                        </a:lnSpc>
                        <a:spcBef>
                          <a:spcPts val="90"/>
                        </a:spcBef>
                      </a:pPr>
                      <a:r>
                        <a:rPr sz="400" b="1" spc="125" dirty="0">
                          <a:latin typeface="Times New Roman"/>
                          <a:cs typeface="Times New Roman"/>
                        </a:rPr>
                        <a:t>FA</a:t>
                      </a:r>
                      <a:r>
                        <a:rPr sz="400" b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85" dirty="0">
                          <a:latin typeface="Times New Roman"/>
                          <a:cs typeface="Times New Roman"/>
                        </a:rPr>
                        <a:t>Cumulative</a:t>
                      </a:r>
                      <a:r>
                        <a:rPr sz="400" b="1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85" dirty="0">
                          <a:latin typeface="Times New Roman"/>
                          <a:cs typeface="Times New Roman"/>
                        </a:rPr>
                        <a:t>Funding</a:t>
                      </a:r>
                      <a:r>
                        <a:rPr sz="400" b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10" dirty="0"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sz="4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75" dirty="0">
                          <a:latin typeface="Times New Roman"/>
                          <a:cs typeface="Times New Roman"/>
                        </a:rPr>
                        <a:t>port</a:t>
                      </a:r>
                      <a:r>
                        <a:rPr sz="400" b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100" dirty="0">
                          <a:latin typeface="Times New Roman"/>
                          <a:cs typeface="Times New Roman"/>
                        </a:rPr>
                        <a:t>(CFR)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385D89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85D89"/>
                      </a:solidFill>
                      <a:prstDash val="solid"/>
                    </a:lnL>
                    <a:lnR w="12700">
                      <a:solidFill>
                        <a:srgbClr val="385D89"/>
                      </a:solidFill>
                      <a:prstDash val="solid"/>
                    </a:lnR>
                    <a:lnT w="9525">
                      <a:solidFill>
                        <a:srgbClr val="4F81BC"/>
                      </a:solidFill>
                      <a:prstDash val="solid"/>
                    </a:lnT>
                    <a:lnB w="9525">
                      <a:solidFill>
                        <a:srgbClr val="4F81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505"/>
                        </a:lnSpc>
                        <a:tabLst>
                          <a:tab pos="504825" algn="l"/>
                        </a:tabLst>
                      </a:pPr>
                      <a:r>
                        <a:rPr sz="600" b="1" spc="90" dirty="0">
                          <a:latin typeface="Calibri"/>
                          <a:cs typeface="Calibri"/>
                        </a:rPr>
                        <a:t>#</a:t>
                      </a:r>
                      <a:r>
                        <a:rPr sz="6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	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415"/>
                        </a:lnSpc>
                        <a:spcBef>
                          <a:spcPts val="60"/>
                        </a:spcBef>
                      </a:pPr>
                      <a:r>
                        <a:rPr sz="400" b="1" spc="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Date</a:t>
                      </a:r>
                      <a:r>
                        <a:rPr sz="400" b="1" spc="1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Comple</a:t>
                      </a:r>
                      <a:r>
                        <a:rPr sz="400" b="1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7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te</a:t>
                      </a:r>
                      <a:r>
                        <a:rPr sz="400" b="1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7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d: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D3D3D3"/>
                      </a:solidFill>
                      <a:prstDash val="soli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415"/>
                        </a:lnSpc>
                        <a:spcBef>
                          <a:spcPts val="60"/>
                        </a:spcBef>
                      </a:pPr>
                      <a:r>
                        <a:rPr sz="400" b="1" spc="7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Tribe</a:t>
                      </a:r>
                      <a:r>
                        <a:rPr sz="400" b="1" spc="-5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/Tribal</a:t>
                      </a:r>
                      <a:r>
                        <a:rPr sz="400" b="1" spc="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8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Organization</a:t>
                      </a:r>
                      <a:r>
                        <a:rPr sz="400" b="1" spc="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9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(T/TO):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248920">
                        <a:lnSpc>
                          <a:spcPts val="475"/>
                        </a:lnSpc>
                      </a:pPr>
                      <a:r>
                        <a:rPr sz="600" b="1" spc="105" dirty="0">
                          <a:latin typeface="Calibri"/>
                          <a:cs typeface="Calibri"/>
                        </a:rPr>
                        <a:t>Example</a:t>
                      </a:r>
                      <a:r>
                        <a:rPr sz="600" b="1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600" b="1" spc="110" dirty="0">
                          <a:latin typeface="Calibri"/>
                          <a:cs typeface="Calibri"/>
                        </a:rPr>
                        <a:t>T/TO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27000">
                        <a:lnSpc>
                          <a:spcPts val="459"/>
                        </a:lnSpc>
                        <a:spcBef>
                          <a:spcPts val="290"/>
                        </a:spcBef>
                        <a:tabLst>
                          <a:tab pos="732155" algn="l"/>
                        </a:tabLst>
                      </a:pPr>
                      <a:r>
                        <a:rPr sz="400" b="1" spc="75" dirty="0">
                          <a:latin typeface="Times New Roman"/>
                          <a:cs typeface="Times New Roman"/>
                        </a:rPr>
                        <a:t>Subtotals	</a:t>
                      </a:r>
                      <a:r>
                        <a:rPr sz="400" b="1" spc="80" dirty="0">
                          <a:latin typeface="Times New Roman"/>
                          <a:cs typeface="Times New Roman"/>
                        </a:rPr>
                        <a:t>Totals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59"/>
                        </a:lnSpc>
                        <a:spcBef>
                          <a:spcPts val="290"/>
                        </a:spcBef>
                      </a:pPr>
                      <a:r>
                        <a:rPr sz="400" b="1" spc="85" dirty="0">
                          <a:latin typeface="Times New Roman"/>
                          <a:cs typeface="Times New Roman"/>
                        </a:rPr>
                        <a:t>Source </a:t>
                      </a:r>
                      <a:r>
                        <a:rPr sz="400" b="1" spc="8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4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b="1" spc="80" dirty="0">
                          <a:latin typeface="Times New Roman"/>
                          <a:cs typeface="Times New Roman"/>
                        </a:rPr>
                        <a:t>Inputs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ts val="430"/>
                        </a:lnSpc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A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</a:pPr>
                      <a:r>
                        <a:rPr sz="400" b="1" spc="85" dirty="0">
                          <a:latin typeface="Calibri"/>
                          <a:cs typeface="Calibri"/>
                        </a:rPr>
                        <a:t>Program</a:t>
                      </a:r>
                      <a:r>
                        <a:rPr sz="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(Service Unit)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Funding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ts val="430"/>
                        </a:lnSpc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$655,943.00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ts val="470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Recurring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Non-Recurring 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Eligible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Funding for the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T/TO's Programs,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Functions,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Services, or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Activities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(PFSA)</a:t>
                      </a:r>
                      <a:r>
                        <a:rPr sz="400" spc="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at</a:t>
                      </a:r>
                      <a:endParaRPr sz="400" dirty="0">
                        <a:latin typeface="Times New Roman"/>
                        <a:cs typeface="Times New Roman"/>
                      </a:endParaRPr>
                    </a:p>
                    <a:p>
                      <a:pPr marL="14604" marR="86995">
                        <a:lnSpc>
                          <a:spcPct val="120000"/>
                        </a:lnSpc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Service Unit Level.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Depending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on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structure of </a:t>
                      </a:r>
                      <a:r>
                        <a:rPr sz="400" spc="90" dirty="0">
                          <a:latin typeface="Times New Roman"/>
                          <a:cs typeface="Times New Roman"/>
                        </a:rPr>
                        <a:t>an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awardee's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indirect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cost </a:t>
                      </a:r>
                      <a:r>
                        <a:rPr sz="400" spc="90" dirty="0">
                          <a:latin typeface="Times New Roman"/>
                          <a:cs typeface="Times New Roman"/>
                        </a:rPr>
                        <a:t>(IDC)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rate,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this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may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include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buy-  backs.</a:t>
                      </a: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3970" algn="ctr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A.1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470"/>
                        </a:lnSpc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Expenditures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carryover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funds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(for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which</a:t>
                      </a:r>
                      <a:endParaRPr sz="400">
                        <a:latin typeface="Calibri"/>
                        <a:cs typeface="Calibri"/>
                      </a:endParaRPr>
                    </a:p>
                    <a:p>
                      <a:pPr marL="16510" marR="113664">
                        <a:lnSpc>
                          <a:spcPct val="120000"/>
                        </a:lnSpc>
                      </a:pP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was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funded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previously),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Net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pass- 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throughs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exclusions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$0.00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4604" marR="198120">
                        <a:lnSpc>
                          <a:spcPct val="120000"/>
                        </a:lnSpc>
                        <a:spcBef>
                          <a:spcPts val="5"/>
                        </a:spcBef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Pursuant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 Section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6-3.2.E.1.b.1.b.i.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This 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is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determined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by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whether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parties included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funds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114" dirty="0">
                          <a:latin typeface="Times New Roman"/>
                          <a:cs typeface="Times New Roman"/>
                        </a:rPr>
                        <a:t>CSC 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calculation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year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90" dirty="0">
                          <a:latin typeface="Times New Roman"/>
                          <a:cs typeface="Times New Roman"/>
                        </a:rPr>
                        <a:t>awarded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how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allocates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funding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its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accounting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records.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3335" algn="ctr">
                        <a:lnSpc>
                          <a:spcPts val="430"/>
                        </a:lnSpc>
                        <a:spcBef>
                          <a:spcPts val="250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B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250"/>
                        </a:spcBef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Total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Area</a:t>
                      </a:r>
                      <a:r>
                        <a:rPr sz="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0" dirty="0">
                          <a:latin typeface="Calibri"/>
                          <a:cs typeface="Calibri"/>
                        </a:rPr>
                        <a:t>Tribal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Shares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21920">
                        <a:lnSpc>
                          <a:spcPts val="430"/>
                        </a:lnSpc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$75,000.00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  <a:p>
                      <a:pPr marL="14604" marR="62865">
                        <a:lnSpc>
                          <a:spcPct val="120000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Recurring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Non-Recurring 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Eligible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Funding for the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T/TO's </a:t>
                      </a:r>
                      <a:r>
                        <a:rPr sz="400" spc="110" dirty="0">
                          <a:latin typeface="Times New Roman"/>
                          <a:cs typeface="Times New Roman"/>
                        </a:rPr>
                        <a:t>PFSA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at the </a:t>
                      </a:r>
                      <a:r>
                        <a:rPr sz="400" spc="90" dirty="0">
                          <a:latin typeface="Times New Roman"/>
                          <a:cs typeface="Times New Roman"/>
                        </a:rPr>
                        <a:t>Area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Level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(Area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Office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Tribal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Shares, 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AOTS).</a:t>
                      </a: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ts val="430"/>
                        </a:lnSpc>
                        <a:spcBef>
                          <a:spcPts val="280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C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280"/>
                        </a:spcBef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Total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Headquarters </a:t>
                      </a:r>
                      <a:r>
                        <a:rPr sz="400" b="1" spc="60" dirty="0">
                          <a:latin typeface="Calibri"/>
                          <a:cs typeface="Calibri"/>
                        </a:rPr>
                        <a:t>Tribal</a:t>
                      </a:r>
                      <a:r>
                        <a:rPr sz="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Shares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21920">
                        <a:lnSpc>
                          <a:spcPts val="430"/>
                        </a:lnSpc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$30,000.00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450" dirty="0">
                        <a:latin typeface="Times New Roman"/>
                        <a:cs typeface="Times New Roman"/>
                      </a:endParaRPr>
                    </a:p>
                    <a:p>
                      <a:pPr marL="14604" marR="4445">
                        <a:lnSpc>
                          <a:spcPct val="120000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Recurring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Non-Recurring 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Eligible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Funding for the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T/TO's </a:t>
                      </a:r>
                      <a:r>
                        <a:rPr sz="400" spc="110" dirty="0">
                          <a:latin typeface="Times New Roman"/>
                          <a:cs typeface="Times New Roman"/>
                        </a:rPr>
                        <a:t>PFSA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at the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Headquarters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Level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(Headquarters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Tribal 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Shares,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HQTS).</a:t>
                      </a: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ts val="430"/>
                        </a:lnSpc>
                        <a:spcBef>
                          <a:spcPts val="305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305"/>
                        </a:spcBef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Total Secretarial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Amount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ts val="430"/>
                        </a:lnSpc>
                      </a:pPr>
                      <a:r>
                        <a:rPr sz="400" u="sng" spc="6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$760,943.00</a:t>
                      </a:r>
                      <a:r>
                        <a:rPr sz="400" u="sng" spc="3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Items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3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25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25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(Total</a:t>
                      </a:r>
                      <a:r>
                        <a:rPr sz="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Recurring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Non-Recurring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eligible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funding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90" dirty="0">
                          <a:latin typeface="Times New Roman"/>
                          <a:cs typeface="Times New Roman"/>
                        </a:rPr>
                        <a:t>awarded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under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Secretarial</a:t>
                      </a:r>
                      <a:r>
                        <a:rPr sz="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Amount</a:t>
                      </a: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3970" algn="ctr">
                        <a:lnSpc>
                          <a:spcPts val="430"/>
                        </a:lnSpc>
                        <a:spcBef>
                          <a:spcPts val="305"/>
                        </a:spcBef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E.1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marR="165735">
                        <a:lnSpc>
                          <a:spcPct val="120300"/>
                        </a:lnSpc>
                        <a:spcBef>
                          <a:spcPts val="90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IDC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Associated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Recurring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Service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Unit  Shares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98120">
                        <a:lnSpc>
                          <a:spcPts val="430"/>
                        </a:lnSpc>
                      </a:pPr>
                      <a:r>
                        <a:rPr sz="400" u="sng" spc="7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$0.00</a:t>
                      </a:r>
                      <a:r>
                        <a:rPr sz="400" u="sng" spc="3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650" dirty="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Negotiated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calculated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pursuant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Section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6-3.2.E.3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either:</a:t>
                      </a:r>
                      <a:r>
                        <a:rPr sz="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(a)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case-by-case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analysis,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(b)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97-3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method.</a:t>
                      </a: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3970" algn="ctr">
                        <a:lnSpc>
                          <a:spcPts val="430"/>
                        </a:lnSpc>
                        <a:spcBef>
                          <a:spcPts val="305"/>
                        </a:spcBef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E.2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305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IDC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Associated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0" dirty="0">
                          <a:latin typeface="Calibri"/>
                          <a:cs typeface="Calibri"/>
                        </a:rPr>
                        <a:t>Tribal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Shares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21920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u="sng" spc="6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$21,000.00</a:t>
                      </a:r>
                      <a:r>
                        <a:rPr sz="400" u="sng" spc="3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Negotiated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calculated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pursuant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Section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6-3.2.E.4,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either:</a:t>
                      </a:r>
                      <a:r>
                        <a:rPr sz="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(a)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case-by-case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analysis,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(b)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80-20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method.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3970" algn="ctr">
                        <a:lnSpc>
                          <a:spcPts val="430"/>
                        </a:lnSpc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E.3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IDC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Associated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endParaRPr sz="400">
                        <a:latin typeface="Calibri"/>
                        <a:cs typeface="Calibri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95"/>
                        </a:spcBef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Secretarial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Amount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21920">
                        <a:lnSpc>
                          <a:spcPts val="430"/>
                        </a:lnSpc>
                      </a:pPr>
                      <a:r>
                        <a:rPr sz="400" u="sng" spc="6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$21,000.00</a:t>
                      </a:r>
                      <a:r>
                        <a:rPr sz="400" u="sng" spc="3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</a:pPr>
                      <a:r>
                        <a:rPr sz="400" spc="60" dirty="0">
                          <a:latin typeface="Times New Roman"/>
                          <a:cs typeface="Times New Roman"/>
                        </a:rPr>
                        <a:t>This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represents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10" dirty="0">
                          <a:latin typeface="Times New Roman"/>
                          <a:cs typeface="Times New Roman"/>
                        </a:rPr>
                        <a:t>PFSA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funded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Secretarial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amount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determined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duplicative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Pool.</a:t>
                      </a: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ts val="430"/>
                        </a:lnSpc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F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Direct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Costs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Funded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through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Secretarial</a:t>
                      </a:r>
                      <a:r>
                        <a:rPr sz="4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Amount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95885">
                        <a:lnSpc>
                          <a:spcPts val="430"/>
                        </a:lnSpc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$739,943.00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Item </a:t>
                      </a:r>
                      <a:r>
                        <a:rPr sz="400" spc="135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E.3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8890" algn="ctr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G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Prior</a:t>
                      </a:r>
                      <a:r>
                        <a:rPr sz="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Direct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(DCSC)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21920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$76,390.00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spc="90" dirty="0">
                          <a:latin typeface="Times New Roman"/>
                          <a:cs typeface="Times New Roman"/>
                        </a:rPr>
                        <a:t>Per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prior-year</a:t>
                      </a:r>
                      <a:r>
                        <a:rPr sz="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agreement.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ts val="430"/>
                        </a:lnSpc>
                        <a:spcBef>
                          <a:spcPts val="280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H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280"/>
                        </a:spcBef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Inflation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Factor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u="sng" spc="8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1.6%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provided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by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IHS when</a:t>
                      </a:r>
                      <a:r>
                        <a:rPr sz="4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final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inflation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rate for previous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year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becomes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available (usually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November).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Final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4604" marR="43180">
                        <a:lnSpc>
                          <a:spcPct val="120000"/>
                        </a:lnSpc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rate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would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used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update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this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amount,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90" dirty="0">
                          <a:latin typeface="Times New Roman"/>
                          <a:cs typeface="Times New Roman"/>
                        </a:rPr>
                        <a:t>award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inflation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25" dirty="0">
                          <a:latin typeface="Times New Roman"/>
                          <a:cs typeface="Times New Roman"/>
                        </a:rPr>
                        <a:t>DCSC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at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end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IHS's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first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quarter.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See 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Section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6-3.2.D.3.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130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  <a:p>
                      <a:pPr marL="8890" algn="ctr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b="1" spc="60" dirty="0">
                          <a:latin typeface="Calibri"/>
                          <a:cs typeface="Calibri"/>
                        </a:rPr>
                        <a:t>I.1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335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Current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Year</a:t>
                      </a:r>
                      <a:r>
                        <a:rPr sz="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DCSC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21920">
                        <a:lnSpc>
                          <a:spcPts val="430"/>
                        </a:lnSpc>
                        <a:spcBef>
                          <a:spcPts val="365"/>
                        </a:spcBef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$77,612.24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463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16205">
                        <a:lnSpc>
                          <a:spcPts val="430"/>
                        </a:lnSpc>
                      </a:pPr>
                      <a:r>
                        <a:rPr sz="400" u="sng" spc="6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$77,612.24</a:t>
                      </a:r>
                      <a:r>
                        <a:rPr sz="400" u="sng" spc="3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4604" marR="117475">
                        <a:lnSpc>
                          <a:spcPct val="120000"/>
                        </a:lnSpc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D21-22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will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automatically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incorporate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either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prior-year </a:t>
                      </a:r>
                      <a:r>
                        <a:rPr sz="400" spc="125" dirty="0">
                          <a:latin typeface="Times New Roman"/>
                          <a:cs typeface="Times New Roman"/>
                        </a:rPr>
                        <a:t>DCSC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need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(reflected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D21)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or, 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if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there 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is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a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current- 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year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renegotiation,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renegotiated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amount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(reflected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D22).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130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  <a:p>
                      <a:pPr marL="8890" algn="ctr">
                        <a:lnSpc>
                          <a:spcPts val="430"/>
                        </a:lnSpc>
                      </a:pPr>
                      <a:r>
                        <a:rPr sz="400" b="1" spc="60" dirty="0">
                          <a:latin typeface="Calibri"/>
                          <a:cs typeface="Calibri"/>
                        </a:rPr>
                        <a:t>I.2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905" algn="ctr">
                        <a:lnSpc>
                          <a:spcPts val="430"/>
                        </a:lnSpc>
                        <a:spcBef>
                          <a:spcPts val="360"/>
                        </a:spcBef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$0.00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8890" algn="ctr">
                        <a:lnSpc>
                          <a:spcPts val="430"/>
                        </a:lnSpc>
                        <a:spcBef>
                          <a:spcPts val="275"/>
                        </a:spcBef>
                      </a:pPr>
                      <a:r>
                        <a:rPr sz="400" b="1" spc="60" dirty="0">
                          <a:latin typeface="Calibri"/>
                          <a:cs typeface="Calibri"/>
                        </a:rPr>
                        <a:t>I.3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275"/>
                        </a:spcBef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Startup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Pre-Award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56845">
                        <a:lnSpc>
                          <a:spcPts val="430"/>
                        </a:lnSpc>
                      </a:pPr>
                      <a:r>
                        <a:rPr sz="400" u="sng" spc="7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$450.00</a:t>
                      </a:r>
                      <a:r>
                        <a:rPr sz="400" u="sng" spc="3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marR="205104">
                        <a:lnSpc>
                          <a:spcPct val="120000"/>
                        </a:lnSpc>
                        <a:spcBef>
                          <a:spcPts val="65"/>
                        </a:spcBef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Summarizes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negotiation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Nonrecurring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Pre-Award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Startup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costs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expanded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400" spc="105" dirty="0" smtClean="0">
                          <a:latin typeface="Times New Roman"/>
                          <a:cs typeface="Times New Roman"/>
                        </a:rPr>
                        <a:t>PFSA</a:t>
                      </a:r>
                      <a:r>
                        <a:rPr sz="400" spc="105" dirty="0" smtClean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400" spc="7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upcoming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year.</a:t>
                      </a: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J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Total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Direct</a:t>
                      </a:r>
                      <a:r>
                        <a:rPr sz="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Costs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95885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$818,005.24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4604" marR="71120">
                        <a:lnSpc>
                          <a:spcPct val="116599"/>
                        </a:lnSpc>
                      </a:pPr>
                      <a:r>
                        <a:rPr sz="350" spc="60" dirty="0">
                          <a:latin typeface="Times New Roman"/>
                          <a:cs typeface="Times New Roman"/>
                        </a:rPr>
                        <a:t>Items</a:t>
                      </a:r>
                      <a:r>
                        <a:rPr sz="35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85" dirty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sz="35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90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35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35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35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sz="35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75" dirty="0">
                          <a:latin typeface="Times New Roman"/>
                          <a:cs typeface="Times New Roman"/>
                        </a:rPr>
                        <a:t>but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35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0" dirty="0">
                          <a:latin typeface="Times New Roman"/>
                          <a:cs typeface="Times New Roman"/>
                        </a:rPr>
                        <a:t>ubject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5" dirty="0">
                          <a:latin typeface="Times New Roman"/>
                          <a:cs typeface="Times New Roman"/>
                        </a:rPr>
                        <a:t>Section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6-3.2,</a:t>
                      </a:r>
                      <a:r>
                        <a:rPr sz="35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5" dirty="0">
                          <a:latin typeface="Times New Roman"/>
                          <a:cs typeface="Times New Roman"/>
                        </a:rPr>
                        <a:t>Paragraph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E.1.a,</a:t>
                      </a:r>
                      <a:r>
                        <a:rPr sz="35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Es</a:t>
                      </a:r>
                      <a:r>
                        <a:rPr sz="35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timate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7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35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Indirect </a:t>
                      </a:r>
                      <a:r>
                        <a:rPr sz="350" spc="85" dirty="0">
                          <a:latin typeface="Times New Roman"/>
                          <a:cs typeface="Times New Roman"/>
                        </a:rPr>
                        <a:t>CSC</a:t>
                      </a:r>
                      <a:r>
                        <a:rPr sz="35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75" dirty="0">
                          <a:latin typeface="Times New Roman"/>
                          <a:cs typeface="Times New Roman"/>
                        </a:rPr>
                        <a:t>Need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8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75" dirty="0">
                          <a:latin typeface="Times New Roman"/>
                          <a:cs typeface="Times New Roman"/>
                        </a:rPr>
                        <a:t>Funding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Prior</a:t>
                      </a:r>
                      <a:r>
                        <a:rPr sz="35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7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5" dirty="0">
                          <a:latin typeface="Times New Roman"/>
                          <a:cs typeface="Times New Roman"/>
                        </a:rPr>
                        <a:t>Contract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0" dirty="0">
                          <a:latin typeface="Times New Roman"/>
                          <a:cs typeface="Times New Roman"/>
                        </a:rPr>
                        <a:t>Year  </a:t>
                      </a:r>
                      <a:r>
                        <a:rPr sz="350" spc="8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 E.1.b,</a:t>
                      </a:r>
                      <a:r>
                        <a:rPr sz="35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60" dirty="0">
                          <a:latin typeface="Times New Roman"/>
                          <a:cs typeface="Times New Roman"/>
                        </a:rPr>
                        <a:t>Determination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7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35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Final</a:t>
                      </a:r>
                      <a:r>
                        <a:rPr sz="350" spc="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85" dirty="0">
                          <a:latin typeface="Times New Roman"/>
                          <a:cs typeface="Times New Roman"/>
                        </a:rPr>
                        <a:t>Amount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35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55" dirty="0">
                          <a:latin typeface="Times New Roman"/>
                          <a:cs typeface="Times New Roman"/>
                        </a:rPr>
                        <a:t>Indirect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85" dirty="0">
                          <a:latin typeface="Times New Roman"/>
                          <a:cs typeface="Times New Roman"/>
                        </a:rPr>
                        <a:t>CSC</a:t>
                      </a:r>
                      <a:r>
                        <a:rPr sz="350" spc="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75" dirty="0">
                          <a:latin typeface="Times New Roman"/>
                          <a:cs typeface="Times New Roman"/>
                        </a:rPr>
                        <a:t>Need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8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35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50" spc="75" dirty="0">
                          <a:latin typeface="Times New Roman"/>
                          <a:cs typeface="Times New Roman"/>
                        </a:rPr>
                        <a:t>Funding.</a:t>
                      </a:r>
                      <a:endParaRPr sz="35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ts val="430"/>
                        </a:lnSpc>
                        <a:spcBef>
                          <a:spcPts val="275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K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275"/>
                        </a:spcBef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Less: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Passthroughs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Exclusions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16205">
                        <a:lnSpc>
                          <a:spcPts val="430"/>
                        </a:lnSpc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$14,262.29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amount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passthroughs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exclusions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funded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IHS.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09220">
                <a:tc>
                  <a:txBody>
                    <a:bodyPr/>
                    <a:lstStyle/>
                    <a:p>
                      <a:pPr marL="12700" algn="ctr">
                        <a:lnSpc>
                          <a:spcPts val="430"/>
                        </a:lnSpc>
                        <a:spcBef>
                          <a:spcPts val="334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L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430"/>
                        </a:lnSpc>
                        <a:spcBef>
                          <a:spcPts val="334"/>
                        </a:spcBef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Direct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Base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430"/>
                        </a:lnSpc>
                        <a:spcBef>
                          <a:spcPts val="334"/>
                        </a:spcBef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$803,742.95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4254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ts val="430"/>
                        </a:lnSpc>
                        <a:spcBef>
                          <a:spcPts val="334"/>
                        </a:spcBef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Item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J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35" dirty="0">
                          <a:latin typeface="Times New Roman"/>
                          <a:cs typeface="Times New Roman"/>
                        </a:rPr>
                        <a:t>K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4254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ts val="430"/>
                        </a:lnSpc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M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</a:pPr>
                      <a:r>
                        <a:rPr sz="400" b="1" spc="100" dirty="0">
                          <a:latin typeface="Calibri"/>
                          <a:cs typeface="Calibri"/>
                        </a:rPr>
                        <a:t>Most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current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IDC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rate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61925">
                        <a:lnSpc>
                          <a:spcPts val="430"/>
                        </a:lnSpc>
                      </a:pPr>
                      <a:r>
                        <a:rPr sz="400" spc="80" dirty="0">
                          <a:latin typeface="Times New Roman"/>
                          <a:cs typeface="Times New Roman"/>
                        </a:rPr>
                        <a:t>15.00%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Current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rate.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If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has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multiple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rates,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enter blended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rate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submit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detailed calculation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of the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blended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  <a:spcBef>
                          <a:spcPts val="100"/>
                        </a:spcBef>
                      </a:pPr>
                      <a:r>
                        <a:rPr sz="400" spc="60" dirty="0">
                          <a:latin typeface="Times New Roman"/>
                          <a:cs typeface="Times New Roman"/>
                        </a:rPr>
                        <a:t>rate.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98425">
                <a:tc>
                  <a:txBody>
                    <a:bodyPr/>
                    <a:lstStyle/>
                    <a:p>
                      <a:pPr marL="10795" algn="ctr">
                        <a:lnSpc>
                          <a:spcPts val="430"/>
                        </a:lnSpc>
                        <a:spcBef>
                          <a:spcPts val="245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N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ts val="430"/>
                        </a:lnSpc>
                        <a:spcBef>
                          <a:spcPts val="245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IDC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(Non-Recurring)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Based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IDC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Rate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459"/>
                        </a:lnSpc>
                        <a:spcBef>
                          <a:spcPts val="219"/>
                        </a:spcBef>
                      </a:pPr>
                      <a:r>
                        <a:rPr sz="400" b="1" spc="90" dirty="0">
                          <a:latin typeface="Times New Roman"/>
                          <a:cs typeface="Times New Roman"/>
                        </a:rPr>
                        <a:t>$120,561.44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ts val="430"/>
                        </a:lnSpc>
                        <a:spcBef>
                          <a:spcPts val="245"/>
                        </a:spcBef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Item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14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*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7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4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(Direct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Cost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90" dirty="0">
                          <a:latin typeface="Times New Roman"/>
                          <a:cs typeface="Times New Roman"/>
                        </a:rPr>
                        <a:t>Base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Rate)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311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ts val="430"/>
                        </a:lnSpc>
                        <a:spcBef>
                          <a:spcPts val="280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O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6510" marR="107950">
                        <a:lnSpc>
                          <a:spcPct val="120000"/>
                        </a:lnSpc>
                      </a:pPr>
                      <a:r>
                        <a:rPr sz="400" b="1" spc="75" dirty="0">
                          <a:latin typeface="Calibri"/>
                          <a:cs typeface="Calibri"/>
                        </a:rPr>
                        <a:t>Credit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IDC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Associated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Secretarial 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Amount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16205">
                        <a:lnSpc>
                          <a:spcPts val="430"/>
                        </a:lnSpc>
                        <a:spcBef>
                          <a:spcPts val="5"/>
                        </a:spcBef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$12,600.00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400" spc="65" dirty="0">
                          <a:latin typeface="Times New Roman"/>
                          <a:cs typeface="Times New Roman"/>
                        </a:rPr>
                        <a:t>Equals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Item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E.3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if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higher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than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25.00%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rate;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if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rate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25.00%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lower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credit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in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4604" marR="39370">
                        <a:lnSpc>
                          <a:spcPct val="120000"/>
                        </a:lnSpc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Item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3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based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sz="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need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Tribal</a:t>
                      </a:r>
                      <a:r>
                        <a:rPr sz="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Shares generated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T/TO's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rate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plus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Associated</a:t>
                      </a:r>
                      <a:r>
                        <a:rPr sz="4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with 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Recurring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Service Unit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Shares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(Item</a:t>
                      </a:r>
                      <a:r>
                        <a:rPr sz="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E.1)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ts val="430"/>
                        </a:lnSpc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P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Current-Year</a:t>
                      </a:r>
                      <a:r>
                        <a:rPr sz="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Indirect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ts val="459"/>
                        </a:lnSpc>
                        <a:spcBef>
                          <a:spcPts val="395"/>
                        </a:spcBef>
                      </a:pPr>
                      <a:r>
                        <a:rPr sz="400" b="1" spc="90" dirty="0">
                          <a:latin typeface="Times New Roman"/>
                          <a:cs typeface="Times New Roman"/>
                        </a:rPr>
                        <a:t>$107,961.44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  <a:spcBef>
                          <a:spcPts val="420"/>
                        </a:spcBef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Item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3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-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3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(Total</a:t>
                      </a:r>
                      <a:r>
                        <a:rPr sz="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need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less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credit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associated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with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Secretarial</a:t>
                      </a:r>
                      <a:r>
                        <a:rPr sz="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amount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2700" algn="ctr">
                        <a:lnSpc>
                          <a:spcPts val="430"/>
                        </a:lnSpc>
                        <a:spcBef>
                          <a:spcPts val="275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Q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275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IDC-Type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Costs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82880">
                        <a:lnSpc>
                          <a:spcPts val="459"/>
                        </a:lnSpc>
                      </a:pPr>
                      <a:r>
                        <a:rPr sz="400" b="1" spc="90" dirty="0">
                          <a:latin typeface="Times New Roman"/>
                          <a:cs typeface="Times New Roman"/>
                        </a:rPr>
                        <a:t>$0.00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marR="39370">
                        <a:lnSpc>
                          <a:spcPct val="120200"/>
                        </a:lnSpc>
                        <a:spcBef>
                          <a:spcPts val="65"/>
                        </a:spcBef>
                      </a:pPr>
                      <a:r>
                        <a:rPr sz="400" spc="105" dirty="0">
                          <a:latin typeface="Times New Roman"/>
                          <a:cs typeface="Times New Roman"/>
                        </a:rPr>
                        <a:t>As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negotiated,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pursuant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 Section 6-3.2E.2;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see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also 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Exhibit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G,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footnote 10.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Enter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$0 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if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negotiates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indirect  </a:t>
                      </a:r>
                      <a:r>
                        <a:rPr sz="400" spc="114" dirty="0">
                          <a:latin typeface="Times New Roman"/>
                          <a:cs typeface="Times New Roman"/>
                        </a:rPr>
                        <a:t>CSC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solely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based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on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its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IDC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rate.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3335" algn="ctr">
                        <a:lnSpc>
                          <a:spcPts val="445"/>
                        </a:lnSpc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R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75"/>
                        </a:lnSpc>
                        <a:spcBef>
                          <a:spcPts val="5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Current-Year</a:t>
                      </a:r>
                      <a:r>
                        <a:rPr sz="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400" b="1" spc="90" dirty="0">
                          <a:latin typeface="Times New Roman"/>
                          <a:cs typeface="Times New Roman"/>
                        </a:rPr>
                        <a:t>$186,023.68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75"/>
                        </a:lnSpc>
                        <a:spcBef>
                          <a:spcPts val="420"/>
                        </a:spcBef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Items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I.2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I.3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4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35" dirty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(Total</a:t>
                      </a:r>
                      <a:r>
                        <a:rPr sz="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need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DCSC,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indirect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CSC,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Pre-Award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Startup)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89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87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ts val="430"/>
                        </a:lnSpc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S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Current-Year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DCSC</a:t>
                      </a:r>
                      <a:r>
                        <a:rPr sz="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ts val="459"/>
                        </a:lnSpc>
                        <a:spcBef>
                          <a:spcPts val="395"/>
                        </a:spcBef>
                      </a:pPr>
                      <a:r>
                        <a:rPr sz="400" b="1" u="sng" spc="9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$77,612.24</a:t>
                      </a:r>
                      <a:r>
                        <a:rPr sz="4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  <a:spcBef>
                          <a:spcPts val="420"/>
                        </a:spcBef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Item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I.2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ts val="430"/>
                        </a:lnSpc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T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DCSC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Paid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Year-to-Date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82880">
                        <a:lnSpc>
                          <a:spcPts val="459"/>
                        </a:lnSpc>
                      </a:pPr>
                      <a:r>
                        <a:rPr sz="400" b="1" u="sng" spc="9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$0.00</a:t>
                      </a:r>
                      <a:r>
                        <a:rPr sz="4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sz="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25" dirty="0">
                          <a:latin typeface="Times New Roman"/>
                          <a:cs typeface="Times New Roman"/>
                        </a:rPr>
                        <a:t>DCSC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funding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paid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year-to-date.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87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ts val="430"/>
                        </a:lnSpc>
                        <a:spcBef>
                          <a:spcPts val="250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U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250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Current-Year</a:t>
                      </a:r>
                      <a:r>
                        <a:rPr sz="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Indirect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ts val="459"/>
                        </a:lnSpc>
                        <a:spcBef>
                          <a:spcPts val="5"/>
                        </a:spcBef>
                      </a:pPr>
                      <a:r>
                        <a:rPr sz="400" b="1" spc="90" dirty="0">
                          <a:latin typeface="Times New Roman"/>
                          <a:cs typeface="Times New Roman"/>
                        </a:rPr>
                        <a:t>$107,961.44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Items </a:t>
                      </a:r>
                      <a:r>
                        <a:rPr sz="400" spc="105" dirty="0">
                          <a:latin typeface="Times New Roman"/>
                          <a:cs typeface="Times New Roman"/>
                        </a:rPr>
                        <a:t>P +</a:t>
                      </a:r>
                      <a:r>
                        <a:rPr sz="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35" dirty="0">
                          <a:latin typeface="Times New Roman"/>
                          <a:cs typeface="Times New Roman"/>
                        </a:rPr>
                        <a:t>Q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ts val="445"/>
                        </a:lnSpc>
                        <a:spcBef>
                          <a:spcPts val="250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V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75"/>
                        </a:lnSpc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Indirect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Paid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Year-to-Date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sz="400" b="1" spc="90" dirty="0">
                          <a:latin typeface="Times New Roman"/>
                          <a:cs typeface="Times New Roman"/>
                        </a:rPr>
                        <a:t>$100,000.00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75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sz="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55" dirty="0">
                          <a:latin typeface="Times New Roman"/>
                          <a:cs typeface="Times New Roman"/>
                        </a:rPr>
                        <a:t>indirect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14" dirty="0">
                          <a:latin typeface="Times New Roman"/>
                          <a:cs typeface="Times New Roman"/>
                        </a:rPr>
                        <a:t>CSC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funding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paid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year-to-date.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8890" algn="ctr">
                        <a:lnSpc>
                          <a:spcPts val="430"/>
                        </a:lnSpc>
                        <a:spcBef>
                          <a:spcPts val="275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W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ts val="430"/>
                        </a:lnSpc>
                        <a:spcBef>
                          <a:spcPts val="275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Current-Year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Startup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Pre-Award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0" dirty="0">
                          <a:latin typeface="Calibri"/>
                          <a:cs typeface="Calibri"/>
                        </a:rPr>
                        <a:t>Need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41605">
                        <a:lnSpc>
                          <a:spcPts val="459"/>
                        </a:lnSpc>
                      </a:pPr>
                      <a:r>
                        <a:rPr sz="400" b="1" spc="100" dirty="0">
                          <a:latin typeface="Times New Roman"/>
                          <a:cs typeface="Times New Roman"/>
                        </a:rPr>
                        <a:t>$450.00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30"/>
                        </a:lnSpc>
                      </a:pPr>
                      <a:r>
                        <a:rPr sz="400" spc="85" dirty="0">
                          <a:latin typeface="Times New Roman"/>
                          <a:cs typeface="Times New Roman"/>
                        </a:rPr>
                        <a:t>Item</a:t>
                      </a:r>
                      <a:r>
                        <a:rPr sz="4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I.3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marL="12700" algn="ctr">
                        <a:lnSpc>
                          <a:spcPts val="445"/>
                        </a:lnSpc>
                        <a:spcBef>
                          <a:spcPts val="250"/>
                        </a:spcBef>
                      </a:pPr>
                      <a:r>
                        <a:rPr sz="400" b="1" dirty="0">
                          <a:latin typeface="Calibri"/>
                          <a:cs typeface="Calibri"/>
                        </a:rPr>
                        <a:t>X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 marR="72390">
                        <a:lnSpc>
                          <a:spcPct val="120300"/>
                        </a:lnSpc>
                        <a:spcBef>
                          <a:spcPts val="5"/>
                        </a:spcBef>
                      </a:pPr>
                      <a:r>
                        <a:rPr sz="400" b="1" spc="6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Startup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Pre-Award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Paid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Year-to- 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Date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E3BB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sz="400" b="1" spc="90" dirty="0">
                          <a:latin typeface="Times New Roman"/>
                          <a:cs typeface="Times New Roman"/>
                        </a:rPr>
                        <a:t>$0.00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14604">
                        <a:lnSpc>
                          <a:spcPts val="475"/>
                        </a:lnSpc>
                      </a:pPr>
                      <a:r>
                        <a:rPr sz="400" spc="75" dirty="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sz="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75" dirty="0">
                          <a:latin typeface="Times New Roman"/>
                          <a:cs typeface="Times New Roman"/>
                        </a:rPr>
                        <a:t>Startup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85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Pre-Award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114" dirty="0">
                          <a:latin typeface="Times New Roman"/>
                          <a:cs typeface="Times New Roman"/>
                        </a:rPr>
                        <a:t>CSC</a:t>
                      </a:r>
                      <a:r>
                        <a:rPr sz="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funding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paid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4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400" spc="100" dirty="0">
                          <a:latin typeface="Times New Roman"/>
                          <a:cs typeface="Times New Roman"/>
                        </a:rPr>
                        <a:t>T/TO</a:t>
                      </a:r>
                      <a:r>
                        <a:rPr sz="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" spc="65" dirty="0">
                          <a:latin typeface="Times New Roman"/>
                          <a:cs typeface="Times New Roman"/>
                        </a:rPr>
                        <a:t>year-to-date.</a:t>
                      </a: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237490">
                <a:tc gridSpan="7">
                  <a:txBody>
                    <a:bodyPr/>
                    <a:lstStyle/>
                    <a:p>
                      <a:pPr marL="14604" marR="60325">
                        <a:lnSpc>
                          <a:spcPct val="120000"/>
                        </a:lnSpc>
                        <a:spcBef>
                          <a:spcPts val="110"/>
                        </a:spcBef>
                      </a:pPr>
                      <a:r>
                        <a:rPr sz="400" b="1" spc="90" dirty="0">
                          <a:latin typeface="Calibri"/>
                          <a:cs typeface="Calibri"/>
                        </a:rPr>
                        <a:t>Note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Regarding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Sub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-Awards:</a:t>
                      </a:r>
                      <a:r>
                        <a:rPr sz="400" b="1" spc="1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template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awards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direct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base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incurred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T/TO.</a:t>
                      </a:r>
                      <a:r>
                        <a:rPr sz="400" b="1" spc="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4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T/TO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has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agreement(s)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sub-awardee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whose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costs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eligible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considered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 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need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T/TO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14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T/TO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treats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sub-awards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passthrough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5" dirty="0">
                          <a:latin typeface="Calibri"/>
                          <a:cs typeface="Calibri"/>
                        </a:rPr>
                        <a:t>when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determining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its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direct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base,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0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negotiated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can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be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adjusted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incorporate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eligible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costs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specifically 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identified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each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sub-awardee</a:t>
                      </a:r>
                      <a:r>
                        <a:rPr sz="4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(while</a:t>
                      </a:r>
                      <a:r>
                        <a:rPr sz="4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recognizing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sub-awardee</a:t>
                      </a:r>
                      <a:r>
                        <a:rPr sz="4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passthroughs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exclusions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sub-awardee's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indirect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rate).</a:t>
                      </a:r>
                      <a:endParaRPr sz="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74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D3D3D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252095">
                <a:tc gridSpan="7">
                  <a:txBody>
                    <a:bodyPr/>
                    <a:lstStyle/>
                    <a:p>
                      <a:pPr marL="14604" marR="40005">
                        <a:lnSpc>
                          <a:spcPct val="120100"/>
                        </a:lnSpc>
                        <a:spcBef>
                          <a:spcPts val="209"/>
                        </a:spcBef>
                      </a:pPr>
                      <a:r>
                        <a:rPr sz="400" b="1" spc="80" dirty="0">
                          <a:latin typeface="Calibri"/>
                          <a:cs typeface="Calibri"/>
                        </a:rPr>
                        <a:t>Footnote: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Template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tool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used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Indian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Health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Service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(IHS)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calculating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negotiating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CSC.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Neither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this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Template</a:t>
                      </a:r>
                      <a:r>
                        <a:rPr sz="400" b="1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nor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other</a:t>
                      </a:r>
                      <a:r>
                        <a:rPr sz="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negotiation</a:t>
                      </a:r>
                      <a:r>
                        <a:rPr sz="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documents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creates</a:t>
                      </a:r>
                      <a:r>
                        <a:rPr sz="4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contractual</a:t>
                      </a:r>
                      <a:r>
                        <a:rPr sz="4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obligation 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on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behalf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of either IHS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T/TO.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CSC amount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that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parties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agree </a:t>
                      </a:r>
                      <a:r>
                        <a:rPr sz="400" b="1" spc="60" dirty="0">
                          <a:latin typeface="Calibri"/>
                          <a:cs typeface="Calibri"/>
                        </a:rPr>
                        <a:t>is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required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under </a:t>
                      </a:r>
                      <a:r>
                        <a:rPr sz="400" b="1" spc="85" dirty="0">
                          <a:latin typeface="Calibri"/>
                          <a:cs typeface="Calibri"/>
                        </a:rPr>
                        <a:t>any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Indian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Self-Determination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Education Assistance Act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(ISDEAA)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agreement </a:t>
                      </a:r>
                      <a:r>
                        <a:rPr sz="400" b="1" spc="65" dirty="0">
                          <a:latin typeface="Calibri"/>
                          <a:cs typeface="Calibri"/>
                        </a:rPr>
                        <a:t>will </a:t>
                      </a:r>
                      <a:r>
                        <a:rPr sz="400" b="1" spc="100" dirty="0">
                          <a:latin typeface="Calibri"/>
                          <a:cs typeface="Calibri"/>
                        </a:rPr>
                        <a:t>be </a:t>
                      </a:r>
                      <a:r>
                        <a:rPr sz="400" b="1" spc="75" dirty="0">
                          <a:latin typeface="Calibri"/>
                          <a:cs typeface="Calibri"/>
                        </a:rPr>
                        <a:t>identified in </a:t>
                      </a:r>
                      <a:r>
                        <a:rPr sz="400" b="1" spc="80" dirty="0">
                          <a:latin typeface="Calibri"/>
                          <a:cs typeface="Calibri"/>
                        </a:rPr>
                        <a:t>the  </a:t>
                      </a:r>
                      <a:r>
                        <a:rPr sz="400" b="1" spc="90" dirty="0">
                          <a:latin typeface="Calibri"/>
                          <a:cs typeface="Calibri"/>
                        </a:rPr>
                        <a:t>agreement</a:t>
                      </a:r>
                      <a:r>
                        <a:rPr sz="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00" b="1" spc="60" dirty="0">
                          <a:latin typeface="Calibri"/>
                          <a:cs typeface="Calibri"/>
                        </a:rPr>
                        <a:t>itself.</a:t>
                      </a:r>
                      <a:endParaRPr sz="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>
                    <a:lnL w="6350">
                      <a:solidFill>
                        <a:srgbClr val="D3D3D3"/>
                      </a:solidFill>
                      <a:prstDash val="solid"/>
                    </a:lnL>
                    <a:lnR w="6350">
                      <a:solidFill>
                        <a:srgbClr val="D3D3D3"/>
                      </a:solidFill>
                      <a:prstDash val="solid"/>
                    </a:lnR>
                    <a:lnT w="6350">
                      <a:solidFill>
                        <a:srgbClr val="D3D3D3"/>
                      </a:solidFill>
                      <a:prstDash val="solid"/>
                    </a:lnT>
                    <a:lnB w="9525">
                      <a:solidFill>
                        <a:srgbClr val="D3D3D3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90600" y="-25273"/>
            <a:ext cx="7320788" cy="1585595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2827655" marR="5080" indent="-2815590">
              <a:lnSpc>
                <a:spcPts val="5800"/>
              </a:lnSpc>
              <a:spcBef>
                <a:spcPts val="860"/>
              </a:spcBef>
            </a:pPr>
            <a:r>
              <a:rPr dirty="0"/>
              <a:t>Direct Contract</a:t>
            </a:r>
            <a:r>
              <a:rPr spc="-100" dirty="0"/>
              <a:t> </a:t>
            </a:r>
            <a:r>
              <a:rPr dirty="0"/>
              <a:t>Support  Costs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5940" y="1560322"/>
            <a:ext cx="7995284" cy="40626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54300" algn="l"/>
              </a:tabLst>
            </a:pP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Negotiating</a:t>
            </a:r>
            <a:r>
              <a:rPr sz="2200" spc="-1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DCSC	</a:t>
            </a:r>
            <a:r>
              <a:rPr sz="2200" dirty="0">
                <a:solidFill>
                  <a:srgbClr val="7E7E7E"/>
                </a:solidFill>
                <a:latin typeface="Century Gothic"/>
                <a:cs typeface="Century Gothic"/>
              </a:rPr>
              <a:t>- </a:t>
            </a: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IHS </a:t>
            </a:r>
            <a:r>
              <a:rPr sz="2200" dirty="0">
                <a:solidFill>
                  <a:srgbClr val="7E7E7E"/>
                </a:solidFill>
                <a:latin typeface="Century Gothic"/>
                <a:cs typeface="Century Gothic"/>
              </a:rPr>
              <a:t>CSC</a:t>
            </a:r>
            <a:r>
              <a:rPr sz="2200" spc="-1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dirty="0">
                <a:solidFill>
                  <a:srgbClr val="7E7E7E"/>
                </a:solidFill>
                <a:latin typeface="Century Gothic"/>
                <a:cs typeface="Century Gothic"/>
              </a:rPr>
              <a:t>Policy</a:t>
            </a:r>
            <a:endParaRPr sz="2200" dirty="0">
              <a:latin typeface="Century Gothic"/>
              <a:cs typeface="Century Gothic"/>
            </a:endParaRPr>
          </a:p>
          <a:p>
            <a:pPr marL="469900">
              <a:lnSpc>
                <a:spcPct val="100000"/>
              </a:lnSpc>
              <a:spcBef>
                <a:spcPts val="15"/>
              </a:spcBef>
            </a:pPr>
            <a:r>
              <a:rPr sz="1500" dirty="0">
                <a:solidFill>
                  <a:srgbClr val="7E7E7E"/>
                </a:solidFill>
                <a:latin typeface="Courier New"/>
                <a:cs typeface="Courier New"/>
              </a:rPr>
              <a:t>o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Manual</a:t>
            </a:r>
            <a:r>
              <a:rPr sz="1500" spc="3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Exhibit 6-3-G, Section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endParaRPr sz="15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Steps:</a:t>
            </a:r>
            <a:endParaRPr sz="2200" dirty="0">
              <a:latin typeface="Century Gothic"/>
              <a:cs typeface="Century Gothic"/>
            </a:endParaRPr>
          </a:p>
          <a:p>
            <a:pPr marL="812800" lvl="1" indent="-342900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812165" algn="l"/>
                <a:tab pos="812800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Tribe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must submit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1500" spc="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proposal</a:t>
            </a:r>
            <a:endParaRPr sz="1500" dirty="0">
              <a:latin typeface="Century Gothic"/>
              <a:cs typeface="Century Gothic"/>
            </a:endParaRPr>
          </a:p>
          <a:p>
            <a:pPr marL="1155700" lvl="2" indent="-285750">
              <a:buFont typeface="Arial" panose="020B0604020202020204" pitchFamily="34" charset="0"/>
              <a:buChar char="•"/>
              <a:tabLst>
                <a:tab pos="1212850" algn="l"/>
                <a:tab pos="1213485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policy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identifies what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proposal should typically include.</a:t>
            </a:r>
            <a:r>
              <a:rPr sz="1500" spc="3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endParaRPr lang="en-US" sz="1500" spc="-5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812800" lvl="1" indent="-342900">
              <a:lnSpc>
                <a:spcPct val="100000"/>
              </a:lnSpc>
              <a:buAutoNum type="arabicPeriod"/>
              <a:tabLst>
                <a:tab pos="812165" algn="l"/>
                <a:tab pos="812800" algn="l"/>
              </a:tabLst>
            </a:pPr>
            <a:r>
              <a:rPr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IHS verifies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amounts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in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</a:t>
            </a:r>
            <a:r>
              <a:rPr sz="1500" spc="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proposal</a:t>
            </a:r>
            <a:endParaRPr sz="1500" dirty="0">
              <a:latin typeface="Century Gothic"/>
              <a:cs typeface="Century Gothic"/>
            </a:endParaRPr>
          </a:p>
          <a:p>
            <a:pPr marL="1155700" lvl="2" indent="-228600">
              <a:lnSpc>
                <a:spcPct val="100000"/>
              </a:lnSpc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Reasonableness</a:t>
            </a:r>
            <a:endParaRPr sz="1500" dirty="0">
              <a:latin typeface="Century Gothic"/>
              <a:cs typeface="Century Gothic"/>
            </a:endParaRPr>
          </a:p>
          <a:p>
            <a:pPr marL="1155700" lvl="2" indent="-228600">
              <a:lnSpc>
                <a:spcPct val="100000"/>
              </a:lnSpc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Verify fringe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rates 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are</a:t>
            </a:r>
            <a:r>
              <a:rPr sz="1500" spc="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identified</a:t>
            </a:r>
            <a:endParaRPr lang="en-US" sz="1500" spc="-5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1155700" lvl="2" indent="-228600">
              <a:lnSpc>
                <a:spcPct val="100000"/>
              </a:lnSpc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lang="en-US"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May</a:t>
            </a:r>
            <a:r>
              <a:rPr sz="1500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require requesting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further documentation from</a:t>
            </a:r>
            <a:r>
              <a:rPr sz="1500" spc="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Tribe</a:t>
            </a:r>
            <a:endParaRPr lang="en-US" sz="1500" spc="-5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869950" marR="29209" lvl="1" indent="-342900">
              <a:lnSpc>
                <a:spcPts val="1730"/>
              </a:lnSpc>
              <a:spcBef>
                <a:spcPts val="315"/>
              </a:spcBef>
              <a:buAutoNum type="arabicPeriod"/>
              <a:tabLst>
                <a:tab pos="412115" algn="l"/>
                <a:tab pos="412750" algn="l"/>
              </a:tabLst>
            </a:pPr>
            <a:r>
              <a:rPr lang="en-US"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compute the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DCSC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requirement, the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awardee and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IHS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must 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negotiate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total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cost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awardee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of the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activities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be supported  with</a:t>
            </a:r>
            <a:r>
              <a:rPr lang="en-US" sz="1600" spc="-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CSC.</a:t>
            </a:r>
            <a:endParaRPr lang="en-US" sz="1600" dirty="0">
              <a:latin typeface="Century Gothic"/>
              <a:cs typeface="Century Gothic"/>
            </a:endParaRPr>
          </a:p>
          <a:p>
            <a:pPr marL="869950" marR="467359" lvl="1" indent="-342900">
              <a:lnSpc>
                <a:spcPts val="1730"/>
              </a:lnSpc>
              <a:spcBef>
                <a:spcPts val="380"/>
              </a:spcBef>
              <a:buAutoNum type="arabicPeriod"/>
              <a:tabLst>
                <a:tab pos="412115" algn="l"/>
                <a:tab pos="412750" algn="l"/>
              </a:tabLst>
            </a:pPr>
            <a:r>
              <a:rPr lang="en-US"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IHS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reviews for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duplication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of costs,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identify any </a:t>
            </a:r>
            <a:r>
              <a:rPr lang="en-US"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activities</a:t>
            </a:r>
            <a:r>
              <a:rPr lang="en-US"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that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are already included in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lang="en-US"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Secretarial amount.</a:t>
            </a:r>
            <a:endParaRPr lang="en-US" sz="1600" dirty="0">
              <a:latin typeface="Century Gothic"/>
              <a:cs typeface="Century Gothic"/>
            </a:endParaRPr>
          </a:p>
          <a:p>
            <a:pPr marL="1612900" lvl="3" indent="-228600">
              <a:lnSpc>
                <a:spcPct val="100000"/>
              </a:lnSpc>
              <a:buFont typeface="Courier New"/>
              <a:buChar char="o"/>
              <a:tabLst>
                <a:tab pos="1613535" algn="l"/>
              </a:tabLst>
            </a:pPr>
            <a:endParaRPr lang="en-US" sz="1500" spc="-5" dirty="0" smtClean="0">
              <a:solidFill>
                <a:srgbClr val="7E7E7E"/>
              </a:solidFill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0" y="304800"/>
            <a:ext cx="6521957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mtClean="0"/>
              <a:t>Indirect</a:t>
            </a:r>
            <a:r>
              <a:rPr lang="en-US" dirty="0" smtClean="0"/>
              <a:t>-</a:t>
            </a:r>
            <a:r>
              <a:rPr spc="-85" dirty="0" smtClean="0"/>
              <a:t>Type</a:t>
            </a:r>
            <a:r>
              <a:rPr spc="-105" dirty="0" smtClean="0"/>
              <a:t> </a:t>
            </a:r>
            <a:r>
              <a:rPr dirty="0"/>
              <a:t>Costs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3400" y="2039111"/>
            <a:ext cx="7876540" cy="3105336"/>
          </a:xfrm>
          <a:prstGeom prst="rect">
            <a:avLst/>
          </a:prstGeom>
        </p:spPr>
        <p:txBody>
          <a:bodyPr vert="horz" wrap="square" lIns="0" tIns="5270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1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Awardees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without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negotiated</a:t>
            </a:r>
            <a:r>
              <a:rPr sz="2400" spc="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rates</a:t>
            </a:r>
            <a:endParaRPr sz="24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21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Or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Awardee has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an outdated</a:t>
            </a:r>
            <a:r>
              <a:rPr sz="1600" spc="-6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rate</a:t>
            </a:r>
            <a:endParaRPr lang="en-US" sz="1600" spc="-5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210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The CSC policy also provides that Tribes can request such a negotiation even if they have a negotiated rate</a:t>
            </a:r>
            <a:endParaRPr sz="1600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2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Annual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lump sum</a:t>
            </a:r>
            <a:r>
              <a:rPr sz="2400" spc="-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amount</a:t>
            </a:r>
            <a:endParaRPr sz="24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“</a:t>
            </a:r>
            <a:r>
              <a:rPr lang="en-US"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verhead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” or “</a:t>
            </a: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indirect</a:t>
            </a:r>
            <a:r>
              <a:rPr lang="en-US"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type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”</a:t>
            </a:r>
            <a:r>
              <a:rPr sz="2400" spc="-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costs</a:t>
            </a:r>
            <a:endParaRPr sz="2400" dirty="0">
              <a:latin typeface="Century Gothic"/>
              <a:cs typeface="Century Gothic"/>
            </a:endParaRPr>
          </a:p>
          <a:p>
            <a:pPr marL="355600" marR="765175" indent="-342900">
              <a:lnSpc>
                <a:spcPts val="2590"/>
              </a:lnSpc>
              <a:spcBef>
                <a:spcPts val="5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Cannot </a:t>
            </a:r>
            <a:r>
              <a:rPr lang="en-US" sz="24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be for activities funded in the</a:t>
            </a:r>
            <a:r>
              <a:rPr sz="24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Secretarial amount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or </a:t>
            </a: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costs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funded through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CSC</a:t>
            </a: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2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76400" y="228600"/>
            <a:ext cx="58375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CSC</a:t>
            </a:r>
            <a:r>
              <a:rPr spc="-95" dirty="0"/>
              <a:t> </a:t>
            </a:r>
            <a:r>
              <a:rPr dirty="0"/>
              <a:t>Reconciliation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550129"/>
            <a:ext cx="6408420" cy="398208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Data</a:t>
            </a:r>
            <a:r>
              <a:rPr sz="2400" spc="-1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updates</a:t>
            </a:r>
            <a:endParaRPr sz="24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405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Rate</a:t>
            </a:r>
            <a:r>
              <a:rPr sz="1600" spc="-2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changes</a:t>
            </a:r>
            <a:endParaRPr sz="16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Pass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throughs and</a:t>
            </a:r>
            <a:r>
              <a:rPr sz="1600" spc="-3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exclusions</a:t>
            </a:r>
            <a:endParaRPr sz="16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384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Changes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in base</a:t>
            </a:r>
            <a:r>
              <a:rPr sz="1600" spc="-5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funding</a:t>
            </a:r>
            <a:endParaRPr sz="16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38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Review for reasonableness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and</a:t>
            </a:r>
            <a:r>
              <a:rPr sz="1600" spc="-6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duplication</a:t>
            </a:r>
            <a:endParaRPr sz="16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Communication</a:t>
            </a:r>
            <a:endParaRPr sz="24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40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Overpayments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- Notice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to</a:t>
            </a:r>
            <a:r>
              <a:rPr sz="1600" spc="-3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Tribe</a:t>
            </a:r>
            <a:endParaRPr sz="16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39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Share documentation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used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to calculate</a:t>
            </a:r>
            <a:r>
              <a:rPr sz="1600" spc="-5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overpayment</a:t>
            </a:r>
            <a:endParaRPr sz="16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38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Follow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up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with appropriate amendments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or</a:t>
            </a:r>
            <a:r>
              <a:rPr sz="1600" spc="-3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modifications</a:t>
            </a:r>
            <a:endParaRPr sz="16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5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Communication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with</a:t>
            </a:r>
            <a:r>
              <a:rPr sz="2400" spc="-3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Tribes</a:t>
            </a:r>
            <a:endParaRPr sz="24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40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Use of CSC Negotiations</a:t>
            </a:r>
            <a:r>
              <a:rPr sz="1600" spc="-5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template</a:t>
            </a:r>
            <a:endParaRPr sz="16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Agreement on CSC need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and</a:t>
            </a:r>
            <a:r>
              <a:rPr sz="1600" spc="-9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payment</a:t>
            </a:r>
            <a:endParaRPr sz="16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04800"/>
            <a:ext cx="7622792" cy="830997"/>
          </a:xfrm>
        </p:spPr>
        <p:txBody>
          <a:bodyPr/>
          <a:lstStyle/>
          <a:p>
            <a:r>
              <a:rPr lang="en-US" dirty="0" smtClean="0"/>
              <a:t>Use of Indirect Cost Rate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958390"/>
            <a:ext cx="7924798" cy="3467616"/>
          </a:xfrm>
        </p:spPr>
        <p:txBody>
          <a:bodyPr/>
          <a:lstStyle/>
          <a:p>
            <a:pPr marL="755650" lvl="1" indent="-285750">
              <a:lnSpc>
                <a:spcPct val="100000"/>
              </a:lnSpc>
              <a:spcBef>
                <a:spcPts val="405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8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Commitment to comply with Tribal Rate</a:t>
            </a:r>
          </a:p>
          <a:p>
            <a:pPr marL="755650" lvl="1" indent="-285750">
              <a:lnSpc>
                <a:spcPct val="100000"/>
              </a:lnSpc>
              <a:spcBef>
                <a:spcPts val="405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8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Rate</a:t>
            </a:r>
            <a:r>
              <a:rPr lang="en-US" sz="2800" spc="-20" dirty="0" smtClean="0">
                <a:solidFill>
                  <a:srgbClr val="7E7E7E"/>
                </a:solidFill>
                <a:latin typeface="Century Gothic"/>
                <a:cs typeface="Century Gothic"/>
              </a:rPr>
              <a:t> Year </a:t>
            </a:r>
            <a:endParaRPr lang="en-US" sz="2800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385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800" dirty="0" smtClean="0">
                <a:solidFill>
                  <a:srgbClr val="7E7E7E"/>
                </a:solidFill>
                <a:latin typeface="Century Gothic"/>
                <a:cs typeface="Century Gothic"/>
              </a:rPr>
              <a:t>Pass </a:t>
            </a:r>
            <a:r>
              <a:rPr lang="en-US" sz="2800" spc="-5" dirty="0" err="1">
                <a:solidFill>
                  <a:srgbClr val="7E7E7E"/>
                </a:solidFill>
                <a:latin typeface="Century Gothic"/>
                <a:cs typeface="Century Gothic"/>
              </a:rPr>
              <a:t>throughs</a:t>
            </a:r>
            <a:r>
              <a:rPr lang="en-US"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 and</a:t>
            </a:r>
            <a:r>
              <a:rPr lang="en-US" sz="2800" spc="-3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800" dirty="0" smtClean="0">
                <a:solidFill>
                  <a:srgbClr val="7E7E7E"/>
                </a:solidFill>
                <a:latin typeface="Century Gothic"/>
                <a:cs typeface="Century Gothic"/>
              </a:rPr>
              <a:t>exclusions</a:t>
            </a:r>
          </a:p>
          <a:p>
            <a:pPr marL="755650" lvl="1" indent="-285750">
              <a:lnSpc>
                <a:spcPct val="100000"/>
              </a:lnSpc>
              <a:spcBef>
                <a:spcPts val="384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800" dirty="0" smtClean="0">
                <a:solidFill>
                  <a:srgbClr val="7E7E7E"/>
                </a:solidFill>
                <a:latin typeface="Century Gothic"/>
                <a:cs typeface="Century Gothic"/>
              </a:rPr>
              <a:t>Changes </a:t>
            </a:r>
            <a:r>
              <a:rPr lang="en-US"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in base</a:t>
            </a:r>
            <a:r>
              <a:rPr lang="en-US" sz="2800" spc="-5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800" dirty="0" smtClean="0">
                <a:solidFill>
                  <a:srgbClr val="7E7E7E"/>
                </a:solidFill>
                <a:latin typeface="Century Gothic"/>
                <a:cs typeface="Century Gothic"/>
              </a:rPr>
              <a:t>funding</a:t>
            </a:r>
          </a:p>
          <a:p>
            <a:pPr marL="755650" lvl="1" indent="-285750">
              <a:lnSpc>
                <a:spcPct val="100000"/>
              </a:lnSpc>
              <a:spcBef>
                <a:spcPts val="380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2800" dirty="0" smtClean="0">
                <a:solidFill>
                  <a:srgbClr val="7E7E7E"/>
                </a:solidFill>
                <a:latin typeface="Century Gothic"/>
                <a:cs typeface="Century Gothic"/>
              </a:rPr>
              <a:t>Review </a:t>
            </a:r>
            <a:r>
              <a:rPr lang="en-US" sz="2800" dirty="0">
                <a:solidFill>
                  <a:srgbClr val="7E7E7E"/>
                </a:solidFill>
                <a:latin typeface="Century Gothic"/>
                <a:cs typeface="Century Gothic"/>
              </a:rPr>
              <a:t>for reasonableness </a:t>
            </a:r>
            <a:r>
              <a:rPr lang="en-US"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and</a:t>
            </a:r>
            <a:r>
              <a:rPr lang="en-US" sz="2800" spc="-6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duplication</a:t>
            </a:r>
            <a:endParaRPr lang="en-US" sz="2800" dirty="0">
              <a:latin typeface="Century Gothic"/>
              <a:cs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16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604" y="304800"/>
            <a:ext cx="7320788" cy="1261884"/>
          </a:xfrm>
        </p:spPr>
        <p:txBody>
          <a:bodyPr/>
          <a:lstStyle/>
          <a:p>
            <a:pPr algn="ctr"/>
            <a:r>
              <a:rPr lang="en-US" dirty="0" smtClean="0"/>
              <a:t>CSC Fund Status</a:t>
            </a:r>
            <a:br>
              <a:rPr lang="en-US" dirty="0" smtClean="0"/>
            </a:br>
            <a:r>
              <a:rPr lang="en-US" sz="2800" dirty="0" smtClean="0"/>
              <a:t>FY 2014 - 2019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2362200"/>
            <a:ext cx="7885567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175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77566" y="673608"/>
            <a:ext cx="338836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1128" y="3124200"/>
            <a:ext cx="45812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Contact Information:</a:t>
            </a:r>
          </a:p>
          <a:p>
            <a:pPr algn="ctr"/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Roselyn Tso, Director</a:t>
            </a:r>
          </a:p>
          <a:p>
            <a:pPr algn="ctr"/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Office of Direct Service and Contracting Tribes</a:t>
            </a:r>
          </a:p>
          <a:p>
            <a:pPr algn="ctr"/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Phone:  301-443-1104</a:t>
            </a:r>
          </a:p>
          <a:p>
            <a:pPr algn="ctr"/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Cell: 971-506-1928</a:t>
            </a:r>
          </a:p>
          <a:p>
            <a:pPr algn="ctr"/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Email: Roselyn.Tso@IHS.gov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54405" y="457200"/>
            <a:ext cx="7183120" cy="158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140"/>
              </a:lnSpc>
              <a:spcBef>
                <a:spcPts val="100"/>
              </a:spcBef>
            </a:pPr>
            <a:r>
              <a:rPr dirty="0"/>
              <a:t>IHS </a:t>
            </a:r>
            <a:r>
              <a:rPr dirty="0" smtClean="0"/>
              <a:t>Business</a:t>
            </a:r>
            <a:r>
              <a:rPr spc="-95" dirty="0" smtClean="0"/>
              <a:t> </a:t>
            </a:r>
            <a:r>
              <a:rPr spc="-5" dirty="0"/>
              <a:t>Principles</a:t>
            </a:r>
          </a:p>
          <a:p>
            <a:pPr marL="2458720">
              <a:lnSpc>
                <a:spcPts val="6140"/>
              </a:lnSpc>
            </a:pPr>
            <a:r>
              <a:rPr dirty="0" smtClean="0"/>
              <a:t>&amp;</a:t>
            </a:r>
            <a:r>
              <a:rPr lang="en-US" dirty="0" smtClean="0"/>
              <a:t> </a:t>
            </a:r>
            <a:r>
              <a:rPr spc="-5" dirty="0" smtClean="0"/>
              <a:t>Goals</a:t>
            </a:r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838200" y="2042160"/>
            <a:ext cx="7110730" cy="3608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717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lang="en-US" sz="2800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355600" marR="2717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dirty="0" smtClean="0">
                <a:solidFill>
                  <a:srgbClr val="7E7E7E"/>
                </a:solidFill>
                <a:latin typeface="Century Gothic"/>
                <a:cs typeface="Century Gothic"/>
              </a:rPr>
              <a:t>Comply </a:t>
            </a:r>
            <a:r>
              <a:rPr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with </a:t>
            </a:r>
            <a:r>
              <a:rPr sz="2800" dirty="0">
                <a:solidFill>
                  <a:srgbClr val="7E7E7E"/>
                </a:solidFill>
                <a:latin typeface="Century Gothic"/>
                <a:cs typeface="Century Gothic"/>
              </a:rPr>
              <a:t>requirement to </a:t>
            </a:r>
            <a:r>
              <a:rPr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pay</a:t>
            </a:r>
            <a:r>
              <a:rPr sz="2800" spc="-5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7E7E7E"/>
                </a:solidFill>
                <a:latin typeface="Century Gothic"/>
                <a:cs typeface="Century Gothic"/>
              </a:rPr>
              <a:t>full  CSC</a:t>
            </a:r>
            <a:r>
              <a:rPr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800" dirty="0">
                <a:solidFill>
                  <a:srgbClr val="7E7E7E"/>
                </a:solidFill>
                <a:latin typeface="Century Gothic"/>
                <a:cs typeface="Century Gothic"/>
              </a:rPr>
              <a:t>need</a:t>
            </a:r>
            <a:endParaRPr sz="28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Improve </a:t>
            </a:r>
            <a:r>
              <a:rPr sz="2800" dirty="0" smtClean="0">
                <a:solidFill>
                  <a:srgbClr val="7E7E7E"/>
                </a:solidFill>
                <a:latin typeface="Century Gothic"/>
                <a:cs typeface="Century Gothic"/>
              </a:rPr>
              <a:t>communication</a:t>
            </a:r>
            <a:r>
              <a:rPr lang="en-US" sz="2800" dirty="0" smtClean="0">
                <a:solidFill>
                  <a:srgbClr val="7E7E7E"/>
                </a:solidFill>
                <a:latin typeface="Century Gothic"/>
                <a:cs typeface="Century Gothic"/>
              </a:rPr>
              <a:t> and understanding</a:t>
            </a:r>
            <a:endParaRPr sz="28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Improve</a:t>
            </a:r>
            <a:r>
              <a:rPr lang="en-US" sz="28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and simplify</a:t>
            </a:r>
            <a:r>
              <a:rPr sz="28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business</a:t>
            </a:r>
            <a:r>
              <a:rPr sz="2800" spc="-1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practices</a:t>
            </a:r>
            <a:endParaRPr sz="2800" dirty="0">
              <a:latin typeface="Century Gothic"/>
              <a:cs typeface="Century Gothic"/>
            </a:endParaRPr>
          </a:p>
          <a:p>
            <a:pPr marL="469900">
              <a:lnSpc>
                <a:spcPct val="100000"/>
              </a:lnSpc>
              <a:spcBef>
                <a:spcPts val="409"/>
              </a:spcBef>
            </a:pPr>
            <a:r>
              <a:rPr sz="1600" dirty="0">
                <a:solidFill>
                  <a:srgbClr val="7E7E7E"/>
                </a:solidFill>
                <a:latin typeface="Courier New"/>
                <a:cs typeface="Courier New"/>
              </a:rPr>
              <a:t>o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consistency and fairness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for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all</a:t>
            </a:r>
            <a:r>
              <a:rPr sz="1600" spc="31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Tribes</a:t>
            </a:r>
            <a:endParaRPr sz="16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Implement </a:t>
            </a:r>
            <a:r>
              <a:rPr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IHS </a:t>
            </a:r>
            <a:r>
              <a:rPr sz="2800" dirty="0">
                <a:solidFill>
                  <a:srgbClr val="7E7E7E"/>
                </a:solidFill>
                <a:latin typeface="Century Gothic"/>
                <a:cs typeface="Century Gothic"/>
              </a:rPr>
              <a:t>CSC</a:t>
            </a:r>
            <a:r>
              <a:rPr sz="2800" spc="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800" spc="-5" dirty="0">
                <a:solidFill>
                  <a:srgbClr val="7E7E7E"/>
                </a:solidFill>
                <a:latin typeface="Century Gothic"/>
                <a:cs typeface="Century Gothic"/>
              </a:rPr>
              <a:t>Policy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58530" y="643229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Century Gothic"/>
                <a:cs typeface="Century Gothic"/>
              </a:rPr>
              <a:t>2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8527" y="304800"/>
            <a:ext cx="471487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IHS CSC</a:t>
            </a:r>
            <a:r>
              <a:rPr spc="-95" dirty="0"/>
              <a:t> </a:t>
            </a:r>
            <a:r>
              <a:rPr spc="-30" dirty="0"/>
              <a:t>Policy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3400" y="1691896"/>
            <a:ext cx="8025130" cy="4026102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675"/>
              </a:spcBef>
              <a:buFont typeface="Courier New"/>
              <a:buChar char="o"/>
              <a:tabLst>
                <a:tab pos="298450" algn="l"/>
              </a:tabLst>
            </a:pPr>
            <a:r>
              <a:rPr lang="en-US"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O</a:t>
            </a:r>
            <a:r>
              <a:rPr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ctober </a:t>
            </a:r>
            <a:r>
              <a:rPr sz="2400" spc="-5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2016</a:t>
            </a:r>
            <a:r>
              <a:rPr lang="en-US" sz="2400" spc="-5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 - a</a:t>
            </a:r>
            <a:r>
              <a:rPr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nnounc</a:t>
            </a:r>
            <a:r>
              <a:rPr lang="en-US"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e</a:t>
            </a:r>
            <a:r>
              <a:rPr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the </a:t>
            </a:r>
            <a:r>
              <a:rPr lang="en-US"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updated CSC </a:t>
            </a:r>
            <a:r>
              <a:rPr lang="en-US" sz="2400" spc="-5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P</a:t>
            </a:r>
            <a:r>
              <a:rPr sz="2400" spc="-5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olicy</a:t>
            </a:r>
            <a:endParaRPr sz="2400" dirty="0">
              <a:latin typeface="Century Gothic" panose="020B0502020202020204" pitchFamily="34" charset="0"/>
              <a:cs typeface="Century Gothic"/>
            </a:endParaRPr>
          </a:p>
          <a:p>
            <a:pPr marL="298450" marR="467995" indent="-285750">
              <a:spcBef>
                <a:spcPts val="5"/>
              </a:spcBef>
              <a:buFont typeface="Courier New"/>
              <a:buChar char="o"/>
              <a:tabLst>
                <a:tab pos="298450" algn="l"/>
              </a:tabLst>
            </a:pPr>
            <a:r>
              <a:rPr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The </a:t>
            </a:r>
            <a:r>
              <a:rPr lang="en-US" sz="2400" spc="-5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P</a:t>
            </a:r>
            <a:r>
              <a:rPr sz="2400" spc="-5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olicy </a:t>
            </a:r>
            <a:r>
              <a:rPr sz="2400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can </a:t>
            </a:r>
            <a:r>
              <a:rPr sz="2400" spc="-5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be </a:t>
            </a:r>
            <a:r>
              <a:rPr sz="2400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found </a:t>
            </a:r>
            <a:r>
              <a:rPr sz="2400" spc="-5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in </a:t>
            </a:r>
            <a:r>
              <a:rPr sz="2400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the</a:t>
            </a:r>
            <a:r>
              <a:rPr sz="2400" spc="-100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 </a:t>
            </a:r>
            <a:r>
              <a:rPr sz="2400" spc="-5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Indian  Health </a:t>
            </a:r>
            <a:r>
              <a:rPr sz="2400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Manual</a:t>
            </a:r>
            <a:r>
              <a:rPr sz="2400" spc="-20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 </a:t>
            </a:r>
            <a:r>
              <a:rPr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online</a:t>
            </a:r>
            <a:r>
              <a:rPr lang="en-US"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 - </a:t>
            </a:r>
            <a:r>
              <a:rPr lang="en-US" sz="2000" u="heavy" spc="-5" dirty="0">
                <a:solidFill>
                  <a:srgbClr val="3399FF"/>
                </a:solidFill>
                <a:uFill>
                  <a:solidFill>
                    <a:srgbClr val="3399FF"/>
                  </a:solidFill>
                </a:uFill>
                <a:latin typeface="Century Gothic" panose="020B0502020202020204" pitchFamily="34" charset="0"/>
                <a:cs typeface="Century Gothic"/>
                <a:hlinkClick r:id="rId2"/>
              </a:rPr>
              <a:t>https://www.ihs.gov/IHM/index.cfm?module=dsp_ih  m_pc_p6c3#6-3.2E</a:t>
            </a:r>
            <a:endParaRPr lang="en-US" sz="2000" dirty="0">
              <a:latin typeface="Century Gothic" panose="020B0502020202020204" pitchFamily="34" charset="0"/>
              <a:cs typeface="Century Gothic"/>
            </a:endParaRPr>
          </a:p>
          <a:p>
            <a:pPr marL="298450" marR="5080" indent="-285750">
              <a:lnSpc>
                <a:spcPct val="100000"/>
              </a:lnSpc>
              <a:buFont typeface="Courier New"/>
              <a:buChar char="o"/>
              <a:tabLst>
                <a:tab pos="298450" algn="l"/>
              </a:tabLst>
            </a:pPr>
            <a:r>
              <a:rPr lang="en-US"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Includes a</a:t>
            </a:r>
            <a:r>
              <a:rPr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new </a:t>
            </a:r>
            <a:r>
              <a:rPr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template</a:t>
            </a:r>
            <a:r>
              <a:rPr lang="en-US" sz="2400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 to calculate CSC</a:t>
            </a:r>
          </a:p>
          <a:p>
            <a:pPr marL="298450" marR="5080" indent="-285750">
              <a:lnSpc>
                <a:spcPct val="100000"/>
              </a:lnSpc>
              <a:buFont typeface="Courier New"/>
              <a:buChar char="o"/>
              <a:tabLst>
                <a:tab pos="298450" algn="l"/>
              </a:tabLst>
            </a:pPr>
            <a:r>
              <a:rPr lang="en-US" sz="2400" spc="-5" dirty="0" smtClean="0">
                <a:solidFill>
                  <a:srgbClr val="7E7E7E"/>
                </a:solidFill>
                <a:latin typeface="Century Gothic" panose="020B0502020202020204" pitchFamily="34" charset="0"/>
                <a:cs typeface="Century Gothic"/>
              </a:rPr>
              <a:t>December 2017 – temporary suspension of part of the CSC Policy</a:t>
            </a:r>
          </a:p>
          <a:p>
            <a:pPr marL="298450" marR="5080" indent="-285750">
              <a:buFont typeface="Courier New"/>
              <a:buChar char="o"/>
              <a:tabLst>
                <a:tab pos="298450" algn="l"/>
              </a:tabLst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Century Gothic"/>
              </a:rPr>
              <a:t>April 2018 - Tribal Consultation on suspended portion of Policy</a:t>
            </a:r>
          </a:p>
          <a:p>
            <a:pPr marL="298450" marR="5080" indent="-285750">
              <a:buFont typeface="Courier New"/>
              <a:buChar char="o"/>
              <a:tabLst>
                <a:tab pos="298450" algn="l"/>
              </a:tabLst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Century Gothic"/>
              </a:rPr>
              <a:t>Final decision pending with IHS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58530" y="643229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Century Gothic"/>
                <a:cs typeface="Century Gothic"/>
              </a:rPr>
              <a:t>3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07236" y="0"/>
            <a:ext cx="5779770" cy="13030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368796" y="0"/>
            <a:ext cx="1261148" cy="13030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10461" y="504444"/>
            <a:ext cx="6315455" cy="15354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60295" y="0"/>
            <a:ext cx="5424170" cy="1585595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 marR="5080" indent="96520">
              <a:lnSpc>
                <a:spcPts val="5800"/>
              </a:lnSpc>
              <a:spcBef>
                <a:spcPts val="860"/>
              </a:spcBef>
            </a:pPr>
            <a:r>
              <a:rPr dirty="0"/>
              <a:t>IHS CSC </a:t>
            </a:r>
            <a:r>
              <a:rPr spc="-30" dirty="0"/>
              <a:t>Policy </a:t>
            </a:r>
            <a:r>
              <a:rPr dirty="0"/>
              <a:t>–  Changes/Updates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992376"/>
            <a:ext cx="8049895" cy="379527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Overall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goal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is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simplify and streamline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the</a:t>
            </a:r>
            <a:r>
              <a:rPr sz="2400" spc="-9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process</a:t>
            </a:r>
            <a:endParaRPr sz="24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Includes Guiding</a:t>
            </a:r>
            <a:r>
              <a:rPr sz="2400" b="1" spc="-1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b="1" dirty="0">
                <a:solidFill>
                  <a:srgbClr val="7E7E7E"/>
                </a:solidFill>
                <a:latin typeface="Century Gothic"/>
                <a:cs typeface="Century Gothic"/>
              </a:rPr>
              <a:t>Principles</a:t>
            </a:r>
            <a:endParaRPr sz="2400" b="1" dirty="0">
              <a:latin typeface="Century Gothic"/>
              <a:cs typeface="Century Gothic"/>
            </a:endParaRPr>
          </a:p>
          <a:p>
            <a:pPr marL="355600" marR="50990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Expanded </a:t>
            </a:r>
            <a:r>
              <a:rPr sz="2400" b="1" dirty="0">
                <a:solidFill>
                  <a:srgbClr val="7E7E7E"/>
                </a:solidFill>
                <a:latin typeface="Century Gothic"/>
                <a:cs typeface="Century Gothic"/>
              </a:rPr>
              <a:t>on </a:t>
            </a:r>
            <a:r>
              <a:rPr sz="24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definitions </a:t>
            </a:r>
            <a:r>
              <a:rPr sz="2400" b="1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24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assure and support  broad </a:t>
            </a:r>
            <a:r>
              <a:rPr sz="2400" b="1" dirty="0">
                <a:solidFill>
                  <a:srgbClr val="7E7E7E"/>
                </a:solidFill>
                <a:latin typeface="Century Gothic"/>
                <a:cs typeface="Century Gothic"/>
              </a:rPr>
              <a:t>understanding </a:t>
            </a:r>
            <a:r>
              <a:rPr sz="24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and </a:t>
            </a:r>
            <a:r>
              <a:rPr sz="2400" b="1" dirty="0">
                <a:solidFill>
                  <a:srgbClr val="7E7E7E"/>
                </a:solidFill>
                <a:latin typeface="Century Gothic"/>
                <a:cs typeface="Century Gothic"/>
              </a:rPr>
              <a:t>consistent</a:t>
            </a:r>
            <a:r>
              <a:rPr sz="2400" b="1" spc="-7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application</a:t>
            </a:r>
            <a:endParaRPr sz="2400" b="1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Startup and Pre-Award </a:t>
            </a: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– </a:t>
            </a:r>
            <a:endParaRPr sz="24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409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Paid one time to support the assumption of new program, functions, services and activities</a:t>
            </a:r>
            <a:endParaRPr sz="1600" dirty="0" smtClean="0">
              <a:latin typeface="Century Gothic"/>
              <a:cs typeface="Century Gothic"/>
            </a:endParaRPr>
          </a:p>
          <a:p>
            <a:pPr marL="755650" marR="5080" lvl="1" indent="-285750">
              <a:lnSpc>
                <a:spcPct val="100000"/>
              </a:lnSpc>
              <a:spcBef>
                <a:spcPts val="38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Within 90 </a:t>
            </a:r>
            <a:r>
              <a:rPr lang="en-US"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days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after </a:t>
            </a:r>
            <a:r>
              <a:rPr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initial</a:t>
            </a:r>
            <a:r>
              <a:rPr lang="en-US"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12 </a:t>
            </a:r>
            <a:r>
              <a:rPr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month</a:t>
            </a:r>
            <a:r>
              <a:rPr lang="en-US"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 period of operation</a:t>
            </a:r>
            <a:r>
              <a:rPr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, the Awardee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will </a:t>
            </a:r>
            <a:r>
              <a:rPr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certify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that all </a:t>
            </a:r>
            <a:r>
              <a:rPr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funds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were</a:t>
            </a:r>
            <a:r>
              <a:rPr sz="1600" b="1" spc="-20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spent</a:t>
            </a:r>
            <a:r>
              <a:rPr lang="en-US"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on the negotiated activities (certification only applies to startup costs)</a:t>
            </a:r>
          </a:p>
          <a:p>
            <a:pPr marL="755650" marR="5080" lvl="1" indent="-285750">
              <a:lnSpc>
                <a:spcPct val="100000"/>
              </a:lnSpc>
              <a:spcBef>
                <a:spcPts val="380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Pre-award are paid for costs incurred prior to the assumption of PFSA’s</a:t>
            </a:r>
            <a:endParaRPr sz="16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07236" y="0"/>
            <a:ext cx="5779770" cy="13030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368796" y="0"/>
            <a:ext cx="1261148" cy="13030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10461" y="504444"/>
            <a:ext cx="6315455" cy="15354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60295" y="0"/>
            <a:ext cx="5424170" cy="1585595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 marR="5080" indent="96520">
              <a:lnSpc>
                <a:spcPts val="5800"/>
              </a:lnSpc>
              <a:spcBef>
                <a:spcPts val="860"/>
              </a:spcBef>
            </a:pPr>
            <a:r>
              <a:rPr dirty="0"/>
              <a:t>IHS CSC </a:t>
            </a:r>
            <a:r>
              <a:rPr spc="-30" dirty="0"/>
              <a:t>Policy </a:t>
            </a:r>
            <a:r>
              <a:rPr dirty="0"/>
              <a:t>–  Changes/Updates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992376"/>
            <a:ext cx="19780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</a:t>
            </a:r>
            <a:r>
              <a:rPr sz="2400" spc="-8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CSC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139" y="2360726"/>
            <a:ext cx="7499350" cy="78168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290"/>
              </a:spcBef>
              <a:buFont typeface="Courier New"/>
              <a:buChar char="o"/>
              <a:tabLst>
                <a:tab pos="298450" algn="l"/>
              </a:tabLst>
            </a:pPr>
            <a:r>
              <a:rPr sz="1600" b="1" dirty="0">
                <a:solidFill>
                  <a:srgbClr val="7E7E7E"/>
                </a:solidFill>
                <a:latin typeface="Century Gothic"/>
                <a:cs typeface="Century Gothic"/>
              </a:rPr>
              <a:t>Medical </a:t>
            </a:r>
            <a:r>
              <a:rPr sz="16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Inflation</a:t>
            </a:r>
            <a:r>
              <a:rPr sz="1600" b="1" spc="-2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Rate</a:t>
            </a:r>
            <a:endParaRPr sz="1600" b="1" dirty="0">
              <a:latin typeface="Century Gothic"/>
              <a:cs typeface="Century Gothic"/>
            </a:endParaRPr>
          </a:p>
          <a:p>
            <a:pPr marL="298450" marR="5080" indent="-285750">
              <a:lnSpc>
                <a:spcPts val="1730"/>
              </a:lnSpc>
              <a:spcBef>
                <a:spcPts val="409"/>
              </a:spcBef>
              <a:buFont typeface="Courier New"/>
              <a:buChar char="o"/>
              <a:tabLst>
                <a:tab pos="2984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Apply the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inflation rate by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end of the first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quarter (final percent issued  in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November)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3150615"/>
            <a:ext cx="2214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Indirect</a:t>
            </a:r>
            <a:r>
              <a:rPr sz="2400" spc="-7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7E7E7E"/>
                </a:solidFill>
                <a:latin typeface="Century Gothic"/>
                <a:cs typeface="Century Gothic"/>
              </a:rPr>
              <a:t>CSC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3139" y="3543046"/>
            <a:ext cx="7409815" cy="2529154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98450" marR="5080" indent="-285750">
              <a:lnSpc>
                <a:spcPct val="90000"/>
              </a:lnSpc>
              <a:spcBef>
                <a:spcPts val="290"/>
              </a:spcBef>
              <a:buFont typeface="Courier New"/>
              <a:buChar char="o"/>
              <a:tabLst>
                <a:tab pos="2984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Determine if prior year </a:t>
            </a:r>
            <a:r>
              <a:rPr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funds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were expended; </a:t>
            </a:r>
            <a:r>
              <a:rPr sz="16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verify that </a:t>
            </a:r>
            <a:r>
              <a:rPr sz="1600" b="1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total </a:t>
            </a:r>
            <a:r>
              <a:rPr sz="1600" b="1" dirty="0">
                <a:solidFill>
                  <a:srgbClr val="7E7E7E"/>
                </a:solidFill>
                <a:latin typeface="Century Gothic"/>
                <a:cs typeface="Century Gothic"/>
              </a:rPr>
              <a:t>health 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care</a:t>
            </a:r>
            <a:r>
              <a:rPr lang="en-US"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costs are at least equal to the amount IHS funded</a:t>
            </a:r>
            <a:r>
              <a:rPr sz="1600" b="1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If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expenditures</a:t>
            </a:r>
            <a:r>
              <a:rPr sz="1600" spc="-10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do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not exceed the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IHS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funding 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provided</a:t>
            </a:r>
            <a:r>
              <a:rPr lang="en-US"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,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CSC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calculation is subject </a:t>
            </a:r>
            <a:r>
              <a:rPr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calculations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outlined in 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6-3.2.E.1.a</a:t>
            </a:r>
            <a:r>
              <a:rPr lang="en-US"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.i.b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  <a:p>
            <a:pPr marL="298450" indent="-285750">
              <a:lnSpc>
                <a:spcPct val="100000"/>
              </a:lnSpc>
              <a:spcBef>
                <a:spcPts val="195"/>
              </a:spcBef>
              <a:buFont typeface="Courier New"/>
              <a:buChar char="o"/>
              <a:tabLst>
                <a:tab pos="298450" algn="l"/>
              </a:tabLst>
            </a:pPr>
            <a:r>
              <a:rPr sz="16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90 day </a:t>
            </a:r>
            <a:r>
              <a:rPr sz="1600" b="1" dirty="0">
                <a:solidFill>
                  <a:srgbClr val="7E7E7E"/>
                </a:solidFill>
                <a:latin typeface="Century Gothic"/>
                <a:cs typeface="Century Gothic"/>
              </a:rPr>
              <a:t>closeout </a:t>
            </a:r>
            <a:r>
              <a:rPr sz="16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after </a:t>
            </a:r>
            <a:r>
              <a:rPr sz="1600" b="1" dirty="0">
                <a:solidFill>
                  <a:srgbClr val="7E7E7E"/>
                </a:solidFill>
                <a:latin typeface="Century Gothic"/>
                <a:cs typeface="Century Gothic"/>
              </a:rPr>
              <a:t>contract term </a:t>
            </a:r>
            <a:r>
              <a:rPr sz="16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available at </a:t>
            </a:r>
            <a:r>
              <a:rPr sz="1600" b="1" dirty="0">
                <a:solidFill>
                  <a:srgbClr val="7E7E7E"/>
                </a:solidFill>
                <a:latin typeface="Century Gothic"/>
                <a:cs typeface="Century Gothic"/>
              </a:rPr>
              <a:t>option of </a:t>
            </a:r>
            <a:r>
              <a:rPr sz="1600" b="1" spc="-5" dirty="0">
                <a:solidFill>
                  <a:srgbClr val="7E7E7E"/>
                </a:solidFill>
                <a:latin typeface="Century Gothic"/>
                <a:cs typeface="Century Gothic"/>
              </a:rPr>
              <a:t>the</a:t>
            </a:r>
            <a:r>
              <a:rPr sz="1600" b="1" spc="-13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Tribe</a:t>
            </a:r>
            <a:r>
              <a:rPr lang="en-US"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 if rate is current</a:t>
            </a:r>
            <a:endParaRPr sz="1600" b="1" dirty="0">
              <a:latin typeface="Century Gothic"/>
              <a:cs typeface="Century Gothic"/>
            </a:endParaRPr>
          </a:p>
          <a:p>
            <a:pPr marL="298450" indent="-285750">
              <a:lnSpc>
                <a:spcPct val="100000"/>
              </a:lnSpc>
              <a:spcBef>
                <a:spcPts val="190"/>
              </a:spcBef>
              <a:buFont typeface="Courier New"/>
              <a:buChar char="o"/>
              <a:tabLst>
                <a:tab pos="2984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Use of</a:t>
            </a:r>
            <a:r>
              <a:rPr sz="1600" spc="-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Rates</a:t>
            </a:r>
            <a:endParaRPr sz="1600" dirty="0">
              <a:latin typeface="Century Gothic"/>
              <a:cs typeface="Century Gothic"/>
            </a:endParaRPr>
          </a:p>
          <a:p>
            <a:pPr marL="698500" lvl="1" indent="-228600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Fixed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w/ Carry Forward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– current or one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year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old</a:t>
            </a:r>
            <a:r>
              <a:rPr sz="1600" spc="-3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rate</a:t>
            </a:r>
            <a:endParaRPr sz="1600" dirty="0">
              <a:latin typeface="Century Gothic"/>
              <a:cs typeface="Century Gothic"/>
            </a:endParaRPr>
          </a:p>
          <a:p>
            <a:pPr marL="698500" lvl="1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Provisional final – 2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year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– final</a:t>
            </a:r>
            <a:r>
              <a:rPr sz="1600" spc="-5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rate</a:t>
            </a:r>
            <a:endParaRPr sz="1600" dirty="0">
              <a:latin typeface="Century Gothic"/>
              <a:cs typeface="Century Gothic"/>
            </a:endParaRPr>
          </a:p>
          <a:p>
            <a:pPr marL="698500" lvl="1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Allow</a:t>
            </a:r>
            <a:r>
              <a:rPr lang="en-US"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ed </a:t>
            </a:r>
            <a:r>
              <a:rPr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for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grace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period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for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2014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1600" spc="-3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2017</a:t>
            </a:r>
            <a:endParaRPr sz="16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2400" y="2362200"/>
            <a:ext cx="1126490" cy="2235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34200"/>
              </a:lnSpc>
              <a:spcBef>
                <a:spcPts val="105"/>
              </a:spcBef>
            </a:pPr>
            <a:r>
              <a:rPr sz="3600" dirty="0"/>
              <a:t>What  is  CSC?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470647" y="2258314"/>
            <a:ext cx="1445260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entury Gothic" panose="020B0502020202020204" pitchFamily="34" charset="0"/>
                <a:cs typeface="Palatino Linotype"/>
              </a:rPr>
              <a:t>106(a)(1)</a:t>
            </a:r>
          </a:p>
          <a:p>
            <a:pPr marL="298450" marR="5080">
              <a:lnSpc>
                <a:spcPct val="100000"/>
              </a:lnSpc>
            </a:pPr>
            <a:r>
              <a:rPr sz="1800" spc="-5" dirty="0">
                <a:latin typeface="Century Gothic" panose="020B0502020202020204" pitchFamily="34" charset="0"/>
                <a:cs typeface="Palatino Linotype"/>
              </a:rPr>
              <a:t>funds </a:t>
            </a:r>
            <a:r>
              <a:rPr sz="1800" dirty="0">
                <a:latin typeface="Century Gothic" panose="020B0502020202020204" pitchFamily="34" charset="0"/>
                <a:cs typeface="Palatino Linotype"/>
              </a:rPr>
              <a:t>–  </a:t>
            </a:r>
            <a:r>
              <a:rPr sz="1600" spc="-5" dirty="0">
                <a:latin typeface="Century Gothic" panose="020B0502020202020204" pitchFamily="34" charset="0"/>
                <a:cs typeface="Palatino Linotype"/>
              </a:rPr>
              <a:t>(Secreta</a:t>
            </a:r>
            <a:r>
              <a:rPr sz="1600" spc="0" dirty="0">
                <a:latin typeface="Century Gothic" panose="020B0502020202020204" pitchFamily="34" charset="0"/>
                <a:cs typeface="Palatino Linotype"/>
              </a:rPr>
              <a:t>r</a:t>
            </a:r>
            <a:r>
              <a:rPr sz="1600" spc="-5" dirty="0">
                <a:latin typeface="Century Gothic" panose="020B0502020202020204" pitchFamily="34" charset="0"/>
                <a:cs typeface="Palatino Linotype"/>
              </a:rPr>
              <a:t>ial  </a:t>
            </a:r>
            <a:r>
              <a:rPr sz="1600" dirty="0">
                <a:latin typeface="Century Gothic" panose="020B0502020202020204" pitchFamily="34" charset="0"/>
                <a:cs typeface="Palatino Linotype"/>
              </a:rPr>
              <a:t>Amount)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455407" y="4191513"/>
            <a:ext cx="1597154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 smtClean="0">
                <a:latin typeface="Wingdings"/>
                <a:cs typeface="Wingdings"/>
              </a:rPr>
              <a:t></a:t>
            </a:r>
            <a:r>
              <a:rPr sz="1800" spc="-40" dirty="0" smtClean="0">
                <a:latin typeface="Century Gothic" panose="020B0502020202020204" pitchFamily="34" charset="0"/>
                <a:cs typeface="Times New Roman"/>
              </a:rPr>
              <a:t> </a:t>
            </a:r>
            <a:r>
              <a:rPr sz="1800" spc="-5" dirty="0">
                <a:latin typeface="Century Gothic" panose="020B0502020202020204" pitchFamily="34" charset="0"/>
                <a:cs typeface="Palatino Linotype"/>
              </a:rPr>
              <a:t>106(a)(2)</a:t>
            </a:r>
            <a:endParaRPr sz="1800" dirty="0">
              <a:latin typeface="Century Gothic" panose="020B0502020202020204" pitchFamily="34" charset="0"/>
              <a:cs typeface="Palatino Linotype"/>
            </a:endParaRPr>
          </a:p>
          <a:p>
            <a:pPr marL="298450" marR="124460">
              <a:lnSpc>
                <a:spcPct val="100000"/>
              </a:lnSpc>
            </a:pPr>
            <a:r>
              <a:rPr lang="en-US" sz="1800" spc="-5" dirty="0" smtClean="0">
                <a:latin typeface="Century Gothic" panose="020B0502020202020204" pitchFamily="34" charset="0"/>
                <a:cs typeface="Palatino Linotype"/>
              </a:rPr>
              <a:t>F</a:t>
            </a:r>
            <a:r>
              <a:rPr sz="1800" spc="-5" dirty="0" smtClean="0">
                <a:latin typeface="Century Gothic" panose="020B0502020202020204" pitchFamily="34" charset="0"/>
                <a:cs typeface="Palatino Linotype"/>
              </a:rPr>
              <a:t>unds</a:t>
            </a:r>
            <a:r>
              <a:rPr lang="en-US" sz="1800" spc="-5" dirty="0" smtClean="0">
                <a:latin typeface="Century Gothic" panose="020B0502020202020204" pitchFamily="34" charset="0"/>
                <a:cs typeface="Palatino Linotype"/>
              </a:rPr>
              <a:t> - </a:t>
            </a:r>
            <a:r>
              <a:rPr sz="1600" spc="-5" dirty="0" smtClean="0">
                <a:latin typeface="Century Gothic" panose="020B0502020202020204" pitchFamily="34" charset="0"/>
                <a:cs typeface="Palatino Linotype"/>
              </a:rPr>
              <a:t>(CSC</a:t>
            </a:r>
            <a:r>
              <a:rPr sz="1600" spc="-5" dirty="0">
                <a:latin typeface="Century Gothic" panose="020B0502020202020204" pitchFamily="34" charset="0"/>
                <a:cs typeface="Palatino Linotype"/>
              </a:rPr>
              <a:t>)</a:t>
            </a:r>
            <a:endParaRPr sz="1600" dirty="0">
              <a:latin typeface="Century Gothic" panose="020B0502020202020204" pitchFamily="34" charset="0"/>
              <a:cs typeface="Palatino Linotype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53432" y="0"/>
            <a:ext cx="5715000" cy="68305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extBox 12"/>
          <p:cNvSpPr txBox="1"/>
          <p:nvPr/>
        </p:nvSpPr>
        <p:spPr>
          <a:xfrm flipH="1">
            <a:off x="7368431" y="1676400"/>
            <a:ext cx="185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Service Unit Shares</a:t>
            </a:r>
            <a:endParaRPr lang="en-US" sz="16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>
            <a:stCxn id="13" idx="3"/>
          </p:cNvCxnSpPr>
          <p:nvPr/>
        </p:nvCxnSpPr>
        <p:spPr>
          <a:xfrm flipH="1">
            <a:off x="6807817" y="1968788"/>
            <a:ext cx="560614" cy="567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535940" y="1556234"/>
            <a:ext cx="7954009" cy="4706417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Contract Support</a:t>
            </a:r>
            <a:r>
              <a:rPr sz="2200" spc="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7E7E7E"/>
                </a:solidFill>
                <a:latin typeface="Century Gothic"/>
                <a:cs typeface="Century Gothic"/>
              </a:rPr>
              <a:t>Costs</a:t>
            </a:r>
            <a:endParaRPr sz="2200" dirty="0">
              <a:latin typeface="Century Gothic"/>
              <a:cs typeface="Century Gothic"/>
            </a:endParaRPr>
          </a:p>
          <a:p>
            <a:pPr marL="755650" marR="106045" lvl="1" indent="-285750">
              <a:lnSpc>
                <a:spcPct val="100000"/>
              </a:lnSpc>
              <a:spcBef>
                <a:spcPts val="384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full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amount of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CSC funding for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new, expanded, and ongoing contracts or  compacts, as determined under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this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chapter pursuant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25 U.S.C.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§</a:t>
            </a:r>
            <a:r>
              <a:rPr sz="1500" spc="5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5325(a).</a:t>
            </a:r>
            <a:endParaRPr sz="1500" dirty="0">
              <a:latin typeface="Century Gothic"/>
              <a:cs typeface="Century Gothic"/>
            </a:endParaRPr>
          </a:p>
          <a:p>
            <a:pPr marL="755650" marR="17780" lvl="1" indent="-285750" algn="just">
              <a:lnSpc>
                <a:spcPct val="100000"/>
              </a:lnSpc>
              <a:spcBef>
                <a:spcPts val="350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An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amount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for the reasonable costs for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activities which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must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be carried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out to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ensure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compliance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with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terms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of the contract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and prudent management  but which:</a:t>
            </a:r>
            <a:endParaRPr sz="1500" dirty="0">
              <a:latin typeface="Century Gothic"/>
              <a:cs typeface="Century Gothic"/>
            </a:endParaRPr>
          </a:p>
          <a:p>
            <a:pPr marL="1155700" marR="35560" lvl="2" indent="-2286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Normally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are not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carried out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by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respective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Secretary in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his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[her] direct 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operation of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program;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or</a:t>
            </a:r>
            <a:endParaRPr sz="1500" dirty="0">
              <a:latin typeface="Century Gothic"/>
              <a:cs typeface="Century Gothic"/>
            </a:endParaRPr>
          </a:p>
          <a:p>
            <a:pPr marL="1155700" lvl="2" indent="-2286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Are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provided by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Secretary in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support of the contracted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program</a:t>
            </a:r>
            <a:r>
              <a:rPr sz="1500" spc="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from</a:t>
            </a:r>
            <a:endParaRPr sz="1500" dirty="0">
              <a:latin typeface="Century Gothic"/>
              <a:cs typeface="Century Gothic"/>
            </a:endParaRPr>
          </a:p>
          <a:p>
            <a:pPr marL="1155065">
              <a:lnSpc>
                <a:spcPct val="100000"/>
              </a:lnSpc>
              <a:spcBef>
                <a:spcPts val="5"/>
              </a:spcBef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resources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other than those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under</a:t>
            </a:r>
            <a:r>
              <a:rPr sz="1500" spc="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contract.</a:t>
            </a:r>
            <a:endParaRPr sz="1500" dirty="0">
              <a:latin typeface="Century Gothic"/>
              <a:cs typeface="Century Gothic"/>
            </a:endParaRPr>
          </a:p>
          <a:p>
            <a:pPr marL="755650" marR="399415" lvl="1" indent="-285750">
              <a:lnSpc>
                <a:spcPct val="100000"/>
              </a:lnSpc>
              <a:spcBef>
                <a:spcPts val="360"/>
              </a:spcBef>
              <a:buFont typeface="Courier New"/>
              <a:buChar char="o"/>
              <a:tabLst>
                <a:tab pos="755650" algn="l"/>
              </a:tabLst>
            </a:pP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CSC 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are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eligible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include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costs of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reimbursing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tribal contractors for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reasonable and allowable costs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of</a:t>
            </a:r>
            <a:r>
              <a:rPr sz="1500" spc="3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–</a:t>
            </a:r>
            <a:endParaRPr sz="1500" dirty="0">
              <a:latin typeface="Century Gothic"/>
              <a:cs typeface="Century Gothic"/>
            </a:endParaRPr>
          </a:p>
          <a:p>
            <a:pPr marL="1155700" marR="90170" lvl="2" indent="-2286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 program expenses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for the operation of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federal program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that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is 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subject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of the</a:t>
            </a:r>
            <a:r>
              <a:rPr sz="1500" spc="-1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contract</a:t>
            </a:r>
            <a:endParaRPr sz="1500" dirty="0">
              <a:latin typeface="Century Gothic"/>
              <a:cs typeface="Century Gothic"/>
            </a:endParaRPr>
          </a:p>
          <a:p>
            <a:pPr marL="1155700" marR="158115" lvl="2" indent="-228600" algn="just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1155700" algn="l"/>
              </a:tabLst>
            </a:pP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any additional administrative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or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other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expense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related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overhead  incurred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by the tribal contractor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in connection with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operation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of the 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Federal program, function, service,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or </a:t>
            </a:r>
            <a:r>
              <a:rPr sz="1500" spc="-5" dirty="0">
                <a:solidFill>
                  <a:srgbClr val="7E7E7E"/>
                </a:solidFill>
                <a:latin typeface="Century Gothic"/>
                <a:cs typeface="Century Gothic"/>
              </a:rPr>
              <a:t>activity pursuant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to the</a:t>
            </a:r>
            <a:r>
              <a:rPr sz="1500" spc="5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500" dirty="0">
                <a:solidFill>
                  <a:srgbClr val="7E7E7E"/>
                </a:solidFill>
                <a:latin typeface="Century Gothic"/>
                <a:cs typeface="Century Gothic"/>
              </a:rPr>
              <a:t>contract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5940" y="685800"/>
            <a:ext cx="79984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kern="0" dirty="0" smtClean="0">
                <a:solidFill>
                  <a:srgbClr val="2E5796"/>
                </a:solidFill>
                <a:latin typeface="Palatino Linotype"/>
                <a:ea typeface="+mj-ea"/>
              </a:rPr>
              <a:t>Key Definitions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71600" y="228600"/>
            <a:ext cx="7320788" cy="85408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680845" marR="5080" indent="-374650">
              <a:lnSpc>
                <a:spcPts val="5800"/>
              </a:lnSpc>
              <a:spcBef>
                <a:spcPts val="860"/>
              </a:spcBef>
            </a:pPr>
            <a:r>
              <a:rPr lang="en-US" dirty="0" smtClean="0"/>
              <a:t>Key </a:t>
            </a:r>
            <a:r>
              <a:rPr dirty="0" smtClean="0"/>
              <a:t>Definitions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535940" y="1547802"/>
            <a:ext cx="8001000" cy="417422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Contract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Support</a:t>
            </a:r>
            <a:r>
              <a:rPr sz="2400" spc="-1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Costs</a:t>
            </a:r>
            <a:endParaRPr sz="2400" dirty="0">
              <a:latin typeface="Century Gothic"/>
              <a:cs typeface="Century Gothic"/>
            </a:endParaRPr>
          </a:p>
          <a:p>
            <a:pPr marL="755650" marR="116839" lvl="1" indent="-285750">
              <a:lnSpc>
                <a:spcPts val="1730"/>
              </a:lnSpc>
              <a:spcBef>
                <a:spcPts val="44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Direct program expenses for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operation of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ISDEAA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Programs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that 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are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subject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of the award,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that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otherwise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meet the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definition of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CSC in 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25 U.S.C.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§</a:t>
            </a:r>
            <a:r>
              <a:rPr sz="1600" spc="2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5325(a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)</a:t>
            </a:r>
            <a:r>
              <a:rPr lang="en-US"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(2)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  <a:p>
            <a:pPr marL="755650" marR="490220" lvl="1" indent="-285750">
              <a:lnSpc>
                <a:spcPts val="1730"/>
              </a:lnSpc>
              <a:spcBef>
                <a:spcPts val="365"/>
              </a:spcBef>
              <a:buFont typeface="Courier New"/>
              <a:buChar char="o"/>
              <a:tabLst>
                <a:tab pos="755650" algn="l"/>
              </a:tabLst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Pays for activities that are not funded in the Secretarial amount or contained in the IDC pool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  <a:p>
            <a:pPr marL="755650" lvl="1" indent="-285750">
              <a:lnSpc>
                <a:spcPct val="100000"/>
              </a:lnSpc>
              <a:spcBef>
                <a:spcPts val="165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See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Policy for</a:t>
            </a:r>
            <a:r>
              <a:rPr sz="1600" spc="-6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examples</a:t>
            </a:r>
            <a:endParaRPr sz="16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2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Duplication</a:t>
            </a:r>
            <a:endParaRPr lang="en-US" sz="2400" spc="-5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812800" lvl="1" indent="-342900">
              <a:spcBef>
                <a:spcPts val="270"/>
              </a:spcBef>
              <a:buFont typeface="Courier New" panose="02070309020205020404" pitchFamily="49" charset="0"/>
              <a:buChar char="o"/>
              <a:tabLst>
                <a:tab pos="354965" algn="l"/>
                <a:tab pos="355600" algn="l"/>
              </a:tabLst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The Agency is required to account for activities that may have already been funded in the Secretarial amount with the original transfer of the program.</a:t>
            </a:r>
            <a:endParaRPr sz="1600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Reasonable</a:t>
            </a:r>
            <a:r>
              <a:rPr sz="24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Costs</a:t>
            </a:r>
            <a:endParaRPr sz="2400" dirty="0">
              <a:latin typeface="Century Gothic"/>
              <a:cs typeface="Century Gothic"/>
            </a:endParaRPr>
          </a:p>
          <a:p>
            <a:pPr marL="755650" marR="15875" lvl="1" indent="-285750">
              <a:lnSpc>
                <a:spcPts val="1730"/>
              </a:lnSpc>
              <a:spcBef>
                <a:spcPts val="425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A cost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is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reasonable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if, in its nature and amount, if it does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not exceed that 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which would be incurred by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a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prudent person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under the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circumstances  prevailing at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time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decision was made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incur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</a:t>
            </a:r>
            <a:r>
              <a:rPr sz="1600" spc="-9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cost.</a:t>
            </a:r>
            <a:endParaRPr sz="16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57631" y="169416"/>
            <a:ext cx="7320788" cy="85408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2104390" marR="5080" indent="-374650">
              <a:lnSpc>
                <a:spcPts val="5800"/>
              </a:lnSpc>
              <a:spcBef>
                <a:spcPts val="860"/>
              </a:spcBef>
            </a:pPr>
            <a:r>
              <a:rPr lang="en-US" dirty="0" smtClean="0"/>
              <a:t>Key </a:t>
            </a:r>
            <a:r>
              <a:rPr dirty="0" smtClean="0"/>
              <a:t>Definitions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535940" y="1590040"/>
            <a:ext cx="27171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Allowable</a:t>
            </a:r>
            <a:r>
              <a:rPr sz="2400" spc="-7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Costs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993139" y="1958390"/>
            <a:ext cx="7541259" cy="112723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98450" marR="5080" indent="-285750">
              <a:lnSpc>
                <a:spcPts val="1730"/>
              </a:lnSpc>
              <a:spcBef>
                <a:spcPts val="409"/>
              </a:spcBef>
              <a:buFont typeface="Courier New"/>
              <a:buChar char="o"/>
              <a:tabLst>
                <a:tab pos="298450" algn="l"/>
              </a:tabLst>
            </a:pPr>
            <a:r>
              <a:rPr lang="en-US" spc="-5" dirty="0"/>
              <a:t>N</a:t>
            </a:r>
            <a:r>
              <a:rPr spc="-5" dirty="0" smtClean="0"/>
              <a:t>ecessary </a:t>
            </a:r>
            <a:r>
              <a:rPr spc="-5" dirty="0"/>
              <a:t>and </a:t>
            </a:r>
            <a:r>
              <a:rPr dirty="0"/>
              <a:t>reasonable for the </a:t>
            </a:r>
            <a:r>
              <a:rPr spc="-5" dirty="0"/>
              <a:t>performance </a:t>
            </a:r>
            <a:r>
              <a:rPr dirty="0"/>
              <a:t>of </a:t>
            </a:r>
            <a:r>
              <a:rPr spc="-5" dirty="0"/>
              <a:t>the </a:t>
            </a:r>
            <a:r>
              <a:rPr dirty="0"/>
              <a:t>Federal </a:t>
            </a:r>
            <a:r>
              <a:rPr spc="-5" dirty="0"/>
              <a:t>award;  consistent with policies and procedures; accorded </a:t>
            </a:r>
            <a:r>
              <a:rPr dirty="0"/>
              <a:t>consistent </a:t>
            </a:r>
            <a:r>
              <a:rPr spc="-5" dirty="0"/>
              <a:t>treatment  (a </a:t>
            </a:r>
            <a:r>
              <a:rPr dirty="0"/>
              <a:t>cost cannot </a:t>
            </a:r>
            <a:r>
              <a:rPr spc="-5" dirty="0"/>
              <a:t>be </a:t>
            </a:r>
            <a:r>
              <a:rPr dirty="0"/>
              <a:t>a </a:t>
            </a:r>
            <a:r>
              <a:rPr spc="-5" dirty="0"/>
              <a:t>direct </a:t>
            </a:r>
            <a:r>
              <a:rPr dirty="0"/>
              <a:t>cost </a:t>
            </a:r>
            <a:r>
              <a:rPr spc="-5" dirty="0"/>
              <a:t>if any </a:t>
            </a:r>
            <a:r>
              <a:rPr dirty="0"/>
              <a:t>costs </a:t>
            </a:r>
            <a:r>
              <a:rPr spc="-5" dirty="0"/>
              <a:t>incurred </a:t>
            </a:r>
            <a:r>
              <a:rPr dirty="0"/>
              <a:t>for the </a:t>
            </a:r>
            <a:r>
              <a:rPr spc="-5" dirty="0"/>
              <a:t>same purpose  are </a:t>
            </a:r>
            <a:r>
              <a:rPr dirty="0"/>
              <a:t>treated </a:t>
            </a:r>
            <a:r>
              <a:rPr spc="-5" dirty="0"/>
              <a:t>as indirect </a:t>
            </a:r>
            <a:r>
              <a:rPr dirty="0"/>
              <a:t>costs </a:t>
            </a:r>
            <a:r>
              <a:rPr spc="-5" dirty="0"/>
              <a:t>to </a:t>
            </a:r>
            <a:r>
              <a:rPr dirty="0"/>
              <a:t>a </a:t>
            </a:r>
            <a:r>
              <a:rPr spc="-5" dirty="0"/>
              <a:t>different </a:t>
            </a:r>
            <a:r>
              <a:rPr dirty="0"/>
              <a:t>federal </a:t>
            </a:r>
            <a:r>
              <a:rPr spc="-5" dirty="0"/>
              <a:t>award); consistent with  generally accepted accounting</a:t>
            </a:r>
            <a:r>
              <a:rPr spc="-45" dirty="0"/>
              <a:t> </a:t>
            </a:r>
            <a:r>
              <a:rPr spc="-5" dirty="0"/>
              <a:t>principles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940" y="3406647"/>
            <a:ext cx="30162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Indirect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Cost</a:t>
            </a:r>
            <a:r>
              <a:rPr sz="2400" spc="-85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7E7E7E"/>
                </a:solidFill>
                <a:latin typeface="Century Gothic"/>
                <a:cs typeface="Century Gothic"/>
              </a:rPr>
              <a:t>Rate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3774511"/>
            <a:ext cx="7964170" cy="2158924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755650" indent="-285750">
              <a:lnSpc>
                <a:spcPct val="100000"/>
              </a:lnSpc>
              <a:spcBef>
                <a:spcPts val="295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Negotiated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with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 Cognizant Agency</a:t>
            </a:r>
            <a:r>
              <a:rPr sz="1600" spc="-114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(IBC/DCA)</a:t>
            </a:r>
            <a:endParaRPr sz="1600" dirty="0">
              <a:latin typeface="Century Gothic"/>
              <a:cs typeface="Century Gothic"/>
            </a:endParaRPr>
          </a:p>
          <a:p>
            <a:pPr marL="755650" indent="-285750">
              <a:lnSpc>
                <a:spcPct val="100000"/>
              </a:lnSpc>
              <a:spcBef>
                <a:spcPts val="195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Identifies indirect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cost need, not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indirect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contract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support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cost</a:t>
            </a:r>
            <a:r>
              <a:rPr sz="1600" spc="-7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need</a:t>
            </a:r>
            <a:endParaRPr lang="en-US" sz="1600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469900">
              <a:lnSpc>
                <a:spcPct val="100000"/>
              </a:lnSpc>
              <a:spcBef>
                <a:spcPts val="195"/>
              </a:spcBef>
              <a:tabLst>
                <a:tab pos="755650" algn="l"/>
              </a:tabLst>
            </a:pPr>
            <a:endParaRPr sz="1600" dirty="0">
              <a:latin typeface="Century Gothic"/>
              <a:cs typeface="Century Gothic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7E7E7E"/>
                </a:solidFill>
                <a:latin typeface="Century Gothic"/>
                <a:cs typeface="Century Gothic"/>
              </a:rPr>
              <a:t>Indirect Costs</a:t>
            </a:r>
            <a:endParaRPr sz="2400" dirty="0">
              <a:latin typeface="Century Gothic"/>
              <a:cs typeface="Century Gothic"/>
            </a:endParaRPr>
          </a:p>
          <a:p>
            <a:pPr marL="755650" marR="5080" lvl="1" indent="-285750">
              <a:lnSpc>
                <a:spcPts val="1730"/>
              </a:lnSpc>
              <a:spcBef>
                <a:spcPts val="440"/>
              </a:spcBef>
              <a:buFont typeface="Courier New"/>
              <a:buChar char="o"/>
              <a:tabLst>
                <a:tab pos="755650" algn="l"/>
              </a:tabLst>
            </a:pP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Costs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that have been incurred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for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common or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joint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purposes.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These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costs  benefit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more than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one cost objective and cannot be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readily identified  with a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particular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final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cost objective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without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effort disproportionate </a:t>
            </a:r>
            <a:r>
              <a:rPr sz="1600" dirty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1600" spc="-5" dirty="0">
                <a:solidFill>
                  <a:srgbClr val="7E7E7E"/>
                </a:solidFill>
                <a:latin typeface="Century Gothic"/>
                <a:cs typeface="Century Gothic"/>
              </a:rPr>
              <a:t>the  results achieved</a:t>
            </a:r>
            <a:r>
              <a:rPr sz="1600" spc="-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399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2308</Words>
  <Application>Microsoft Office PowerPoint</Application>
  <PresentationFormat>On-screen Show (4:3)</PresentationFormat>
  <Paragraphs>402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Century Gothic</vt:lpstr>
      <vt:lpstr>Courier New</vt:lpstr>
      <vt:lpstr>Palatino Linotype</vt:lpstr>
      <vt:lpstr>Times New Roman</vt:lpstr>
      <vt:lpstr>Wingdings</vt:lpstr>
      <vt:lpstr>Office Theme</vt:lpstr>
      <vt:lpstr>Contract  Support Costs</vt:lpstr>
      <vt:lpstr>IHS Business Principles &amp; Goals</vt:lpstr>
      <vt:lpstr>IHS CSC Policy</vt:lpstr>
      <vt:lpstr>IHS CSC Policy –  Changes/Updates</vt:lpstr>
      <vt:lpstr>IHS CSC Policy –  Changes/Updates</vt:lpstr>
      <vt:lpstr>What  is  CSC?</vt:lpstr>
      <vt:lpstr>PowerPoint Presentation</vt:lpstr>
      <vt:lpstr>Key Definitions</vt:lpstr>
      <vt:lpstr>Key Definitions</vt:lpstr>
      <vt:lpstr>Key Definitions</vt:lpstr>
      <vt:lpstr>Key Definitions</vt:lpstr>
      <vt:lpstr>PowerPoint Presentation</vt:lpstr>
      <vt:lpstr>Direct Contract Support  Costs</vt:lpstr>
      <vt:lpstr>Indirect-Type Costs</vt:lpstr>
      <vt:lpstr>CSC Reconciliation</vt:lpstr>
      <vt:lpstr>Use of Indirect Cost Rate</vt:lpstr>
      <vt:lpstr>CSC Fund Status FY 2014 - 2019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 Support Costs</dc:title>
  <dc:creator>Tsabetsaye, Johnnita (IHS/HQ)</dc:creator>
  <cp:lastModifiedBy>Tso, Roselyn (IHS/HQ)</cp:lastModifiedBy>
  <cp:revision>29</cp:revision>
  <dcterms:created xsi:type="dcterms:W3CDTF">2018-07-31T16:18:56Z</dcterms:created>
  <dcterms:modified xsi:type="dcterms:W3CDTF">2019-04-02T11:47:49Z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LastSaved">
    <vt:filetime>2018-07-31T00:00:00Z</vt:filetime>
  </property>
</Properties>
</file>