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7" r:id="rId8"/>
    <p:sldId id="262" r:id="rId9"/>
    <p:sldId id="265" r:id="rId10"/>
    <p:sldId id="266" r:id="rId11"/>
    <p:sldId id="264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2D3B"/>
    <a:srgbClr val="7F2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6"/>
    <p:restoredTop sz="94684"/>
  </p:normalViewPr>
  <p:slideViewPr>
    <p:cSldViewPr snapToGrid="0" snapToObjects="1">
      <p:cViewPr varScale="1">
        <p:scale>
          <a:sx n="70" d="100"/>
          <a:sy n="70" d="100"/>
        </p:scale>
        <p:origin x="154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6C7714-9205-48EE-B4E2-4AE85FBBE937}" type="doc">
      <dgm:prSet loTypeId="urn:microsoft.com/office/officeart/2005/8/layout/venn1" loCatId="relationship" qsTypeId="urn:microsoft.com/office/officeart/2005/8/quickstyle/simple1" qsCatId="simple" csTypeId="urn:microsoft.com/office/officeart/2005/8/colors/accent4_3" csCatId="accent4" phldr="1"/>
      <dgm:spPr/>
    </dgm:pt>
    <dgm:pt modelId="{A7F17A6E-D4FB-4DB3-A5EF-8CD4DC9693CA}">
      <dgm:prSet phldrT="[Text]"/>
      <dgm:spPr>
        <a:xfrm>
          <a:off x="137159" y="340360"/>
          <a:ext cx="3383280" cy="3383279"/>
        </a:xfrm>
        <a:prstGeom prst="ellipse">
          <a:avLst/>
        </a:prstGeom>
        <a:solidFill>
          <a:srgbClr val="1005ED">
            <a:alpha val="49804"/>
          </a:srgbClr>
        </a:solidFill>
        <a:ln w="381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rgbClr val="3333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Diabetes</a:t>
          </a:r>
          <a:endParaRPr lang="en-US" dirty="0">
            <a:solidFill>
              <a:srgbClr val="3333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+mn-cs"/>
          </a:endParaRPr>
        </a:p>
      </dgm:t>
    </dgm:pt>
    <dgm:pt modelId="{AE7F4CD0-AEEE-4C0C-A14B-E7108A00A6B4}" type="parTrans" cxnId="{DD26E906-9F31-46A9-BD4B-7EF8207CF785}">
      <dgm:prSet/>
      <dgm:spPr/>
      <dgm:t>
        <a:bodyPr/>
        <a:lstStyle/>
        <a:p>
          <a:endParaRPr lang="en-US"/>
        </a:p>
      </dgm:t>
    </dgm:pt>
    <dgm:pt modelId="{3D7D8D36-32F2-4003-AB95-6470501B0C65}" type="sibTrans" cxnId="{DD26E906-9F31-46A9-BD4B-7EF8207CF785}">
      <dgm:prSet/>
      <dgm:spPr/>
      <dgm:t>
        <a:bodyPr/>
        <a:lstStyle/>
        <a:p>
          <a:endParaRPr lang="en-US"/>
        </a:p>
      </dgm:t>
    </dgm:pt>
    <dgm:pt modelId="{EF832F4C-8B7A-44C5-A1F1-B39336123194}">
      <dgm:prSet phldrT="[Text]"/>
      <dgm:spPr>
        <a:xfrm>
          <a:off x="2144496" y="366478"/>
          <a:ext cx="3383280" cy="3383279"/>
        </a:xfrm>
        <a:prstGeom prst="ellipse">
          <a:avLst/>
        </a:prstGeom>
        <a:solidFill>
          <a:srgbClr val="FF0000">
            <a:alpha val="50000"/>
          </a:srgbClr>
        </a:solidFill>
        <a:ln w="381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r>
            <a:rPr lang="en-US" dirty="0" smtClean="0">
              <a:solidFill>
                <a:srgbClr val="3333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 Hypertension</a:t>
          </a:r>
          <a:endParaRPr lang="en-US" dirty="0">
            <a:solidFill>
              <a:srgbClr val="3333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+mn-cs"/>
          </a:endParaRPr>
        </a:p>
      </dgm:t>
    </dgm:pt>
    <dgm:pt modelId="{3DB4229F-A81E-4528-A3CE-27716C2F3B62}" type="parTrans" cxnId="{9A2836DB-E978-4108-BDAF-F18F92F83E49}">
      <dgm:prSet/>
      <dgm:spPr/>
      <dgm:t>
        <a:bodyPr/>
        <a:lstStyle/>
        <a:p>
          <a:endParaRPr lang="en-US"/>
        </a:p>
      </dgm:t>
    </dgm:pt>
    <dgm:pt modelId="{537BCA39-B837-4E19-9A39-5AC505719667}" type="sibTrans" cxnId="{9A2836DB-E978-4108-BDAF-F18F92F83E49}">
      <dgm:prSet/>
      <dgm:spPr/>
      <dgm:t>
        <a:bodyPr/>
        <a:lstStyle/>
        <a:p>
          <a:endParaRPr lang="en-US"/>
        </a:p>
      </dgm:t>
    </dgm:pt>
    <dgm:pt modelId="{667E9E44-9945-4577-90E7-CD6BE9B5943F}">
      <dgm:prSet/>
      <dgm:spPr/>
      <dgm:t>
        <a:bodyPr/>
        <a:lstStyle/>
        <a:p>
          <a:endParaRPr lang="en-US"/>
        </a:p>
      </dgm:t>
    </dgm:pt>
    <dgm:pt modelId="{9087068A-2D9A-465E-85A3-C1CBE600333C}" type="parTrans" cxnId="{AD16935B-B69A-42E7-9585-0C4B1B398007}">
      <dgm:prSet/>
      <dgm:spPr/>
    </dgm:pt>
    <dgm:pt modelId="{57C7550D-1670-4373-ADAD-BFA702579CA0}" type="sibTrans" cxnId="{AD16935B-B69A-42E7-9585-0C4B1B398007}">
      <dgm:prSet/>
      <dgm:spPr/>
    </dgm:pt>
    <dgm:pt modelId="{36429F23-3095-4432-9273-6DD2C30C72AA}" type="pres">
      <dgm:prSet presAssocID="{796C7714-9205-48EE-B4E2-4AE85FBBE937}" presName="compositeShape" presStyleCnt="0">
        <dgm:presLayoutVars>
          <dgm:chMax val="7"/>
          <dgm:dir/>
          <dgm:resizeHandles val="exact"/>
        </dgm:presLayoutVars>
      </dgm:prSet>
      <dgm:spPr/>
    </dgm:pt>
    <dgm:pt modelId="{A86BFA7B-21DB-4677-9B10-7BE32E7B6191}" type="pres">
      <dgm:prSet presAssocID="{A7F17A6E-D4FB-4DB3-A5EF-8CD4DC9693CA}" presName="circ1" presStyleLbl="vennNode1" presStyleIdx="0" presStyleCnt="2"/>
      <dgm:spPr/>
      <dgm:t>
        <a:bodyPr/>
        <a:lstStyle/>
        <a:p>
          <a:endParaRPr lang="en-US"/>
        </a:p>
      </dgm:t>
    </dgm:pt>
    <dgm:pt modelId="{4AD940B9-51C0-495D-9F5A-27FF23D7ADEB}" type="pres">
      <dgm:prSet presAssocID="{A7F17A6E-D4FB-4DB3-A5EF-8CD4DC9693C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099115-BC52-4782-8967-93677E5C2221}" type="pres">
      <dgm:prSet presAssocID="{EF832F4C-8B7A-44C5-A1F1-B39336123194}" presName="circ2" presStyleLbl="vennNode1" presStyleIdx="1" presStyleCnt="2" custLinFactNeighborX="-1849" custLinFactNeighborY="-1245"/>
      <dgm:spPr/>
      <dgm:t>
        <a:bodyPr/>
        <a:lstStyle/>
        <a:p>
          <a:endParaRPr lang="en-US"/>
        </a:p>
      </dgm:t>
    </dgm:pt>
    <dgm:pt modelId="{7E6E26B4-01C0-430A-88AD-70F0BBD55E32}" type="pres">
      <dgm:prSet presAssocID="{EF832F4C-8B7A-44C5-A1F1-B3933612319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E6262A6-DBBB-46CA-B0BC-FD1F9B3EFE5C}" type="presOf" srcId="{A7F17A6E-D4FB-4DB3-A5EF-8CD4DC9693CA}" destId="{A86BFA7B-21DB-4677-9B10-7BE32E7B6191}" srcOrd="0" destOrd="0" presId="urn:microsoft.com/office/officeart/2005/8/layout/venn1"/>
    <dgm:cxn modelId="{AD16935B-B69A-42E7-9585-0C4B1B398007}" srcId="{EF832F4C-8B7A-44C5-A1F1-B39336123194}" destId="{667E9E44-9945-4577-90E7-CD6BE9B5943F}" srcOrd="0" destOrd="0" parTransId="{9087068A-2D9A-465E-85A3-C1CBE600333C}" sibTransId="{57C7550D-1670-4373-ADAD-BFA702579CA0}"/>
    <dgm:cxn modelId="{F018379C-00F5-445A-986E-8686A3EDD52C}" type="presOf" srcId="{EF832F4C-8B7A-44C5-A1F1-B39336123194}" destId="{7E6E26B4-01C0-430A-88AD-70F0BBD55E32}" srcOrd="1" destOrd="0" presId="urn:microsoft.com/office/officeart/2005/8/layout/venn1"/>
    <dgm:cxn modelId="{3746DE3F-38B0-4606-9BA4-1B321E6C5827}" type="presOf" srcId="{A7F17A6E-D4FB-4DB3-A5EF-8CD4DC9693CA}" destId="{4AD940B9-51C0-495D-9F5A-27FF23D7ADEB}" srcOrd="1" destOrd="0" presId="urn:microsoft.com/office/officeart/2005/8/layout/venn1"/>
    <dgm:cxn modelId="{DD26E906-9F31-46A9-BD4B-7EF8207CF785}" srcId="{796C7714-9205-48EE-B4E2-4AE85FBBE937}" destId="{A7F17A6E-D4FB-4DB3-A5EF-8CD4DC9693CA}" srcOrd="0" destOrd="0" parTransId="{AE7F4CD0-AEEE-4C0C-A14B-E7108A00A6B4}" sibTransId="{3D7D8D36-32F2-4003-AB95-6470501B0C65}"/>
    <dgm:cxn modelId="{D926901A-D7C5-4852-9D47-C6C14898619C}" type="presOf" srcId="{796C7714-9205-48EE-B4E2-4AE85FBBE937}" destId="{36429F23-3095-4432-9273-6DD2C30C72AA}" srcOrd="0" destOrd="0" presId="urn:microsoft.com/office/officeart/2005/8/layout/venn1"/>
    <dgm:cxn modelId="{8A086228-BBCE-46F5-8F3A-ACE930198265}" type="presOf" srcId="{667E9E44-9945-4577-90E7-CD6BE9B5943F}" destId="{7E6E26B4-01C0-430A-88AD-70F0BBD55E32}" srcOrd="1" destOrd="1" presId="urn:microsoft.com/office/officeart/2005/8/layout/venn1"/>
    <dgm:cxn modelId="{7A00EC26-B35F-4C97-8307-009E1A84157A}" type="presOf" srcId="{667E9E44-9945-4577-90E7-CD6BE9B5943F}" destId="{B3099115-BC52-4782-8967-93677E5C2221}" srcOrd="0" destOrd="1" presId="urn:microsoft.com/office/officeart/2005/8/layout/venn1"/>
    <dgm:cxn modelId="{9A2836DB-E978-4108-BDAF-F18F92F83E49}" srcId="{796C7714-9205-48EE-B4E2-4AE85FBBE937}" destId="{EF832F4C-8B7A-44C5-A1F1-B39336123194}" srcOrd="1" destOrd="0" parTransId="{3DB4229F-A81E-4528-A3CE-27716C2F3B62}" sibTransId="{537BCA39-B837-4E19-9A39-5AC505719667}"/>
    <dgm:cxn modelId="{D183A9AF-FDB7-48FC-9367-55E55651D70A}" type="presOf" srcId="{EF832F4C-8B7A-44C5-A1F1-B39336123194}" destId="{B3099115-BC52-4782-8967-93677E5C2221}" srcOrd="0" destOrd="0" presId="urn:microsoft.com/office/officeart/2005/8/layout/venn1"/>
    <dgm:cxn modelId="{727C124B-4FC5-4E67-B884-3EBD08DC4C5E}" type="presParOf" srcId="{36429F23-3095-4432-9273-6DD2C30C72AA}" destId="{A86BFA7B-21DB-4677-9B10-7BE32E7B6191}" srcOrd="0" destOrd="0" presId="urn:microsoft.com/office/officeart/2005/8/layout/venn1"/>
    <dgm:cxn modelId="{A08BD07E-3FE4-4696-9812-047197941D25}" type="presParOf" srcId="{36429F23-3095-4432-9273-6DD2C30C72AA}" destId="{4AD940B9-51C0-495D-9F5A-27FF23D7ADEB}" srcOrd="1" destOrd="0" presId="urn:microsoft.com/office/officeart/2005/8/layout/venn1"/>
    <dgm:cxn modelId="{0AF3EFDD-A220-4DAC-843C-D49257C946EE}" type="presParOf" srcId="{36429F23-3095-4432-9273-6DD2C30C72AA}" destId="{B3099115-BC52-4782-8967-93677E5C2221}" srcOrd="2" destOrd="0" presId="urn:microsoft.com/office/officeart/2005/8/layout/venn1"/>
    <dgm:cxn modelId="{7A0EBA06-EEE6-4843-87F1-1A1DE710D91C}" type="presParOf" srcId="{36429F23-3095-4432-9273-6DD2C30C72AA}" destId="{7E6E26B4-01C0-430A-88AD-70F0BBD55E32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BFA7B-21DB-4677-9B10-7BE32E7B6191}">
      <dsp:nvSpPr>
        <dsp:cNvPr id="0" name=""/>
        <dsp:cNvSpPr/>
      </dsp:nvSpPr>
      <dsp:spPr>
        <a:xfrm>
          <a:off x="137159" y="340360"/>
          <a:ext cx="3383280" cy="3383279"/>
        </a:xfrm>
        <a:prstGeom prst="ellipse">
          <a:avLst/>
        </a:prstGeom>
        <a:solidFill>
          <a:srgbClr val="1005ED">
            <a:alpha val="49804"/>
          </a:srgbClr>
        </a:solidFill>
        <a:ln w="381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3333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Diabetes</a:t>
          </a:r>
          <a:endParaRPr lang="en-US" sz="1800" kern="1200" dirty="0">
            <a:solidFill>
              <a:srgbClr val="3333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+mn-cs"/>
          </a:endParaRPr>
        </a:p>
      </dsp:txBody>
      <dsp:txXfrm>
        <a:off x="895275" y="1117938"/>
        <a:ext cx="1379368" cy="1828123"/>
      </dsp:txXfrm>
    </dsp:sp>
    <dsp:sp modelId="{B3099115-BC52-4782-8967-93677E5C2221}">
      <dsp:nvSpPr>
        <dsp:cNvPr id="0" name=""/>
        <dsp:cNvSpPr/>
      </dsp:nvSpPr>
      <dsp:spPr>
        <a:xfrm>
          <a:off x="2513003" y="298238"/>
          <a:ext cx="3383280" cy="3383279"/>
        </a:xfrm>
        <a:prstGeom prst="ellipse">
          <a:avLst/>
        </a:prstGeom>
        <a:solidFill>
          <a:srgbClr val="FF0000">
            <a:alpha val="50000"/>
          </a:srgbClr>
        </a:solidFill>
        <a:ln w="381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1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333300">
                  <a:hueOff val="0"/>
                  <a:satOff val="0"/>
                  <a:lumOff val="0"/>
                  <a:alphaOff val="0"/>
                </a:srgbClr>
              </a:solidFill>
              <a:latin typeface="Arial"/>
              <a:ea typeface="+mn-ea"/>
              <a:cs typeface="+mn-cs"/>
            </a:rPr>
            <a:t> Hypertension</a:t>
          </a:r>
          <a:endParaRPr lang="en-US" sz="1800" kern="1200" dirty="0">
            <a:solidFill>
              <a:srgbClr val="333300">
                <a:hueOff val="0"/>
                <a:satOff val="0"/>
                <a:lumOff val="0"/>
                <a:alphaOff val="0"/>
              </a:srgbClr>
            </a:solidFill>
            <a:latin typeface="Arial"/>
            <a:ea typeface="+mn-ea"/>
            <a:cs typeface="+mn-cs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400" kern="1200"/>
        </a:p>
      </dsp:txBody>
      <dsp:txXfrm>
        <a:off x="3758799" y="1075816"/>
        <a:ext cx="1379368" cy="1828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xmlns="" id="{35BBEAC2-CA4F-3343-BC79-48189AC8D4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36576" y="0"/>
            <a:ext cx="9179728" cy="688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265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5C0AB5B-17E5-664C-B97B-AA6DEA12A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182" y="1709739"/>
            <a:ext cx="7194406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ECE3A2D-8E3A-4C41-B663-703787F3DB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6182" y="4589464"/>
            <a:ext cx="7194406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7B1AF37-A026-8043-8215-5A8286400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3BC9-64A8-9549-87CA-F6F54DE25F39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9BD3FDF-A07C-D74F-BA25-63CEECA3C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CE6026-BA40-B14F-AD5A-2D576287A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BA67-FC50-654E-8A96-218D4BBD57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30196A2-5576-E549-A061-B0C0655F9CA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r="88030"/>
          <a:stretch/>
        </p:blipFill>
        <p:spPr>
          <a:xfrm>
            <a:off x="0" y="0"/>
            <a:ext cx="10945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10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35EB49-3509-264B-8955-EED0DB639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317041-5B85-8949-A427-541178CEA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9814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CB4D51-2768-4840-9367-A8BDEE5FD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3BC9-64A8-9549-87CA-F6F54DE25F39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D88ACC-52F5-A740-A55E-6DC78B760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889C85-FA0E-014F-98C4-BA00AC2A4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BA67-FC50-654E-8A96-218D4BBD5773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7BD3D19B-A672-2A41-B04E-B9CD85C0F4A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43600"/>
            <a:ext cx="9144000" cy="914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0E072C19-6F0A-524D-94A8-B9512F74187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85116"/>
          <a:stretch/>
        </p:blipFill>
        <p:spPr>
          <a:xfrm>
            <a:off x="0" y="0"/>
            <a:ext cx="9144000" cy="13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973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C35EB49-3509-264B-8955-EED0DB639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3317041-5B85-8949-A427-541178CEA8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9814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ECB4D51-2768-4840-9367-A8BDEE5FD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3BC9-64A8-9549-87CA-F6F54DE25F39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FD88ACC-52F5-A740-A55E-6DC78B760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0889C85-FA0E-014F-98C4-BA00AC2A4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BA67-FC50-654E-8A96-218D4BBD577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E97AB403-CBE8-2F4B-A7C5-B5991F446A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42012"/>
            <a:ext cx="9144000" cy="914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971862B-DE00-F149-A28B-8AA5D508268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85448"/>
          <a:stretch/>
        </p:blipFill>
        <p:spPr>
          <a:xfrm>
            <a:off x="0" y="3461"/>
            <a:ext cx="9144000" cy="13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537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EFC929-17E1-1C4F-8ECF-5D67FB9F0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99282DB-94A5-8543-AAF8-723EAE8E11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9814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12FDBEE-DC18-804E-855A-4D1F448FC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9814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2D59F47-78A5-4349-9ABD-D551B145A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3BC9-64A8-9549-87CA-F6F54DE25F39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8BFB891-9588-1E4F-BA37-674775043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D8AA831A-2E7F-0F4E-B06D-242931139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BA67-FC50-654E-8A96-218D4BBD577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AA6D5F12-49FE-4442-8B76-D306DB5375A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42012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556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B15E9-3BA6-2D42-88E5-221FE44E5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557CF85E-07B0-F241-8887-931064ACFA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CA9C2F2-3A38-E24E-98D8-2EFAF829D1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3020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B1ADDA0-F520-4E4B-848D-3668A3C13F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81E883C-434E-9543-97B2-54D4A0BE02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3020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9EB121F0-45C9-C94B-A9FA-D62AD086C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3BC9-64A8-9549-87CA-F6F54DE25F39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9C61E54-498B-8E49-8937-C58975D4E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744E3E29-7C73-9246-BC37-9B5CA50D2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BA67-FC50-654E-8A96-218D4BBD5773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FFD1889C-F179-E244-A6C2-EF24FE81C3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43600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982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CAD5E71-9419-6B49-AEF7-D698C98D8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3BBA8DB-D8E1-3742-833B-3724D8AE2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3BC9-64A8-9549-87CA-F6F54DE25F39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9D390BE-240D-1E44-A4FB-19E244F36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A39E133-57DC-234C-955F-396A648D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BA67-FC50-654E-8A96-218D4BBD5773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6213591-99B2-864A-B61A-E9C32F74C3D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43600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707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DE0DAACB-C77B-D84B-8B8E-EE8CA0FF6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23BC9-64A8-9549-87CA-F6F54DE25F39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89565D40-5AE6-DE47-9409-38A4B23A1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4305310-CFF8-8042-8A4D-B10870B0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ABA67-FC50-654E-8A96-218D4BBD5773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C3D334EF-06D3-684F-B4F7-8EAD822CFC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942012"/>
            <a:ext cx="9144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51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B99CF5EA-E7F9-A24A-9C7C-346A219F1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4E53BB1-CE02-2A42-9040-584ABD369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597CAA9-D28E-F347-A51E-0AD98F99AB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23BC9-64A8-9549-87CA-F6F54DE25F39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E508DE6-CB5F-C24C-96A2-1B017B1212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63050C-36F2-EA4D-B56F-B08E022EA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ABA67-FC50-654E-8A96-218D4BBD57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84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0" r:id="rId4"/>
    <p:sldLayoutId id="2147483652" r:id="rId5"/>
    <p:sldLayoutId id="2147483653" r:id="rId6"/>
    <p:sldLayoutId id="2147483654" r:id="rId7"/>
    <p:sldLayoutId id="2147483655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rgbClr val="9C2D3B"/>
          </a:solidFill>
          <a:latin typeface="Helvetica" pitchFamily="2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54088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01FD9B-AE7C-4E45-8ACA-E22F67EEC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8529" y="370004"/>
            <a:ext cx="6234983" cy="1325563"/>
          </a:xfrm>
        </p:spPr>
        <p:txBody>
          <a:bodyPr/>
          <a:lstStyle/>
          <a:p>
            <a:r>
              <a:rPr lang="en-US" dirty="0" smtClean="0"/>
              <a:t>Managing Care and the EHR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A5E8AB-64AF-AF4F-8258-61BD80ED3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82639" y="1681162"/>
            <a:ext cx="7356143" cy="3825492"/>
          </a:xfrm>
        </p:spPr>
        <p:txBody>
          <a:bodyPr>
            <a:normAutofit fontScale="62500" lnSpcReduction="20000"/>
          </a:bodyPr>
          <a:lstStyle/>
          <a:p>
            <a:endParaRPr lang="en-US" sz="2800" dirty="0"/>
          </a:p>
          <a:p>
            <a:pPr algn="ctr"/>
            <a:r>
              <a:rPr lang="en-US" sz="2800" dirty="0" smtClean="0"/>
              <a:t>Six Building Blocks- Opioid Crisis</a:t>
            </a:r>
          </a:p>
          <a:p>
            <a:pPr algn="ctr"/>
            <a:r>
              <a:rPr lang="en-US" sz="2800" dirty="0" smtClean="0"/>
              <a:t>MAT and SUD</a:t>
            </a:r>
          </a:p>
          <a:p>
            <a:pPr algn="ctr"/>
            <a:r>
              <a:rPr lang="en-US" sz="2800" dirty="0" smtClean="0"/>
              <a:t>Community of Health</a:t>
            </a:r>
          </a:p>
          <a:p>
            <a:pPr algn="ctr"/>
            <a:r>
              <a:rPr lang="en-US" sz="2800" dirty="0" smtClean="0"/>
              <a:t>Transition of Care</a:t>
            </a:r>
          </a:p>
          <a:p>
            <a:pPr algn="ctr"/>
            <a:r>
              <a:rPr lang="en-US" sz="2800" dirty="0" smtClean="0"/>
              <a:t>Chronic Care Management</a:t>
            </a:r>
          </a:p>
          <a:p>
            <a:pPr algn="ctr"/>
            <a:r>
              <a:rPr lang="en-US" sz="2800" dirty="0" smtClean="0"/>
              <a:t>Behavioral Health Integration</a:t>
            </a:r>
          </a:p>
          <a:p>
            <a:pPr algn="ctr"/>
            <a:r>
              <a:rPr lang="en-US" sz="2800" dirty="0" smtClean="0"/>
              <a:t>SDOH</a:t>
            </a:r>
          </a:p>
          <a:p>
            <a:pPr algn="ctr"/>
            <a:r>
              <a:rPr lang="en-US" sz="2800" dirty="0" smtClean="0"/>
              <a:t>Single Sign-on</a:t>
            </a:r>
          </a:p>
          <a:p>
            <a:pPr algn="ctr"/>
            <a:r>
              <a:rPr lang="en-US" sz="2800" dirty="0"/>
              <a:t>Electronic Prescriptions for Controlled </a:t>
            </a:r>
            <a:r>
              <a:rPr lang="en-US" sz="2800" dirty="0" smtClean="0"/>
              <a:t>Substances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3900" dirty="0" smtClean="0"/>
              <a:t>(WISDOM)</a:t>
            </a:r>
            <a:endParaRPr lang="en-US" sz="39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80940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01FD9B-AE7C-4E45-8ACA-E22F67EE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Patient Portal and Interoperability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A5E8AB-64AF-AF4F-8258-61BD80ED3D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Patient Portal</a:t>
            </a:r>
            <a:endParaRPr lang="en-US" sz="3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07F39C-1D63-004A-9D0F-342E31D3F7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Communications</a:t>
            </a:r>
          </a:p>
          <a:p>
            <a:pPr lvl="1"/>
            <a:r>
              <a:rPr lang="en-US" dirty="0" smtClean="0"/>
              <a:t>Forms</a:t>
            </a:r>
          </a:p>
          <a:p>
            <a:pPr lvl="1"/>
            <a:r>
              <a:rPr lang="en-US" dirty="0" smtClean="0"/>
              <a:t>Virtual encounters</a:t>
            </a:r>
          </a:p>
          <a:p>
            <a:pPr lvl="1"/>
            <a:r>
              <a:rPr lang="en-US" dirty="0" smtClean="0"/>
              <a:t>Electronic Monitoring</a:t>
            </a:r>
            <a:endParaRPr lang="en-US" dirty="0" smtClean="0"/>
          </a:p>
          <a:p>
            <a:r>
              <a:rPr lang="en-US" dirty="0" smtClean="0"/>
              <a:t>Bill Pay</a:t>
            </a:r>
          </a:p>
          <a:p>
            <a:r>
              <a:rPr lang="en-US" dirty="0" smtClean="0"/>
              <a:t>Self-scheduling</a:t>
            </a:r>
          </a:p>
          <a:p>
            <a:r>
              <a:rPr lang="en-US" dirty="0" smtClean="0"/>
              <a:t>Satisfaction Survey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3D655D7-5ABA-0B40-90DE-5B2506A3FB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EMR Interoperability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92EACDF-EEA4-3646-B3BB-EAC64B2F205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Interoperability is the ability of different information systems, devices or applications to connect, in a coordinated manner, within and across organizational boundaries to access, exchange and cooperatively use data amongst stakeholders, with the goal of optimizing the health of individuals and populations.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7108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2CAAB3-232D-6240-92F2-1D708CC12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182" y="598593"/>
            <a:ext cx="7194406" cy="1230207"/>
          </a:xfrm>
        </p:spPr>
        <p:txBody>
          <a:bodyPr/>
          <a:lstStyle/>
          <a:p>
            <a:r>
              <a:rPr lang="en-US" dirty="0" smtClean="0">
                <a:solidFill>
                  <a:srgbClr val="7F2934"/>
                </a:solidFill>
              </a:rPr>
              <a:t>Electronic Health Record</a:t>
            </a:r>
            <a:endParaRPr lang="en-US" sz="2800" dirty="0">
              <a:solidFill>
                <a:srgbClr val="7F2934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868B53-D977-C042-9DC6-ED630AC25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6181" y="2415654"/>
            <a:ext cx="7445681" cy="2923903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Community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One Patient-One Chart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Support, Features and Functions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Revenue Cycle Management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/>
              <a:t>Business Intelligence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64947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2CAAB3-232D-6240-92F2-1D708CC12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182" y="598593"/>
            <a:ext cx="7194406" cy="2678777"/>
          </a:xfrm>
        </p:spPr>
        <p:txBody>
          <a:bodyPr/>
          <a:lstStyle/>
          <a:p>
            <a:r>
              <a:rPr lang="en-US" dirty="0" smtClean="0">
                <a:solidFill>
                  <a:srgbClr val="7F2934"/>
                </a:solidFill>
              </a:rPr>
              <a:t>Gene Burwell CIO, </a:t>
            </a:r>
            <a:r>
              <a:rPr lang="en-US" sz="2800" dirty="0" smtClean="0">
                <a:solidFill>
                  <a:srgbClr val="7F2934"/>
                </a:solidFill>
              </a:rPr>
              <a:t>Jamestown Health Department</a:t>
            </a:r>
            <a:endParaRPr lang="en-US" sz="2800" dirty="0">
              <a:solidFill>
                <a:srgbClr val="7F2934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868B53-D977-C042-9DC6-ED630AC25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6182" y="3839370"/>
            <a:ext cx="7194406" cy="150018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Jamestown S’Klallam Tribe Sequim, Washington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26942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0C35AA-98B3-8942-A131-35A70498B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119565" cy="1325563"/>
          </a:xfrm>
        </p:spPr>
        <p:txBody>
          <a:bodyPr/>
          <a:lstStyle/>
          <a:p>
            <a:pPr algn="ctr"/>
            <a:r>
              <a:rPr lang="en-US" dirty="0" smtClean="0"/>
              <a:t>Jamestown S’Klallam Tribe</a:t>
            </a:r>
            <a:br>
              <a:rPr lang="en-US" dirty="0" smtClean="0"/>
            </a:br>
            <a:r>
              <a:rPr lang="en-US" dirty="0" smtClean="0"/>
              <a:t>Health Department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17D2DF1-3DE4-2F4D-A884-561C12A00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Medical Clinic- Largest Primary Care Clinic in Clallam County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/>
              <a:t>Family Medicine</a:t>
            </a:r>
          </a:p>
          <a:p>
            <a:pPr lvl="1"/>
            <a:r>
              <a:rPr lang="en-US" dirty="0" smtClean="0"/>
              <a:t>Women’s Health</a:t>
            </a:r>
          </a:p>
          <a:p>
            <a:pPr lvl="1"/>
            <a:r>
              <a:rPr lang="en-US" dirty="0" smtClean="0"/>
              <a:t>Chronic Pain</a:t>
            </a:r>
          </a:p>
          <a:p>
            <a:pPr lvl="1"/>
            <a:r>
              <a:rPr lang="en-US" dirty="0" smtClean="0"/>
              <a:t>Coagulation</a:t>
            </a:r>
            <a:endParaRPr lang="en-US" dirty="0"/>
          </a:p>
          <a:p>
            <a:pPr lvl="1"/>
            <a:r>
              <a:rPr lang="en-US" dirty="0"/>
              <a:t>DSMT- CDE</a:t>
            </a:r>
          </a:p>
          <a:p>
            <a:pPr lvl="1"/>
            <a:r>
              <a:rPr lang="en-US" dirty="0"/>
              <a:t>Pharmacists</a:t>
            </a:r>
          </a:p>
          <a:p>
            <a:pPr lvl="1"/>
            <a:r>
              <a:rPr lang="en-US" dirty="0" smtClean="0"/>
              <a:t>Mental </a:t>
            </a:r>
            <a:r>
              <a:rPr lang="en-US" dirty="0"/>
              <a:t>Health </a:t>
            </a:r>
            <a:r>
              <a:rPr lang="en-US" dirty="0" smtClean="0"/>
              <a:t>Services</a:t>
            </a:r>
          </a:p>
          <a:p>
            <a:pPr lvl="1"/>
            <a:r>
              <a:rPr lang="en-US" dirty="0"/>
              <a:t>PPMP Lab Services</a:t>
            </a:r>
          </a:p>
          <a:p>
            <a:pPr lvl="1"/>
            <a:r>
              <a:rPr lang="en-US" dirty="0"/>
              <a:t>LAB/X-Ray- </a:t>
            </a:r>
            <a:r>
              <a:rPr lang="en-US" dirty="0" smtClean="0"/>
              <a:t>OMC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Dental Clinic Services- Medicaid Children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167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2DC1E24-98B9-3D41-8BBD-83942CD6B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Department Staff - 119</a:t>
            </a:r>
            <a:endParaRPr lang="en-US" dirty="0">
              <a:solidFill>
                <a:srgbClr val="9C2D3B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E849B41-4B4D-B042-9EC3-4DCA73423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9022"/>
            <a:ext cx="7886700" cy="3981451"/>
          </a:xfrm>
        </p:spPr>
        <p:txBody>
          <a:bodyPr>
            <a:normAutofit fontScale="77500" lnSpcReduction="20000"/>
          </a:bodyPr>
          <a:lstStyle/>
          <a:p>
            <a:r>
              <a:rPr lang="en-US" sz="3400" b="1" dirty="0"/>
              <a:t>Health Clinic - 96</a:t>
            </a:r>
          </a:p>
          <a:p>
            <a:pPr lvl="1"/>
            <a:r>
              <a:rPr lang="en-US" dirty="0"/>
              <a:t>10 Physicians</a:t>
            </a:r>
          </a:p>
          <a:p>
            <a:pPr lvl="1"/>
            <a:r>
              <a:rPr lang="en-US" dirty="0"/>
              <a:t>15 Mid-level Providers</a:t>
            </a:r>
          </a:p>
          <a:p>
            <a:pPr lvl="1"/>
            <a:r>
              <a:rPr lang="en-US" dirty="0"/>
              <a:t>2 Clinical Pharmacists</a:t>
            </a:r>
          </a:p>
          <a:p>
            <a:pPr lvl="1"/>
            <a:r>
              <a:rPr lang="en-US" dirty="0"/>
              <a:t>1 Pharm Tech</a:t>
            </a:r>
          </a:p>
          <a:p>
            <a:pPr lvl="1"/>
            <a:r>
              <a:rPr lang="en-US" dirty="0"/>
              <a:t>16 LPNs &amp; RNs</a:t>
            </a:r>
          </a:p>
          <a:p>
            <a:pPr lvl="1"/>
            <a:r>
              <a:rPr lang="en-US" dirty="0"/>
              <a:t>18 MAs</a:t>
            </a:r>
          </a:p>
          <a:p>
            <a:pPr lvl="1"/>
            <a:r>
              <a:rPr lang="en-US" dirty="0"/>
              <a:t>19 Clinic Support</a:t>
            </a:r>
          </a:p>
          <a:p>
            <a:r>
              <a:rPr lang="en-US" sz="3100" b="1" dirty="0" smtClean="0"/>
              <a:t>Dental </a:t>
            </a:r>
            <a:r>
              <a:rPr lang="en-US" sz="3100" b="1" dirty="0"/>
              <a:t>Clinic - 19</a:t>
            </a:r>
          </a:p>
          <a:p>
            <a:pPr lvl="1"/>
            <a:r>
              <a:rPr lang="en-US" dirty="0"/>
              <a:t>6 </a:t>
            </a:r>
            <a:r>
              <a:rPr lang="en-US" dirty="0" smtClean="0"/>
              <a:t>Dentists- pediatric dentist</a:t>
            </a:r>
            <a:endParaRPr lang="en-US" dirty="0"/>
          </a:p>
          <a:p>
            <a:pPr lvl="1"/>
            <a:r>
              <a:rPr lang="en-US" dirty="0"/>
              <a:t>6 Dental Assistants</a:t>
            </a:r>
          </a:p>
          <a:p>
            <a:pPr lvl="1"/>
            <a:r>
              <a:rPr lang="en-US" dirty="0"/>
              <a:t>3 Hygienists</a:t>
            </a:r>
          </a:p>
          <a:p>
            <a:pPr lvl="1"/>
            <a:r>
              <a:rPr lang="en-US" dirty="0"/>
              <a:t>4 Support Staff</a:t>
            </a:r>
          </a:p>
          <a:p>
            <a:r>
              <a:rPr lang="en-US" sz="2800" b="1" dirty="0"/>
              <a:t>Health Program - </a:t>
            </a:r>
            <a:r>
              <a:rPr lang="en-US" sz="3100" b="1" dirty="0"/>
              <a:t>4</a:t>
            </a:r>
          </a:p>
          <a:p>
            <a:r>
              <a:rPr lang="en-US" dirty="0"/>
              <a:t>2 Benefits Program</a:t>
            </a:r>
          </a:p>
          <a:p>
            <a:r>
              <a:rPr lang="en-US" dirty="0"/>
              <a:t>1 CHR, 1 Home Services Coordinator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881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55DDED-FBC4-B542-86F3-567451C0D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436" y="365126"/>
            <a:ext cx="6618311" cy="1325563"/>
          </a:xfrm>
        </p:spPr>
        <p:txBody>
          <a:bodyPr/>
          <a:lstStyle/>
          <a:p>
            <a:r>
              <a:rPr lang="en-US" dirty="0" smtClean="0"/>
              <a:t>Jamestown Serves the County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5C2491-A340-FA4F-BB7A-BFCAA6CF93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0376" y="1690689"/>
            <a:ext cx="4064474" cy="3981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Me</a:t>
            </a:r>
            <a:r>
              <a:rPr lang="en-US" sz="2800" b="1" dirty="0" smtClean="0"/>
              <a:t>dical Clinic- FQHC</a:t>
            </a:r>
          </a:p>
          <a:p>
            <a:r>
              <a:rPr lang="en-US" dirty="0" smtClean="0"/>
              <a:t>Total </a:t>
            </a:r>
            <a:r>
              <a:rPr lang="en-US" dirty="0"/>
              <a:t>Patients in Epic:  </a:t>
            </a:r>
            <a:r>
              <a:rPr lang="en-US" dirty="0" smtClean="0"/>
              <a:t>17,800</a:t>
            </a:r>
          </a:p>
          <a:p>
            <a:r>
              <a:rPr lang="en-US" dirty="0" smtClean="0"/>
              <a:t>Patients </a:t>
            </a:r>
            <a:r>
              <a:rPr lang="en-US" dirty="0"/>
              <a:t>Seen: 11,378</a:t>
            </a:r>
          </a:p>
          <a:p>
            <a:endParaRPr lang="en-US" dirty="0"/>
          </a:p>
          <a:p>
            <a:r>
              <a:rPr lang="en-US" dirty="0" smtClean="0"/>
              <a:t>Total Visits: </a:t>
            </a:r>
            <a:r>
              <a:rPr lang="en-US" dirty="0"/>
              <a:t>49,528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Patients &lt;18 = 270</a:t>
            </a:r>
          </a:p>
          <a:p>
            <a:r>
              <a:rPr lang="en-US" dirty="0"/>
              <a:t>Patients &gt;90 = 512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60461AC-F9D4-FC43-BF86-A38A61491F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690689"/>
            <a:ext cx="4064474" cy="4116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Dental Clinic</a:t>
            </a:r>
            <a:endParaRPr lang="en-US" sz="2800" b="1" dirty="0"/>
          </a:p>
          <a:p>
            <a:r>
              <a:rPr lang="en-US" sz="2000" dirty="0"/>
              <a:t>Total </a:t>
            </a:r>
            <a:r>
              <a:rPr lang="en-US" sz="2000" dirty="0" smtClean="0"/>
              <a:t>Patients: 4,100</a:t>
            </a:r>
          </a:p>
          <a:p>
            <a:r>
              <a:rPr lang="en-US" sz="2000" dirty="0" smtClean="0"/>
              <a:t>Visits </a:t>
            </a:r>
            <a:r>
              <a:rPr lang="en-US" sz="2000" dirty="0"/>
              <a:t>Dental Clinic: 11,200</a:t>
            </a:r>
          </a:p>
          <a:p>
            <a:r>
              <a:rPr lang="en-US" sz="2000" dirty="0"/>
              <a:t> Ages 0-5: 1,729</a:t>
            </a:r>
          </a:p>
          <a:p>
            <a:r>
              <a:rPr lang="en-US" sz="2000" dirty="0"/>
              <a:t>Ages 6-18: 5,481</a:t>
            </a:r>
          </a:p>
          <a:p>
            <a:r>
              <a:rPr lang="en-US" sz="2000" dirty="0"/>
              <a:t>Ages 19-55: 1,332</a:t>
            </a:r>
          </a:p>
          <a:p>
            <a:r>
              <a:rPr lang="en-US" sz="2000" dirty="0"/>
              <a:t>Ages 55-64:  785</a:t>
            </a:r>
          </a:p>
          <a:p>
            <a:r>
              <a:rPr lang="en-US" sz="2000" dirty="0"/>
              <a:t>Ages 65 +: </a:t>
            </a:r>
            <a:r>
              <a:rPr lang="en-US" sz="2000" dirty="0" smtClean="0"/>
              <a:t>1,782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b="1" dirty="0"/>
              <a:t>User Population: ~500</a:t>
            </a:r>
          </a:p>
          <a:p>
            <a:pPr marL="0" indent="0">
              <a:buNone/>
            </a:pP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887297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01FD9B-AE7C-4E45-8ACA-E22F67EEC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081144" cy="1325563"/>
          </a:xfrm>
        </p:spPr>
        <p:txBody>
          <a:bodyPr>
            <a:normAutofit/>
          </a:bodyPr>
          <a:lstStyle/>
          <a:p>
            <a:r>
              <a:rPr lang="en-US" sz="4400" dirty="0" smtClean="0"/>
              <a:t>Electronic Health Record</a:t>
            </a:r>
            <a:endParaRPr lang="en-US" sz="4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A5E8AB-64AF-AF4F-8258-61BD80ED3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4160522" cy="823912"/>
          </a:xfrm>
        </p:spPr>
        <p:txBody>
          <a:bodyPr>
            <a:normAutofit fontScale="92500"/>
          </a:bodyPr>
          <a:lstStyle/>
          <a:p>
            <a:r>
              <a:rPr lang="en-US" sz="3200" dirty="0" smtClean="0"/>
              <a:t>Practice Partner- RIP</a:t>
            </a:r>
            <a:endParaRPr lang="en-US" sz="32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07F39C-1D63-004A-9D0F-342E31D3F7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Practice Partner- Since 2003</a:t>
            </a:r>
          </a:p>
          <a:p>
            <a:r>
              <a:rPr lang="en-US" dirty="0" smtClean="0"/>
              <a:t>Managed our own server</a:t>
            </a:r>
          </a:p>
          <a:p>
            <a:r>
              <a:rPr lang="en-US" dirty="0" smtClean="0"/>
              <a:t>Updated Software</a:t>
            </a:r>
          </a:p>
          <a:p>
            <a:r>
              <a:rPr lang="en-US" dirty="0" smtClean="0"/>
              <a:t>Minimal Training</a:t>
            </a:r>
          </a:p>
          <a:p>
            <a:r>
              <a:rPr lang="en-US" dirty="0" smtClean="0"/>
              <a:t>Difficult Reports</a:t>
            </a:r>
          </a:p>
          <a:p>
            <a:r>
              <a:rPr lang="en-US" dirty="0" smtClean="0"/>
              <a:t>Report </a:t>
            </a:r>
            <a:r>
              <a:rPr lang="en-US" dirty="0"/>
              <a:t>Utilization</a:t>
            </a:r>
          </a:p>
          <a:p>
            <a:r>
              <a:rPr lang="en-US" dirty="0"/>
              <a:t>Quality using CPT II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3D655D7-5ABA-0B40-90DE-5B2506A3FB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303469" y="1681163"/>
            <a:ext cx="2407515" cy="82391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EPIC- 2014</a:t>
            </a:r>
            <a:endParaRPr lang="en-US" sz="3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92EACDF-EEA4-3646-B3BB-EAC64B2F2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1287" y="2505075"/>
            <a:ext cx="3887391" cy="3302001"/>
          </a:xfrm>
        </p:spPr>
        <p:txBody>
          <a:bodyPr/>
          <a:lstStyle/>
          <a:p>
            <a:r>
              <a:rPr lang="en-US" dirty="0" smtClean="0"/>
              <a:t>Community Linkage</a:t>
            </a:r>
          </a:p>
          <a:p>
            <a:r>
              <a:rPr lang="en-US" dirty="0" smtClean="0"/>
              <a:t>Sister’s of Providence Manager</a:t>
            </a:r>
          </a:p>
          <a:p>
            <a:r>
              <a:rPr lang="en-US" dirty="0" smtClean="0"/>
              <a:t>Olympic Medical Center Financial Support</a:t>
            </a:r>
          </a:p>
          <a:p>
            <a:r>
              <a:rPr lang="en-US" dirty="0" smtClean="0"/>
              <a:t>Meaningful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89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2CAAB3-232D-6240-92F2-1D708CC12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6182" y="598593"/>
            <a:ext cx="7194406" cy="1230207"/>
          </a:xfrm>
        </p:spPr>
        <p:txBody>
          <a:bodyPr/>
          <a:lstStyle/>
          <a:p>
            <a:r>
              <a:rPr lang="en-US" dirty="0" smtClean="0">
                <a:solidFill>
                  <a:srgbClr val="7F2934"/>
                </a:solidFill>
              </a:rPr>
              <a:t>The Transition</a:t>
            </a:r>
            <a:endParaRPr lang="en-US" sz="2800" dirty="0">
              <a:solidFill>
                <a:srgbClr val="7F2934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0868B53-D977-C042-9DC6-ED630AC25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16181" y="2415654"/>
            <a:ext cx="7445681" cy="2923903"/>
          </a:xfrm>
        </p:spPr>
        <p:txBody>
          <a:bodyPr>
            <a:normAutofit fontScale="55000" lnSpcReduction="2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Change in Culture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Hardware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Data migration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Training, Training and more Training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Ancillary devices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Billing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Reports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Loss of Control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Taking Control- Soft Go Live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82553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E835572-A27C-0041-A286-1E84F86C9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2757" y="375410"/>
            <a:ext cx="6713846" cy="1325563"/>
          </a:xfrm>
        </p:spPr>
        <p:txBody>
          <a:bodyPr/>
          <a:lstStyle/>
          <a:p>
            <a:r>
              <a:rPr lang="en-US" dirty="0" smtClean="0"/>
              <a:t>Healthy Hearts &amp; Going Green</a:t>
            </a:r>
            <a:br>
              <a:rPr lang="en-US" dirty="0" smtClean="0"/>
            </a:br>
            <a:r>
              <a:rPr lang="en-US" dirty="0" smtClean="0"/>
              <a:t>JOE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090834628"/>
              </p:ext>
            </p:extLst>
          </p:nvPr>
        </p:nvGraphicFramePr>
        <p:xfrm>
          <a:off x="1633182" y="156914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437881" y="3070746"/>
            <a:ext cx="461665" cy="1477328"/>
          </a:xfrm>
          <a:prstGeom prst="rect">
            <a:avLst/>
          </a:prstGeom>
          <a:noFill/>
        </p:spPr>
        <p:txBody>
          <a:bodyPr vert="vert" wrap="square" rtlCol="0">
            <a:spAutoFit/>
          </a:bodyPr>
          <a:lstStyle/>
          <a:p>
            <a:r>
              <a:rPr lang="en-US" dirty="0" smtClean="0"/>
              <a:t>Uncontrolled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091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01FD9B-AE7C-4E45-8ACA-E22F67EE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we used the EHR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1A5E8AB-64AF-AF4F-8258-61BD80ED3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1" cy="82391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Healthy Hearts</a:t>
            </a:r>
            <a:endParaRPr lang="en-US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07F39C-1D63-004A-9D0F-342E31D3F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753" y="2505076"/>
            <a:ext cx="3994430" cy="2257994"/>
          </a:xfrm>
        </p:spPr>
        <p:txBody>
          <a:bodyPr/>
          <a:lstStyle/>
          <a:p>
            <a:r>
              <a:rPr lang="en-US" sz="2400" dirty="0" smtClean="0"/>
              <a:t>CMS 138- Tobacco Screen</a:t>
            </a:r>
            <a:endParaRPr lang="en-US" sz="2400" dirty="0"/>
          </a:p>
          <a:p>
            <a:r>
              <a:rPr lang="en-US" sz="2400" dirty="0" smtClean="0"/>
              <a:t>CMS 164v4- Aspirin </a:t>
            </a:r>
            <a:r>
              <a:rPr lang="en-US" sz="2400" dirty="0"/>
              <a:t>Use</a:t>
            </a:r>
          </a:p>
          <a:p>
            <a:r>
              <a:rPr lang="en-US" sz="2400" dirty="0" smtClean="0"/>
              <a:t>CMS </a:t>
            </a:r>
            <a:r>
              <a:rPr lang="en-US" sz="2400" dirty="0"/>
              <a:t>165 </a:t>
            </a:r>
            <a:r>
              <a:rPr lang="en-US" sz="2400" dirty="0" smtClean="0"/>
              <a:t>v4- BP Control</a:t>
            </a:r>
            <a:endParaRPr lang="en-US" sz="2400" dirty="0"/>
          </a:p>
          <a:p>
            <a:r>
              <a:rPr lang="en-US" sz="2400" dirty="0" smtClean="0"/>
              <a:t>CMS 347- Pts on Statin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33D655D7-5ABA-0B40-90DE-5B2506A3FB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244916" y="1681163"/>
            <a:ext cx="2426743" cy="82391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Going Green</a:t>
            </a:r>
            <a:endParaRPr lang="en-US" sz="28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92EACDF-EEA4-3646-B3BB-EAC64B2F20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97640" y="2505075"/>
            <a:ext cx="3518902" cy="2257996"/>
          </a:xfrm>
        </p:spPr>
        <p:txBody>
          <a:bodyPr/>
          <a:lstStyle/>
          <a:p>
            <a:r>
              <a:rPr lang="en-US" dirty="0" smtClean="0"/>
              <a:t>Pre-Visit Planning</a:t>
            </a:r>
          </a:p>
          <a:p>
            <a:r>
              <a:rPr lang="en-US" dirty="0" smtClean="0"/>
              <a:t>Care GAP Report</a:t>
            </a:r>
          </a:p>
          <a:p>
            <a:r>
              <a:rPr lang="en-US" dirty="0" smtClean="0"/>
              <a:t>Preventive &amp; Chronic Illness Gaps</a:t>
            </a:r>
          </a:p>
          <a:p>
            <a:r>
              <a:rPr lang="en-US" dirty="0" smtClean="0"/>
              <a:t>Risk Stratification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9841" y="4763072"/>
            <a:ext cx="7749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Reports and Dashboards to monitor progress.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07530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1006</TotalTime>
  <Words>417</Words>
  <Application>Microsoft Office PowerPoint</Application>
  <PresentationFormat>On-screen Show (4:3)</PresentationFormat>
  <Paragraphs>122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Helvetica</vt:lpstr>
      <vt:lpstr>Office Theme</vt:lpstr>
      <vt:lpstr>PowerPoint Presentation</vt:lpstr>
      <vt:lpstr>Gene Burwell CIO, Jamestown Health Department</vt:lpstr>
      <vt:lpstr>Jamestown S’Klallam Tribe Health Department</vt:lpstr>
      <vt:lpstr>Health Department Staff - 119</vt:lpstr>
      <vt:lpstr>Jamestown Serves the County</vt:lpstr>
      <vt:lpstr>Electronic Health Record</vt:lpstr>
      <vt:lpstr>The Transition</vt:lpstr>
      <vt:lpstr>Healthy Hearts &amp; Going Green JOE </vt:lpstr>
      <vt:lpstr>How we used the EHR</vt:lpstr>
      <vt:lpstr>Managing Care and the EHR</vt:lpstr>
      <vt:lpstr>Patient Portal and Interoperability</vt:lpstr>
      <vt:lpstr>Electronic Health Record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Ricki McCarroll</dc:creator>
  <cp:lastModifiedBy>EFB</cp:lastModifiedBy>
  <cp:revision>25</cp:revision>
  <dcterms:created xsi:type="dcterms:W3CDTF">2019-02-06T18:23:49Z</dcterms:created>
  <dcterms:modified xsi:type="dcterms:W3CDTF">2019-03-30T16:31:24Z</dcterms:modified>
</cp:coreProperties>
</file>