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56" r:id="rId2"/>
    <p:sldId id="268" r:id="rId3"/>
    <p:sldId id="274" r:id="rId4"/>
    <p:sldId id="257" r:id="rId5"/>
    <p:sldId id="278" r:id="rId6"/>
    <p:sldId id="280" r:id="rId7"/>
    <p:sldId id="281" r:id="rId8"/>
    <p:sldId id="279" r:id="rId9"/>
    <p:sldId id="276" r:id="rId10"/>
    <p:sldId id="282" r:id="rId11"/>
    <p:sldId id="283" r:id="rId12"/>
    <p:sldId id="284" r:id="rId13"/>
    <p:sldId id="285" r:id="rId14"/>
    <p:sldId id="258" r:id="rId15"/>
    <p:sldId id="264" r:id="rId16"/>
    <p:sldId id="275" r:id="rId17"/>
    <p:sldId id="26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937178-D06E-4D1C-8B41-EA14CC2224A7}" type="datetimeFigureOut">
              <a:rPr lang="en-US" smtClean="0"/>
              <a:t>4/27/2016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C4C5FF-0337-46DB-A213-527ECBE1482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37178-D06E-4D1C-8B41-EA14CC2224A7}"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37178-D06E-4D1C-8B41-EA14CC2224A7}"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937178-D06E-4D1C-8B41-EA14CC2224A7}"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37178-D06E-4D1C-8B41-EA14CC2224A7}"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937178-D06E-4D1C-8B41-EA14CC2224A7}"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4C5FF-0337-46DB-A213-527ECBE1482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937178-D06E-4D1C-8B41-EA14CC2224A7}"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37178-D06E-4D1C-8B41-EA14CC2224A7}" type="datetimeFigureOut">
              <a:rPr lang="en-US" smtClean="0"/>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37178-D06E-4D1C-8B41-EA14CC2224A7}"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937178-D06E-4D1C-8B41-EA14CC2224A7}" type="datetimeFigureOut">
              <a:rPr lang="en-US" smtClean="0"/>
              <a:t>4/27/2016</a:t>
            </a:fld>
            <a:endParaRPr lang="en-US"/>
          </a:p>
        </p:txBody>
      </p:sp>
      <p:sp>
        <p:nvSpPr>
          <p:cNvPr id="7" name="Slide Number Placeholder 6"/>
          <p:cNvSpPr>
            <a:spLocks noGrp="1"/>
          </p:cNvSpPr>
          <p:nvPr>
            <p:ph type="sldNum" sz="quarter" idx="12"/>
          </p:nvPr>
        </p:nvSpPr>
        <p:spPr/>
        <p:txBody>
          <a:bodyPr/>
          <a:lstStyle/>
          <a:p>
            <a:fld id="{13C4C5FF-0337-46DB-A213-527ECBE1482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37178-D06E-4D1C-8B41-EA14CC2224A7}" type="datetimeFigureOut">
              <a:rPr lang="en-US" smtClean="0"/>
              <a:t>4/27/2016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3C4C5FF-0337-46DB-A213-527ECBE148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937178-D06E-4D1C-8B41-EA14CC2224A7}" type="datetimeFigureOut">
              <a:rPr lang="en-US" smtClean="0"/>
              <a:t>4/27/2016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C4C5FF-0337-46DB-A213-527ECBE14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hyperlink" Target="http://leaseakchin.com/" TargetMode="External"/><Relationship Id="rId5" Type="http://schemas.openxmlformats.org/officeDocument/2006/relationships/image" Target="../media/image9.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hyperlink" Target="https://youtu.be/6g2ifoa6YMQ"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743200"/>
          </a:xfrm>
        </p:spPr>
        <p:txBody>
          <a:bodyPr/>
          <a:lstStyle/>
          <a:p>
            <a:r>
              <a:rPr lang="en-US" dirty="0" smtClean="0"/>
              <a:t/>
            </a:r>
            <a:br>
              <a:rPr lang="en-US" dirty="0" smtClean="0"/>
            </a:br>
            <a:r>
              <a:rPr lang="en-US" sz="3600" dirty="0" smtClean="0">
                <a:solidFill>
                  <a:schemeClr val="tx1"/>
                </a:solidFill>
              </a:rPr>
              <a:t>Ak-Chin Indian Community</a:t>
            </a:r>
            <a:endParaRPr lang="en-US" sz="3600" dirty="0">
              <a:solidFill>
                <a:schemeClr val="tx1"/>
              </a:solidFill>
            </a:endParaRPr>
          </a:p>
        </p:txBody>
      </p:sp>
      <p:sp>
        <p:nvSpPr>
          <p:cNvPr id="3" name="Subtitle 2"/>
          <p:cNvSpPr>
            <a:spLocks noGrp="1"/>
          </p:cNvSpPr>
          <p:nvPr>
            <p:ph type="subTitle" idx="1"/>
          </p:nvPr>
        </p:nvSpPr>
        <p:spPr/>
        <p:txBody>
          <a:bodyPr>
            <a:normAutofit fontScale="70000" lnSpcReduction="20000"/>
          </a:bodyPr>
          <a:lstStyle/>
          <a:p>
            <a:endParaRPr lang="en-US" dirty="0" smtClean="0"/>
          </a:p>
          <a:p>
            <a:r>
              <a:rPr lang="en-US" sz="5400" dirty="0" smtClean="0"/>
              <a:t>HEARTH ACT</a:t>
            </a:r>
            <a:endParaRPr lang="en-US" sz="5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76200"/>
            <a:ext cx="22860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070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143001"/>
            <a:ext cx="6637468" cy="990599"/>
          </a:xfrm>
        </p:spPr>
        <p:txBody>
          <a:bodyPr/>
          <a:lstStyle/>
          <a:p>
            <a:r>
              <a:rPr lang="en-US" dirty="0" smtClean="0"/>
              <a:t>HEARTH Act: Sum Up</a:t>
            </a:r>
            <a:endParaRPr lang="en-US" dirty="0"/>
          </a:p>
        </p:txBody>
      </p:sp>
      <p:sp>
        <p:nvSpPr>
          <p:cNvPr id="3" name="Text Placeholder 2"/>
          <p:cNvSpPr>
            <a:spLocks noGrp="1"/>
          </p:cNvSpPr>
          <p:nvPr>
            <p:ph type="body" idx="1"/>
          </p:nvPr>
        </p:nvSpPr>
        <p:spPr>
          <a:xfrm>
            <a:off x="1258645" y="2286000"/>
            <a:ext cx="6637467" cy="3501613"/>
          </a:xfrm>
        </p:spPr>
        <p:txBody>
          <a:bodyPr/>
          <a:lstStyle/>
          <a:p>
            <a:pPr marL="342900" indent="-342900">
              <a:buFont typeface="Arial" panose="020B0604020202020204" pitchFamily="34" charset="0"/>
              <a:buChar char="•"/>
            </a:pPr>
            <a:r>
              <a:rPr lang="en-US" dirty="0" smtClean="0"/>
              <a:t>There are benefits and costs involved in developing a tribal leasing regulation that warrant consideration.</a:t>
            </a:r>
          </a:p>
          <a:p>
            <a:pPr marL="342900" indent="-342900">
              <a:buFont typeface="Arial" panose="020B0604020202020204" pitchFamily="34" charset="0"/>
              <a:buChar char="•"/>
            </a:pPr>
            <a:r>
              <a:rPr lang="en-US" dirty="0" smtClean="0"/>
              <a:t>Notably, federal involvement isn’t eliminated entirely, federal approval of the tribe’s regulations is required.</a:t>
            </a:r>
          </a:p>
          <a:p>
            <a:pPr marL="342900" indent="-342900">
              <a:buFont typeface="Arial" panose="020B0604020202020204" pitchFamily="34" charset="0"/>
              <a:buChar char="•"/>
            </a:pPr>
            <a:r>
              <a:rPr lang="en-US" dirty="0" smtClean="0"/>
              <a:t>There are terms and conditions that must be included in the tribal lease that are intended to protect the federal government against potential liability risk.</a:t>
            </a:r>
            <a:endParaRPr lang="en-US" dirty="0"/>
          </a:p>
        </p:txBody>
      </p:sp>
    </p:spTree>
    <p:extLst>
      <p:ext uri="{BB962C8B-B14F-4D97-AF65-F5344CB8AC3E}">
        <p14:creationId xmlns:p14="http://schemas.microsoft.com/office/powerpoint/2010/main" val="3522208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066801"/>
            <a:ext cx="6637468" cy="914399"/>
          </a:xfrm>
        </p:spPr>
        <p:txBody>
          <a:bodyPr>
            <a:normAutofit/>
          </a:bodyPr>
          <a:lstStyle/>
          <a:p>
            <a:r>
              <a:rPr lang="en-US" sz="3200" dirty="0" smtClean="0"/>
              <a:t>HEARTH Act: </a:t>
            </a:r>
            <a:r>
              <a:rPr lang="en-US" sz="3200" dirty="0" smtClean="0"/>
              <a:t>Going Forward</a:t>
            </a:r>
            <a:endParaRPr lang="en-US" sz="3200" dirty="0"/>
          </a:p>
        </p:txBody>
      </p:sp>
      <p:sp>
        <p:nvSpPr>
          <p:cNvPr id="3" name="Text Placeholder 2"/>
          <p:cNvSpPr>
            <a:spLocks noGrp="1"/>
          </p:cNvSpPr>
          <p:nvPr>
            <p:ph type="body" idx="1"/>
          </p:nvPr>
        </p:nvSpPr>
        <p:spPr>
          <a:xfrm>
            <a:off x="1258645" y="2438400"/>
            <a:ext cx="6637467" cy="3349213"/>
          </a:xfrm>
        </p:spPr>
        <p:txBody>
          <a:bodyPr/>
          <a:lstStyle/>
          <a:p>
            <a:pPr marL="342900" indent="-342900">
              <a:buFont typeface="Arial" panose="020B0604020202020204" pitchFamily="34" charset="0"/>
              <a:buChar char="•"/>
            </a:pPr>
            <a:r>
              <a:rPr lang="en-US" dirty="0" smtClean="0"/>
              <a:t>Enabled the Community to say, “Do business with us, not a process”</a:t>
            </a:r>
          </a:p>
          <a:p>
            <a:pPr marL="342900" indent="-342900">
              <a:buFont typeface="Arial" panose="020B0604020202020204" pitchFamily="34" charset="0"/>
              <a:buChar char="•"/>
            </a:pPr>
            <a:r>
              <a:rPr lang="en-US" dirty="0" smtClean="0"/>
              <a:t>The Community is exercising Self-Governance and take on the responsibility.</a:t>
            </a:r>
          </a:p>
          <a:p>
            <a:pPr marL="342900" indent="-342900">
              <a:buFont typeface="Arial" panose="020B0604020202020204" pitchFamily="34" charset="0"/>
              <a:buChar char="•"/>
            </a:pPr>
            <a:r>
              <a:rPr lang="en-US" dirty="0" smtClean="0"/>
              <a:t>Now a streamlined process for the Community to venture into new leases and expand/diversify business interests.</a:t>
            </a:r>
          </a:p>
          <a:p>
            <a:pPr marL="342900" indent="-342900">
              <a:buFont typeface="Arial" panose="020B0604020202020204" pitchFamily="34" charset="0"/>
              <a:buChar char="•"/>
            </a:pPr>
            <a:r>
              <a:rPr lang="en-US" dirty="0" smtClean="0"/>
              <a:t>Made the Community a lot more competitive with neighboring cities of Maricopa, Chandler, and Casa Grande.</a:t>
            </a:r>
            <a:endParaRPr lang="en-US" dirty="0"/>
          </a:p>
        </p:txBody>
      </p:sp>
    </p:spTree>
    <p:extLst>
      <p:ext uri="{BB962C8B-B14F-4D97-AF65-F5344CB8AC3E}">
        <p14:creationId xmlns:p14="http://schemas.microsoft.com/office/powerpoint/2010/main" val="4238303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066801"/>
            <a:ext cx="6637468" cy="1219199"/>
          </a:xfrm>
        </p:spPr>
        <p:txBody>
          <a:bodyPr>
            <a:normAutofit fontScale="90000"/>
          </a:bodyPr>
          <a:lstStyle/>
          <a:p>
            <a:r>
              <a:rPr lang="en-US" dirty="0" smtClean="0"/>
              <a:t>Ak-Chin Industrial Park Board</a:t>
            </a:r>
            <a:endParaRPr lang="en-US" dirty="0"/>
          </a:p>
        </p:txBody>
      </p:sp>
      <p:sp>
        <p:nvSpPr>
          <p:cNvPr id="3" name="Text Placeholder 2"/>
          <p:cNvSpPr>
            <a:spLocks noGrp="1"/>
          </p:cNvSpPr>
          <p:nvPr>
            <p:ph type="body" idx="1"/>
          </p:nvPr>
        </p:nvSpPr>
        <p:spPr>
          <a:xfrm>
            <a:off x="1258645" y="2590800"/>
            <a:ext cx="6637467" cy="3196813"/>
          </a:xfrm>
        </p:spPr>
        <p:txBody>
          <a:bodyPr>
            <a:normAutofit/>
          </a:bodyPr>
          <a:lstStyle/>
          <a:p>
            <a:pPr marL="342900" indent="-342900">
              <a:buFont typeface="Arial" panose="020B0604020202020204" pitchFamily="34" charset="0"/>
              <a:buChar char="•"/>
            </a:pPr>
            <a:r>
              <a:rPr lang="en-US" sz="1600" dirty="0" smtClean="0"/>
              <a:t>Formally established by the Ak-Chin Community Council to develop, operate, and manage the Community’s industrial properties. </a:t>
            </a:r>
          </a:p>
          <a:p>
            <a:pPr marL="342900" indent="-342900">
              <a:buFont typeface="Arial" panose="020B0604020202020204" pitchFamily="34" charset="0"/>
              <a:buChar char="•"/>
            </a:pPr>
            <a:r>
              <a:rPr lang="en-US" sz="1600" dirty="0" smtClean="0"/>
              <a:t>The Board is committed to being a one- stop resource for tenant needs, which saves both time and money for potential tenants seeking space in existing buildings or future development in the Center.</a:t>
            </a:r>
          </a:p>
          <a:p>
            <a:pPr marL="342900" indent="-342900">
              <a:buFont typeface="Arial" panose="020B0604020202020204" pitchFamily="34" charset="0"/>
              <a:buChar char="•"/>
            </a:pPr>
            <a:r>
              <a:rPr lang="en-US" sz="1600" dirty="0" smtClean="0"/>
              <a:t>The Board works with Community departments and outside entities to facilitate the process for planning and zoning, architecture and construction, and building permitting and signage within the Community on behalf of the tenant</a:t>
            </a:r>
            <a:r>
              <a:rPr lang="en-US" sz="1600" dirty="0" smtClean="0"/>
              <a:t>.</a:t>
            </a:r>
          </a:p>
          <a:p>
            <a:pPr marL="342900" indent="-342900">
              <a:buFont typeface="Arial" panose="020B0604020202020204" pitchFamily="34" charset="0"/>
              <a:buChar char="•"/>
            </a:pPr>
            <a:r>
              <a:rPr lang="en-US" sz="1600" dirty="0" smtClean="0"/>
              <a:t>Directly reports to Community Council.</a:t>
            </a:r>
            <a:endParaRPr lang="en-US" sz="1600" dirty="0"/>
          </a:p>
        </p:txBody>
      </p:sp>
    </p:spTree>
    <p:extLst>
      <p:ext uri="{BB962C8B-B14F-4D97-AF65-F5344CB8AC3E}">
        <p14:creationId xmlns:p14="http://schemas.microsoft.com/office/powerpoint/2010/main" val="2799115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066801"/>
            <a:ext cx="6637468" cy="1447799"/>
          </a:xfrm>
        </p:spPr>
        <p:txBody>
          <a:bodyPr/>
          <a:lstStyle/>
          <a:p>
            <a:r>
              <a:rPr lang="en-US" dirty="0" smtClean="0"/>
              <a:t>Ak-Chin Means Business</a:t>
            </a:r>
            <a:endParaRPr lang="en-US" dirty="0"/>
          </a:p>
        </p:txBody>
      </p:sp>
      <p:sp>
        <p:nvSpPr>
          <p:cNvPr id="3" name="Text Placeholder 2"/>
          <p:cNvSpPr>
            <a:spLocks noGrp="1"/>
          </p:cNvSpPr>
          <p:nvPr>
            <p:ph type="body" idx="1"/>
          </p:nvPr>
        </p:nvSpPr>
        <p:spPr>
          <a:xfrm>
            <a:off x="1258645" y="2590800"/>
            <a:ext cx="6637467" cy="3196813"/>
          </a:xfrm>
        </p:spPr>
        <p:txBody>
          <a:bodyPr/>
          <a:lstStyle/>
          <a:p>
            <a:pPr marL="342900" indent="-342900">
              <a:buFont typeface="Arial" panose="020B0604020202020204" pitchFamily="34" charset="0"/>
              <a:buChar char="•"/>
            </a:pPr>
            <a:r>
              <a:rPr lang="en-US" dirty="0" smtClean="0"/>
              <a:t>The Community is committed to economic diversification to support new industry and job growth for tribal members as well as surrounding communities </a:t>
            </a:r>
            <a:r>
              <a:rPr lang="en-US" dirty="0" smtClean="0"/>
              <a:t>.</a:t>
            </a:r>
          </a:p>
          <a:p>
            <a:pPr marL="342900" indent="-342900">
              <a:buFont typeface="Arial" panose="020B0604020202020204" pitchFamily="34" charset="0"/>
              <a:buChar char="•"/>
            </a:pPr>
            <a:r>
              <a:rPr lang="en-US" dirty="0" smtClean="0"/>
              <a:t>A </a:t>
            </a:r>
            <a:r>
              <a:rPr lang="en-US" dirty="0" smtClean="0"/>
              <a:t>recent economic impact analysis documented that the total output of the Ak-Chin Indian Community is nearly at $437 million in </a:t>
            </a:r>
            <a:r>
              <a:rPr lang="en-US" dirty="0" smtClean="0"/>
              <a:t>2010.</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1828800" cy="935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999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762001"/>
            <a:ext cx="6637468" cy="1371599"/>
          </a:xfrm>
        </p:spPr>
        <p:txBody>
          <a:bodyPr/>
          <a:lstStyle/>
          <a:p>
            <a:r>
              <a:rPr lang="en-US" dirty="0" smtClean="0"/>
              <a:t>Ak-Chin Enterprises</a:t>
            </a:r>
            <a:endParaRPr lang="en-US" dirty="0"/>
          </a:p>
        </p:txBody>
      </p:sp>
      <p:sp>
        <p:nvSpPr>
          <p:cNvPr id="3" name="Text Placeholder 2"/>
          <p:cNvSpPr>
            <a:spLocks noGrp="1"/>
          </p:cNvSpPr>
          <p:nvPr>
            <p:ph type="body" idx="1"/>
          </p:nvPr>
        </p:nvSpPr>
        <p:spPr>
          <a:xfrm>
            <a:off x="1258645" y="2286000"/>
            <a:ext cx="6637467" cy="3501613"/>
          </a:xfrm>
        </p:spPr>
        <p:txBody>
          <a:bodyPr>
            <a:normAutofit lnSpcReduction="10000"/>
          </a:bodyPr>
          <a:lstStyle/>
          <a:p>
            <a:pPr marL="342900" indent="-342900">
              <a:buFont typeface="Arial" panose="020B0604020202020204" pitchFamily="34" charset="0"/>
              <a:buChar char="•"/>
            </a:pPr>
            <a:r>
              <a:rPr lang="en-US" dirty="0" smtClean="0"/>
              <a:t>Ak-Chin Farms</a:t>
            </a:r>
          </a:p>
          <a:p>
            <a:pPr marL="342900" indent="-342900">
              <a:buFont typeface="Arial" panose="020B0604020202020204" pitchFamily="34" charset="0"/>
              <a:buChar char="•"/>
            </a:pPr>
            <a:r>
              <a:rPr lang="en-US" dirty="0" smtClean="0"/>
              <a:t>Ak-Chin Industrial Park</a:t>
            </a:r>
          </a:p>
          <a:p>
            <a:pPr marL="342900" indent="-342900">
              <a:buFont typeface="Arial" panose="020B0604020202020204" pitchFamily="34" charset="0"/>
              <a:buChar char="•"/>
            </a:pPr>
            <a:r>
              <a:rPr lang="en-US" dirty="0"/>
              <a:t>Ak-Chin Regional </a:t>
            </a:r>
            <a:r>
              <a:rPr lang="en-US" dirty="0" smtClean="0"/>
              <a:t>Airport</a:t>
            </a:r>
          </a:p>
          <a:p>
            <a:pPr marL="342900" indent="-342900">
              <a:buFont typeface="Arial" panose="020B0604020202020204" pitchFamily="34" charset="0"/>
              <a:buChar char="•"/>
            </a:pPr>
            <a:r>
              <a:rPr lang="en-US" dirty="0" err="1" smtClean="0"/>
              <a:t>Ak</a:t>
            </a:r>
            <a:r>
              <a:rPr lang="en-US" dirty="0" smtClean="0"/>
              <a:t>-Chin Quail Run Steel Company</a:t>
            </a:r>
            <a:endParaRPr lang="en-US" dirty="0"/>
          </a:p>
          <a:p>
            <a:pPr marL="342900" indent="-342900">
              <a:buFont typeface="Arial" panose="020B0604020202020204" pitchFamily="34" charset="0"/>
              <a:buChar char="•"/>
            </a:pPr>
            <a:r>
              <a:rPr lang="en-US" dirty="0" smtClean="0"/>
              <a:t>Harrah’s </a:t>
            </a:r>
            <a:r>
              <a:rPr lang="en-US" dirty="0"/>
              <a:t>Ak-Chin Casino &amp; Resort</a:t>
            </a:r>
          </a:p>
          <a:p>
            <a:pPr marL="342900" indent="-342900">
              <a:buFont typeface="Arial" panose="020B0604020202020204" pitchFamily="34" charset="0"/>
              <a:buChar char="•"/>
            </a:pPr>
            <a:r>
              <a:rPr lang="en-US" dirty="0"/>
              <a:t>Hickman’s Egg </a:t>
            </a:r>
            <a:r>
              <a:rPr lang="en-US" dirty="0" smtClean="0"/>
              <a:t>Farm</a:t>
            </a:r>
          </a:p>
          <a:p>
            <a:pPr marL="342900" indent="-342900">
              <a:buFont typeface="Arial" panose="020B0604020202020204" pitchFamily="34" charset="0"/>
              <a:buChar char="•"/>
            </a:pPr>
            <a:r>
              <a:rPr lang="en-US" b="1" i="1" dirty="0" smtClean="0"/>
              <a:t>Santa Cruz Commerce Center</a:t>
            </a:r>
          </a:p>
          <a:p>
            <a:pPr marL="342900" indent="-342900">
              <a:buFont typeface="Arial" panose="020B0604020202020204" pitchFamily="34" charset="0"/>
              <a:buChar char="•"/>
            </a:pPr>
            <a:r>
              <a:rPr lang="en-US" dirty="0"/>
              <a:t>Southern Dunes Golf Club</a:t>
            </a:r>
          </a:p>
          <a:p>
            <a:pPr marL="342900" indent="-342900">
              <a:buFont typeface="Arial" panose="020B0604020202020204" pitchFamily="34" charset="0"/>
              <a:buChar char="•"/>
            </a:pPr>
            <a:r>
              <a:rPr lang="en-US" dirty="0" err="1" smtClean="0"/>
              <a:t>Vekol</a:t>
            </a:r>
            <a:r>
              <a:rPr lang="en-US" dirty="0" smtClean="0"/>
              <a:t> Market</a:t>
            </a:r>
          </a:p>
          <a:p>
            <a:pPr marL="342900" indent="-342900">
              <a:buFont typeface="Arial" panose="020B0604020202020204" pitchFamily="34" charset="0"/>
              <a:buChar char="•"/>
            </a:pPr>
            <a:r>
              <a:rPr lang="en-US" dirty="0" err="1" smtClean="0"/>
              <a:t>UltraStar</a:t>
            </a:r>
            <a:r>
              <a:rPr lang="en-US" dirty="0" smtClean="0"/>
              <a:t> Multi-</a:t>
            </a:r>
            <a:r>
              <a:rPr lang="en-US" dirty="0" err="1" smtClean="0"/>
              <a:t>tainment</a:t>
            </a:r>
            <a:r>
              <a:rPr lang="en-US" dirty="0" smtClean="0"/>
              <a:t> Center at Ak-Chin Circle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63862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762001"/>
            <a:ext cx="6637468" cy="1752599"/>
          </a:xfrm>
        </p:spPr>
        <p:txBody>
          <a:bodyPr/>
          <a:lstStyle/>
          <a:p>
            <a:r>
              <a:rPr lang="en-US" dirty="0" smtClean="0"/>
              <a:t>Variety of Leasing Tenants</a:t>
            </a:r>
            <a:endParaRPr lang="en-US" dirty="0"/>
          </a:p>
        </p:txBody>
      </p:sp>
      <p:sp>
        <p:nvSpPr>
          <p:cNvPr id="3" name="Text Placeholder 2"/>
          <p:cNvSpPr>
            <a:spLocks noGrp="1"/>
          </p:cNvSpPr>
          <p:nvPr>
            <p:ph type="body" idx="1"/>
          </p:nvPr>
        </p:nvSpPr>
        <p:spPr>
          <a:xfrm>
            <a:off x="1258645" y="2590800"/>
            <a:ext cx="6637467" cy="3196813"/>
          </a:xfrm>
        </p:spPr>
        <p:txBody>
          <a:bodyPr>
            <a:normAutofit/>
          </a:bodyPr>
          <a:lstStyle/>
          <a:p>
            <a:pPr marL="342900" indent="-342900">
              <a:buFont typeface="Arial" panose="020B0604020202020204" pitchFamily="34" charset="0"/>
              <a:buChar char="•"/>
            </a:pPr>
            <a:r>
              <a:rPr lang="en-US" dirty="0" smtClean="0"/>
              <a:t>Tillers Equipment &amp; Tool Rentals</a:t>
            </a:r>
          </a:p>
          <a:p>
            <a:pPr marL="342900" indent="-342900">
              <a:buFont typeface="Arial" panose="020B0604020202020204" pitchFamily="34" charset="0"/>
              <a:buChar char="•"/>
            </a:pPr>
            <a:r>
              <a:rPr lang="en-US" dirty="0" smtClean="0"/>
              <a:t>M&amp;S Equipment </a:t>
            </a:r>
          </a:p>
          <a:p>
            <a:pPr marL="342900" indent="-342900">
              <a:buFont typeface="Arial" panose="020B0604020202020204" pitchFamily="34" charset="0"/>
              <a:buChar char="•"/>
            </a:pPr>
            <a:r>
              <a:rPr lang="en-US" dirty="0" err="1" smtClean="0"/>
              <a:t>Fyrestorm</a:t>
            </a:r>
            <a:r>
              <a:rPr lang="en-US" dirty="0" smtClean="0"/>
              <a:t> Cheer</a:t>
            </a:r>
          </a:p>
          <a:p>
            <a:pPr marL="342900" indent="-342900">
              <a:buFont typeface="Arial" panose="020B0604020202020204" pitchFamily="34" charset="0"/>
              <a:buChar char="•"/>
            </a:pPr>
            <a:r>
              <a:rPr lang="en-US" dirty="0" smtClean="0"/>
              <a:t>Hickman’s Eggs</a:t>
            </a:r>
          </a:p>
          <a:p>
            <a:pPr marL="342900" indent="-342900">
              <a:buFont typeface="Arial" panose="020B0604020202020204" pitchFamily="34" charset="0"/>
              <a:buChar char="•"/>
            </a:pPr>
            <a:r>
              <a:rPr lang="en-US" dirty="0" smtClean="0"/>
              <a:t>Expected End Ministries</a:t>
            </a:r>
          </a:p>
          <a:p>
            <a:pPr marL="342900" indent="-342900">
              <a:buFont typeface="Arial" panose="020B0604020202020204" pitchFamily="34" charset="0"/>
              <a:buChar char="•"/>
            </a:pPr>
            <a:r>
              <a:rPr lang="en-US" dirty="0" smtClean="0"/>
              <a:t>Gymnastics </a:t>
            </a:r>
          </a:p>
          <a:p>
            <a:pPr marL="342900" indent="-342900">
              <a:buFont typeface="Arial" panose="020B0604020202020204" pitchFamily="34" charset="0"/>
              <a:buChar char="•"/>
            </a:pPr>
            <a:r>
              <a:rPr lang="en-US" dirty="0" smtClean="0"/>
              <a:t>Batting Cages</a:t>
            </a:r>
          </a:p>
          <a:p>
            <a:pPr marL="342900" indent="-342900">
              <a:buFont typeface="Arial" panose="020B0604020202020204" pitchFamily="34" charset="0"/>
              <a:buChar char="•"/>
            </a:pPr>
            <a:r>
              <a:rPr lang="en-US" dirty="0" smtClean="0"/>
              <a:t>Cross Fit</a:t>
            </a:r>
            <a:endParaRPr lang="en-US" dirty="0"/>
          </a:p>
        </p:txBody>
      </p:sp>
      <p:pic>
        <p:nvPicPr>
          <p:cNvPr id="3074" name="Picture 2" descr="Mesquite Building at Santa Cruz Commerc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9445" y="4800599"/>
            <a:ext cx="2634954" cy="158097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381001"/>
            <a:ext cx="1752600" cy="1336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descr="M+S_tractors_45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914400"/>
            <a:ext cx="1466850" cy="981076"/>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Tillers-Penske20150916_13590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899" y="2667000"/>
            <a:ext cx="2857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Santa Cruz Commerce Center">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6478" y="831592"/>
            <a:ext cx="2241845" cy="1146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073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371601"/>
            <a:ext cx="6637468" cy="1523999"/>
          </a:xfrm>
        </p:spPr>
        <p:txBody>
          <a:bodyPr>
            <a:normAutofit fontScale="90000"/>
          </a:bodyPr>
          <a:lstStyle/>
          <a:p>
            <a:r>
              <a:rPr lang="en-US" dirty="0" smtClean="0"/>
              <a:t>Grow Your Business in the  Ak-Chin Indian Community</a:t>
            </a:r>
            <a:br>
              <a:rPr lang="en-US" dirty="0" smtClean="0"/>
            </a:br>
            <a:endParaRPr lang="en-US" dirty="0"/>
          </a:p>
        </p:txBody>
      </p:sp>
      <p:sp>
        <p:nvSpPr>
          <p:cNvPr id="3" name="Text Placeholder 2"/>
          <p:cNvSpPr>
            <a:spLocks noGrp="1"/>
          </p:cNvSpPr>
          <p:nvPr>
            <p:ph type="body" idx="1"/>
          </p:nvPr>
        </p:nvSpPr>
        <p:spPr>
          <a:xfrm>
            <a:off x="1258645" y="2971801"/>
            <a:ext cx="6637467" cy="2362200"/>
          </a:xfrm>
        </p:spPr>
        <p:txBody>
          <a:bodyPr/>
          <a:lstStyle/>
          <a:p>
            <a:endParaRPr lang="en-US" dirty="0" smtClean="0">
              <a:hlinkClick r:id="rId2"/>
            </a:endParaRPr>
          </a:p>
          <a:p>
            <a:pPr algn="ctr"/>
            <a:r>
              <a:rPr lang="en-US" dirty="0" smtClean="0">
                <a:hlinkClick r:id="rId2"/>
              </a:rPr>
              <a:t>https://youtu.be/6g2ifoa6YMQ</a:t>
            </a:r>
            <a:endParaRPr lang="en-US" dirty="0" smtClean="0"/>
          </a:p>
          <a:p>
            <a:endParaRPr lang="en-US" dirty="0"/>
          </a:p>
          <a:p>
            <a:endParaRPr lang="en-US" dirty="0"/>
          </a:p>
        </p:txBody>
      </p:sp>
    </p:spTree>
    <p:extLst>
      <p:ext uri="{BB962C8B-B14F-4D97-AF65-F5344CB8AC3E}">
        <p14:creationId xmlns:p14="http://schemas.microsoft.com/office/powerpoint/2010/main" val="2060307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2107532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676400"/>
            <a:ext cx="7772400" cy="2819400"/>
          </a:xfrm>
        </p:spPr>
        <p:txBody>
          <a:bodyPr>
            <a:normAutofit/>
          </a:bodyPr>
          <a:lstStyle/>
          <a:p>
            <a:r>
              <a:rPr lang="en-US" sz="2200" dirty="0" smtClean="0"/>
              <a:t>Karen Fierro</a:t>
            </a:r>
            <a:br>
              <a:rPr lang="en-US" sz="2200" dirty="0" smtClean="0"/>
            </a:br>
            <a:r>
              <a:rPr lang="en-US" sz="2200" dirty="0" smtClean="0"/>
              <a:t>Self-Governance Director</a:t>
            </a:r>
            <a:br>
              <a:rPr lang="en-US" sz="2200" dirty="0" smtClean="0"/>
            </a:br>
            <a:r>
              <a:rPr lang="en-US" sz="2200" dirty="0" smtClean="0"/>
              <a:t>520.568.1036</a:t>
            </a:r>
            <a:br>
              <a:rPr lang="en-US" sz="2200" dirty="0" smtClean="0"/>
            </a:br>
            <a:r>
              <a:rPr lang="en-US" sz="2200" dirty="0" smtClean="0"/>
              <a:t>kfierro@ak-chin.nsn.us</a:t>
            </a:r>
            <a:r>
              <a:rPr lang="en-US" dirty="0" smtClean="0"/>
              <a:t/>
            </a:r>
            <a:br>
              <a:rPr lang="en-US" dirty="0" smtClean="0"/>
            </a:br>
            <a:endParaRPr lang="en-US" dirty="0"/>
          </a:p>
        </p:txBody>
      </p:sp>
      <p:sp>
        <p:nvSpPr>
          <p:cNvPr id="3" name="Text Placeholder 2"/>
          <p:cNvSpPr>
            <a:spLocks noGrp="1"/>
          </p:cNvSpPr>
          <p:nvPr>
            <p:ph type="body" idx="1"/>
          </p:nvPr>
        </p:nvSpPr>
        <p:spPr/>
        <p:txBody>
          <a:bodyPr>
            <a:normAutofit/>
          </a:bodyPr>
          <a:lstStyle/>
          <a:p>
            <a:r>
              <a:rPr lang="en-US" sz="4800" dirty="0" smtClean="0"/>
              <a:t>Contact Information</a:t>
            </a:r>
            <a:endParaRPr lang="en-US" sz="4800" dirty="0"/>
          </a:p>
        </p:txBody>
      </p:sp>
    </p:spTree>
    <p:extLst>
      <p:ext uri="{BB962C8B-B14F-4D97-AF65-F5344CB8AC3E}">
        <p14:creationId xmlns:p14="http://schemas.microsoft.com/office/powerpoint/2010/main" val="3376365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Overview</a:t>
            </a:r>
            <a:endParaRPr lang="en-US" dirty="0"/>
          </a:p>
        </p:txBody>
      </p:sp>
      <p:sp>
        <p:nvSpPr>
          <p:cNvPr id="3" name="Content Placeholder 2"/>
          <p:cNvSpPr>
            <a:spLocks noGrp="1"/>
          </p:cNvSpPr>
          <p:nvPr>
            <p:ph idx="1"/>
          </p:nvPr>
        </p:nvSpPr>
        <p:spPr/>
        <p:txBody>
          <a:bodyPr>
            <a:normAutofit/>
          </a:bodyPr>
          <a:lstStyle/>
          <a:p>
            <a:r>
              <a:rPr lang="en-US" sz="1800" dirty="0" smtClean="0">
                <a:solidFill>
                  <a:schemeClr val="bg1">
                    <a:lumMod val="50000"/>
                  </a:schemeClr>
                </a:solidFill>
              </a:rPr>
              <a:t>The Ak-Chin Indian Community, ‘ the Community,’ is nestled in the Santa Cruz Valley of Southern Arizona and about 20 miles south of Phoenix.</a:t>
            </a:r>
          </a:p>
          <a:p>
            <a:endParaRPr lang="en-US" sz="1800" dirty="0" smtClean="0">
              <a:solidFill>
                <a:schemeClr val="bg1">
                  <a:lumMod val="50000"/>
                </a:schemeClr>
              </a:solidFill>
            </a:endParaRPr>
          </a:p>
          <a:p>
            <a:r>
              <a:rPr lang="en-US" sz="1800" dirty="0" smtClean="0">
                <a:solidFill>
                  <a:schemeClr val="bg1">
                    <a:lumMod val="50000"/>
                  </a:schemeClr>
                </a:solidFill>
              </a:rPr>
              <a:t>There are 1,046 enrolled Ak-Chin Community Members.</a:t>
            </a:r>
            <a:endParaRPr lang="en-US" sz="1800" dirty="0">
              <a:solidFill>
                <a:schemeClr val="bg1">
                  <a:lumMod val="50000"/>
                </a:schemeClr>
              </a:solidFill>
            </a:endParaRPr>
          </a:p>
          <a:p>
            <a:pPr marL="68580" indent="0">
              <a:buNone/>
            </a:pPr>
            <a:endParaRPr lang="en-US" sz="1800" dirty="0">
              <a:solidFill>
                <a:schemeClr val="bg1">
                  <a:lumMod val="50000"/>
                </a:schemeClr>
              </a:solidFill>
            </a:endParaRPr>
          </a:p>
          <a:p>
            <a:r>
              <a:rPr lang="en-US" sz="1800" dirty="0" smtClean="0">
                <a:solidFill>
                  <a:schemeClr val="bg1">
                    <a:lumMod val="50000"/>
                  </a:schemeClr>
                </a:solidFill>
              </a:rPr>
              <a:t>The Community is governed by 5 member  Community Council which oversees governmental operations and departments that service the Community of Ak-Chin.</a:t>
            </a:r>
            <a:endParaRPr lang="en-US" sz="1800" dirty="0">
              <a:solidFill>
                <a:schemeClr val="bg1">
                  <a:lumMod val="50000"/>
                </a:schemeClr>
              </a:solidFill>
            </a:endParaRPr>
          </a:p>
        </p:txBody>
      </p:sp>
    </p:spTree>
    <p:extLst>
      <p:ext uri="{BB962C8B-B14F-4D97-AF65-F5344CB8AC3E}">
        <p14:creationId xmlns:p14="http://schemas.microsoft.com/office/powerpoint/2010/main" val="93203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524000"/>
            <a:ext cx="6637468" cy="990600"/>
          </a:xfrm>
        </p:spPr>
        <p:txBody>
          <a:bodyPr>
            <a:normAutofit/>
          </a:bodyPr>
          <a:lstStyle/>
          <a:p>
            <a:pPr algn="ctr"/>
            <a:r>
              <a:rPr lang="en-US" sz="2800" dirty="0" smtClean="0"/>
              <a:t>Ak-Chin Indian Community Council</a:t>
            </a:r>
            <a:endParaRPr lang="en-US"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542" y="2777290"/>
            <a:ext cx="5319257" cy="2709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57200"/>
            <a:ext cx="1676400" cy="161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2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1"/>
            <a:ext cx="7772400" cy="1066800"/>
          </a:xfrm>
          <a:ln>
            <a:solidFill>
              <a:schemeClr val="accent1"/>
            </a:solidFill>
          </a:ln>
        </p:spPr>
        <p:txBody>
          <a:bodyPr>
            <a:normAutofit/>
          </a:bodyPr>
          <a:lstStyle/>
          <a:p>
            <a:r>
              <a:rPr lang="en-US" sz="4000" dirty="0" smtClean="0"/>
              <a:t>Community Overview</a:t>
            </a:r>
            <a:endParaRPr lang="en-US" sz="4000" dirty="0"/>
          </a:p>
        </p:txBody>
      </p:sp>
      <p:sp>
        <p:nvSpPr>
          <p:cNvPr id="3" name="Text Placeholder 2"/>
          <p:cNvSpPr>
            <a:spLocks noGrp="1"/>
          </p:cNvSpPr>
          <p:nvPr>
            <p:ph type="body" idx="1"/>
          </p:nvPr>
        </p:nvSpPr>
        <p:spPr>
          <a:xfrm>
            <a:off x="722313" y="1981200"/>
            <a:ext cx="7772400" cy="4419600"/>
          </a:xfrm>
        </p:spPr>
        <p:txBody>
          <a:bodyPr>
            <a:normAutofit/>
          </a:bodyPr>
          <a:lstStyle/>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r>
              <a:rPr lang="en-US" sz="1800" dirty="0" smtClean="0"/>
              <a:t>The Ak-Chin people are a mixture of Pima and Tohono O’odham tribes whose background is farming. The word </a:t>
            </a:r>
            <a:r>
              <a:rPr lang="en-US" sz="1800" i="1" dirty="0" smtClean="0"/>
              <a:t>Ak-Chin</a:t>
            </a:r>
            <a:r>
              <a:rPr lang="en-US" sz="1800" dirty="0" smtClean="0"/>
              <a:t> comes from an O’odham word meaning </a:t>
            </a:r>
            <a:r>
              <a:rPr lang="en-US" sz="1800" i="1" dirty="0" smtClean="0"/>
              <a:t>mouth of the wash or place where the wash loses itself in the sand or ground.</a:t>
            </a:r>
          </a:p>
          <a:p>
            <a:pPr marL="342900" indent="-342900" algn="l">
              <a:buFont typeface="Arial" panose="020B0604020202020204" pitchFamily="34" charset="0"/>
              <a:buChar char="•"/>
            </a:pPr>
            <a:endParaRPr lang="en-US" sz="1800" i="1" dirty="0" smtClean="0"/>
          </a:p>
          <a:p>
            <a:pPr marL="342900" indent="-342900" algn="l">
              <a:buFont typeface="Arial" panose="020B0604020202020204" pitchFamily="34" charset="0"/>
              <a:buChar char="•"/>
            </a:pPr>
            <a:r>
              <a:rPr lang="en-US" sz="1800" i="1" dirty="0" smtClean="0"/>
              <a:t>Ak-Chin </a:t>
            </a:r>
            <a:r>
              <a:rPr lang="en-US" sz="1800" dirty="0" smtClean="0"/>
              <a:t>also refers to the type of farming that is dependent on washes created by seasonal flood plains. The relationship of land and water has always been at the heart of Ak-Chin’s identity and as such the entire </a:t>
            </a:r>
            <a:r>
              <a:rPr lang="en-US" sz="1800" dirty="0" smtClean="0">
                <a:solidFill>
                  <a:schemeClr val="bg1">
                    <a:lumMod val="50000"/>
                  </a:schemeClr>
                </a:solidFill>
              </a:rPr>
              <a:t>22,000</a:t>
            </a:r>
            <a:r>
              <a:rPr lang="en-US" sz="1800" dirty="0" smtClean="0"/>
              <a:t> acre reservation.</a:t>
            </a:r>
            <a:endParaRPr lang="en-US" sz="1800" i="1" dirty="0" smtClean="0"/>
          </a:p>
          <a:p>
            <a:pPr marL="342900" indent="-342900" algn="l">
              <a:buFont typeface="Arial" panose="020B0604020202020204" pitchFamily="34" charset="0"/>
              <a:buChar char="•"/>
            </a:pPr>
            <a:endParaRPr lang="en-US" sz="1800" dirty="0" smtClean="0"/>
          </a:p>
          <a:p>
            <a:pPr marL="342900" indent="-342900">
              <a:buFont typeface="Arial" panose="020B0604020202020204" pitchFamily="34" charset="0"/>
              <a:buChar char="•"/>
            </a:pPr>
            <a:endParaRPr lang="en-US" sz="1800" dirty="0"/>
          </a:p>
        </p:txBody>
      </p:sp>
    </p:spTree>
    <p:extLst>
      <p:ext uri="{BB962C8B-B14F-4D97-AF65-F5344CB8AC3E}">
        <p14:creationId xmlns:p14="http://schemas.microsoft.com/office/powerpoint/2010/main" val="3639119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914401"/>
            <a:ext cx="6637468" cy="1295399"/>
          </a:xfrm>
        </p:spPr>
        <p:txBody>
          <a:bodyPr>
            <a:normAutofit/>
          </a:bodyPr>
          <a:lstStyle/>
          <a:p>
            <a:r>
              <a:rPr lang="en-US" dirty="0" smtClean="0"/>
              <a:t>HEARTH </a:t>
            </a:r>
            <a:r>
              <a:rPr lang="en-US" dirty="0" smtClean="0"/>
              <a:t>Act</a:t>
            </a:r>
            <a:endParaRPr lang="en-US" dirty="0"/>
          </a:p>
        </p:txBody>
      </p:sp>
      <p:sp>
        <p:nvSpPr>
          <p:cNvPr id="3" name="Text Placeholder 2"/>
          <p:cNvSpPr>
            <a:spLocks noGrp="1"/>
          </p:cNvSpPr>
          <p:nvPr>
            <p:ph type="body" idx="1"/>
          </p:nvPr>
        </p:nvSpPr>
        <p:spPr>
          <a:xfrm>
            <a:off x="1219200" y="2209800"/>
            <a:ext cx="6637467" cy="3577813"/>
          </a:xfrm>
        </p:spPr>
        <p:txBody>
          <a:bodyPr>
            <a:normAutofit lnSpcReduction="10000"/>
          </a:bodyPr>
          <a:lstStyle/>
          <a:p>
            <a:pPr marL="342900" indent="-342900">
              <a:buFont typeface="Arial" panose="020B0604020202020204" pitchFamily="34" charset="0"/>
              <a:buChar char="•"/>
            </a:pPr>
            <a:r>
              <a:rPr lang="en-US" dirty="0" smtClean="0"/>
              <a:t>The Community started the process in early 2013.</a:t>
            </a:r>
          </a:p>
          <a:p>
            <a:pPr marL="342900" indent="-342900">
              <a:buFont typeface="Arial" panose="020B0604020202020204" pitchFamily="34" charset="0"/>
              <a:buChar char="•"/>
            </a:pPr>
            <a:r>
              <a:rPr lang="en-US" dirty="0" smtClean="0"/>
              <a:t>Our regulations were </a:t>
            </a:r>
            <a:r>
              <a:rPr lang="en-US" dirty="0"/>
              <a:t>approved by the Bureau of Indian Affairs on November 10, 2013 for Business</a:t>
            </a:r>
            <a:r>
              <a:rPr lang="en-US" dirty="0" smtClean="0"/>
              <a:t>.</a:t>
            </a:r>
          </a:p>
          <a:p>
            <a:pPr marL="342900" indent="-342900">
              <a:buFont typeface="Arial" panose="020B0604020202020204" pitchFamily="34" charset="0"/>
              <a:buChar char="•"/>
            </a:pPr>
            <a:r>
              <a:rPr lang="en-US" dirty="0" smtClean="0"/>
              <a:t>The Community followed the guidance when developing the tribal regulations for requirements in leasing approvals.</a:t>
            </a:r>
          </a:p>
          <a:p>
            <a:pPr marL="342900" indent="-342900">
              <a:buFont typeface="Arial" panose="020B0604020202020204" pitchFamily="34" charset="0"/>
              <a:buChar char="•"/>
            </a:pPr>
            <a:r>
              <a:rPr lang="en-US" dirty="0" smtClean="0"/>
              <a:t>The clear upside is that the Community now has the power to grant leases involving it’s real property.</a:t>
            </a:r>
            <a:endParaRPr lang="en-US" dirty="0" smtClean="0"/>
          </a:p>
          <a:p>
            <a:pPr marL="342900" indent="-342900">
              <a:buFont typeface="Arial" panose="020B0604020202020204" pitchFamily="34" charset="0"/>
              <a:buChar char="•"/>
            </a:pPr>
            <a:r>
              <a:rPr lang="en-US" dirty="0" smtClean="0"/>
              <a:t>However, there are costs involved in assuming such authority</a:t>
            </a:r>
            <a:endParaRPr lang="en-US" dirty="0" smtClean="0"/>
          </a:p>
          <a:p>
            <a:pPr lvl="2"/>
            <a:endParaRPr lang="en-US" dirty="0" smtClean="0"/>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244681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990601"/>
            <a:ext cx="6637468" cy="1219200"/>
          </a:xfrm>
        </p:spPr>
        <p:txBody>
          <a:bodyPr>
            <a:normAutofit fontScale="90000"/>
          </a:bodyPr>
          <a:lstStyle/>
          <a:p>
            <a:r>
              <a:rPr lang="en-US" dirty="0" smtClean="0"/>
              <a:t>HEARTH Act: </a:t>
            </a:r>
            <a:r>
              <a:rPr lang="en-US" dirty="0" err="1" smtClean="0"/>
              <a:t>Ak</a:t>
            </a:r>
            <a:r>
              <a:rPr lang="en-US" dirty="0" smtClean="0"/>
              <a:t>-Chin Tribal Regulations</a:t>
            </a:r>
            <a:endParaRPr lang="en-US" dirty="0"/>
          </a:p>
        </p:txBody>
      </p:sp>
      <p:sp>
        <p:nvSpPr>
          <p:cNvPr id="3" name="Text Placeholder 2"/>
          <p:cNvSpPr>
            <a:spLocks noGrp="1"/>
          </p:cNvSpPr>
          <p:nvPr>
            <p:ph type="body" idx="1"/>
          </p:nvPr>
        </p:nvSpPr>
        <p:spPr>
          <a:xfrm>
            <a:off x="1258645" y="2286000"/>
            <a:ext cx="6637467" cy="3501613"/>
          </a:xfrm>
        </p:spPr>
        <p:txBody>
          <a:bodyPr>
            <a:normAutofit lnSpcReduction="10000"/>
          </a:bodyPr>
          <a:lstStyle/>
          <a:p>
            <a:pPr marL="342900" indent="-342900">
              <a:buFont typeface="Arial" panose="020B0604020202020204" pitchFamily="34" charset="0"/>
              <a:buChar char="•"/>
            </a:pPr>
            <a:r>
              <a:rPr lang="en-US" dirty="0" smtClean="0"/>
              <a:t>The HEARTH Act has conferred the right to take on this responsibility, but appropriated no money for doing so.</a:t>
            </a:r>
          </a:p>
          <a:p>
            <a:pPr marL="342900" indent="-342900">
              <a:buFont typeface="Arial" panose="020B0604020202020204" pitchFamily="34" charset="0"/>
              <a:buChar char="•"/>
            </a:pPr>
            <a:r>
              <a:rPr lang="en-US" dirty="0" smtClean="0"/>
              <a:t>The HEARTH Act specifically states that the Secretary shall not be liable for any losses by parties to a tribal lease that’s executed under tribal regulation. See 25 USC 415(b)(7).</a:t>
            </a:r>
          </a:p>
          <a:p>
            <a:pPr marL="342900" indent="-342900">
              <a:buFont typeface="Arial" panose="020B0604020202020204" pitchFamily="34" charset="0"/>
              <a:buChar char="•"/>
            </a:pPr>
            <a:r>
              <a:rPr lang="en-US" dirty="0" smtClean="0"/>
              <a:t>To obtain approval, the tribal regulations must put in place an Environmental Review Process. If the necessary Process isn’t completed, the lease is “null” and “void.”</a:t>
            </a:r>
            <a:endParaRPr lang="en-US" dirty="0"/>
          </a:p>
        </p:txBody>
      </p:sp>
    </p:spTree>
    <p:extLst>
      <p:ext uri="{BB962C8B-B14F-4D97-AF65-F5344CB8AC3E}">
        <p14:creationId xmlns:p14="http://schemas.microsoft.com/office/powerpoint/2010/main" val="3047899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914400"/>
            <a:ext cx="6637468" cy="1600200"/>
          </a:xfrm>
        </p:spPr>
        <p:txBody>
          <a:bodyPr>
            <a:normAutofit fontScale="90000"/>
          </a:bodyPr>
          <a:lstStyle/>
          <a:p>
            <a:r>
              <a:rPr lang="en-US" dirty="0" smtClean="0"/>
              <a:t>HEARTH Act: </a:t>
            </a:r>
            <a:r>
              <a:rPr lang="en-US" dirty="0" err="1" smtClean="0"/>
              <a:t>Ak</a:t>
            </a:r>
            <a:r>
              <a:rPr lang="en-US" dirty="0" smtClean="0"/>
              <a:t>-Chin Tribal Regulations</a:t>
            </a:r>
            <a:br>
              <a:rPr lang="en-US" dirty="0" smtClean="0"/>
            </a:br>
            <a:endParaRPr lang="en-US" dirty="0"/>
          </a:p>
        </p:txBody>
      </p:sp>
      <p:sp>
        <p:nvSpPr>
          <p:cNvPr id="3" name="Text Placeholder 2"/>
          <p:cNvSpPr>
            <a:spLocks noGrp="1"/>
          </p:cNvSpPr>
          <p:nvPr>
            <p:ph type="body" idx="1"/>
          </p:nvPr>
        </p:nvSpPr>
        <p:spPr>
          <a:xfrm>
            <a:off x="1258645" y="2133600"/>
            <a:ext cx="6637467" cy="3654013"/>
          </a:xfrm>
        </p:spPr>
        <p:txBody>
          <a:bodyPr>
            <a:normAutofit lnSpcReduction="10000"/>
          </a:bodyPr>
          <a:lstStyle/>
          <a:p>
            <a:pPr marL="342900" indent="-342900">
              <a:buFont typeface="Arial" panose="020B0604020202020204" pitchFamily="34" charset="0"/>
              <a:buChar char="•"/>
            </a:pPr>
            <a:r>
              <a:rPr lang="en-US" dirty="0" smtClean="0"/>
              <a:t>Costs also may be incurred in regard to the process created per the regulation for determining, “Fair Lease Value.”</a:t>
            </a:r>
          </a:p>
          <a:p>
            <a:pPr marL="342900" indent="-342900">
              <a:buFont typeface="Arial" panose="020B0604020202020204" pitchFamily="34" charset="0"/>
              <a:buChar char="•"/>
            </a:pPr>
            <a:r>
              <a:rPr lang="en-US" dirty="0" err="1" smtClean="0"/>
              <a:t>Ak</a:t>
            </a:r>
            <a:r>
              <a:rPr lang="en-US" dirty="0" smtClean="0"/>
              <a:t>-Chin tribal regulations also impose a number of terms and conditions which tribal leases are required to contain. Including insurance and performance bond requirements. </a:t>
            </a:r>
          </a:p>
          <a:p>
            <a:pPr marL="342900" indent="-342900">
              <a:buFont typeface="Arial" panose="020B0604020202020204" pitchFamily="34" charset="0"/>
              <a:buChar char="•"/>
            </a:pPr>
            <a:r>
              <a:rPr lang="en-US" dirty="0" smtClean="0"/>
              <a:t>As well as the requirement that leases be submitted to BIA for recordation.</a:t>
            </a:r>
          </a:p>
          <a:p>
            <a:pPr marL="342900" indent="-342900">
              <a:buFont typeface="Arial" panose="020B0604020202020204" pitchFamily="34" charset="0"/>
              <a:buChar char="•"/>
            </a:pPr>
            <a:r>
              <a:rPr lang="en-US" dirty="0" smtClean="0"/>
              <a:t>Challenges to the Community’s determinations regarding leases may be brought in Community Court.</a:t>
            </a:r>
            <a:endParaRPr lang="en-US" dirty="0"/>
          </a:p>
        </p:txBody>
      </p:sp>
    </p:spTree>
    <p:extLst>
      <p:ext uri="{BB962C8B-B14F-4D97-AF65-F5344CB8AC3E}">
        <p14:creationId xmlns:p14="http://schemas.microsoft.com/office/powerpoint/2010/main" val="4100248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762001"/>
            <a:ext cx="6637468" cy="1447799"/>
          </a:xfrm>
        </p:spPr>
        <p:txBody>
          <a:bodyPr/>
          <a:lstStyle/>
          <a:p>
            <a:r>
              <a:rPr lang="en-US" dirty="0" smtClean="0"/>
              <a:t>HEARTH Act: Implementation</a:t>
            </a:r>
            <a:endParaRPr lang="en-US" dirty="0"/>
          </a:p>
        </p:txBody>
      </p:sp>
      <p:sp>
        <p:nvSpPr>
          <p:cNvPr id="3" name="Text Placeholder 2"/>
          <p:cNvSpPr>
            <a:spLocks noGrp="1"/>
          </p:cNvSpPr>
          <p:nvPr>
            <p:ph type="body" idx="1"/>
          </p:nvPr>
        </p:nvSpPr>
        <p:spPr>
          <a:xfrm>
            <a:off x="1258645" y="2514600"/>
            <a:ext cx="6637467" cy="3273013"/>
          </a:xfrm>
        </p:spPr>
        <p:txBody>
          <a:bodyPr>
            <a:normAutofit/>
          </a:bodyPr>
          <a:lstStyle/>
          <a:p>
            <a:pPr marL="342900" indent="-342900">
              <a:buFont typeface="Arial" panose="020B0604020202020204" pitchFamily="34" charset="0"/>
              <a:buChar char="•"/>
            </a:pPr>
            <a:r>
              <a:rPr lang="en-US" dirty="0" smtClean="0"/>
              <a:t>When the Community started implementing the HEARTH Act into Departments the new process did take some time to get used to for all.</a:t>
            </a:r>
          </a:p>
          <a:p>
            <a:pPr marL="342900" indent="-342900">
              <a:buFont typeface="Arial" panose="020B0604020202020204" pitchFamily="34" charset="0"/>
              <a:buChar char="•"/>
            </a:pPr>
            <a:r>
              <a:rPr lang="en-US" dirty="0" smtClean="0"/>
              <a:t>Adjustment period for everyone</a:t>
            </a:r>
          </a:p>
          <a:p>
            <a:pPr marL="342900" indent="-342900">
              <a:buFont typeface="Arial" panose="020B0604020202020204" pitchFamily="34" charset="0"/>
              <a:buChar char="•"/>
            </a:pPr>
            <a:r>
              <a:rPr lang="en-US" dirty="0" smtClean="0"/>
              <a:t>Experienced some growing pains</a:t>
            </a:r>
          </a:p>
          <a:p>
            <a:pPr marL="342900" indent="-342900">
              <a:buFont typeface="Arial" panose="020B0604020202020204" pitchFamily="34" charset="0"/>
              <a:buChar char="•"/>
            </a:pPr>
            <a:r>
              <a:rPr lang="en-US" dirty="0" smtClean="0"/>
              <a:t>Overall, starting to smooth out and becoming a regular process with a strong future in leasing in business.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10965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838201"/>
            <a:ext cx="6637468" cy="1447799"/>
          </a:xfrm>
        </p:spPr>
        <p:txBody>
          <a:bodyPr/>
          <a:lstStyle/>
          <a:p>
            <a:r>
              <a:rPr lang="en-US" dirty="0" smtClean="0"/>
              <a:t>HEARTH Act: Impact</a:t>
            </a:r>
            <a:endParaRPr lang="en-US" dirty="0"/>
          </a:p>
        </p:txBody>
      </p:sp>
      <p:sp>
        <p:nvSpPr>
          <p:cNvPr id="3" name="Text Placeholder 2"/>
          <p:cNvSpPr>
            <a:spLocks noGrp="1"/>
          </p:cNvSpPr>
          <p:nvPr>
            <p:ph type="body" idx="1"/>
          </p:nvPr>
        </p:nvSpPr>
        <p:spPr>
          <a:xfrm>
            <a:off x="1258645" y="2667000"/>
            <a:ext cx="6637467" cy="3120613"/>
          </a:xfrm>
        </p:spPr>
        <p:txBody>
          <a:bodyPr/>
          <a:lstStyle/>
          <a:p>
            <a:pPr marL="342900" indent="-342900">
              <a:buFont typeface="Arial" panose="020B0604020202020204" pitchFamily="34" charset="0"/>
              <a:buChar char="•"/>
            </a:pPr>
            <a:r>
              <a:rPr lang="en-US" dirty="0" smtClean="0"/>
              <a:t>The HEARTH Act assisted greatly in timing to execute leases. </a:t>
            </a:r>
          </a:p>
          <a:p>
            <a:pPr marL="342900" indent="-342900">
              <a:buFont typeface="Arial" panose="020B0604020202020204" pitchFamily="34" charset="0"/>
              <a:buChar char="•"/>
            </a:pPr>
            <a:r>
              <a:rPr lang="en-US" dirty="0" smtClean="0"/>
              <a:t>Leases on average are 45 days including Council Review.</a:t>
            </a:r>
          </a:p>
          <a:p>
            <a:pPr marL="342900" indent="-342900">
              <a:buFont typeface="Arial" panose="020B0604020202020204" pitchFamily="34" charset="0"/>
              <a:buChar char="•"/>
            </a:pPr>
            <a:r>
              <a:rPr lang="en-US" dirty="0" smtClean="0"/>
              <a:t>Before the HEARTH Act leases would take up to 90-120 days.</a:t>
            </a:r>
            <a:endParaRPr lang="en-US" dirty="0"/>
          </a:p>
        </p:txBody>
      </p:sp>
    </p:spTree>
    <p:extLst>
      <p:ext uri="{BB962C8B-B14F-4D97-AF65-F5344CB8AC3E}">
        <p14:creationId xmlns:p14="http://schemas.microsoft.com/office/powerpoint/2010/main" val="18971066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1850</TotalTime>
  <Words>857</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 Ak-Chin Indian Community</vt:lpstr>
      <vt:lpstr>Community Overview</vt:lpstr>
      <vt:lpstr>Ak-Chin Indian Community Council</vt:lpstr>
      <vt:lpstr>Community Overview</vt:lpstr>
      <vt:lpstr>HEARTH Act</vt:lpstr>
      <vt:lpstr>HEARTH Act: Ak-Chin Tribal Regulations</vt:lpstr>
      <vt:lpstr>HEARTH Act: Ak-Chin Tribal Regulations </vt:lpstr>
      <vt:lpstr>HEARTH Act: Implementation</vt:lpstr>
      <vt:lpstr>HEARTH Act: Impact</vt:lpstr>
      <vt:lpstr>HEARTH Act: Sum Up</vt:lpstr>
      <vt:lpstr>HEARTH Act: Going Forward</vt:lpstr>
      <vt:lpstr>Ak-Chin Industrial Park Board</vt:lpstr>
      <vt:lpstr>Ak-Chin Means Business</vt:lpstr>
      <vt:lpstr>Ak-Chin Enterprises</vt:lpstr>
      <vt:lpstr>Variety of Leasing Tenants</vt:lpstr>
      <vt:lpstr>Grow Your Business in the  Ak-Chin Indian Community </vt:lpstr>
      <vt:lpstr>Questions?</vt:lpstr>
      <vt:lpstr>Karen Fierro Self-Governance Director 520.568.1036 kfierro@ak-chin.nsn.us </vt:lpstr>
    </vt:vector>
  </TitlesOfParts>
  <Company>Ak-Chin Indian Community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Ak-Chin Indian Community</dc:title>
  <dc:creator>Karen S Fierro</dc:creator>
  <cp:lastModifiedBy>Windows User</cp:lastModifiedBy>
  <cp:revision>32</cp:revision>
  <dcterms:created xsi:type="dcterms:W3CDTF">2016-04-21T16:38:16Z</dcterms:created>
  <dcterms:modified xsi:type="dcterms:W3CDTF">2016-04-27T22:36:08Z</dcterms:modified>
</cp:coreProperties>
</file>