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  <p:sldMasterId id="2147483670" r:id="rId2"/>
    <p:sldMasterId id="2147483672" r:id="rId3"/>
  </p:sldMasterIdLst>
  <p:notesMasterIdLst>
    <p:notesMasterId r:id="rId22"/>
  </p:notesMasterIdLst>
  <p:handoutMasterIdLst>
    <p:handoutMasterId r:id="rId23"/>
  </p:handoutMasterIdLst>
  <p:sldIdLst>
    <p:sldId id="260" r:id="rId4"/>
    <p:sldId id="299" r:id="rId5"/>
    <p:sldId id="302" r:id="rId6"/>
    <p:sldId id="303" r:id="rId7"/>
    <p:sldId id="304" r:id="rId8"/>
    <p:sldId id="305" r:id="rId9"/>
    <p:sldId id="308" r:id="rId10"/>
    <p:sldId id="306" r:id="rId11"/>
    <p:sldId id="309" r:id="rId12"/>
    <p:sldId id="316" r:id="rId13"/>
    <p:sldId id="311" r:id="rId14"/>
    <p:sldId id="317" r:id="rId15"/>
    <p:sldId id="310" r:id="rId16"/>
    <p:sldId id="313" r:id="rId17"/>
    <p:sldId id="318" r:id="rId18"/>
    <p:sldId id="301" r:id="rId19"/>
    <p:sldId id="314" r:id="rId20"/>
    <p:sldId id="259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6" autoAdjust="0"/>
    <p:restoredTop sz="90037" autoAdjust="0"/>
  </p:normalViewPr>
  <p:slideViewPr>
    <p:cSldViewPr snapToGrid="0" showGuides="1">
      <p:cViewPr varScale="1">
        <p:scale>
          <a:sx n="65" d="100"/>
          <a:sy n="65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3" d="100"/>
          <a:sy n="63" d="100"/>
        </p:scale>
        <p:origin x="254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53D39A-FB07-40D8-B455-E5E7D563DE7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58EA67-873D-465F-B78C-7C9FBF3A9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4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21A76-3768-4B7B-A2C6-0480B89C030C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F3190-5C45-460E-BB9F-8EC36C64F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4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02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47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33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06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63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340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5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27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24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4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4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00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4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33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90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2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F3190-5C45-460E-BB9F-8EC36C64F3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7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>
            <a:spLocks noGrp="1"/>
          </p:cNvSpPr>
          <p:nvPr>
            <p:ph type="subTitle" idx="4294967295"/>
          </p:nvPr>
        </p:nvSpPr>
        <p:spPr>
          <a:xfrm>
            <a:off x="457200" y="1970531"/>
            <a:ext cx="8229600" cy="1175005"/>
          </a:xfrm>
          <a:prstGeom prst="rect">
            <a:avLst/>
          </a:prstGeom>
        </p:spPr>
        <p:txBody>
          <a:bodyPr/>
          <a:lstStyle>
            <a:lvl1pPr>
              <a:lnSpc>
                <a:spcPts val="4500"/>
              </a:lnSpc>
              <a:spcBef>
                <a:spcPts val="60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43483"/>
            <a:ext cx="8229600" cy="1527048"/>
          </a:xfrm>
          <a:prstGeom prst="rect">
            <a:avLst/>
          </a:prstGeom>
        </p:spPr>
        <p:txBody>
          <a:bodyPr/>
          <a:lstStyle>
            <a:lvl1pPr>
              <a:lnSpc>
                <a:spcPts val="5700"/>
              </a:lnSpc>
              <a:spcBef>
                <a:spcPts val="600"/>
              </a:spcBef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Click, add 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162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8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04672"/>
          </a:xfrm>
        </p:spPr>
        <p:txBody>
          <a:bodyPr/>
          <a:lstStyle>
            <a:lvl1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3992563"/>
          </a:xfrm>
        </p:spPr>
        <p:txBody>
          <a:bodyPr/>
          <a:lstStyle>
            <a:lvl1pPr>
              <a:defRPr baseline="0"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rgbClr val="192168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CE1126"/>
              </a:buCl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4509417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5472">
          <p15:clr>
            <a:srgbClr val="FBAE40"/>
          </p15:clr>
        </p15:guide>
        <p15:guide id="3" orient="horz" pos="28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111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767263" y="1689100"/>
            <a:ext cx="4122737" cy="4564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65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3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2093913"/>
            <a:ext cx="3871913" cy="40560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11"/>
          </p:nvPr>
        </p:nvSpPr>
        <p:spPr>
          <a:xfrm>
            <a:off x="4814887" y="2093913"/>
            <a:ext cx="3871913" cy="4056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886" y="1608138"/>
            <a:ext cx="3871913" cy="485775"/>
          </a:xfrm>
        </p:spPr>
        <p:txBody>
          <a:bodyPr/>
          <a:lstStyle>
            <a:lvl1pPr marL="0" indent="0">
              <a:buFontTx/>
              <a:buNone/>
              <a:defRPr sz="2800"/>
            </a:lvl1pPr>
            <a:lvl2pPr marL="457200" indent="0">
              <a:buFontTx/>
              <a:buNone/>
              <a:defRPr sz="24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en-US" dirty="0" smtClean="0"/>
              <a:t>Compare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9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8316" y="2516393"/>
            <a:ext cx="8229600" cy="1096962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 smtClean="0"/>
              <a:t>Click to edit 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18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429000" y="722672"/>
            <a:ext cx="5235677" cy="525744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98464" y="1526458"/>
            <a:ext cx="3030536" cy="445365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98464" y="722672"/>
            <a:ext cx="3030536" cy="73818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861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33" r="4623"/>
          <a:stretch/>
        </p:blipFill>
        <p:spPr>
          <a:xfrm>
            <a:off x="-175491" y="0"/>
            <a:ext cx="9319491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13684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8229600" cy="105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subtitle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80725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" userDrawn="1">
          <p15:clr>
            <a:srgbClr val="F26B43"/>
          </p15:clr>
        </p15:guide>
        <p15:guide id="2" pos="5472" userDrawn="1">
          <p15:clr>
            <a:srgbClr val="F26B43"/>
          </p15:clr>
        </p15:guide>
        <p15:guide id="3" orient="horz" pos="28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98" y="5899731"/>
            <a:ext cx="8439702" cy="976557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2296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7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457200" y="1752601"/>
            <a:ext cx="8229600" cy="396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(not recommended)</a:t>
            </a:r>
          </a:p>
          <a:p>
            <a:pPr lvl="4"/>
            <a:endParaRPr lang="en-US" dirty="0" smtClean="0"/>
          </a:p>
          <a:p>
            <a:pPr lvl="3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8498" y="6199678"/>
            <a:ext cx="1017423" cy="60894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168648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1" r:id="rId2"/>
    <p:sldLayoutId id="2147483690" r:id="rId3"/>
    <p:sldLayoutId id="2147483695" r:id="rId4"/>
    <p:sldLayoutId id="2147483692" r:id="rId5"/>
    <p:sldLayoutId id="2147483693" r:id="rId6"/>
    <p:sldLayoutId id="2147483694" r:id="rId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92168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92168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80000"/>
        <a:buFont typeface="Wingdings" pitchFamily="2" charset="2"/>
        <a:buChar char=""/>
        <a:defRPr sz="32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Wingdings 3" pitchFamily="18" charset="2"/>
        <a:buChar char=""/>
        <a:defRPr sz="28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Font typeface="Calibri" pitchFamily="34" charset="0"/>
        <a:buChar char="–"/>
        <a:defRPr sz="24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E1126"/>
        </a:buClr>
        <a:buSzPct val="125000"/>
        <a:buFont typeface="Arial" charset="0"/>
        <a:buChar char="•"/>
        <a:defRPr sz="2000" kern="1200">
          <a:solidFill>
            <a:srgbClr val="192168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000" kern="1200">
          <a:solidFill>
            <a:srgbClr val="000000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" r="9955"/>
          <a:stretch/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57200" y="466344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Contact Information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2" y="5881445"/>
            <a:ext cx="8439702" cy="9765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43" y="6205585"/>
            <a:ext cx="1016247" cy="608236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396400" y="6335376"/>
            <a:ext cx="5791200" cy="365125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192168"/>
                </a:solidFill>
                <a:latin typeface="Verdana" pitchFamily="34" charset="0"/>
                <a:ea typeface="+mn-ea"/>
                <a:cs typeface="Tahoma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111A96E3-A9FF-4894-9186-F52C729C3EF4}" type="slidenum">
              <a:rPr lang="en-US" sz="1050" b="0" kern="1200" spc="45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Tahoma" pitchFamily="34" charset="0"/>
              </a:rPr>
              <a:pPr/>
              <a:t>‹#›</a:t>
            </a:fld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—</a:t>
            </a:r>
            <a:r>
              <a:rPr lang="en-US" sz="160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</a:t>
            </a:r>
            <a:r>
              <a:rPr lang="en-US" sz="1500" cap="small" spc="3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U.S. Bureau of Labor Statistics</a:t>
            </a:r>
            <a:r>
              <a:rPr lang="en-US" sz="1050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 • </a:t>
            </a:r>
            <a:r>
              <a:rPr lang="en-US" sz="1050" b="1" spc="45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bls.gov</a:t>
            </a:r>
          </a:p>
        </p:txBody>
      </p:sp>
    </p:spTree>
    <p:extLst>
      <p:ext uri="{BB962C8B-B14F-4D97-AF65-F5344CB8AC3E}">
        <p14:creationId xmlns:p14="http://schemas.microsoft.com/office/powerpoint/2010/main" val="8441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2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ls.gov/la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457200" y="1246784"/>
            <a:ext cx="8229600" cy="1056120"/>
          </a:xfrm>
        </p:spPr>
        <p:txBody>
          <a:bodyPr>
            <a:noAutofit/>
          </a:bodyPr>
          <a:lstStyle/>
          <a:p>
            <a:r>
              <a:rPr lang="en-US" sz="4800" dirty="0" smtClean="0"/>
              <a:t>Panel on Indian </a:t>
            </a:r>
            <a:r>
              <a:rPr lang="en-US" sz="4800" dirty="0"/>
              <a:t>Economic Development, </a:t>
            </a:r>
            <a:r>
              <a:rPr lang="en-US" sz="4800" dirty="0" smtClean="0"/>
              <a:t>Labor </a:t>
            </a:r>
            <a:r>
              <a:rPr lang="en-US" sz="4800" dirty="0"/>
              <a:t>and Population Data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57200" y="3970643"/>
            <a:ext cx="8229600" cy="2569465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dirty="0" smtClean="0"/>
              <a:t>Tom Krolik</a:t>
            </a:r>
            <a:endParaRPr lang="en-US" dirty="0"/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sz="2800" b="0" dirty="0" smtClean="0"/>
              <a:t>U.S. Department of Labor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sz="2800" b="0" dirty="0" smtClean="0"/>
              <a:t>Bureau of Labor Statistics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sz="2800" b="0" dirty="0" smtClean="0"/>
              <a:t>Local Area Unemployment Statistics program</a:t>
            </a:r>
          </a:p>
          <a:p>
            <a:pPr>
              <a:lnSpc>
                <a:spcPts val="3300"/>
              </a:lnSpc>
              <a:spcBef>
                <a:spcPts val="0"/>
              </a:spcBef>
            </a:pPr>
            <a:r>
              <a:rPr lang="en-US" sz="2800" b="0" dirty="0" smtClean="0"/>
              <a:t>October 26, 2017</a:t>
            </a:r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9962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ACS Share Ratios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77" y="2042331"/>
            <a:ext cx="8788646" cy="2779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8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current information specific to the reservation areas themselves is used</a:t>
            </a:r>
          </a:p>
          <a:p>
            <a:r>
              <a:rPr lang="en-US" dirty="0" smtClean="0"/>
              <a:t>The ACS data from which the shares are calculated </a:t>
            </a:r>
            <a:r>
              <a:rPr lang="en-US" dirty="0"/>
              <a:t>p</a:t>
            </a:r>
            <a:r>
              <a:rPr lang="en-US" dirty="0" smtClean="0"/>
              <a:t>ertain to a remote, 5-year period</a:t>
            </a:r>
          </a:p>
          <a:p>
            <a:pPr lvl="1"/>
            <a:r>
              <a:rPr lang="en-US" dirty="0" smtClean="0"/>
              <a:t>Conditions may have varied considerably </a:t>
            </a:r>
            <a:r>
              <a:rPr lang="en-US" i="1" dirty="0" smtClean="0"/>
              <a:t>within </a:t>
            </a:r>
            <a:r>
              <a:rPr lang="en-US" dirty="0" smtClean="0"/>
              <a:t>the 5-year base period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verage shares over the 5-year base period may not be representative of the current relationship</a:t>
            </a:r>
          </a:p>
        </p:txBody>
      </p:sp>
    </p:spTree>
    <p:extLst>
      <p:ext uri="{BB962C8B-B14F-4D97-AF65-F5344CB8AC3E}">
        <p14:creationId xmlns:p14="http://schemas.microsoft.com/office/powerpoint/2010/main" val="35824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Little independent variation from the county out of which the reservation area is shared</a:t>
            </a:r>
          </a:p>
          <a:p>
            <a:r>
              <a:rPr lang="en-US" dirty="0" smtClean="0"/>
              <a:t>The underlying ACS data are survey-based estimates, subject to sampling error</a:t>
            </a:r>
          </a:p>
          <a:p>
            <a:pPr lvl="1"/>
            <a:r>
              <a:rPr lang="en-US" dirty="0" smtClean="0"/>
              <a:t>This can be large, particularly for very small reservation areas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181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can be generated on a current, monthly basis</a:t>
            </a:r>
          </a:p>
          <a:p>
            <a:r>
              <a:rPr lang="en-US" dirty="0" smtClean="0"/>
              <a:t>Reflect the official concepts of employment and unemployment that come from the Current Population Survey</a:t>
            </a:r>
          </a:p>
          <a:p>
            <a:r>
              <a:rPr lang="en-US" dirty="0" smtClean="0"/>
              <a:t>Consistent with the official county-level estimates published by LAUS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05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March 2015, Montana requested BLS’s assistance to produce estimates for its seven reservation areas</a:t>
            </a:r>
          </a:p>
          <a:p>
            <a:r>
              <a:rPr lang="en-US" dirty="0" smtClean="0"/>
              <a:t>BLS provided share ratios calculated </a:t>
            </a:r>
            <a:r>
              <a:rPr lang="en-US" dirty="0"/>
              <a:t>from the 5-year </a:t>
            </a:r>
            <a:r>
              <a:rPr lang="en-US" dirty="0" smtClean="0"/>
              <a:t>ACS dataset </a:t>
            </a:r>
            <a:r>
              <a:rPr lang="en-US" dirty="0"/>
              <a:t>for 2009–13 </a:t>
            </a:r>
            <a:r>
              <a:rPr lang="en-US" dirty="0" smtClean="0"/>
              <a:t>and advised them on adding the areas into the LAUS production database as state-specifics</a:t>
            </a:r>
          </a:p>
        </p:txBody>
      </p:sp>
    </p:spTree>
    <p:extLst>
      <p:ext uri="{BB962C8B-B14F-4D97-AF65-F5344CB8AC3E}">
        <p14:creationId xmlns:p14="http://schemas.microsoft.com/office/powerpoint/2010/main" val="38209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 Reservations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677" y="1913647"/>
            <a:ext cx="8788646" cy="320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http://lmi.mt.gov/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463" y="1226047"/>
            <a:ext cx="6175058" cy="501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0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Reservation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April 2017, BLS ran data unofficially from January 2010 through December 2016 for all 692 reservation areas included in the </a:t>
            </a:r>
            <a:r>
              <a:rPr lang="en-US" dirty="0"/>
              <a:t>5-year ACS dataset for </a:t>
            </a:r>
            <a:r>
              <a:rPr lang="en-US" dirty="0" smtClean="0"/>
              <a:t>2009–13</a:t>
            </a:r>
          </a:p>
          <a:p>
            <a:r>
              <a:rPr lang="en-US" dirty="0"/>
              <a:t>What would be needed to get data into production for all </a:t>
            </a:r>
            <a:r>
              <a:rPr lang="en-US" dirty="0" smtClean="0"/>
              <a:t>reservations?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1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457200" y="1828800"/>
            <a:ext cx="8229600" cy="3811386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ts val="3400"/>
              </a:lnSpc>
              <a:spcBef>
                <a:spcPts val="600"/>
              </a:spcBef>
              <a:buFont typeface="Arial" panose="020B0604020202020204" pitchFamily="34" charset="0"/>
              <a:buNone/>
              <a:defRPr sz="3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700"/>
              </a:lnSpc>
            </a:pPr>
            <a:r>
              <a:rPr lang="en-US" sz="3600" dirty="0" smtClean="0"/>
              <a:t>Tom Krolik</a:t>
            </a:r>
            <a:endParaRPr lang="en-US" sz="3600" dirty="0"/>
          </a:p>
          <a:p>
            <a:pPr>
              <a:lnSpc>
                <a:spcPts val="3700"/>
              </a:lnSpc>
            </a:pPr>
            <a:r>
              <a:rPr lang="en-US" sz="3600" b="0" dirty="0"/>
              <a:t>Branch Chief</a:t>
            </a:r>
          </a:p>
          <a:p>
            <a:pPr>
              <a:lnSpc>
                <a:spcPts val="3700"/>
              </a:lnSpc>
            </a:pPr>
            <a:r>
              <a:rPr lang="en-US" sz="3600" b="0" dirty="0" smtClean="0"/>
              <a:t>LAUS Operations &amp; Analysis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>
                <a:hlinkClick r:id="rId3"/>
              </a:rPr>
              <a:t>https://www.bls.gov/lau/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 smtClean="0"/>
              <a:t>202-691-6417</a:t>
            </a:r>
            <a:endParaRPr lang="en-US" sz="3600" b="0" dirty="0"/>
          </a:p>
          <a:p>
            <a:pPr>
              <a:lnSpc>
                <a:spcPts val="3700"/>
              </a:lnSpc>
            </a:pPr>
            <a:r>
              <a:rPr lang="en-US" sz="3600" b="0" dirty="0"/>
              <a:t>k</a:t>
            </a:r>
            <a:r>
              <a:rPr lang="en-US" sz="3600" b="0" dirty="0" smtClean="0"/>
              <a:t>rolik.thomas@bls.gov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153521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Local Area Unemployment Statistics (LAUS) program of the Bureau of Labor Statistics (BLS)</a:t>
            </a:r>
          </a:p>
          <a:p>
            <a:pPr lvl="1"/>
            <a:r>
              <a:rPr lang="en-US" dirty="0" smtClean="0"/>
              <a:t>Federal-state cooperative effort</a:t>
            </a:r>
          </a:p>
          <a:p>
            <a:pPr lvl="1"/>
            <a:r>
              <a:rPr lang="en-US" dirty="0" smtClean="0"/>
              <a:t>Produces monthly estimates of civilian labor force and unemployment for subnational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LAUS geography—roughly </a:t>
            </a:r>
            <a:r>
              <a:rPr lang="en-US" dirty="0"/>
              <a:t>7,500 unique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States</a:t>
            </a:r>
          </a:p>
          <a:p>
            <a:pPr lvl="1"/>
            <a:r>
              <a:rPr lang="en-US" dirty="0" smtClean="0"/>
              <a:t>Office of Management and Budget federal statistical areas (e.g., metro and micro areas)</a:t>
            </a:r>
          </a:p>
          <a:p>
            <a:pPr lvl="1"/>
            <a:r>
              <a:rPr lang="en-US" dirty="0" smtClean="0"/>
              <a:t>All counties and equivalents</a:t>
            </a:r>
          </a:p>
          <a:p>
            <a:pPr lvl="1"/>
            <a:r>
              <a:rPr lang="en-US" dirty="0" smtClean="0"/>
              <a:t>Cities with populations of 25,000 or more</a:t>
            </a:r>
          </a:p>
          <a:p>
            <a:pPr lvl="1"/>
            <a:r>
              <a:rPr lang="en-US" dirty="0" smtClean="0"/>
              <a:t>All minor civil divisions in New England</a:t>
            </a:r>
          </a:p>
        </p:txBody>
      </p:sp>
    </p:spTree>
    <p:extLst>
      <p:ext uri="{BB962C8B-B14F-4D97-AF65-F5344CB8AC3E}">
        <p14:creationId xmlns:p14="http://schemas.microsoft.com/office/powerpoint/2010/main" val="79560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data measures published for each area</a:t>
            </a:r>
          </a:p>
          <a:p>
            <a:pPr lvl="1"/>
            <a:r>
              <a:rPr lang="en-US" dirty="0" smtClean="0"/>
              <a:t>Civilian labor force</a:t>
            </a:r>
          </a:p>
          <a:p>
            <a:pPr lvl="2"/>
            <a:r>
              <a:rPr lang="en-US" dirty="0" smtClean="0"/>
              <a:t>Employed persons</a:t>
            </a:r>
          </a:p>
          <a:p>
            <a:pPr lvl="2"/>
            <a:r>
              <a:rPr lang="en-US" dirty="0" smtClean="0"/>
              <a:t>Unemployed persons</a:t>
            </a:r>
          </a:p>
          <a:p>
            <a:pPr lvl="3"/>
            <a:r>
              <a:rPr lang="en-US" dirty="0" smtClean="0"/>
              <a:t>Unemployment rate</a:t>
            </a:r>
          </a:p>
          <a:p>
            <a:r>
              <a:rPr lang="en-US" dirty="0" smtClean="0"/>
              <a:t>Employed and unemployed persons are independently estimated; civilian labor force and unemployment rate are derived</a:t>
            </a:r>
          </a:p>
        </p:txBody>
      </p:sp>
    </p:spTree>
    <p:extLst>
      <p:ext uri="{BB962C8B-B14F-4D97-AF65-F5344CB8AC3E}">
        <p14:creationId xmlns:p14="http://schemas.microsoft.com/office/powerpoint/2010/main" val="13293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are based on activity during a reference week (12</a:t>
            </a:r>
            <a:r>
              <a:rPr lang="en-US" baseline="30000" dirty="0" smtClean="0"/>
              <a:t>th</a:t>
            </a:r>
            <a:r>
              <a:rPr lang="en-US" dirty="0" smtClean="0"/>
              <a:t> day of the month)</a:t>
            </a:r>
          </a:p>
          <a:p>
            <a:pPr lvl="1"/>
            <a:r>
              <a:rPr lang="en-US" dirty="0" smtClean="0"/>
              <a:t>Employed people </a:t>
            </a:r>
            <a:r>
              <a:rPr lang="en-US" dirty="0"/>
              <a:t>are those </a:t>
            </a:r>
            <a:r>
              <a:rPr lang="en-US" dirty="0" smtClean="0"/>
              <a:t>who did </a:t>
            </a:r>
            <a:r>
              <a:rPr lang="en-US" dirty="0"/>
              <a:t>any work </a:t>
            </a:r>
            <a:r>
              <a:rPr lang="en-US" dirty="0" smtClean="0"/>
              <a:t>at all for </a:t>
            </a:r>
            <a:r>
              <a:rPr lang="en-US" dirty="0"/>
              <a:t>pay or </a:t>
            </a:r>
            <a:r>
              <a:rPr lang="en-US" dirty="0" smtClean="0"/>
              <a:t>profit, including those who had a job from which they were temporarily absent</a:t>
            </a:r>
          </a:p>
          <a:p>
            <a:pPr lvl="1"/>
            <a:r>
              <a:rPr lang="en-US" dirty="0" smtClean="0"/>
              <a:t>Unemployed people are those who did </a:t>
            </a:r>
            <a:r>
              <a:rPr lang="en-US" dirty="0"/>
              <a:t>not have a job, </a:t>
            </a:r>
            <a:r>
              <a:rPr lang="en-US" dirty="0" smtClean="0"/>
              <a:t>had </a:t>
            </a:r>
            <a:r>
              <a:rPr lang="en-US" u="sng" dirty="0"/>
              <a:t>actively</a:t>
            </a:r>
            <a:r>
              <a:rPr lang="en-US" dirty="0"/>
              <a:t> looked for work in the prior </a:t>
            </a:r>
            <a:r>
              <a:rPr lang="en-US" dirty="0" smtClean="0"/>
              <a:t>four </a:t>
            </a:r>
            <a:r>
              <a:rPr lang="en-US" dirty="0"/>
              <a:t>weeks, and are currently available for work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091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LAUS uses a hierarchy of methodologies, based on availability of inputs</a:t>
            </a:r>
          </a:p>
          <a:p>
            <a:pPr lvl="1"/>
            <a:r>
              <a:rPr lang="en-US" dirty="0" smtClean="0"/>
              <a:t>U.S. data come from a survey of 60,000 households</a:t>
            </a:r>
          </a:p>
          <a:p>
            <a:pPr lvl="1"/>
            <a:r>
              <a:rPr lang="en-US" dirty="0" smtClean="0"/>
              <a:t>State data are model-based</a:t>
            </a:r>
          </a:p>
          <a:p>
            <a:pPr lvl="1"/>
            <a:r>
              <a:rPr lang="en-US" dirty="0" smtClean="0"/>
              <a:t>County data use a building block approach</a:t>
            </a:r>
          </a:p>
          <a:p>
            <a:pPr lvl="1"/>
            <a:r>
              <a:rPr lang="en-US" dirty="0" smtClean="0"/>
              <a:t>Cities are disaggregated from counties using population and unemployment insurance claims data</a:t>
            </a:r>
          </a:p>
        </p:txBody>
      </p:sp>
    </p:spTree>
    <p:extLst>
      <p:ext uri="{BB962C8B-B14F-4D97-AF65-F5344CB8AC3E}">
        <p14:creationId xmlns:p14="http://schemas.microsoft.com/office/powerpoint/2010/main" val="37240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LAUS input data sources:</a:t>
            </a:r>
          </a:p>
          <a:p>
            <a:pPr lvl="1"/>
            <a:r>
              <a:rPr lang="en-US" dirty="0" smtClean="0"/>
              <a:t>Current Population Survey</a:t>
            </a:r>
          </a:p>
          <a:p>
            <a:pPr lvl="1"/>
            <a:r>
              <a:rPr lang="en-US" dirty="0" smtClean="0"/>
              <a:t>Current Employment Statistics survey and Quarterly Census of Employment and Wages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nemployment insurance systems (state, federal, and Railroad Retirement Board)</a:t>
            </a:r>
          </a:p>
          <a:p>
            <a:pPr lvl="1"/>
            <a:r>
              <a:rPr lang="en-US" dirty="0" smtClean="0"/>
              <a:t>Decennial Census and Population Estimates Program</a:t>
            </a:r>
          </a:p>
          <a:p>
            <a:pPr lvl="1"/>
            <a:r>
              <a:rPr lang="en-US" dirty="0" smtClean="0"/>
              <a:t>American Community Survey</a:t>
            </a:r>
          </a:p>
        </p:txBody>
      </p:sp>
    </p:spTree>
    <p:extLst>
      <p:ext uri="{BB962C8B-B14F-4D97-AF65-F5344CB8AC3E}">
        <p14:creationId xmlns:p14="http://schemas.microsoft.com/office/powerpoint/2010/main" val="184841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Community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Community Survey, or ACS</a:t>
            </a:r>
          </a:p>
          <a:p>
            <a:pPr lvl="1"/>
            <a:r>
              <a:rPr lang="en-US" dirty="0" smtClean="0"/>
              <a:t>Census Bureau survey of 3.5 million households</a:t>
            </a:r>
          </a:p>
          <a:p>
            <a:pPr lvl="1"/>
            <a:r>
              <a:rPr lang="en-US" dirty="0" smtClean="0"/>
              <a:t>1-year estimates for areas with 65,000 or more population; 5-year estimates for all areas</a:t>
            </a:r>
          </a:p>
          <a:p>
            <a:pPr lvl="1"/>
            <a:r>
              <a:rPr lang="en-US" dirty="0" smtClean="0"/>
              <a:t>Provides on a more frequent basis data that had been available as a once-per-decade snapshot from the decennial census long-form surveys</a:t>
            </a:r>
          </a:p>
          <a:p>
            <a:pPr lvl="2"/>
            <a:r>
              <a:rPr lang="en-US" dirty="0" smtClean="0"/>
              <a:t>Includes employment status questions that reflect the activity concepts of the Current Population Survey </a:t>
            </a:r>
          </a:p>
        </p:txBody>
      </p:sp>
    </p:spTree>
    <p:extLst>
      <p:ext uri="{BB962C8B-B14F-4D97-AF65-F5344CB8AC3E}">
        <p14:creationId xmlns:p14="http://schemas.microsoft.com/office/powerpoint/2010/main" val="30948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Share Ratios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84708" y="1532999"/>
                <a:ext cx="8382000" cy="20756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01= 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𝑪𝒊𝒕𝒚</m:t>
                                  </m:r>
                                </m:e>
                                <m:e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  <m:r>
                            <a:rPr lang="en-US" sz="2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Census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Pop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𝐶𝑖𝑡𝑦</m:t>
                                      </m:r>
                                    </m:e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0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𝐽𝑢𝑙𝑦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𝑃𝐸𝑃</m:t>
                                      </m:r>
                                    </m:e>
                                  </m:eqAr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ACS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Pop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𝐶𝑖𝑡𝑦</m:t>
                                      </m:r>
                                    </m:e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𝐴𝐶𝑆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5−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𝑌𝑒𝑎𝑟</m:t>
                                      </m:r>
                                    </m:e>
                                  </m:eqArr>
                                </m:sub>
                              </m:sSub>
                            </m:den>
                          </m:f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𝑪𝒐𝒖𝒏𝒕𝒚</m:t>
                                  </m:r>
                                </m:e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en-US" sz="200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Census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nor/>
                                    </m:rPr>
                                    <a:rPr lang="en-US" sz="2000" i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Pop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𝐶𝑜𝑢𝑛𝑡𝑦</m:t>
                                      </m:r>
                                    </m:e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𝐽𝑢𝑙𝑦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𝑃𝐸𝑃</m:t>
                                      </m:r>
                                    </m:e>
                                  </m:eqAr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ACS</m:t>
                                  </m:r>
                                  <m:r>
                                    <a:rPr lang="en-US" sz="2000" i="0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Pop</m:t>
                                  </m:r>
                                </m:e>
                                <m:sub>
                                  <m:eqArr>
                                    <m:eqArrPr>
                                      <m:ctrlP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𝐶𝑜𝑢𝑛𝑡𝑦</m:t>
                                      </m:r>
                                    </m:e>
                                    <m:e>
                                      <m:r>
                                        <a:rPr lang="en-US" sz="2000" i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&amp;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𝐴𝐶𝑆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5−</m:t>
                                      </m:r>
                                      <m:r>
                                        <a:rPr lang="en-US" sz="20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𝑌𝑒𝑎𝑟</m:t>
                                      </m:r>
                                    </m:e>
                                  </m:eqArr>
                                </m:sub>
                              </m:sSub>
                            </m:den>
                          </m:f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08" y="1532999"/>
                <a:ext cx="8382000" cy="20756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24510" y="4135438"/>
                <a:ext cx="4216866" cy="11172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mp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share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&amp;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𝑹𝒆𝒔𝑪𝒊𝒕𝒚</m:t>
                                  </m:r>
                                </m:e>
                                <m:e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Emp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𝑪𝒐𝒖𝒏𝒕𝒚</m:t>
                                  </m:r>
                                </m:e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10" y="4135438"/>
                <a:ext cx="4216866" cy="111722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79502" y="4135437"/>
                <a:ext cx="4372614" cy="11172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Unemp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share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Une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&amp;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𝑹𝒆𝒔𝑪𝒊𝒕𝒚</m:t>
                                  </m:r>
                                </m:e>
                                <m:e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ACS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sz="2000" b="1" i="0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Une</m:t>
                              </m:r>
                              <m:r>
                                <m:rPr>
                                  <m:nor/>
                                </m:rPr>
                                <a:rPr lang="en-US" sz="2000" b="1" i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mp</m:t>
                              </m:r>
                            </m:e>
                            <m:sub>
                              <m:eqArr>
                                <m:eqArrPr>
                                  <m:ctrlP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𝑪𝒐𝒖𝒏𝒕𝒚</m:t>
                                  </m:r>
                                </m:e>
                                <m:e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&amp;</m:t>
                                  </m:r>
                                  <m:r>
                                    <a:rPr lang="en-US" sz="2000" b="1" i="0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𝑨𝑪𝑺</m:t>
                                  </m:r>
                                  <m:r>
                                    <a:rPr lang="en-US" sz="2000" b="1" i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000" b="1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𝒀𝒆𝒂𝒓</m:t>
                                  </m:r>
                                </m:e>
                              </m:eqArr>
                            </m:sub>
                          </m:sSub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502" y="4135437"/>
                <a:ext cx="4372614" cy="111722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96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Brand_core_standard_slides.potx [Read-Only]" id="{DDB9330B-8F33-42D3-85EB-47BF6F5AA243}" vid="{4248EC86-4906-4F4F-9FEB-998C67439865}"/>
    </a:ext>
  </a:extLst>
</a:theme>
</file>

<file path=ppt/theme/theme2.xml><?xml version="1.0" encoding="utf-8"?>
<a:theme xmlns:a="http://schemas.openxmlformats.org/drawingml/2006/main" name="BLS Trendline Content Slide">
  <a:themeElements>
    <a:clrScheme name="Custom 1">
      <a:dk1>
        <a:srgbClr val="002060"/>
      </a:dk1>
      <a:lt1>
        <a:sysClr val="window" lastClr="FFFFFF"/>
      </a:lt1>
      <a:dk2>
        <a:srgbClr val="002060"/>
      </a:dk2>
      <a:lt2>
        <a:srgbClr val="FFFFFF"/>
      </a:lt2>
      <a:accent1>
        <a:srgbClr val="3E3F67"/>
      </a:accent1>
      <a:accent2>
        <a:srgbClr val="FFC000"/>
      </a:accent2>
      <a:accent3>
        <a:srgbClr val="C00000"/>
      </a:accent3>
      <a:accent4>
        <a:srgbClr val="00B0F0"/>
      </a:accent4>
      <a:accent5>
        <a:srgbClr val="92D050"/>
      </a:accent5>
      <a:accent6>
        <a:srgbClr val="244448"/>
      </a:accent6>
      <a:hlink>
        <a:srgbClr val="00B0F0"/>
      </a:hlink>
      <a:folHlink>
        <a:srgbClr val="00B0F0"/>
      </a:folHlink>
    </a:clrScheme>
    <a:fontScheme name="BLS Font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Tahoma" pitchFamily="34" charset="0"/>
            <a:ea typeface="+mj-ea"/>
            <a:cs typeface="Tahom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S_Brand_core_standard_slides.potx [Read-Only]" id="{DDB9330B-8F33-42D3-85EB-47BF6F5AA243}" vid="{9164CE3C-BC91-4C9C-8972-FEB6C11D4F86}"/>
    </a:ext>
  </a:extLst>
</a:theme>
</file>

<file path=ppt/theme/theme3.xml><?xml version="1.0" encoding="utf-8"?>
<a:theme xmlns:a="http://schemas.openxmlformats.org/drawingml/2006/main" name="Contact Information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FFFF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S_Brand_core_standard_slides.potx [Read-Only]" id="{DDB9330B-8F33-42D3-85EB-47BF6F5AA243}" vid="{860581D8-7B76-4604-B6B6-D308BDA3594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5933</TotalTime>
  <Words>635</Words>
  <Application>Microsoft Office PowerPoint</Application>
  <PresentationFormat>On-screen Show (4:3)</PresentationFormat>
  <Paragraphs>97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Cambria Math</vt:lpstr>
      <vt:lpstr>Century Gothic</vt:lpstr>
      <vt:lpstr>Tahoma</vt:lpstr>
      <vt:lpstr>Wingdings</vt:lpstr>
      <vt:lpstr>Wingdings 3</vt:lpstr>
      <vt:lpstr>Custom Design</vt:lpstr>
      <vt:lpstr>BLS Trendline Content Slide</vt:lpstr>
      <vt:lpstr>Contact Information</vt:lpstr>
      <vt:lpstr>PowerPoint Presentation</vt:lpstr>
      <vt:lpstr>Background</vt:lpstr>
      <vt:lpstr>Geography</vt:lpstr>
      <vt:lpstr>Data Measures</vt:lpstr>
      <vt:lpstr>Data Concepts</vt:lpstr>
      <vt:lpstr>Methodologies</vt:lpstr>
      <vt:lpstr>Input Data Sources</vt:lpstr>
      <vt:lpstr>American Community Survey</vt:lpstr>
      <vt:lpstr>ACS Share Ratios</vt:lpstr>
      <vt:lpstr>ACS Share Ratios</vt:lpstr>
      <vt:lpstr>Disadvantages</vt:lpstr>
      <vt:lpstr>Disadvantages</vt:lpstr>
      <vt:lpstr>Advantages</vt:lpstr>
      <vt:lpstr>Montana Reservations</vt:lpstr>
      <vt:lpstr>Montana Reservations</vt:lpstr>
      <vt:lpstr>http://lmi.mt.gov/</vt:lpstr>
      <vt:lpstr>All Reservation Areas</vt:lpstr>
      <vt:lpstr>PowerPoint Presentation</vt:lpstr>
    </vt:vector>
  </TitlesOfParts>
  <Company>Bureau of Labor Statistics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Liddel, Emily L - BLS</dc:creator>
  <cp:lastModifiedBy>Krolik, Thomas - BLS</cp:lastModifiedBy>
  <cp:revision>178</cp:revision>
  <cp:lastPrinted>2017-07-23T22:41:46Z</cp:lastPrinted>
  <dcterms:created xsi:type="dcterms:W3CDTF">2016-03-31T20:30:10Z</dcterms:created>
  <dcterms:modified xsi:type="dcterms:W3CDTF">2017-10-24T14:31:49Z</dcterms:modified>
</cp:coreProperties>
</file>