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57" r:id="rId4"/>
    <p:sldId id="272" r:id="rId5"/>
    <p:sldId id="275" r:id="rId6"/>
    <p:sldId id="278" r:id="rId7"/>
    <p:sldId id="277" r:id="rId8"/>
    <p:sldId id="262" r:id="rId9"/>
    <p:sldId id="258" r:id="rId10"/>
    <p:sldId id="260" r:id="rId11"/>
    <p:sldId id="284" r:id="rId12"/>
    <p:sldId id="279" r:id="rId13"/>
    <p:sldId id="281" r:id="rId14"/>
    <p:sldId id="285" r:id="rId15"/>
    <p:sldId id="282" r:id="rId16"/>
    <p:sldId id="288" r:id="rId17"/>
    <p:sldId id="290" r:id="rId18"/>
    <p:sldId id="287" r:id="rId19"/>
    <p:sldId id="289" r:id="rId20"/>
    <p:sldId id="291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84489" autoAdjust="0"/>
  </p:normalViewPr>
  <p:slideViewPr>
    <p:cSldViewPr>
      <p:cViewPr varScale="1">
        <p:scale>
          <a:sx n="81" d="100"/>
          <a:sy n="81" d="100"/>
        </p:scale>
        <p:origin x="96" y="306"/>
      </p:cViewPr>
      <p:guideLst>
        <p:guide orient="horz" pos="4224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354"/>
    </p:cViewPr>
  </p:sorterViewPr>
  <p:notesViewPr>
    <p:cSldViewPr>
      <p:cViewPr varScale="1">
        <p:scale>
          <a:sx n="82" d="100"/>
          <a:sy n="82" d="100"/>
        </p:scale>
        <p:origin x="20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F903A-873C-4C92-95D1-C34E117DE35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B9073-4934-4A18-B03D-7FA2DABD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4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8368" y="4191000"/>
            <a:ext cx="5513832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3800" y="8534400"/>
            <a:ext cx="2971800" cy="457200"/>
          </a:xfrm>
        </p:spPr>
        <p:txBody>
          <a:bodyPr/>
          <a:lstStyle/>
          <a:p>
            <a:fld id="{603B9073-4934-4A18-B03D-7FA2DABDE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1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400" y="4114800"/>
            <a:ext cx="6197600" cy="4572000"/>
          </a:xfrm>
        </p:spPr>
        <p:txBody>
          <a:bodyPr/>
          <a:lstStyle/>
          <a:p>
            <a:pPr lvl="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0" y="8610600"/>
            <a:ext cx="2971800" cy="457200"/>
          </a:xfrm>
        </p:spPr>
        <p:txBody>
          <a:bodyPr/>
          <a:lstStyle/>
          <a:p>
            <a:fld id="{603B9073-4934-4A18-B03D-7FA2DABDE5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60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4572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5431" y="4191001"/>
            <a:ext cx="6335324" cy="45514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400" y="4114800"/>
            <a:ext cx="6197600" cy="4572000"/>
          </a:xfrm>
        </p:spPr>
        <p:txBody>
          <a:bodyPr/>
          <a:lstStyle/>
          <a:p>
            <a:pPr lvl="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0" y="8610600"/>
            <a:ext cx="2971800" cy="457200"/>
          </a:xfrm>
        </p:spPr>
        <p:txBody>
          <a:bodyPr/>
          <a:lstStyle/>
          <a:p>
            <a:fld id="{603B9073-4934-4A18-B03D-7FA2DABDE5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400" y="4114800"/>
            <a:ext cx="6197600" cy="4572000"/>
          </a:xfrm>
        </p:spPr>
        <p:txBody>
          <a:bodyPr/>
          <a:lstStyle/>
          <a:p>
            <a:pPr lvl="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0" y="8610600"/>
            <a:ext cx="2971800" cy="457200"/>
          </a:xfrm>
        </p:spPr>
        <p:txBody>
          <a:bodyPr/>
          <a:lstStyle/>
          <a:p>
            <a:fld id="{603B9073-4934-4A18-B03D-7FA2DABDE5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5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5431" y="4489387"/>
            <a:ext cx="6335324" cy="42531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2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400" y="4114800"/>
            <a:ext cx="6197600" cy="4572000"/>
          </a:xfrm>
        </p:spPr>
        <p:txBody>
          <a:bodyPr/>
          <a:lstStyle/>
          <a:p>
            <a:pPr lvl="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0" y="8610600"/>
            <a:ext cx="2971800" cy="457200"/>
          </a:xfrm>
        </p:spPr>
        <p:txBody>
          <a:bodyPr/>
          <a:lstStyle/>
          <a:p>
            <a:fld id="{603B9073-4934-4A18-B03D-7FA2DABDE5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43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400" y="4114800"/>
            <a:ext cx="6197600" cy="4572000"/>
          </a:xfrm>
        </p:spPr>
        <p:txBody>
          <a:bodyPr/>
          <a:lstStyle/>
          <a:p>
            <a:pPr lvl="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0" y="8610600"/>
            <a:ext cx="2971800" cy="457200"/>
          </a:xfrm>
        </p:spPr>
        <p:txBody>
          <a:bodyPr/>
          <a:lstStyle/>
          <a:p>
            <a:fld id="{603B9073-4934-4A18-B03D-7FA2DABDE5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2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4572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5431" y="4114800"/>
            <a:ext cx="6335324" cy="48623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1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4572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5431" y="4038600"/>
            <a:ext cx="6335324" cy="49385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01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5431" y="4489387"/>
            <a:ext cx="6335324" cy="42531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4572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lide Number Placeholder 3"/>
          <p:cNvSpPr txBox="1">
            <a:spLocks noGrp="1"/>
          </p:cNvSpPr>
          <p:nvPr/>
        </p:nvSpPr>
        <p:spPr bwMode="auto">
          <a:xfrm>
            <a:off x="3657600" y="853440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EE9A79-C13D-4C56-959A-4964FB11A256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2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694267" y="4191000"/>
            <a:ext cx="5554134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504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5431" y="4489387"/>
            <a:ext cx="6335324" cy="42531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9073-4934-4A18-B03D-7FA2DABDE5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1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10600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48FFB25-B342-42DD-8B40-5BE6813F44CA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5150" y="427038"/>
            <a:ext cx="5607050" cy="31543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Notes Placeholder 1"/>
          <p:cNvSpPr>
            <a:spLocks noGrp="1"/>
          </p:cNvSpPr>
          <p:nvPr>
            <p:ph type="body" idx="1"/>
          </p:nvPr>
        </p:nvSpPr>
        <p:spPr bwMode="auto">
          <a:xfrm>
            <a:off x="428625" y="3886200"/>
            <a:ext cx="5972175" cy="471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95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0" y="8610600"/>
            <a:ext cx="2971800" cy="457200"/>
          </a:xfrm>
        </p:spPr>
        <p:txBody>
          <a:bodyPr/>
          <a:lstStyle/>
          <a:p>
            <a:fld id="{603B9073-4934-4A18-B03D-7FA2DABDE5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15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4572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0" y="8610600"/>
            <a:ext cx="2971800" cy="457200"/>
          </a:xfrm>
        </p:spPr>
        <p:txBody>
          <a:bodyPr/>
          <a:lstStyle/>
          <a:p>
            <a:fld id="{603B9073-4934-4A18-B03D-7FA2DABDE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5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57200"/>
            <a:ext cx="5715000" cy="3216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33800" y="861060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792950-33AE-42D9-AB90-824B79B01C59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0386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2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962399"/>
            <a:ext cx="6096000" cy="47228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0" y="8610600"/>
            <a:ext cx="2971800" cy="457200"/>
          </a:xfrm>
        </p:spPr>
        <p:txBody>
          <a:bodyPr/>
          <a:lstStyle/>
          <a:p>
            <a:fld id="{603B9073-4934-4A18-B03D-7FA2DABDE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83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304800"/>
            <a:ext cx="5822950" cy="3276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581400" y="845820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792950-33AE-42D9-AB90-824B79B01C59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3810000"/>
            <a:ext cx="5486400" cy="4648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0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038600"/>
            <a:ext cx="5486400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0" y="8610600"/>
            <a:ext cx="2971800" cy="457200"/>
          </a:xfrm>
        </p:spPr>
        <p:txBody>
          <a:bodyPr/>
          <a:lstStyle/>
          <a:p>
            <a:fld id="{603B9073-4934-4A18-B03D-7FA2DABDE5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3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4572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400" y="4191000"/>
            <a:ext cx="6197600" cy="44081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0" y="8610600"/>
            <a:ext cx="2971800" cy="457200"/>
          </a:xfrm>
        </p:spPr>
        <p:txBody>
          <a:bodyPr/>
          <a:lstStyle/>
          <a:p>
            <a:fld id="{603B9073-4934-4A18-B03D-7FA2DABDE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6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AE04C5-3085-4F64-BC65-54FE2DBF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7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AE04C5-3085-4F64-BC65-54FE2DBF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2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AE04C5-3085-4F64-BC65-54FE2DBF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fld id="{03AE04C5-3085-4F64-BC65-54FE2DBF6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6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AE04C5-3085-4F64-BC65-54FE2DBF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7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AE04C5-3085-4F64-BC65-54FE2DBF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AE04C5-3085-4F64-BC65-54FE2DBF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7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AE04C5-3085-4F64-BC65-54FE2DBF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AE04C5-3085-4F64-BC65-54FE2DBF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0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AE04C5-3085-4F64-BC65-54FE2DBF6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0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Grp="1" noSelect="1" noRot="1" noMove="1" noResize="1" noEditPoints="1" noAdjustHandles="1" noChangeArrowheads="1" noChangeShapeType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1" y="6172200"/>
            <a:ext cx="2709949" cy="6400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A8926-8B22-49D0-B695-54D918083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8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112014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Race and Ethnicity Data from the U.S. Census Bureau</a:t>
            </a:r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19200" y="3124200"/>
            <a:ext cx="92202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Hyon B. Shin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Chief, Racial Statistics Branch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Population Division (POP), U.S</a:t>
            </a:r>
            <a:r>
              <a:rPr lang="en-US" sz="1800" b="1" dirty="0">
                <a:solidFill>
                  <a:schemeClr val="tx1"/>
                </a:solidFill>
              </a:rPr>
              <a:t>. Census Bureau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Presented at the </a:t>
            </a:r>
            <a:r>
              <a:rPr lang="en-US" sz="1800" b="1" dirty="0" smtClean="0">
                <a:solidFill>
                  <a:schemeClr val="tx1"/>
                </a:solidFill>
              </a:rPr>
              <a:t>DOI Self-Governance Advisory Committee Quarterly Meeting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Washington, D.C.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October 26, </a:t>
            </a:r>
            <a:r>
              <a:rPr lang="en-US" sz="1800" b="1" dirty="0">
                <a:solidFill>
                  <a:schemeClr val="tx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361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Overview of Mid-Decade Research for 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9"/>
            <a:ext cx="10591800" cy="4708526"/>
          </a:xfrm>
        </p:spPr>
        <p:txBody>
          <a:bodyPr>
            <a:normAutofit/>
          </a:bodyPr>
          <a:lstStyle/>
          <a:p>
            <a:pPr lvl="0"/>
            <a:r>
              <a:rPr lang="en-US" sz="3000" dirty="0" smtClean="0">
                <a:solidFill>
                  <a:prstClr val="black"/>
                </a:solidFill>
              </a:rPr>
              <a:t>2014 </a:t>
            </a:r>
            <a:r>
              <a:rPr lang="en-US" sz="3000" dirty="0">
                <a:solidFill>
                  <a:prstClr val="black"/>
                </a:solidFill>
              </a:rPr>
              <a:t>focus groups on alternative race </a:t>
            </a:r>
            <a:r>
              <a:rPr lang="en-US" sz="3000" dirty="0" smtClean="0">
                <a:solidFill>
                  <a:prstClr val="black"/>
                </a:solidFill>
              </a:rPr>
              <a:t>questions </a:t>
            </a:r>
            <a:r>
              <a:rPr lang="en-US" sz="3000" dirty="0">
                <a:solidFill>
                  <a:prstClr val="black"/>
                </a:solidFill>
              </a:rPr>
              <a:t>and </a:t>
            </a:r>
            <a:r>
              <a:rPr lang="en-US" sz="3000" dirty="0" smtClean="0">
                <a:solidFill>
                  <a:prstClr val="black"/>
                </a:solidFill>
              </a:rPr>
              <a:t>instructions for tribal reporting</a:t>
            </a:r>
          </a:p>
          <a:p>
            <a:pPr lvl="0"/>
            <a:endParaRPr lang="en-US" sz="1300" dirty="0">
              <a:solidFill>
                <a:prstClr val="black"/>
              </a:solidFill>
            </a:endParaRPr>
          </a:p>
          <a:p>
            <a:pPr lvl="0"/>
            <a:r>
              <a:rPr lang="en-US" sz="3000" dirty="0">
                <a:solidFill>
                  <a:prstClr val="black"/>
                </a:solidFill>
              </a:rPr>
              <a:t>2015 cognitive testing of alternative answer </a:t>
            </a:r>
            <a:r>
              <a:rPr lang="en-US" sz="3000" dirty="0" smtClean="0">
                <a:solidFill>
                  <a:prstClr val="black"/>
                </a:solidFill>
              </a:rPr>
              <a:t>formats</a:t>
            </a:r>
          </a:p>
          <a:p>
            <a:pPr lvl="0"/>
            <a:endParaRPr lang="en-US" sz="1300" dirty="0">
              <a:solidFill>
                <a:prstClr val="black"/>
              </a:solidFill>
            </a:endParaRPr>
          </a:p>
          <a:p>
            <a:pPr lvl="0"/>
            <a:r>
              <a:rPr lang="en-US" sz="3000" dirty="0" smtClean="0">
                <a:solidFill>
                  <a:prstClr val="black"/>
                </a:solidFill>
              </a:rPr>
              <a:t>2015 National Content Test (NCT)</a:t>
            </a:r>
          </a:p>
          <a:p>
            <a:pPr lvl="0"/>
            <a:endParaRPr lang="en-US" sz="1300" dirty="0" smtClean="0">
              <a:solidFill>
                <a:prstClr val="black"/>
              </a:solidFill>
            </a:endParaRPr>
          </a:p>
          <a:p>
            <a:pPr lvl="0"/>
            <a:r>
              <a:rPr lang="en-US" sz="3000" dirty="0" smtClean="0">
                <a:solidFill>
                  <a:prstClr val="black"/>
                </a:solidFill>
              </a:rPr>
              <a:t>2017 Census Test (CT)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2014 Focus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7085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Purpose of focus groups was to evaluate different words and instructions for the AIAN population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Diverse representation of AIAN population: representing different tribes, different ages, different education attainment, etc.</a:t>
            </a:r>
          </a:p>
          <a:p>
            <a:endParaRPr lang="en-US" altLang="en-US" sz="1200" dirty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Participants </a:t>
            </a:r>
            <a:r>
              <a:rPr lang="en-US" altLang="en-US" dirty="0">
                <a:ea typeface="ＭＳ Ｐゴシック" panose="020B0600070205080204" pitchFamily="34" charset="-128"/>
              </a:rPr>
              <a:t>didn’t agree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what the </a:t>
            </a:r>
            <a:r>
              <a:rPr lang="en-US" altLang="en-US" dirty="0">
                <a:ea typeface="ＭＳ Ｐゴシック" panose="020B0600070205080204" pitchFamily="34" charset="-128"/>
              </a:rPr>
              <a:t>different terms and concepts (e.g., “enrolled,” “affiliated,” “villages,” “race,” “origin,” “tribe,” etc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.) meant</a:t>
            </a:r>
          </a:p>
          <a:p>
            <a:endParaRPr lang="en-US" altLang="en-US" sz="900" dirty="0">
              <a:ea typeface="ＭＳ Ｐゴシック" panose="020B0600070205080204" pitchFamily="34" charset="-128"/>
            </a:endParaRPr>
          </a:p>
          <a:p>
            <a:endParaRPr lang="en-US" altLang="en-US" sz="9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Majority of AIAN participants preferred “</a:t>
            </a:r>
            <a:r>
              <a:rPr lang="en-US" altLang="en-US" i="1" dirty="0">
                <a:ea typeface="ＭＳ Ｐゴシック" panose="020B0600070205080204" pitchFamily="34" charset="-128"/>
              </a:rPr>
              <a:t>Print, for example…</a:t>
            </a:r>
            <a:r>
              <a:rPr lang="en-US" altLang="en-US" dirty="0">
                <a:ea typeface="ＭＳ Ｐゴシック" panose="020B0600070205080204" pitchFamily="34" charset="-128"/>
              </a:rPr>
              <a:t>” instruction wording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2014 Focus Groups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38400" y="3581400"/>
            <a:ext cx="7467600" cy="2133600"/>
            <a:chOff x="1219200" y="3581400"/>
            <a:chExt cx="6934200" cy="167640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219200" y="3581400"/>
              <a:ext cx="6934200" cy="167640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pitchFamily="-72" charset="0"/>
                <a:buNone/>
              </a:pPr>
              <a:r>
                <a:rPr lang="en-US" sz="2000" b="1" dirty="0"/>
                <a:t>       </a:t>
              </a:r>
              <a:r>
                <a:rPr lang="en-US" sz="2000" b="1" dirty="0" smtClean="0"/>
                <a:t>   American </a:t>
              </a:r>
              <a:r>
                <a:rPr lang="en-US" sz="2000" b="1" dirty="0"/>
                <a:t>Indian or Alaska Native</a:t>
              </a:r>
              <a:r>
                <a:rPr lang="en-US" sz="2000" dirty="0"/>
                <a:t> – </a:t>
              </a:r>
              <a:r>
                <a:rPr lang="en-US" sz="2000" i="1" dirty="0"/>
                <a:t>Print, for example, </a:t>
              </a:r>
            </a:p>
            <a:p>
              <a:pPr marL="342900" indent="-342900" eaLnBrk="0" hangingPunct="0">
                <a:buFont typeface="Webdings" pitchFamily="-72" charset="2"/>
                <a:buNone/>
              </a:pPr>
              <a:r>
                <a:rPr lang="en-US" sz="2000" i="1" dirty="0"/>
                <a:t>              Navajo Nation, Blackfeet Tribe, Mayan, Aztec, </a:t>
              </a:r>
            </a:p>
            <a:p>
              <a:pPr marL="342900" indent="-342900" eaLnBrk="0" hangingPunct="0">
                <a:buFont typeface="Webdings" pitchFamily="-72" charset="2"/>
                <a:buNone/>
              </a:pPr>
              <a:r>
                <a:rPr lang="en-US" sz="2000" i="1" dirty="0"/>
                <a:t>	        Native Village of Barrow Inupiat Traditional Government,</a:t>
              </a:r>
            </a:p>
            <a:p>
              <a:pPr marL="342900" indent="-342900" eaLnBrk="0" hangingPunct="0">
                <a:buFont typeface="Webdings" pitchFamily="-72" charset="2"/>
                <a:buNone/>
              </a:pPr>
              <a:r>
                <a:rPr lang="en-US" sz="2000" i="1" dirty="0"/>
                <a:t>              Nome Eskimo Community, etc. </a:t>
              </a:r>
              <a:r>
                <a:rPr lang="en-US" sz="2000" i="1" dirty="0" smtClean="0">
                  <a:sym typeface="Wingdings 3" pitchFamily="-72" charset="2"/>
                </a:rPr>
                <a:t></a:t>
              </a:r>
              <a:endParaRPr lang="en-US" sz="2000" dirty="0"/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133600" y="4724400"/>
              <a:ext cx="5486400" cy="317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sz="1400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371600" y="3657600"/>
              <a:ext cx="304800" cy="254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00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90600" y="1387474"/>
            <a:ext cx="10591800" cy="47085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-72" charset="0"/>
              <a:buChar char="•"/>
            </a:pPr>
            <a:r>
              <a:rPr lang="en-US" dirty="0" smtClean="0">
                <a:ea typeface="Arial" pitchFamily="-72" charset="0"/>
                <a:cs typeface="Arial" pitchFamily="-72" charset="0"/>
              </a:rPr>
              <a:t>Tested </a:t>
            </a:r>
            <a:r>
              <a:rPr lang="en-US" dirty="0">
                <a:ea typeface="Arial" pitchFamily="-72" charset="0"/>
                <a:cs typeface="Arial" pitchFamily="-72" charset="0"/>
              </a:rPr>
              <a:t>“</a:t>
            </a:r>
            <a:r>
              <a:rPr lang="en-US" b="1" i="1" dirty="0">
                <a:ea typeface="Arial" pitchFamily="-72" charset="0"/>
                <a:cs typeface="Arial" pitchFamily="-72" charset="0"/>
              </a:rPr>
              <a:t>Print, for example</a:t>
            </a:r>
            <a:r>
              <a:rPr lang="en-US" dirty="0">
                <a:ea typeface="Arial" pitchFamily="-72" charset="0"/>
                <a:cs typeface="Arial" pitchFamily="-72" charset="0"/>
              </a:rPr>
              <a:t>….” instructions, with varying combinations of question instructions in the 2015 NCT</a:t>
            </a:r>
            <a:endParaRPr lang="en-US" sz="2400" dirty="0">
              <a:ea typeface="Arial" pitchFamily="-72" charset="0"/>
              <a:cs typeface="Arial" pitchFamily="-72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ea typeface="Arial" pitchFamily="-72" charset="0"/>
                <a:cs typeface="Arial" pitchFamily="-72" charset="0"/>
              </a:rPr>
              <a:t>		    </a:t>
            </a:r>
            <a:r>
              <a:rPr lang="en-US" sz="2800" dirty="0">
                <a:ea typeface="Arial" pitchFamily="-72" charset="0"/>
                <a:cs typeface="Arial" pitchFamily="-72" charset="0"/>
              </a:rPr>
              <a:t>(e.g.,  </a:t>
            </a:r>
            <a:r>
              <a:rPr lang="en-US" sz="2800" b="1" dirty="0">
                <a:ea typeface="Arial" pitchFamily="-72" charset="0"/>
                <a:cs typeface="Arial" pitchFamily="-72" charset="0"/>
              </a:rPr>
              <a:t>“</a:t>
            </a:r>
            <a:r>
              <a:rPr lang="en-US" sz="2800" b="1" i="1" dirty="0">
                <a:ea typeface="Arial" pitchFamily="-72" charset="0"/>
                <a:cs typeface="Arial" pitchFamily="-72" charset="0"/>
              </a:rPr>
              <a:t>What is your race or origin</a:t>
            </a:r>
            <a:r>
              <a:rPr lang="en-US" sz="2800" b="1" dirty="0">
                <a:ea typeface="Arial" pitchFamily="-72" charset="0"/>
                <a:cs typeface="Arial" pitchFamily="-72" charset="0"/>
              </a:rPr>
              <a:t>?</a:t>
            </a:r>
            <a:r>
              <a:rPr lang="en-US" sz="2800" dirty="0">
                <a:ea typeface="Arial" pitchFamily="-72" charset="0"/>
                <a:cs typeface="Arial" pitchFamily="-72" charset="0"/>
              </a:rPr>
              <a:t>” 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>
                <a:ea typeface="Arial" pitchFamily="-72" charset="0"/>
                <a:cs typeface="Arial" pitchFamily="-72" charset="0"/>
              </a:rPr>
              <a:t>			   </a:t>
            </a:r>
            <a:r>
              <a:rPr lang="en-US" sz="2800" dirty="0" smtClean="0">
                <a:ea typeface="Arial" pitchFamily="-72" charset="0"/>
                <a:cs typeface="Arial" pitchFamily="-72" charset="0"/>
              </a:rPr>
              <a:t>“</a:t>
            </a:r>
            <a:r>
              <a:rPr lang="en-US" sz="2800" b="1" i="1" dirty="0" smtClean="0">
                <a:ea typeface="Arial" pitchFamily="-72" charset="0"/>
                <a:cs typeface="Arial" pitchFamily="-72" charset="0"/>
              </a:rPr>
              <a:t>Which </a:t>
            </a:r>
            <a:r>
              <a:rPr lang="en-US" sz="2800" b="1" i="1" dirty="0">
                <a:ea typeface="Arial" pitchFamily="-72" charset="0"/>
                <a:cs typeface="Arial" pitchFamily="-72" charset="0"/>
              </a:rPr>
              <a:t>categories describe you</a:t>
            </a:r>
            <a:r>
              <a:rPr lang="en-US" sz="2800" b="1" dirty="0">
                <a:ea typeface="Arial" pitchFamily="-72" charset="0"/>
                <a:cs typeface="Arial" pitchFamily="-72" charset="0"/>
              </a:rPr>
              <a:t>?</a:t>
            </a:r>
            <a:r>
              <a:rPr lang="en-US" sz="2800" dirty="0">
                <a:ea typeface="Arial" pitchFamily="-72" charset="0"/>
                <a:cs typeface="Arial" pitchFamily="-72" charset="0"/>
              </a:rPr>
              <a:t>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2015 Cognitive Interviews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105065"/>
            <a:ext cx="6477000" cy="1990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401309"/>
            <a:ext cx="6477000" cy="25333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0" y="2265402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Version 1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464820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Version 2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186529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1865292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23430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3000" y="23430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23430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0" y="1905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5236" y="4552890"/>
            <a:ext cx="34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4572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3000" y="45528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2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Cognitive Interviews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295401"/>
            <a:ext cx="10972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0" hangingPunc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en-US" dirty="0" smtClean="0">
                <a:ea typeface="Arial" charset="0"/>
                <a:cs typeface="Arial" charset="0"/>
              </a:rPr>
              <a:t>Desire to report participant’s complex and diverse racial identify</a:t>
            </a:r>
          </a:p>
          <a:p>
            <a:pPr defTabSz="457200" eaLnBrk="0" hangingPunc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en-US" dirty="0" smtClean="0">
                <a:ea typeface="Arial" charset="0"/>
                <a:cs typeface="Arial" charset="0"/>
              </a:rPr>
              <a:t>Examples provided guidance to participants to find themselves and report their identities</a:t>
            </a:r>
          </a:p>
          <a:p>
            <a:pPr defTabSz="457200" eaLnBrk="0" hangingPunc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en-US" dirty="0" smtClean="0">
                <a:ea typeface="Arial" charset="0"/>
                <a:cs typeface="Arial" charset="0"/>
              </a:rPr>
              <a:t>For AIAN respondents, a sense of fairness among the different tribes was important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271523"/>
            <a:ext cx="6255042" cy="19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2015 National Content Test Designs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95679" y="1295400"/>
            <a:ext cx="7891321" cy="4902620"/>
            <a:chOff x="2014679" y="711620"/>
            <a:chExt cx="8424721" cy="5486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008" y="711620"/>
              <a:ext cx="2255392" cy="5486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679" y="711620"/>
              <a:ext cx="2263862" cy="5486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368" y="711620"/>
              <a:ext cx="2241812" cy="548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32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2015 National Content Test Designs for AIAN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872" y="1371600"/>
            <a:ext cx="8159328" cy="2009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581400"/>
            <a:ext cx="8229600" cy="2600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2265402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Version 1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464820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Version 2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5194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9" y="1981200"/>
            <a:ext cx="6248401" cy="4490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NCT Question Designs for AIAN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000" dirty="0" smtClean="0"/>
              <a:t>Version 1</a:t>
            </a:r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1524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1535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791200" y="4356098"/>
            <a:ext cx="5943600" cy="596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1994928"/>
            <a:ext cx="4953000" cy="12199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85800" y="2514600"/>
            <a:ext cx="4800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NCT Question Designs for AIAN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000" dirty="0" smtClean="0"/>
              <a:t>Version 2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5144199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03939"/>
            <a:ext cx="6160077" cy="442066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1524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1535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09600" y="2819400"/>
            <a:ext cx="4800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2209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4636" y="2209800"/>
            <a:ext cx="34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91200" y="4356098"/>
            <a:ext cx="4800600" cy="444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91200" y="4953000"/>
            <a:ext cx="4800600" cy="444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91200" y="5499098"/>
            <a:ext cx="4800600" cy="444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2017 Census Test AIAN Response 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458724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695" y="1905000"/>
            <a:ext cx="6843161" cy="3581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1524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1535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1000" y="2362200"/>
            <a:ext cx="4800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29200" y="3048000"/>
            <a:ext cx="3124200" cy="444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29200" y="3797302"/>
            <a:ext cx="3124200" cy="444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4495800"/>
            <a:ext cx="3124200" cy="444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 txBox="1">
            <a:spLocks/>
          </p:cNvSpPr>
          <p:nvPr/>
        </p:nvSpPr>
        <p:spPr bwMode="auto">
          <a:xfrm>
            <a:off x="5029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DDBC893-65EB-4D19-9DE0-A5307CF9AC18}" type="slidenum">
              <a:rPr lang="en-US" altLang="en-US" sz="1200" b="1">
                <a:solidFill>
                  <a:srgbClr val="000000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1844676"/>
            <a:ext cx="10134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7145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1717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Current </a:t>
            </a:r>
            <a:r>
              <a:rPr lang="en-US" altLang="en-US" sz="4400" b="1" dirty="0" smtClean="0">
                <a:latin typeface="Arial" panose="020B0604020202020204" pitchFamily="34" charset="0"/>
              </a:rPr>
              <a:t>Data on American Indian and Alaska Native (AIAN) Populations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AIAN Coding and Classification Survey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62000" y="1676400"/>
            <a:ext cx="10972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0" hangingPunc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en-US" sz="3000" dirty="0" smtClean="0">
                <a:ea typeface="Arial" charset="0"/>
                <a:cs typeface="Arial" charset="0"/>
              </a:rPr>
              <a:t>Coding and classification of Race and Ethnicity codes</a:t>
            </a:r>
          </a:p>
          <a:p>
            <a:pPr defTabSz="457200" eaLnBrk="0" hangingPunc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altLang="en-US" sz="1300" dirty="0">
              <a:ea typeface="Arial" charset="0"/>
              <a:cs typeface="Arial" charset="0"/>
            </a:endParaRPr>
          </a:p>
          <a:p>
            <a:pPr defTabSz="457200" eaLnBrk="0" hangingPunc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en-US" sz="3000" dirty="0" smtClean="0">
                <a:ea typeface="Arial" charset="0"/>
                <a:cs typeface="Arial" charset="0"/>
              </a:rPr>
              <a:t>Engagement with Tribal Leaders on any updates to the coding and classification for AIAN tribes, tribal entities, and tribal groups</a:t>
            </a:r>
          </a:p>
          <a:p>
            <a:pPr defTabSz="457200" eaLnBrk="0" hangingPunc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en-US" altLang="en-US" sz="1300" dirty="0">
              <a:ea typeface="Arial" charset="0"/>
              <a:cs typeface="Arial" charset="0"/>
            </a:endParaRPr>
          </a:p>
          <a:p>
            <a:pPr defTabSz="457200" eaLnBrk="0" hangingPunc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en-US" sz="3000" dirty="0" smtClean="0">
                <a:ea typeface="Arial" charset="0"/>
                <a:cs typeface="Arial" charset="0"/>
              </a:rPr>
              <a:t>Feedback and spreading the word about the survey</a:t>
            </a:r>
          </a:p>
        </p:txBody>
      </p:sp>
    </p:spTree>
    <p:extLst>
      <p:ext uri="{BB962C8B-B14F-4D97-AF65-F5344CB8AC3E}">
        <p14:creationId xmlns:p14="http://schemas.microsoft.com/office/powerpoint/2010/main" val="17306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itle 5"/>
          <p:cNvSpPr>
            <a:spLocks/>
          </p:cNvSpPr>
          <p:nvPr/>
        </p:nvSpPr>
        <p:spPr bwMode="auto">
          <a:xfrm>
            <a:off x="1530350" y="1557339"/>
            <a:ext cx="91440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1C5696"/>
              </a:buClr>
              <a:buFont typeface="Arial" panose="020B0604020202020204" pitchFamily="34" charset="0"/>
              <a:buNone/>
            </a:pPr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Title 1"/>
          <p:cNvSpPr txBox="1">
            <a:spLocks/>
          </p:cNvSpPr>
          <p:nvPr/>
        </p:nvSpPr>
        <p:spPr bwMode="auto">
          <a:xfrm>
            <a:off x="1521019" y="1371600"/>
            <a:ext cx="9144000" cy="35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</a:rPr>
              <a:t>Thank You!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Arial" panose="020B0604020202020204" pitchFamily="34" charset="0"/>
              </a:rPr>
              <a:t>Hyon B. Shin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h</a:t>
            </a:r>
            <a:r>
              <a:rPr lang="en-US" altLang="en-US" sz="3000" b="1" dirty="0" smtClean="0">
                <a:latin typeface="Arial" panose="020B0604020202020204" pitchFamily="34" charset="0"/>
              </a:rPr>
              <a:t>yon.b.shin@census.gov</a:t>
            </a:r>
            <a:endParaRPr lang="en-US" altLang="en-US" sz="3000" b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 Census Question on AIAN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512887"/>
            <a:ext cx="3273425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181600" y="1498600"/>
            <a:ext cx="6324600" cy="4292600"/>
            <a:chOff x="5181600" y="1498600"/>
            <a:chExt cx="6324600" cy="42926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362" y="1498600"/>
              <a:ext cx="6319838" cy="429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5181600" y="2057400"/>
              <a:ext cx="6324600" cy="1219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8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American Community Survey (ACS) Question on AIAN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962" y="1538251"/>
            <a:ext cx="4171638" cy="470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524000" y="38100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Excerpt from 2010 Census Code List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2209800" y="1371600"/>
            <a:ext cx="8458200" cy="4724400"/>
          </a:xfrm>
        </p:spPr>
        <p:txBody>
          <a:bodyPr/>
          <a:lstStyle/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800">
              <a:ea typeface="ＭＳ Ｐゴシック" panose="020B0600070205080204" pitchFamily="34" charset="-128"/>
            </a:endParaRPr>
          </a:p>
        </p:txBody>
      </p:sp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1981200" y="13716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7931725" indent="-37474525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1C5696"/>
              </a:buClr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1C5696"/>
              </a:buClr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1C5696"/>
              </a:buClr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1C5696"/>
              </a:buClr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1C5696"/>
              </a:buClr>
              <a:buFont typeface="Arial" panose="020B0604020202020204" pitchFamily="34" charset="0"/>
              <a:buChar char="•"/>
            </a:pPr>
            <a:endParaRPr lang="en-US" altLang="en-US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Slide Number Placeholder 3"/>
          <p:cNvSpPr txBox="1">
            <a:spLocks/>
          </p:cNvSpPr>
          <p:nvPr/>
        </p:nvSpPr>
        <p:spPr bwMode="auto">
          <a:xfrm>
            <a:off x="5029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A079972-CD2D-4CF2-8F03-B0D0358B6625}" type="slidenum">
              <a:rPr lang="en-US" altLang="en-US" sz="1200" b="1">
                <a:solidFill>
                  <a:srgbClr val="000000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12295" name="Content Placeholder 2"/>
          <p:cNvSpPr>
            <a:spLocks/>
          </p:cNvSpPr>
          <p:nvPr/>
        </p:nvSpPr>
        <p:spPr bwMode="auto">
          <a:xfrm>
            <a:off x="1981200" y="1052514"/>
            <a:ext cx="8686800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1C5696"/>
              </a:buClr>
              <a:defRPr/>
            </a:pPr>
            <a:endParaRPr lang="en-US" altLang="en-US" sz="2800" i="1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1C5696"/>
              </a:buClr>
              <a:buFont typeface="Wingdings" charset="2"/>
              <a:buChar char="§"/>
              <a:defRPr/>
            </a:pPr>
            <a:endParaRPr lang="en-US" altLang="en-US" sz="2800" i="1" dirty="0">
              <a:cs typeface="Arial" charset="0"/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33488"/>
            <a:ext cx="518160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2010 Census</a:t>
            </a:r>
          </a:p>
          <a:p>
            <a:pPr lvl="1"/>
            <a:r>
              <a:rPr lang="en-US" dirty="0" smtClean="0"/>
              <a:t>Summary File 2</a:t>
            </a:r>
          </a:p>
          <a:p>
            <a:pPr lvl="1"/>
            <a:r>
              <a:rPr lang="en-US" dirty="0" smtClean="0"/>
              <a:t>American Indian and Alaska Native Summary File</a:t>
            </a:r>
          </a:p>
          <a:p>
            <a:r>
              <a:rPr lang="en-US" dirty="0" smtClean="0"/>
              <a:t>2010 ACS 5-Year Special Population Tables (SPT) and American Indian and Alaska Native Tables (AIANT)</a:t>
            </a:r>
          </a:p>
          <a:p>
            <a:r>
              <a:rPr lang="en-US" dirty="0" smtClean="0"/>
              <a:t>ACS release </a:t>
            </a:r>
          </a:p>
          <a:p>
            <a:pPr lvl="1"/>
            <a:r>
              <a:rPr lang="en-US" dirty="0" smtClean="0"/>
              <a:t>1-year estimates</a:t>
            </a:r>
          </a:p>
          <a:p>
            <a:pPr lvl="1"/>
            <a:r>
              <a:rPr lang="en-US" dirty="0" smtClean="0"/>
              <a:t>5-year estimates</a:t>
            </a:r>
          </a:p>
          <a:p>
            <a:r>
              <a:rPr lang="en-US" dirty="0" smtClean="0"/>
              <a:t>2015 ACS 5-Year SPT and AIANT release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524000" y="38100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2015 ACS SPT/AIANT Release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2209800" y="1371600"/>
            <a:ext cx="8458200" cy="4724400"/>
          </a:xfrm>
        </p:spPr>
        <p:txBody>
          <a:bodyPr/>
          <a:lstStyle/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800">
              <a:ea typeface="ＭＳ Ｐゴシック" panose="020B0600070205080204" pitchFamily="34" charset="-128"/>
            </a:endParaRPr>
          </a:p>
        </p:txBody>
      </p:sp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0" y="5526136"/>
            <a:ext cx="12192000" cy="5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7931725" indent="-37474525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Clr>
                <a:srgbClr val="1C5696"/>
              </a:buClr>
              <a:buNone/>
            </a:pP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</a:rPr>
              <a:t>https://www.census.gov/newsroom/press-releases/2017/acs-selected-population-tables-aian.html</a:t>
            </a:r>
            <a:endParaRPr lang="en-US" alt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Slide Number Placeholder 3"/>
          <p:cNvSpPr txBox="1">
            <a:spLocks/>
          </p:cNvSpPr>
          <p:nvPr/>
        </p:nvSpPr>
        <p:spPr bwMode="auto">
          <a:xfrm>
            <a:off x="5029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37931725" indent="-37474525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A079972-CD2D-4CF2-8F03-B0D0358B6625}" type="slidenum">
              <a:rPr lang="en-US" altLang="en-US" sz="1200" b="1">
                <a:solidFill>
                  <a:srgbClr val="000000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12295" name="Content Placeholder 2"/>
          <p:cNvSpPr>
            <a:spLocks/>
          </p:cNvSpPr>
          <p:nvPr/>
        </p:nvSpPr>
        <p:spPr bwMode="auto">
          <a:xfrm>
            <a:off x="1981200" y="1052514"/>
            <a:ext cx="8686800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1C5696"/>
              </a:buClr>
              <a:defRPr/>
            </a:pPr>
            <a:endParaRPr lang="en-US" altLang="en-US" sz="2800" i="1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1C5696"/>
              </a:buClr>
              <a:buFont typeface="Wingdings" charset="2"/>
              <a:buChar char="§"/>
              <a:defRPr/>
            </a:pPr>
            <a:endParaRPr lang="en-US" altLang="en-US" sz="2800" i="1" dirty="0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233" y="1203694"/>
            <a:ext cx="6357767" cy="432244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1524000" y="1844676"/>
            <a:ext cx="9144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7145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1717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Arial" panose="020B0604020202020204" pitchFamily="34" charset="0"/>
              </a:rPr>
              <a:t>Mid-Decade Research on</a:t>
            </a:r>
            <a:r>
              <a:rPr lang="en-US" altLang="en-US" sz="4400" b="1" dirty="0">
                <a:latin typeface="Arial" panose="020B0604020202020204" pitchFamily="34" charset="0"/>
              </a:rPr>
              <a:t/>
            </a:r>
            <a:br>
              <a:rPr lang="en-US" altLang="en-US" sz="4400" b="1" dirty="0">
                <a:latin typeface="Arial" panose="020B0604020202020204" pitchFamily="34" charset="0"/>
              </a:rPr>
            </a:br>
            <a:r>
              <a:rPr lang="en-US" altLang="en-US" sz="4400" b="1" dirty="0" smtClean="0">
                <a:latin typeface="Arial" panose="020B0604020202020204" pitchFamily="34" charset="0"/>
              </a:rPr>
              <a:t>Race and Ethnicity Questions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Concerns with the Current Race/Ethnicity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Growing number of groups find the race and Hispanic origin questions confusing</a:t>
            </a:r>
          </a:p>
          <a:p>
            <a:pPr>
              <a:buFont typeface="Arial" charset="0"/>
              <a:buChar char="•"/>
            </a:pPr>
            <a:endParaRPr lang="en-US" altLang="en-US" sz="1400" dirty="0"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Increasing responses of “Some Other Race”</a:t>
            </a:r>
          </a:p>
          <a:p>
            <a:pPr>
              <a:buFont typeface="Arial" charset="0"/>
              <a:buChar char="•"/>
            </a:pPr>
            <a:endParaRPr lang="en-US" altLang="en-US" sz="1400" dirty="0"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Campaigns and lobbying of the U.S. Census Bureau and the U.S. Congress for changes to the race and Hispanic origin questions</a:t>
            </a:r>
          </a:p>
          <a:p>
            <a:pPr>
              <a:buFont typeface="Arial" charset="0"/>
              <a:buChar char="•"/>
            </a:pPr>
            <a:endParaRPr lang="en-US" altLang="en-US" sz="1400" dirty="0"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altLang="en-US" dirty="0">
                <a:ea typeface="Arial" charset="0"/>
                <a:cs typeface="Arial" charset="0"/>
              </a:rPr>
              <a:t>Led to the 2010 Census Race and Hispanic Origin Alternative Questionnaire Experiment (AQE</a:t>
            </a:r>
            <a:r>
              <a:rPr lang="en-US" altLang="en-US" dirty="0" smtClean="0">
                <a:ea typeface="Arial" charset="0"/>
                <a:cs typeface="Arial" charset="0"/>
              </a:rPr>
              <a:t>)</a:t>
            </a:r>
            <a:endParaRPr lang="en-US" altLang="en-US" dirty="0"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04C5-3085-4F64-BC65-54FE2DBF6E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Widescreen</PresentationFormat>
  <Paragraphs>154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Times New Roman</vt:lpstr>
      <vt:lpstr>Webdings</vt:lpstr>
      <vt:lpstr>Wingdings</vt:lpstr>
      <vt:lpstr>Wingdings 3</vt:lpstr>
      <vt:lpstr>Office Theme</vt:lpstr>
      <vt:lpstr>Race and Ethnicity Data from the U.S. Census Bureau</vt:lpstr>
      <vt:lpstr>PowerPoint Presentation</vt:lpstr>
      <vt:lpstr>2010 Census Question on AIAN</vt:lpstr>
      <vt:lpstr>American Community Survey (ACS) Question on AIAN</vt:lpstr>
      <vt:lpstr>Excerpt from 2010 Census Code List</vt:lpstr>
      <vt:lpstr>Data Products</vt:lpstr>
      <vt:lpstr>2015 ACS SPT/AIANT Release</vt:lpstr>
      <vt:lpstr>PowerPoint Presentation</vt:lpstr>
      <vt:lpstr>Concerns with the Current Race/Ethnicity Questions</vt:lpstr>
      <vt:lpstr>Overview of Mid-Decade Research for AIAN</vt:lpstr>
      <vt:lpstr>2014 Focus Groups</vt:lpstr>
      <vt:lpstr>2014 Focus Groups Results</vt:lpstr>
      <vt:lpstr>2015 Cognitive Interviews</vt:lpstr>
      <vt:lpstr>2015 Cognitive Interviews Results</vt:lpstr>
      <vt:lpstr>2015 National Content Test Designs</vt:lpstr>
      <vt:lpstr>2015 National Content Test Designs for AIAN</vt:lpstr>
      <vt:lpstr>2015 NCT Question Designs for AIAN Version 1</vt:lpstr>
      <vt:lpstr>2015 NCT Question Designs for AIAN Version 2</vt:lpstr>
      <vt:lpstr>2017 Census Test AIAN Response Options</vt:lpstr>
      <vt:lpstr>AIAN Coding and Classification Survey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2017-10-24T20:14:02Z</dcterms:created>
  <dcterms:modified xsi:type="dcterms:W3CDTF">2017-10-24T20:15:22Z</dcterms:modified>
</cp:coreProperties>
</file>