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handoutMasterIdLst>
    <p:handoutMasterId r:id="rId18"/>
  </p:handoutMasterIdLst>
  <p:sldIdLst>
    <p:sldId id="265" r:id="rId3"/>
    <p:sldId id="362" r:id="rId4"/>
    <p:sldId id="369" r:id="rId5"/>
    <p:sldId id="372" r:id="rId6"/>
    <p:sldId id="371" r:id="rId7"/>
    <p:sldId id="378" r:id="rId8"/>
    <p:sldId id="381" r:id="rId9"/>
    <p:sldId id="374" r:id="rId10"/>
    <p:sldId id="377" r:id="rId11"/>
    <p:sldId id="375" r:id="rId12"/>
    <p:sldId id="376" r:id="rId13"/>
    <p:sldId id="379" r:id="rId14"/>
    <p:sldId id="380" r:id="rId15"/>
    <p:sldId id="275" r:id="rId16"/>
  </p:sldIdLst>
  <p:sldSz cx="12192000" cy="6858000"/>
  <p:notesSz cx="92233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3B8197"/>
    <a:srgbClr val="302F35"/>
    <a:srgbClr val="39383E"/>
    <a:srgbClr val="2B2A2E"/>
    <a:srgbClr val="252428"/>
    <a:srgbClr val="3C9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5019" autoAdjust="0"/>
  </p:normalViewPr>
  <p:slideViewPr>
    <p:cSldViewPr snapToGrid="0">
      <p:cViewPr varScale="1">
        <p:scale>
          <a:sx n="38" d="100"/>
          <a:sy n="38" d="100"/>
        </p:scale>
        <p:origin x="1764" y="60"/>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97631" cy="3511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23657" y="0"/>
            <a:ext cx="3997631" cy="351124"/>
          </a:xfrm>
          <a:prstGeom prst="rect">
            <a:avLst/>
          </a:prstGeom>
        </p:spPr>
        <p:txBody>
          <a:bodyPr vert="horz" lIns="91440" tIns="45720" rIns="91440" bIns="45720" rtlCol="0"/>
          <a:lstStyle>
            <a:lvl1pPr algn="r">
              <a:defRPr sz="1200"/>
            </a:lvl1pPr>
          </a:lstStyle>
          <a:p>
            <a:fld id="{C16826D3-1E23-4564-BDCC-EDF508698698}" type="datetimeFigureOut">
              <a:rPr lang="en-US" smtClean="0"/>
              <a:t>10/24/2017</a:t>
            </a:fld>
            <a:endParaRPr lang="en-US"/>
          </a:p>
        </p:txBody>
      </p:sp>
      <p:sp>
        <p:nvSpPr>
          <p:cNvPr id="4" name="Footer Placeholder 3"/>
          <p:cNvSpPr>
            <a:spLocks noGrp="1"/>
          </p:cNvSpPr>
          <p:nvPr>
            <p:ph type="ftr" sz="quarter" idx="2"/>
          </p:nvPr>
        </p:nvSpPr>
        <p:spPr>
          <a:xfrm>
            <a:off x="1" y="6659277"/>
            <a:ext cx="3997631" cy="35112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23657" y="6659277"/>
            <a:ext cx="3997631" cy="351123"/>
          </a:xfrm>
          <a:prstGeom prst="rect">
            <a:avLst/>
          </a:prstGeom>
        </p:spPr>
        <p:txBody>
          <a:bodyPr vert="horz" lIns="91440" tIns="45720" rIns="91440" bIns="45720" rtlCol="0" anchor="b"/>
          <a:lstStyle>
            <a:lvl1pPr algn="r">
              <a:defRPr sz="1200"/>
            </a:lvl1pPr>
          </a:lstStyle>
          <a:p>
            <a:fld id="{6B73FFF6-4614-4BC7-A9FD-1F57063DCDC4}" type="slidenum">
              <a:rPr lang="en-US" smtClean="0"/>
              <a:t>‹#›</a:t>
            </a:fld>
            <a:endParaRPr lang="en-US"/>
          </a:p>
        </p:txBody>
      </p:sp>
    </p:spTree>
    <p:extLst>
      <p:ext uri="{BB962C8B-B14F-4D97-AF65-F5344CB8AC3E}">
        <p14:creationId xmlns:p14="http://schemas.microsoft.com/office/powerpoint/2010/main" val="1472390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96796" cy="351737"/>
          </a:xfrm>
          <a:prstGeom prst="rect">
            <a:avLst/>
          </a:prstGeom>
        </p:spPr>
        <p:txBody>
          <a:bodyPr vert="horz" lIns="91879" tIns="45939" rIns="91879" bIns="45939" rtlCol="0"/>
          <a:lstStyle>
            <a:lvl1pPr algn="l">
              <a:defRPr sz="1200"/>
            </a:lvl1pPr>
          </a:lstStyle>
          <a:p>
            <a:endParaRPr lang="en-US"/>
          </a:p>
        </p:txBody>
      </p:sp>
      <p:sp>
        <p:nvSpPr>
          <p:cNvPr id="3" name="Date Placeholder 2"/>
          <p:cNvSpPr>
            <a:spLocks noGrp="1"/>
          </p:cNvSpPr>
          <p:nvPr>
            <p:ph type="dt" idx="1"/>
          </p:nvPr>
        </p:nvSpPr>
        <p:spPr>
          <a:xfrm>
            <a:off x="5224445" y="1"/>
            <a:ext cx="3996796" cy="351737"/>
          </a:xfrm>
          <a:prstGeom prst="rect">
            <a:avLst/>
          </a:prstGeom>
        </p:spPr>
        <p:txBody>
          <a:bodyPr vert="horz" lIns="91879" tIns="45939" rIns="91879" bIns="45939" rtlCol="0"/>
          <a:lstStyle>
            <a:lvl1pPr algn="r">
              <a:defRPr sz="1200"/>
            </a:lvl1pPr>
          </a:lstStyle>
          <a:p>
            <a:fld id="{4E58CC54-180B-42F7-BCE6-55DFC143644E}" type="datetimeFigureOut">
              <a:rPr lang="en-US" smtClean="0"/>
              <a:t>10/24/2017</a:t>
            </a:fld>
            <a:endParaRPr lang="en-US"/>
          </a:p>
        </p:txBody>
      </p:sp>
      <p:sp>
        <p:nvSpPr>
          <p:cNvPr id="4" name="Slide Image Placeholder 3"/>
          <p:cNvSpPr>
            <a:spLocks noGrp="1" noRot="1" noChangeAspect="1"/>
          </p:cNvSpPr>
          <p:nvPr>
            <p:ph type="sldImg" idx="2"/>
          </p:nvPr>
        </p:nvSpPr>
        <p:spPr>
          <a:xfrm>
            <a:off x="2509838" y="876300"/>
            <a:ext cx="4203700" cy="2365375"/>
          </a:xfrm>
          <a:prstGeom prst="rect">
            <a:avLst/>
          </a:prstGeom>
          <a:noFill/>
          <a:ln w="12700">
            <a:solidFill>
              <a:prstClr val="black"/>
            </a:solidFill>
          </a:ln>
        </p:spPr>
        <p:txBody>
          <a:bodyPr vert="horz" lIns="91879" tIns="45939" rIns="91879" bIns="45939" rtlCol="0" anchor="ctr"/>
          <a:lstStyle/>
          <a:p>
            <a:endParaRPr lang="en-US"/>
          </a:p>
        </p:txBody>
      </p:sp>
      <p:sp>
        <p:nvSpPr>
          <p:cNvPr id="5" name="Notes Placeholder 4"/>
          <p:cNvSpPr>
            <a:spLocks noGrp="1"/>
          </p:cNvSpPr>
          <p:nvPr>
            <p:ph type="body" sz="quarter" idx="3"/>
          </p:nvPr>
        </p:nvSpPr>
        <p:spPr>
          <a:xfrm>
            <a:off x="922338" y="3373755"/>
            <a:ext cx="7378700" cy="2760345"/>
          </a:xfrm>
          <a:prstGeom prst="rect">
            <a:avLst/>
          </a:prstGeom>
        </p:spPr>
        <p:txBody>
          <a:bodyPr vert="horz" lIns="91879" tIns="45939" rIns="91879" bIns="459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7"/>
            <a:ext cx="3996796" cy="351736"/>
          </a:xfrm>
          <a:prstGeom prst="rect">
            <a:avLst/>
          </a:prstGeom>
        </p:spPr>
        <p:txBody>
          <a:bodyPr vert="horz" lIns="91879" tIns="45939" rIns="91879" bIns="45939" rtlCol="0" anchor="b"/>
          <a:lstStyle>
            <a:lvl1pPr algn="l">
              <a:defRPr sz="1200"/>
            </a:lvl1pPr>
          </a:lstStyle>
          <a:p>
            <a:endParaRPr lang="en-US"/>
          </a:p>
        </p:txBody>
      </p:sp>
      <p:sp>
        <p:nvSpPr>
          <p:cNvPr id="7" name="Slide Number Placeholder 6"/>
          <p:cNvSpPr>
            <a:spLocks noGrp="1"/>
          </p:cNvSpPr>
          <p:nvPr>
            <p:ph type="sldNum" sz="quarter" idx="5"/>
          </p:nvPr>
        </p:nvSpPr>
        <p:spPr>
          <a:xfrm>
            <a:off x="5224445" y="6658667"/>
            <a:ext cx="3996796" cy="351736"/>
          </a:xfrm>
          <a:prstGeom prst="rect">
            <a:avLst/>
          </a:prstGeom>
        </p:spPr>
        <p:txBody>
          <a:bodyPr vert="horz" lIns="91879" tIns="45939" rIns="91879" bIns="45939" rtlCol="0" anchor="b"/>
          <a:lstStyle>
            <a:lvl1pPr algn="r">
              <a:defRPr sz="1200"/>
            </a:lvl1pPr>
          </a:lstStyle>
          <a:p>
            <a:fld id="{5A2DB493-9C5D-4D76-B736-2C3295FDD405}" type="slidenum">
              <a:rPr lang="en-US" smtClean="0"/>
              <a:t>‹#›</a:t>
            </a:fld>
            <a:endParaRPr lang="en-US"/>
          </a:p>
        </p:txBody>
      </p:sp>
    </p:spTree>
    <p:extLst>
      <p:ext uri="{BB962C8B-B14F-4D97-AF65-F5344CB8AC3E}">
        <p14:creationId xmlns:p14="http://schemas.microsoft.com/office/powerpoint/2010/main" val="295387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DB493-9C5D-4D76-B736-2C3295FDD405}" type="slidenum">
              <a:rPr lang="en-US" smtClean="0"/>
              <a:t>1</a:t>
            </a:fld>
            <a:endParaRPr lang="en-US"/>
          </a:p>
        </p:txBody>
      </p:sp>
    </p:spTree>
    <p:extLst>
      <p:ext uri="{BB962C8B-B14F-4D97-AF65-F5344CB8AC3E}">
        <p14:creationId xmlns:p14="http://schemas.microsoft.com/office/powerpoint/2010/main" val="4014410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Representatives  Kristi </a:t>
            </a:r>
            <a:r>
              <a:rPr lang="en-US" sz="1200" b="0" i="0" kern="1200" dirty="0" err="1" smtClean="0">
                <a:solidFill>
                  <a:schemeClr val="tx1"/>
                </a:solidFill>
                <a:effectLst/>
                <a:latin typeface="+mn-lt"/>
                <a:ea typeface="+mn-ea"/>
                <a:cs typeface="+mn-cs"/>
              </a:rPr>
              <a:t>Noem</a:t>
            </a:r>
            <a:r>
              <a:rPr lang="en-US" sz="1200" b="0" i="0" kern="1200" dirty="0" smtClean="0">
                <a:solidFill>
                  <a:schemeClr val="tx1"/>
                </a:solidFill>
                <a:effectLst/>
                <a:latin typeface="+mn-lt"/>
                <a:ea typeface="+mn-ea"/>
                <a:cs typeface="+mn-cs"/>
              </a:rPr>
              <a:t>, Rob Bishop (R-UT), </a:t>
            </a:r>
            <a:r>
              <a:rPr lang="en-US" sz="1200" b="0" i="0" kern="1200" dirty="0" err="1" smtClean="0">
                <a:solidFill>
                  <a:schemeClr val="tx1"/>
                </a:solidFill>
                <a:effectLst/>
                <a:latin typeface="+mn-lt"/>
                <a:ea typeface="+mn-ea"/>
                <a:cs typeface="+mn-cs"/>
              </a:rPr>
              <a:t>Markwayne</a:t>
            </a:r>
            <a:r>
              <a:rPr lang="en-US" sz="1200" b="0" i="0" kern="1200" dirty="0" smtClean="0">
                <a:solidFill>
                  <a:schemeClr val="tx1"/>
                </a:solidFill>
                <a:effectLst/>
                <a:latin typeface="+mn-lt"/>
                <a:ea typeface="+mn-ea"/>
                <a:cs typeface="+mn-cs"/>
              </a:rPr>
              <a:t> Mullin (R-OK), Cathy </a:t>
            </a:r>
            <a:r>
              <a:rPr lang="en-US" sz="1200" b="0" i="0" kern="1200" dirty="0" err="1" smtClean="0">
                <a:solidFill>
                  <a:schemeClr val="tx1"/>
                </a:solidFill>
                <a:effectLst/>
                <a:latin typeface="+mn-lt"/>
                <a:ea typeface="+mn-ea"/>
                <a:cs typeface="+mn-cs"/>
              </a:rPr>
              <a:t>McMorris</a:t>
            </a:r>
            <a:r>
              <a:rPr lang="en-US" sz="1200" b="0" i="0" kern="1200" dirty="0" smtClean="0">
                <a:solidFill>
                  <a:schemeClr val="tx1"/>
                </a:solidFill>
                <a:effectLst/>
                <a:latin typeface="+mn-lt"/>
                <a:ea typeface="+mn-ea"/>
                <a:cs typeface="+mn-cs"/>
              </a:rPr>
              <a:t>-Rodgers (R-WA), and Tom Cole (R-OK) in the U.S. House of Representatives and by Senators John </a:t>
            </a:r>
            <a:r>
              <a:rPr lang="en-US" sz="1200" b="0" i="0" kern="1200" dirty="0" err="1" smtClean="0">
                <a:solidFill>
                  <a:schemeClr val="tx1"/>
                </a:solidFill>
                <a:effectLst/>
                <a:latin typeface="+mn-lt"/>
                <a:ea typeface="+mn-ea"/>
                <a:cs typeface="+mn-cs"/>
              </a:rPr>
              <a:t>Barrasso</a:t>
            </a:r>
            <a:r>
              <a:rPr lang="en-US" sz="1200" b="0" i="0" kern="1200" dirty="0" smtClean="0">
                <a:solidFill>
                  <a:schemeClr val="tx1"/>
                </a:solidFill>
                <a:effectLst/>
                <a:latin typeface="+mn-lt"/>
                <a:ea typeface="+mn-ea"/>
                <a:cs typeface="+mn-cs"/>
              </a:rPr>
              <a:t> (R-WY), John Thune (R-SD) and John Hoeven (R-ND) in the U.S. Senate introduced the Restoring Accountability</a:t>
            </a:r>
            <a:r>
              <a:rPr lang="en-US" sz="1200" b="0" i="0" kern="1200" baseline="0" dirty="0" smtClean="0">
                <a:solidFill>
                  <a:schemeClr val="tx1"/>
                </a:solidFill>
                <a:effectLst/>
                <a:latin typeface="+mn-lt"/>
                <a:ea typeface="+mn-ea"/>
                <a:cs typeface="+mn-cs"/>
              </a:rPr>
              <a:t> at the IHS Act earlier this year</a:t>
            </a:r>
            <a:r>
              <a:rPr lang="en-US" sz="1200" b="0" i="0" kern="1200" dirty="0" smtClean="0">
                <a:solidFill>
                  <a:schemeClr val="tx1"/>
                </a:solidFill>
                <a:effectLst/>
                <a:latin typeface="+mn-lt"/>
                <a:ea typeface="+mn-ea"/>
                <a:cs typeface="+mn-cs"/>
              </a:rPr>
              <a:t>.</a:t>
            </a:r>
            <a:endParaRPr lang="en-US" dirty="0" smtClean="0"/>
          </a:p>
          <a:p>
            <a:endParaRPr lang="en-US" dirty="0" smtClean="0"/>
          </a:p>
          <a:p>
            <a:r>
              <a:rPr lang="en-US" dirty="0" smtClean="0"/>
              <a:t>The Bill would </a:t>
            </a:r>
          </a:p>
          <a:p>
            <a:pPr marL="171450" indent="-171450">
              <a:buFont typeface="Arial" panose="020B0604020202020204" pitchFamily="34" charset="0"/>
              <a:buChar char="•"/>
            </a:pPr>
            <a:r>
              <a:rPr lang="en-US" dirty="0" smtClean="0"/>
              <a:t>provide incentives to health care professionals to serve in the IHS, including pay flexibility and relocation reimbursements when employees move to high-need areas, as well as a housing voucher program for rental assistance to employees.</a:t>
            </a:r>
          </a:p>
          <a:p>
            <a:pPr marL="171450" indent="-171450">
              <a:buFont typeface="Arial" panose="020B0604020202020204" pitchFamily="34" charset="0"/>
              <a:buChar char="•"/>
            </a:pPr>
            <a:r>
              <a:rPr lang="en-US" dirty="0" smtClean="0"/>
              <a:t>Require</a:t>
            </a:r>
            <a:r>
              <a:rPr lang="en-US" baseline="0" dirty="0" smtClean="0"/>
              <a:t> </a:t>
            </a:r>
            <a:r>
              <a:rPr lang="en-US" dirty="0" smtClean="0"/>
              <a:t>IHS to create standards to measure wait times and for IHS employees to attend cultural training annually</a:t>
            </a:r>
          </a:p>
          <a:p>
            <a:pPr marL="171450" indent="-171450">
              <a:buFont typeface="Arial" panose="020B0604020202020204" pitchFamily="34" charset="0"/>
              <a:buChar char="•"/>
            </a:pPr>
            <a:r>
              <a:rPr lang="en-US" dirty="0" smtClean="0"/>
              <a:t>Amend processes to make volunteering at IHS facilities easier by providing liability protections for medical professionals who want to volunteer at IHS hospitals or service units and centralizing the agency's medical credentialing system.</a:t>
            </a:r>
          </a:p>
          <a:p>
            <a:pPr marL="171450" indent="-171450">
              <a:buFont typeface="Arial" panose="020B0604020202020204" pitchFamily="34" charset="0"/>
              <a:buChar char="•"/>
            </a:pPr>
            <a:r>
              <a:rPr lang="en-US" dirty="0" smtClean="0"/>
              <a:t>Require</a:t>
            </a:r>
            <a:r>
              <a:rPr lang="en-US" baseline="0" dirty="0" smtClean="0"/>
              <a:t> </a:t>
            </a:r>
            <a:r>
              <a:rPr lang="en-US" dirty="0" smtClean="0"/>
              <a:t>IHS to engage in a negotiated rulemaking process to establish a new tribal consultation policy for IHS.  </a:t>
            </a:r>
            <a:r>
              <a:rPr lang="en-US" dirty="0" smtClean="0">
                <a:sym typeface="Wingdings" panose="05000000000000000000" pitchFamily="2" charset="2"/>
              </a:rPr>
              <a:t> Many tribes in Great Plains area have said that</a:t>
            </a:r>
            <a:r>
              <a:rPr lang="en-US" baseline="0" dirty="0" smtClean="0">
                <a:sym typeface="Wingdings" panose="05000000000000000000" pitchFamily="2" charset="2"/>
              </a:rPr>
              <a:t> IHS is not consulting with them on big issues, and need a better definition of what triggers consultation. </a:t>
            </a:r>
          </a:p>
          <a:p>
            <a:pPr marL="171450" indent="-171450">
              <a:buFont typeface="Arial" panose="020B0604020202020204" pitchFamily="34" charset="0"/>
              <a:buChar char="•"/>
            </a:pPr>
            <a:r>
              <a:rPr lang="en-US" dirty="0" smtClean="0"/>
              <a:t>Put additional requirements on IHS to ensure that reports and plans are provided to Congress in a timely manner</a:t>
            </a:r>
          </a:p>
          <a:p>
            <a:pPr marL="171450" indent="-171450">
              <a:buFont typeface="Arial" panose="020B0604020202020204" pitchFamily="34" charset="0"/>
              <a:buChar char="•"/>
            </a:pPr>
            <a:r>
              <a:rPr lang="en-US" dirty="0" smtClean="0"/>
              <a:t>The HHS Office of the Inspector General must put together reports every two years on "patient harm events occurring in Service units and deferrals and denials of care of patients of the Service.“</a:t>
            </a:r>
          </a:p>
          <a:p>
            <a:pPr marL="171450" indent="-171450">
              <a:buFont typeface="Arial" panose="020B0604020202020204" pitchFamily="34" charset="0"/>
              <a:buChar char="•"/>
            </a:pPr>
            <a:r>
              <a:rPr lang="en-US" dirty="0" smtClean="0"/>
              <a:t>Requires 3</a:t>
            </a:r>
            <a:r>
              <a:rPr lang="en-US" baseline="30000" dirty="0" smtClean="0"/>
              <a:t>rd</a:t>
            </a:r>
            <a:r>
              <a:rPr lang="en-US" dirty="0" smtClean="0"/>
              <a:t> party revenue</a:t>
            </a:r>
            <a:r>
              <a:rPr lang="en-US" baseline="0" dirty="0" smtClean="0"/>
              <a:t> to be used on </a:t>
            </a:r>
            <a:r>
              <a:rPr lang="en-US" sz="1200" kern="1200" dirty="0" smtClean="0">
                <a:solidFill>
                  <a:schemeClr val="tx1"/>
                </a:solidFill>
                <a:effectLst/>
                <a:latin typeface="+mn-lt"/>
                <a:ea typeface="+mn-ea"/>
                <a:cs typeface="+mn-cs"/>
              </a:rPr>
              <a:t>essential medical equipment, purchased/referred care, and staffing only for IHS operated facilities</a:t>
            </a:r>
            <a:r>
              <a:rPr lang="en-US" sz="1200" kern="1200" baseline="0" dirty="0" smtClean="0">
                <a:solidFill>
                  <a:schemeClr val="tx1"/>
                </a:solidFill>
                <a:effectLst/>
                <a:latin typeface="+mn-lt"/>
                <a:ea typeface="+mn-ea"/>
                <a:cs typeface="+mn-cs"/>
              </a:rPr>
              <a:t> </a:t>
            </a:r>
            <a:endParaRPr lang="en-US" dirty="0" smtClean="0"/>
          </a:p>
          <a:p>
            <a:pPr marL="0" lvl="0" indent="0">
              <a:buFont typeface="Arial" panose="020B0604020202020204" pitchFamily="34" charset="0"/>
              <a:buNone/>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0989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81811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smtClean="0">
                <a:solidFill>
                  <a:schemeClr val="tx1"/>
                </a:solidFill>
                <a:effectLst/>
                <a:latin typeface="+mn-lt"/>
                <a:ea typeface="+mn-ea"/>
                <a:cs typeface="+mn-cs"/>
              </a:rPr>
              <a:t>In September 2017 Ranking</a:t>
            </a:r>
            <a:r>
              <a:rPr lang="en-US" sz="1200" b="0" kern="1200" baseline="0" dirty="0" smtClean="0">
                <a:solidFill>
                  <a:schemeClr val="tx1"/>
                </a:solidFill>
                <a:effectLst/>
                <a:latin typeface="+mn-lt"/>
                <a:ea typeface="+mn-ea"/>
                <a:cs typeface="+mn-cs"/>
              </a:rPr>
              <a:t> Democratic Member of the House Energy and Commerce Committee introduced HR 3704 and HR 3706 to address public health concerns in Indian Country.  Staff were inspired to start working on these bills after a briefing they attended that NIHB did on public health issues in Spring 2017.  </a:t>
            </a:r>
          </a:p>
          <a:p>
            <a:pPr marL="0" lv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b="0" kern="1200" baseline="0" dirty="0" smtClean="0">
                <a:solidFill>
                  <a:schemeClr val="tx1"/>
                </a:solidFill>
                <a:effectLst/>
                <a:latin typeface="+mn-lt"/>
                <a:ea typeface="+mn-ea"/>
                <a:cs typeface="+mn-cs"/>
              </a:rPr>
              <a:t>The first bill – the Native Health Access Improvement Act – would </a:t>
            </a:r>
            <a:r>
              <a:rPr lang="en-US" sz="1200" dirty="0" smtClean="0"/>
              <a:t>“Special Behavioral Health Program for Indians” modeled off the Special Diabetes Program for Indians. It</a:t>
            </a:r>
            <a:r>
              <a:rPr lang="en-US" sz="1200" baseline="0" dirty="0" smtClean="0"/>
              <a:t> also would make corrections to the definition of Indian in the Affordable Care Act. </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29369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smtClean="0">
                <a:solidFill>
                  <a:schemeClr val="tx1"/>
                </a:solidFill>
                <a:effectLst/>
                <a:latin typeface="+mn-lt"/>
                <a:ea typeface="+mn-ea"/>
                <a:cs typeface="+mn-cs"/>
              </a:rPr>
              <a:t>The second bill Native Health and Wellness Act -</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Creates a block grant for Indian Tribes/ Tribal organizations with the purpose of promoting health, preventing disease, and reducing health disparities among American Indians and Alaska Natives.  It is modeled off of a similar program that supports these activities in states. Consultation would be done to figure out the formula to get the funds to tribes.  </a:t>
            </a:r>
          </a:p>
          <a:p>
            <a:pPr marL="0" lvl="0" indent="0">
              <a:buFont typeface="Arial" panose="020B0604020202020204" pitchFamily="34" charset="0"/>
              <a:buNone/>
            </a:pPr>
            <a:endParaRPr lang="en-US" sz="1200" b="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0" kern="1200" dirty="0" smtClean="0">
                <a:solidFill>
                  <a:schemeClr val="tx1"/>
                </a:solidFill>
                <a:effectLst/>
                <a:latin typeface="+mn-lt"/>
                <a:ea typeface="+mn-ea"/>
                <a:cs typeface="+mn-cs"/>
              </a:rPr>
              <a:t>The bill would also create a program designed to recruit and mention American Indian and Alaska Native youth and young adults to enter health professions. </a:t>
            </a:r>
          </a:p>
          <a:p>
            <a:pPr marL="0" lvl="0" indent="0">
              <a:buFont typeface="Arial" panose="020B0604020202020204" pitchFamily="34" charset="0"/>
              <a:buNone/>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41068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DB493-9C5D-4D76-B736-2C3295FDD405}" type="slidenum">
              <a:rPr lang="en-US" smtClean="0"/>
              <a:t>14</a:t>
            </a:fld>
            <a:endParaRPr lang="en-US"/>
          </a:p>
        </p:txBody>
      </p:sp>
    </p:spTree>
    <p:extLst>
      <p:ext uri="{BB962C8B-B14F-4D97-AF65-F5344CB8AC3E}">
        <p14:creationId xmlns:p14="http://schemas.microsoft.com/office/powerpoint/2010/main" val="159687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DB493-9C5D-4D76-B736-2C3295FDD405}" type="slidenum">
              <a:rPr lang="en-US" smtClean="0"/>
              <a:t>2</a:t>
            </a:fld>
            <a:endParaRPr lang="en-US"/>
          </a:p>
        </p:txBody>
      </p:sp>
    </p:spTree>
    <p:extLst>
      <p:ext uri="{BB962C8B-B14F-4D97-AF65-F5344CB8AC3E}">
        <p14:creationId xmlns:p14="http://schemas.microsoft.com/office/powerpoint/2010/main" val="22224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smtClean="0">
                <a:solidFill>
                  <a:schemeClr val="tx1"/>
                </a:solidFill>
                <a:effectLst/>
                <a:latin typeface="+mn-lt"/>
                <a:ea typeface="+mn-ea"/>
                <a:cs typeface="+mn-cs"/>
              </a:rPr>
              <a:t>Congress had</a:t>
            </a:r>
            <a:r>
              <a:rPr lang="en-US" sz="1200" b="0" kern="1200" baseline="0" dirty="0" smtClean="0">
                <a:solidFill>
                  <a:schemeClr val="tx1"/>
                </a:solidFill>
                <a:effectLst/>
                <a:latin typeface="+mn-lt"/>
                <a:ea typeface="+mn-ea"/>
                <a:cs typeface="+mn-cs"/>
              </a:rPr>
              <a:t> worked to repeal and replace the Affordable Care Act since winning the House, Senate, and Presidency in the 2016 elections. </a:t>
            </a:r>
          </a:p>
          <a:p>
            <a:pPr marL="0" lv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b="0" kern="1200" baseline="0" dirty="0" smtClean="0">
                <a:solidFill>
                  <a:schemeClr val="tx1"/>
                </a:solidFill>
                <a:effectLst/>
                <a:latin typeface="+mn-lt"/>
                <a:ea typeface="+mn-ea"/>
                <a:cs typeface="+mn-cs"/>
              </a:rPr>
              <a:t>To kick off this process, they first passed a budget resolution which allowed for specific instructions to repeal the law with only 50 votes in the senate.  The House passed legislation in May by only 3 vote margin.  The Senate looked a similar legislation with deeper cuts to Medicaid, but it was not successful in passing by the September 30 deadline needed under reconciliation rules.  </a:t>
            </a:r>
          </a:p>
          <a:p>
            <a:pPr marL="0" lv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b="0" kern="1200" baseline="0" dirty="0" smtClean="0">
                <a:solidFill>
                  <a:schemeClr val="tx1"/>
                </a:solidFill>
                <a:effectLst/>
                <a:latin typeface="+mn-lt"/>
                <a:ea typeface="+mn-ea"/>
                <a:cs typeface="+mn-cs"/>
              </a:rPr>
              <a:t>The bill would have made major cuts to Medicaid; ended cost sharing reductions for insurance; ended individual mandate and employer mandate; eliminated prevention and public health fund; expanding 100% FMAP to all providers (more on this later); and ended individual and employer mandates.</a:t>
            </a:r>
          </a:p>
          <a:p>
            <a:pPr marL="0" lv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b="0" kern="1200" baseline="0" dirty="0" smtClean="0">
                <a:solidFill>
                  <a:schemeClr val="tx1"/>
                </a:solidFill>
                <a:effectLst/>
                <a:latin typeface="+mn-lt"/>
                <a:ea typeface="+mn-ea"/>
                <a:cs typeface="+mn-cs"/>
              </a:rPr>
              <a:t>The bill would have preserved the Indian Healthcare Improvement Act and other Indian-specific provisions such as: </a:t>
            </a:r>
          </a:p>
          <a:p>
            <a:pPr marL="406400" indent="-231775">
              <a:buFont typeface="Arial" panose="020B0604020202020204" pitchFamily="34" charset="0"/>
              <a:buChar char="•"/>
            </a:pPr>
            <a:r>
              <a:rPr lang="en-US" sz="1200" dirty="0" smtClean="0"/>
              <a:t>Section 2901(b) – IHS as </a:t>
            </a:r>
            <a:r>
              <a:rPr lang="en-US" sz="1200" dirty="0" err="1" smtClean="0"/>
              <a:t>Payor</a:t>
            </a:r>
            <a:r>
              <a:rPr lang="en-US" sz="1200" dirty="0" smtClean="0"/>
              <a:t> of Last Resort </a:t>
            </a:r>
          </a:p>
          <a:p>
            <a:pPr marL="406400" indent="-231775">
              <a:buFont typeface="Arial" panose="020B0604020202020204" pitchFamily="34" charset="0"/>
              <a:buChar char="•"/>
            </a:pPr>
            <a:r>
              <a:rPr lang="en-US" sz="1200" dirty="0" smtClean="0"/>
              <a:t>Section 2902 – Permanent authority to bill Medicare Part B</a:t>
            </a:r>
          </a:p>
          <a:p>
            <a:pPr marL="406400" indent="-231775">
              <a:buFont typeface="Arial" panose="020B0604020202020204" pitchFamily="34" charset="0"/>
              <a:buChar char="•"/>
            </a:pPr>
            <a:r>
              <a:rPr lang="en-US" sz="1200" dirty="0" smtClean="0"/>
              <a:t>Section 9021 of ACA (Section 139D of Internal Revenue Code) allowing tribal</a:t>
            </a:r>
            <a:r>
              <a:rPr lang="en-US" sz="1200" baseline="0" dirty="0" smtClean="0"/>
              <a:t> health benefits to be tax exempt </a:t>
            </a:r>
            <a:endParaRPr lang="en-US" sz="1200" dirty="0" smtClean="0"/>
          </a:p>
          <a:p>
            <a:pPr marL="0" lvl="0" indent="0">
              <a:buFont typeface="Arial" panose="020B0604020202020204" pitchFamily="34" charset="0"/>
              <a:buNone/>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6380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smtClean="0">
                <a:solidFill>
                  <a:schemeClr val="tx1"/>
                </a:solidFill>
                <a:effectLst/>
                <a:latin typeface="+mn-lt"/>
                <a:ea typeface="+mn-ea"/>
                <a:cs typeface="+mn-cs"/>
              </a:rPr>
              <a:t>This is an example of the cuts to Medicaid</a:t>
            </a:r>
            <a:r>
              <a:rPr lang="en-US" sz="1200" b="0" kern="1200" baseline="0" dirty="0" smtClean="0">
                <a:solidFill>
                  <a:schemeClr val="tx1"/>
                </a:solidFill>
                <a:effectLst/>
                <a:latin typeface="+mn-lt"/>
                <a:ea typeface="+mn-ea"/>
                <a:cs typeface="+mn-cs"/>
              </a:rPr>
              <a:t> relative to current law that would have been included in the Senate's healthcare reform bill. </a:t>
            </a:r>
          </a:p>
          <a:p>
            <a:pPr marL="0" lv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a:p>
            <a:pPr lvl="0"/>
            <a:r>
              <a:rPr lang="en-US" sz="1200" b="0" kern="1200" baseline="0" dirty="0" smtClean="0">
                <a:solidFill>
                  <a:schemeClr val="tx1"/>
                </a:solidFill>
                <a:effectLst/>
                <a:latin typeface="+mn-lt"/>
                <a:ea typeface="+mn-ea"/>
                <a:cs typeface="+mn-cs"/>
              </a:rPr>
              <a:t>Medicaid is roughly 13% of the total IHS budget. </a:t>
            </a:r>
            <a:r>
              <a:rPr lang="en-US" sz="1200" kern="1200" dirty="0" smtClean="0">
                <a:solidFill>
                  <a:schemeClr val="tx1"/>
                </a:solidFill>
                <a:effectLst/>
                <a:latin typeface="+mn-lt"/>
                <a:ea typeface="+mn-ea"/>
                <a:cs typeface="+mn-cs"/>
              </a:rPr>
              <a:t>The cuts to Medicaid will mean less services, and less revenue for IHS and Tribal providers, putting pressure on the Indian health service which is already severely underfunded.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For over 40 years, Congress has recognized Medicaid as a means to help fulfill the trust responsibility for health to Indian Country and today represents about 13% of total IHS spending.  This means, that cuts to the Medicaid program, are really cuts to IHS.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IHS/</a:t>
            </a:r>
            <a:r>
              <a:rPr lang="en-US" sz="1200" kern="1200" baseline="0" dirty="0" smtClean="0">
                <a:solidFill>
                  <a:schemeClr val="tx1"/>
                </a:solidFill>
                <a:effectLst/>
                <a:latin typeface="+mn-lt"/>
                <a:ea typeface="+mn-ea"/>
                <a:cs typeface="+mn-cs"/>
              </a:rPr>
              <a:t> Tribal and Urban health programs have benefited tremendously from Medicaid expansion since the enactment of the ACA. </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891052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smtClean="0">
                <a:solidFill>
                  <a:schemeClr val="tx1"/>
                </a:solidFill>
                <a:effectLst/>
                <a:latin typeface="+mn-lt"/>
                <a:ea typeface="+mn-ea"/>
                <a:cs typeface="+mn-cs"/>
              </a:rPr>
              <a:t>NIHB and other tribal</a:t>
            </a:r>
            <a:r>
              <a:rPr lang="en-US" sz="1200" b="0" kern="1200" baseline="0" dirty="0" smtClean="0">
                <a:solidFill>
                  <a:schemeClr val="tx1"/>
                </a:solidFill>
                <a:effectLst/>
                <a:latin typeface="+mn-lt"/>
                <a:ea typeface="+mn-ea"/>
                <a:cs typeface="+mn-cs"/>
              </a:rPr>
              <a:t> organizations set letters to Congress at various stages in the repeal / replace process.  Always expressing united tribal opposition to this bill.  You can see the main points we objected to here.  </a:t>
            </a:r>
            <a:r>
              <a:rPr lang="en-US" sz="1200" b="0" kern="1200" dirty="0" smtClean="0">
                <a:solidFill>
                  <a:schemeClr val="tx1"/>
                </a:solidFill>
                <a:effectLst/>
                <a:latin typeface="+mn-lt"/>
                <a:ea typeface="+mn-ea"/>
                <a:cs typeface="+mn-cs"/>
              </a:rPr>
              <a:t>Other letters were sent</a:t>
            </a:r>
            <a:r>
              <a:rPr lang="en-US" sz="1200" b="0" kern="1200" baseline="0" dirty="0" smtClean="0">
                <a:solidFill>
                  <a:schemeClr val="tx1"/>
                </a:solidFill>
                <a:effectLst/>
                <a:latin typeface="+mn-lt"/>
                <a:ea typeface="+mn-ea"/>
                <a:cs typeface="+mn-cs"/>
              </a:rPr>
              <a:t> with similar language on March 23; May 5; June 7; July 21; and September 20.</a:t>
            </a:r>
          </a:p>
          <a:p>
            <a:pPr marL="0" lv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b="0" kern="1200" baseline="0" dirty="0" smtClean="0">
                <a:solidFill>
                  <a:schemeClr val="tx1"/>
                </a:solidFill>
                <a:effectLst/>
                <a:latin typeface="+mn-lt"/>
                <a:ea typeface="+mn-ea"/>
                <a:cs typeface="+mn-cs"/>
              </a:rPr>
              <a:t>We also encouraged tribes to do the same – many did.  Universal opposition from Indian Country </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0123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smtClean="0">
                <a:solidFill>
                  <a:schemeClr val="tx1"/>
                </a:solidFill>
                <a:effectLst/>
                <a:latin typeface="+mn-lt"/>
                <a:ea typeface="+mn-ea"/>
                <a:cs typeface="+mn-cs"/>
              </a:rPr>
              <a:t>Another “new” piece of language was added to the Senate drafts that would expand</a:t>
            </a:r>
            <a:r>
              <a:rPr lang="en-US" sz="1200" b="0" kern="1200" baseline="0" dirty="0" smtClean="0">
                <a:solidFill>
                  <a:schemeClr val="tx1"/>
                </a:solidFill>
                <a:effectLst/>
                <a:latin typeface="+mn-lt"/>
                <a:ea typeface="+mn-ea"/>
                <a:cs typeface="+mn-cs"/>
              </a:rPr>
              <a:t> the 100% Federal reimbursement under Medicaid to all providers.  Right now, 100% FMAP goes through the I/T/U system because it was started as a way to increase federal revenues at IHS. </a:t>
            </a:r>
          </a:p>
          <a:p>
            <a:pPr marL="0" lv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b="0" kern="1200" baseline="0" dirty="0" smtClean="0">
                <a:solidFill>
                  <a:schemeClr val="tx1"/>
                </a:solidFill>
                <a:effectLst/>
                <a:latin typeface="+mn-lt"/>
                <a:ea typeface="+mn-ea"/>
                <a:cs typeface="+mn-cs"/>
              </a:rPr>
              <a:t>Patients don’t gain.  They can already go to any provider they like.  Providers get the same amount of payment either way.  States get more $ without having to get more to the Indian health system. </a:t>
            </a:r>
          </a:p>
          <a:p>
            <a:pPr marL="0" lvl="0" indent="0">
              <a:buFont typeface="Arial" panose="020B0604020202020204" pitchFamily="34" charset="0"/>
              <a:buNone/>
            </a:pPr>
            <a:endParaRPr lang="en-US" sz="1200" b="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b="0" kern="1200" baseline="0" dirty="0" smtClean="0">
                <a:solidFill>
                  <a:schemeClr val="tx1"/>
                </a:solidFill>
                <a:effectLst/>
                <a:latin typeface="+mn-lt"/>
                <a:ea typeface="+mn-ea"/>
                <a:cs typeface="+mn-cs"/>
              </a:rPr>
              <a:t>Instead, tribes would lose bargaining power with state Medicaid programs because they don’t have incentives to work with states on exemptions to think like work requirements or lifetime caps. </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502236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i="0" kern="1200" dirty="0" smtClean="0">
                <a:solidFill>
                  <a:schemeClr val="tx1"/>
                </a:solidFill>
                <a:effectLst/>
                <a:latin typeface="+mn-lt"/>
                <a:ea typeface="+mn-ea"/>
                <a:cs typeface="+mn-cs"/>
              </a:rPr>
              <a:t>NIHB has heard Tribal concerns that this action would destabilize the Marketplace for the poor and underserved populations.  By encouraging healthier people to join cheaper insurance plans outside of the Marketplace, the risk pool is shifted to include sicker people which will drive up premiums or cause Insurers to drop out of the Marketplace altogether. </a:t>
            </a:r>
          </a:p>
          <a:p>
            <a:pPr marL="0" lvl="0"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51492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On October 17, the leading Senators on the Health, Education, Labor, and Pensions (HELP) Committee, Sens. Lamar Alexander (R-TN) and Patty Murray (D-WA) unveiled a bipartisan plan to stabilize health insurance marketplaces.</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The legislation agreed on by Sens. Alexander and Murray would restore the subsidies the White House canceled last week for a period of two years as well as give states more flexibility through a state innovation waiver process. The bill would also make procedural changes to the way states apply for these waivers in an attempt to speed up the approval process.</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The bill also restores funding and outlines reporting requirements for the Administration to measure and report out on enrollment outreach and education efforts. The Trump Administration has been critical of federal funding being spent on education and enrollment efforts for the health insurance marketplaces that were set up by the Affordable Care Act. </a:t>
            </a:r>
          </a:p>
          <a:p>
            <a:pPr lvl="2"/>
            <a:r>
              <a:rPr lang="en-US" sz="1200" kern="1200" dirty="0" smtClean="0">
                <a:solidFill>
                  <a:schemeClr val="tx1"/>
                </a:solidFill>
                <a:effectLst/>
                <a:latin typeface="+mn-lt"/>
                <a:ea typeface="+mn-ea"/>
                <a:cs typeface="+mn-cs"/>
              </a:rPr>
              <a:t>Indian Country has greatly benefited from increased health insurance outreach and education, as evidenced by increased enrollment of American Indians and Alaska Natives (AI/AN) in Medicaid and other third party health insurance since the ACA was enacted.</a:t>
            </a:r>
          </a:p>
          <a:p>
            <a:pPr marL="0" lvl="0" indent="0">
              <a:buFont typeface="Arial" panose="020B0604020202020204" pitchFamily="34" charset="0"/>
              <a:buNone/>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0673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SDPI has funded hundreds of diabetes treatment</a:t>
            </a:r>
            <a:r>
              <a:rPr lang="en-US" baseline="0" dirty="0" smtClean="0"/>
              <a:t> and prevention in Indian Country for the past 19 years. The program is currently funded through December 31, 2017.  The IHS will likely use this extension to get funds to grantees for the first part of calendar year 2018.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Legislation is working through congress that would renew SDPI for 2 years at $150M/year.  Longer was hard to do because of “pay </a:t>
            </a:r>
            <a:r>
              <a:rPr lang="en-US" baseline="0" dirty="0" err="1" smtClean="0"/>
              <a:t>fors</a:t>
            </a:r>
            <a:r>
              <a:rPr lang="en-US" baseline="0" dirty="0" smtClean="0"/>
              <a:t>” which are already running into partisan disagreement in Congress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Continuing broad bipartisan support for the program – September 2016 – letter with 356 House Members and 75 Senators supporting SDPI.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Other legislation that would renew SDPI for 7 years and base increases on medical inflation has been introduced.  Seeking cosponsors. </a:t>
            </a:r>
            <a:endParaRPr lang="en-US" sz="1200" b="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smtClean="0">
                <a:solidFill>
                  <a:schemeClr val="tx1"/>
                </a:solidFill>
                <a:effectLst/>
                <a:latin typeface="+mn-lt"/>
                <a:ea typeface="+mn-ea"/>
                <a:cs typeface="+mn-cs"/>
              </a:rPr>
              <a:t>Based on history, that’s about </a:t>
            </a:r>
            <a:r>
              <a:rPr lang="en-US" sz="1200" dirty="0" smtClean="0"/>
              <a:t>$39,554,906.60 increase</a:t>
            </a:r>
            <a:r>
              <a:rPr lang="en-US" sz="1200" baseline="0" dirty="0" smtClean="0"/>
              <a:t> over 7 years. </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2DB493-9C5D-4D76-B736-2C3295FDD405}" type="slidenum">
              <a:rPr lang="en-US" smtClean="0"/>
              <a:t>9</a:t>
            </a:fld>
            <a:endParaRPr lang="en-US"/>
          </a:p>
        </p:txBody>
      </p:sp>
    </p:spTree>
    <p:extLst>
      <p:ext uri="{BB962C8B-B14F-4D97-AF65-F5344CB8AC3E}">
        <p14:creationId xmlns:p14="http://schemas.microsoft.com/office/powerpoint/2010/main" val="1114069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322710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252613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2677384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878487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3045549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4035997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6" name="Footer Placeholder 5"/>
          <p:cNvSpPr>
            <a:spLocks noGrp="1"/>
          </p:cNvSpPr>
          <p:nvPr>
            <p:ph type="ftr" sz="quarter" idx="11"/>
          </p:nvPr>
        </p:nvSpPr>
        <p:spPr/>
        <p:txBody>
          <a:bodyPr/>
          <a:lstStyle/>
          <a:p>
            <a:endParaRPr lang="en-US">
              <a:solidFill>
                <a:srgbClr val="DEDEE0"/>
              </a:solidFill>
            </a:endParaRPr>
          </a:p>
        </p:txBody>
      </p:sp>
      <p:sp>
        <p:nvSpPr>
          <p:cNvPr id="7" name="Slide Number Placeholder 6"/>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323024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8" name="Footer Placeholder 7"/>
          <p:cNvSpPr>
            <a:spLocks noGrp="1"/>
          </p:cNvSpPr>
          <p:nvPr>
            <p:ph type="ftr" sz="quarter" idx="11"/>
          </p:nvPr>
        </p:nvSpPr>
        <p:spPr/>
        <p:txBody>
          <a:bodyPr/>
          <a:lstStyle/>
          <a:p>
            <a:endParaRPr lang="en-US">
              <a:solidFill>
                <a:srgbClr val="DEDEE0"/>
              </a:solidFill>
            </a:endParaRPr>
          </a:p>
        </p:txBody>
      </p:sp>
      <p:sp>
        <p:nvSpPr>
          <p:cNvPr id="9" name="Slide Number Placeholder 8"/>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2981370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4" name="Footer Placeholder 3"/>
          <p:cNvSpPr>
            <a:spLocks noGrp="1"/>
          </p:cNvSpPr>
          <p:nvPr>
            <p:ph type="ftr" sz="quarter" idx="11"/>
          </p:nvPr>
        </p:nvSpPr>
        <p:spPr/>
        <p:txBody>
          <a:bodyPr/>
          <a:lstStyle/>
          <a:p>
            <a:endParaRPr lang="en-US">
              <a:solidFill>
                <a:srgbClr val="DEDEE0"/>
              </a:solidFill>
            </a:endParaRPr>
          </a:p>
        </p:txBody>
      </p:sp>
      <p:sp>
        <p:nvSpPr>
          <p:cNvPr id="5" name="Slide Number Placeholder 4"/>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257077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3" name="Footer Placeholder 2"/>
          <p:cNvSpPr>
            <a:spLocks noGrp="1"/>
          </p:cNvSpPr>
          <p:nvPr>
            <p:ph type="ftr" sz="quarter" idx="11"/>
          </p:nvPr>
        </p:nvSpPr>
        <p:spPr/>
        <p:txBody>
          <a:bodyPr/>
          <a:lstStyle/>
          <a:p>
            <a:endParaRPr lang="en-US">
              <a:solidFill>
                <a:srgbClr val="DEDEE0"/>
              </a:solidFill>
            </a:endParaRPr>
          </a:p>
        </p:txBody>
      </p:sp>
      <p:sp>
        <p:nvSpPr>
          <p:cNvPr id="4" name="Slide Number Placeholder 3"/>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3857851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6" name="Footer Placeholder 5"/>
          <p:cNvSpPr>
            <a:spLocks noGrp="1"/>
          </p:cNvSpPr>
          <p:nvPr>
            <p:ph type="ftr" sz="quarter" idx="11"/>
          </p:nvPr>
        </p:nvSpPr>
        <p:spPr/>
        <p:txBody>
          <a:bodyPr/>
          <a:lstStyle/>
          <a:p>
            <a:endParaRPr lang="en-US">
              <a:solidFill>
                <a:srgbClr val="DEDEE0"/>
              </a:solidFill>
            </a:endParaRPr>
          </a:p>
        </p:txBody>
      </p:sp>
      <p:sp>
        <p:nvSpPr>
          <p:cNvPr id="7" name="Slide Number Placeholder 6"/>
          <p:cNvSpPr>
            <a:spLocks noGrp="1"/>
          </p:cNvSpPr>
          <p:nvPr>
            <p:ph type="sldNum" sz="quarter" idx="12"/>
          </p:nvPr>
        </p:nvSpPr>
        <p:spPr/>
        <p:txBody>
          <a:bodyPr/>
          <a:lstStyle/>
          <a:p>
            <a:fld id="{F04160CB-2F8A-4D53-BFB9-96930DAD3863}"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371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2238385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9" name="Slide Number Placeholder 8"/>
          <p:cNvSpPr>
            <a:spLocks noGrp="1"/>
          </p:cNvSpPr>
          <p:nvPr>
            <p:ph type="sldNum" sz="quarter" idx="11"/>
          </p:nvPr>
        </p:nvSpPr>
        <p:spPr/>
        <p:txBody>
          <a:bodyPr/>
          <a:lstStyle/>
          <a:p>
            <a:fld id="{F04160CB-2F8A-4D53-BFB9-96930DAD3863}"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EDEE0"/>
              </a:solidFill>
            </a:endParaRPr>
          </a:p>
        </p:txBody>
      </p:sp>
    </p:spTree>
    <p:extLst>
      <p:ext uri="{BB962C8B-B14F-4D97-AF65-F5344CB8AC3E}">
        <p14:creationId xmlns:p14="http://schemas.microsoft.com/office/powerpoint/2010/main" val="1105238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3174037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8307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5" name="Footer Placeholder 4"/>
          <p:cNvSpPr>
            <a:spLocks noGrp="1"/>
          </p:cNvSpPr>
          <p:nvPr>
            <p:ph type="ftr" sz="quarter" idx="11"/>
          </p:nvPr>
        </p:nvSpPr>
        <p:spPr/>
        <p:txBody>
          <a:bodyPr/>
          <a:lstStyle/>
          <a:p>
            <a:endParaRPr lang="en-US">
              <a:solidFill>
                <a:srgbClr val="DEDEE0"/>
              </a:solidFill>
            </a:endParaRP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370738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6" name="Footer Placeholder 5"/>
          <p:cNvSpPr>
            <a:spLocks noGrp="1"/>
          </p:cNvSpPr>
          <p:nvPr>
            <p:ph type="ftr" sz="quarter" idx="11"/>
          </p:nvPr>
        </p:nvSpPr>
        <p:spPr/>
        <p:txBody>
          <a:bodyPr/>
          <a:lstStyle/>
          <a:p>
            <a:endParaRPr lang="en-US">
              <a:solidFill>
                <a:srgbClr val="DEDEE0"/>
              </a:solidFill>
            </a:endParaRPr>
          </a:p>
        </p:txBody>
      </p:sp>
      <p:sp>
        <p:nvSpPr>
          <p:cNvPr id="7" name="Slide Number Placeholder 6"/>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299814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8" name="Footer Placeholder 7"/>
          <p:cNvSpPr>
            <a:spLocks noGrp="1"/>
          </p:cNvSpPr>
          <p:nvPr>
            <p:ph type="ftr" sz="quarter" idx="11"/>
          </p:nvPr>
        </p:nvSpPr>
        <p:spPr/>
        <p:txBody>
          <a:bodyPr/>
          <a:lstStyle/>
          <a:p>
            <a:endParaRPr lang="en-US">
              <a:solidFill>
                <a:srgbClr val="DEDEE0"/>
              </a:solidFill>
            </a:endParaRPr>
          </a:p>
        </p:txBody>
      </p:sp>
      <p:sp>
        <p:nvSpPr>
          <p:cNvPr id="9" name="Slide Number Placeholder 8"/>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315828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4" name="Footer Placeholder 3"/>
          <p:cNvSpPr>
            <a:spLocks noGrp="1"/>
          </p:cNvSpPr>
          <p:nvPr>
            <p:ph type="ftr" sz="quarter" idx="11"/>
          </p:nvPr>
        </p:nvSpPr>
        <p:spPr/>
        <p:txBody>
          <a:bodyPr/>
          <a:lstStyle/>
          <a:p>
            <a:endParaRPr lang="en-US">
              <a:solidFill>
                <a:srgbClr val="DEDEE0"/>
              </a:solidFill>
            </a:endParaRPr>
          </a:p>
        </p:txBody>
      </p:sp>
      <p:sp>
        <p:nvSpPr>
          <p:cNvPr id="5" name="Slide Number Placeholder 4"/>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192140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3" name="Footer Placeholder 2"/>
          <p:cNvSpPr>
            <a:spLocks noGrp="1"/>
          </p:cNvSpPr>
          <p:nvPr>
            <p:ph type="ftr" sz="quarter" idx="11"/>
          </p:nvPr>
        </p:nvSpPr>
        <p:spPr/>
        <p:txBody>
          <a:bodyPr/>
          <a:lstStyle/>
          <a:p>
            <a:endParaRPr lang="en-US">
              <a:solidFill>
                <a:srgbClr val="DEDEE0"/>
              </a:solidFill>
            </a:endParaRPr>
          </a:p>
        </p:txBody>
      </p:sp>
      <p:sp>
        <p:nvSpPr>
          <p:cNvPr id="4" name="Slide Number Placeholder 3"/>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341480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6" name="Footer Placeholder 5"/>
          <p:cNvSpPr>
            <a:spLocks noGrp="1"/>
          </p:cNvSpPr>
          <p:nvPr>
            <p:ph type="ftr" sz="quarter" idx="11"/>
          </p:nvPr>
        </p:nvSpPr>
        <p:spPr/>
        <p:txBody>
          <a:bodyPr/>
          <a:lstStyle/>
          <a:p>
            <a:endParaRPr lang="en-US">
              <a:solidFill>
                <a:srgbClr val="DEDEE0"/>
              </a:solidFill>
            </a:endParaRPr>
          </a:p>
        </p:txBody>
      </p:sp>
      <p:sp>
        <p:nvSpPr>
          <p:cNvPr id="7" name="Slide Number Placeholder 6"/>
          <p:cNvSpPr>
            <a:spLocks noGrp="1"/>
          </p:cNvSpPr>
          <p:nvPr>
            <p:ph type="sldNum" sz="quarter" idx="12"/>
          </p:nvPr>
        </p:nvSpPr>
        <p:spPr/>
        <p:txBody>
          <a:bodyPr/>
          <a:lstStyle/>
          <a:p>
            <a:fld id="{F04160CB-2F8A-4D53-BFB9-96930DAD3863}"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219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8628040-60C7-40D5-BF81-00C63F4E6CDA}" type="datetimeFigureOut">
              <a:rPr lang="en-US" smtClean="0">
                <a:solidFill>
                  <a:srgbClr val="DEDEE0"/>
                </a:solidFill>
              </a:rPr>
              <a:pPr/>
              <a:t>10/24/2017</a:t>
            </a:fld>
            <a:endParaRPr lang="en-US">
              <a:solidFill>
                <a:srgbClr val="DEDEE0"/>
              </a:solidFill>
            </a:endParaRPr>
          </a:p>
        </p:txBody>
      </p:sp>
      <p:sp>
        <p:nvSpPr>
          <p:cNvPr id="9" name="Slide Number Placeholder 8"/>
          <p:cNvSpPr>
            <a:spLocks noGrp="1"/>
          </p:cNvSpPr>
          <p:nvPr>
            <p:ph type="sldNum" sz="quarter" idx="11"/>
          </p:nvPr>
        </p:nvSpPr>
        <p:spPr/>
        <p:txBody>
          <a:bodyPr/>
          <a:lstStyle/>
          <a:p>
            <a:fld id="{F04160CB-2F8A-4D53-BFB9-96930DAD3863}"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EDEE0"/>
              </a:solidFill>
            </a:endParaRPr>
          </a:p>
        </p:txBody>
      </p:sp>
    </p:spTree>
    <p:extLst>
      <p:ext uri="{BB962C8B-B14F-4D97-AF65-F5344CB8AC3E}">
        <p14:creationId xmlns:p14="http://schemas.microsoft.com/office/powerpoint/2010/main" val="330811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04160CB-2F8A-4D53-BFB9-96930DAD3863}"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EDEE0"/>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8628040-60C7-40D5-BF81-00C63F4E6CDA}" type="datetimeFigureOut">
              <a:rPr lang="en-US" smtClean="0">
                <a:solidFill>
                  <a:srgbClr val="DEDEE0"/>
                </a:solidFill>
              </a:rPr>
              <a:pPr/>
              <a:t>10/24/2017</a:t>
            </a:fld>
            <a:endParaRPr lang="en-US">
              <a:solidFill>
                <a:srgbClr val="DEDEE0"/>
              </a:solidFill>
            </a:endParaRPr>
          </a:p>
        </p:txBody>
      </p:sp>
    </p:spTree>
    <p:extLst>
      <p:ext uri="{BB962C8B-B14F-4D97-AF65-F5344CB8AC3E}">
        <p14:creationId xmlns:p14="http://schemas.microsoft.com/office/powerpoint/2010/main" val="581748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04160CB-2F8A-4D53-BFB9-96930DAD3863}"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EDEE0"/>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8628040-60C7-40D5-BF81-00C63F4E6CDA}" type="datetimeFigureOut">
              <a:rPr lang="en-US" smtClean="0">
                <a:solidFill>
                  <a:srgbClr val="DEDEE0"/>
                </a:solidFill>
              </a:rPr>
              <a:pPr/>
              <a:t>10/24/2017</a:t>
            </a:fld>
            <a:endParaRPr lang="en-US">
              <a:solidFill>
                <a:srgbClr val="DEDEE0"/>
              </a:solidFill>
            </a:endParaRPr>
          </a:p>
        </p:txBody>
      </p:sp>
    </p:spTree>
    <p:extLst>
      <p:ext uri="{BB962C8B-B14F-4D97-AF65-F5344CB8AC3E}">
        <p14:creationId xmlns:p14="http://schemas.microsoft.com/office/powerpoint/2010/main" val="2669372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ihb.org/" TargetMode="External"/><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mailto:cshuy@nihb.org" TargetMode="External"/><Relationship Id="rId5" Type="http://schemas.openxmlformats.org/officeDocument/2006/relationships/hyperlink" Target="mailto:ddelrow@nihb.org" TargetMode="External"/><Relationship Id="rId4" Type="http://schemas.openxmlformats.org/officeDocument/2006/relationships/hyperlink" Target="mailto:sbohlen@nihb.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7847" y="567763"/>
            <a:ext cx="10752792" cy="2101558"/>
          </a:xfrm>
        </p:spPr>
        <p:txBody>
          <a:bodyPr/>
          <a:lstStyle/>
          <a:p>
            <a:pPr algn="ctr"/>
            <a:r>
              <a:rPr lang="en-US" sz="6000" b="1" dirty="0" smtClean="0"/>
              <a:t>Indian Health Legislative Update</a:t>
            </a:r>
            <a:endParaRPr lang="en-US" sz="6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1" y="6132976"/>
            <a:ext cx="2114031" cy="694693"/>
          </a:xfrm>
          <a:prstGeom prst="rect">
            <a:avLst/>
          </a:prstGeom>
        </p:spPr>
      </p:pic>
      <p:sp>
        <p:nvSpPr>
          <p:cNvPr id="5" name="Subtitle 4"/>
          <p:cNvSpPr>
            <a:spLocks noGrp="1"/>
          </p:cNvSpPr>
          <p:nvPr>
            <p:ph type="subTitle" idx="1"/>
          </p:nvPr>
        </p:nvSpPr>
        <p:spPr/>
        <p:txBody>
          <a:bodyPr/>
          <a:lstStyle/>
          <a:p>
            <a:endParaRPr lang="en-US"/>
          </a:p>
        </p:txBody>
      </p:sp>
      <p:sp>
        <p:nvSpPr>
          <p:cNvPr id="6" name="Subtitle 2"/>
          <p:cNvSpPr txBox="1">
            <a:spLocks/>
          </p:cNvSpPr>
          <p:nvPr/>
        </p:nvSpPr>
        <p:spPr>
          <a:xfrm>
            <a:off x="24064" y="3541296"/>
            <a:ext cx="11362804" cy="3286373"/>
          </a:xfrm>
          <a:prstGeom prst="rect">
            <a:avLst/>
          </a:prstGeom>
          <a:solidFill>
            <a:srgbClr val="800000"/>
          </a:solidFill>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endParaRPr lang="en-US" sz="2800" b="1" u="sng" dirty="0" smtClean="0">
              <a:solidFill>
                <a:schemeClr val="bg1"/>
              </a:solidFill>
              <a:latin typeface="Papyrus" panose="03070502060502030205" pitchFamily="66" charset="0"/>
            </a:endParaRPr>
          </a:p>
          <a:p>
            <a:endParaRPr lang="en-US" sz="2800" b="1" u="sng" dirty="0" smtClean="0">
              <a:solidFill>
                <a:schemeClr val="bg1"/>
              </a:solidFill>
              <a:latin typeface="Papyrus" panose="03070502060502030205" pitchFamily="66" charset="0"/>
            </a:endParaRPr>
          </a:p>
          <a:p>
            <a:endParaRPr lang="en-US" sz="2800" b="1" u="sng" dirty="0" smtClean="0">
              <a:solidFill>
                <a:schemeClr val="bg1"/>
              </a:solidFill>
              <a:latin typeface="Papyrus" panose="03070502060502030205" pitchFamily="66" charset="0"/>
            </a:endParaRPr>
          </a:p>
          <a:p>
            <a:r>
              <a:rPr lang="en-US" sz="2800" b="1" u="sng" dirty="0" smtClean="0">
                <a:solidFill>
                  <a:schemeClr val="bg1"/>
                </a:solidFill>
                <a:latin typeface="Papyrus" panose="03070502060502030205" pitchFamily="66" charset="0"/>
              </a:rPr>
              <a:t>Presented </a:t>
            </a:r>
            <a:r>
              <a:rPr lang="en-US" sz="2800" b="1" u="sng" dirty="0">
                <a:solidFill>
                  <a:schemeClr val="bg1"/>
                </a:solidFill>
                <a:latin typeface="Papyrus" panose="03070502060502030205" pitchFamily="66" charset="0"/>
              </a:rPr>
              <a:t>by: </a:t>
            </a:r>
            <a:endParaRPr lang="en-US" sz="2800" b="1" u="sng" dirty="0" smtClean="0">
              <a:solidFill>
                <a:schemeClr val="bg1"/>
              </a:solidFill>
              <a:latin typeface="Papyrus" panose="03070502060502030205" pitchFamily="66" charset="0"/>
            </a:endParaRPr>
          </a:p>
          <a:p>
            <a:r>
              <a:rPr lang="en-US" sz="2500" b="1" dirty="0" smtClean="0">
                <a:solidFill>
                  <a:schemeClr val="bg1"/>
                </a:solidFill>
                <a:latin typeface="Papyrus" panose="03070502060502030205" pitchFamily="66" charset="0"/>
              </a:rPr>
              <a:t>Caitrin Shuy</a:t>
            </a:r>
          </a:p>
          <a:p>
            <a:r>
              <a:rPr lang="en-US" sz="2500" b="1" dirty="0" smtClean="0">
                <a:solidFill>
                  <a:schemeClr val="bg1"/>
                </a:solidFill>
                <a:latin typeface="Papyrus" panose="03070502060502030205" pitchFamily="66" charset="0"/>
              </a:rPr>
              <a:t>Director of </a:t>
            </a:r>
            <a:r>
              <a:rPr lang="en-US" sz="2500" b="1" dirty="0" smtClean="0">
                <a:solidFill>
                  <a:schemeClr val="bg1"/>
                </a:solidFill>
                <a:latin typeface="Papyrus" panose="03070502060502030205" pitchFamily="66" charset="0"/>
              </a:rPr>
              <a:t>Congressional Relations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0543" y="3580916"/>
            <a:ext cx="7185416" cy="2057884"/>
          </a:xfrm>
          <a:prstGeom prst="rect">
            <a:avLst/>
          </a:prstGeom>
        </p:spPr>
      </p:pic>
    </p:spTree>
    <p:extLst>
      <p:ext uri="{BB962C8B-B14F-4D97-AF65-F5344CB8AC3E}">
        <p14:creationId xmlns:p14="http://schemas.microsoft.com/office/powerpoint/2010/main" val="2526720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208"/>
            <a:ext cx="11473841" cy="1143000"/>
          </a:xfrm>
        </p:spPr>
        <p:txBody>
          <a:bodyPr/>
          <a:lstStyle/>
          <a:p>
            <a:pPr algn="ctr"/>
            <a:r>
              <a:rPr lang="en-US" sz="4400" b="1" dirty="0" smtClean="0"/>
              <a:t>Restoring Accountability at IHS Act</a:t>
            </a:r>
            <a:br>
              <a:rPr lang="en-US" sz="4400" b="1" dirty="0" smtClean="0"/>
            </a:br>
            <a:r>
              <a:rPr lang="en-US" sz="4400" b="1" dirty="0" smtClean="0"/>
              <a:t>S. 1250/ H.R. 2662</a:t>
            </a:r>
            <a:endParaRPr lang="en-US" sz="4400" b="1" dirty="0"/>
          </a:p>
        </p:txBody>
      </p:sp>
      <p:sp>
        <p:nvSpPr>
          <p:cNvPr id="3" name="Content Placeholder 2"/>
          <p:cNvSpPr>
            <a:spLocks noGrp="1"/>
          </p:cNvSpPr>
          <p:nvPr>
            <p:ph idx="1"/>
          </p:nvPr>
        </p:nvSpPr>
        <p:spPr>
          <a:xfrm>
            <a:off x="1742" y="1463056"/>
            <a:ext cx="6622473" cy="5793176"/>
          </a:xfrm>
        </p:spPr>
        <p:txBody>
          <a:bodyPr>
            <a:normAutofit/>
          </a:bodyPr>
          <a:lstStyle/>
          <a:p>
            <a:r>
              <a:rPr lang="en-US" sz="2400" dirty="0" smtClean="0"/>
              <a:t>Pay flexibility and relocation reimbursements for employees</a:t>
            </a:r>
          </a:p>
          <a:p>
            <a:r>
              <a:rPr lang="en-US" sz="2400" dirty="0" smtClean="0"/>
              <a:t>Mandated IHS employee </a:t>
            </a:r>
            <a:br>
              <a:rPr lang="en-US" sz="2400" dirty="0" smtClean="0"/>
            </a:br>
            <a:r>
              <a:rPr lang="en-US" sz="2400" dirty="0" smtClean="0"/>
              <a:t>cultural competency training</a:t>
            </a:r>
          </a:p>
          <a:p>
            <a:r>
              <a:rPr lang="en-US" sz="2400" dirty="0" smtClean="0"/>
              <a:t>Reforms Hiring and Firing for IHS Employees </a:t>
            </a:r>
          </a:p>
          <a:p>
            <a:r>
              <a:rPr lang="en-US" sz="2400" dirty="0" smtClean="0"/>
              <a:t>Additional incentives for hiring medical professionals </a:t>
            </a:r>
          </a:p>
          <a:p>
            <a:r>
              <a:rPr lang="en-US" sz="2400" dirty="0" smtClean="0"/>
              <a:t>Measure appt. wait times</a:t>
            </a:r>
          </a:p>
          <a:p>
            <a:r>
              <a:rPr lang="en-US" sz="2400" dirty="0" smtClean="0"/>
              <a:t>Requiring HHS to revisit and reform Tribal Consultation policy</a:t>
            </a:r>
          </a:p>
          <a:p>
            <a:r>
              <a:rPr lang="en-US" sz="2400" dirty="0" smtClean="0"/>
              <a:t>Regular reports to Congress</a:t>
            </a:r>
          </a:p>
          <a:p>
            <a:r>
              <a:rPr lang="en-US" sz="2400" dirty="0" smtClean="0"/>
              <a:t>HHS OIG reports every 2 years on patient harm and denial of care</a:t>
            </a:r>
          </a:p>
          <a:p>
            <a:endParaRPr lang="en-US" dirty="0" smtClean="0"/>
          </a:p>
          <a:p>
            <a:endParaRPr lang="en-US" dirty="0" smtClean="0"/>
          </a:p>
          <a:p>
            <a:endParaRPr lang="en-US" dirty="0" smtClean="0"/>
          </a:p>
          <a:p>
            <a:endParaRPr lang="en-US" dirty="0" smtClean="0"/>
          </a:p>
          <a:p>
            <a:pPr marL="114300" indent="0">
              <a:buNone/>
            </a:pPr>
            <a:endParaRPr lang="en-US" sz="2400" dirty="0" smtClean="0"/>
          </a:p>
          <a:p>
            <a:pPr marL="114300" indent="0">
              <a:buNone/>
            </a:pPr>
            <a:endParaRPr lang="en-US" dirty="0"/>
          </a:p>
        </p:txBody>
      </p:sp>
      <p:pic>
        <p:nvPicPr>
          <p:cNvPr id="2050" name="Picture 2" descr="Image result for indian health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417" y="1720281"/>
            <a:ext cx="5044072" cy="28372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Image result for indian health serv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799" y="4359644"/>
            <a:ext cx="2175163" cy="217516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7711" y="6211614"/>
            <a:ext cx="1967029" cy="646386"/>
          </a:xfrm>
          <a:prstGeom prst="rect">
            <a:avLst/>
          </a:prstGeom>
        </p:spPr>
      </p:pic>
    </p:spTree>
    <p:extLst>
      <p:ext uri="{BB962C8B-B14F-4D97-AF65-F5344CB8AC3E}">
        <p14:creationId xmlns:p14="http://schemas.microsoft.com/office/powerpoint/2010/main" val="3481440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11473841" cy="1143000"/>
          </a:xfrm>
        </p:spPr>
        <p:txBody>
          <a:bodyPr/>
          <a:lstStyle/>
          <a:p>
            <a:pPr algn="ctr"/>
            <a:r>
              <a:rPr lang="en-US" sz="4400" b="1" dirty="0" smtClean="0"/>
              <a:t>Restoring Accountability at IHS Act</a:t>
            </a:r>
            <a:endParaRPr lang="en-US" sz="4400" b="1" dirty="0"/>
          </a:p>
        </p:txBody>
      </p:sp>
      <p:sp>
        <p:nvSpPr>
          <p:cNvPr id="3" name="Content Placeholder 2"/>
          <p:cNvSpPr>
            <a:spLocks noGrp="1"/>
          </p:cNvSpPr>
          <p:nvPr>
            <p:ph idx="1"/>
          </p:nvPr>
        </p:nvSpPr>
        <p:spPr>
          <a:xfrm>
            <a:off x="290946" y="1064824"/>
            <a:ext cx="6622473" cy="5543794"/>
          </a:xfrm>
        </p:spPr>
        <p:txBody>
          <a:bodyPr>
            <a:normAutofit fontScale="70000" lnSpcReduction="20000"/>
          </a:bodyPr>
          <a:lstStyle/>
          <a:p>
            <a:r>
              <a:rPr lang="en-US" sz="3200" dirty="0" smtClean="0"/>
              <a:t>NIHB Board Member Victoria Kitcheyan Testified before the Senate Committee on S. 1250 before Senate Committee on Indian Affairs on June 13 and on June 21 at the House Natural Resources Committee</a:t>
            </a:r>
          </a:p>
          <a:p>
            <a:pPr lvl="1"/>
            <a:r>
              <a:rPr lang="en-US" sz="2800" dirty="0" smtClean="0"/>
              <a:t>Stressed the need for full-time permanent staff, innovative care models like DHAT</a:t>
            </a:r>
          </a:p>
          <a:p>
            <a:pPr lvl="1"/>
            <a:r>
              <a:rPr lang="en-US" sz="2800" dirty="0" smtClean="0"/>
              <a:t>Need for more Tribal consultation on the bill and provisions in the bill</a:t>
            </a:r>
          </a:p>
          <a:p>
            <a:pPr lvl="1"/>
            <a:r>
              <a:rPr lang="en-US" sz="2800" dirty="0" smtClean="0"/>
              <a:t>More reporting on quality of care for referral services </a:t>
            </a:r>
          </a:p>
          <a:p>
            <a:pPr lvl="1"/>
            <a:r>
              <a:rPr lang="en-US" sz="2800" dirty="0" smtClean="0"/>
              <a:t>Better language on self-governance exemptions needed</a:t>
            </a:r>
          </a:p>
          <a:p>
            <a:pPr lvl="1"/>
            <a:r>
              <a:rPr lang="en-US" sz="2800" dirty="0" smtClean="0"/>
              <a:t>More flexibility for 3</a:t>
            </a:r>
            <a:r>
              <a:rPr lang="en-US" sz="2800" baseline="30000" dirty="0" smtClean="0"/>
              <a:t>rd</a:t>
            </a:r>
            <a:r>
              <a:rPr lang="en-US" sz="2800" dirty="0" smtClean="0"/>
              <a:t> party revenues </a:t>
            </a:r>
          </a:p>
          <a:p>
            <a:pPr lvl="1"/>
            <a:r>
              <a:rPr lang="en-US" sz="2800" dirty="0" smtClean="0"/>
              <a:t>Additional Tribal consultation on reporting</a:t>
            </a:r>
          </a:p>
          <a:p>
            <a:endParaRPr lang="en-US" sz="3200" dirty="0" smtClean="0"/>
          </a:p>
          <a:p>
            <a:r>
              <a:rPr lang="en-US" sz="3200" b="1" u="sng" dirty="0" smtClean="0"/>
              <a:t>Current Status</a:t>
            </a:r>
            <a:r>
              <a:rPr lang="en-US" sz="3200" dirty="0" smtClean="0"/>
              <a:t>: Committees are working on amended language in a bicameral process.  Looking to markup sometime this fall.</a:t>
            </a: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4480" y="6197703"/>
            <a:ext cx="1967029" cy="6463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3686" y="3302712"/>
            <a:ext cx="4572000" cy="3429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3419" y="892696"/>
            <a:ext cx="4444900" cy="2944025"/>
          </a:xfrm>
          <a:prstGeom prst="rect">
            <a:avLst/>
          </a:prstGeom>
        </p:spPr>
      </p:pic>
    </p:spTree>
    <p:extLst>
      <p:ext uri="{BB962C8B-B14F-4D97-AF65-F5344CB8AC3E}">
        <p14:creationId xmlns:p14="http://schemas.microsoft.com/office/powerpoint/2010/main" val="1226340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445"/>
            <a:ext cx="11473841" cy="1143000"/>
          </a:xfrm>
        </p:spPr>
        <p:txBody>
          <a:bodyPr/>
          <a:lstStyle/>
          <a:p>
            <a:pPr algn="ctr" fontAlgn="t"/>
            <a:r>
              <a:rPr lang="en-US" sz="4000" b="1" dirty="0"/>
              <a:t>Native Health Access Improvement </a:t>
            </a:r>
            <a:r>
              <a:rPr lang="en-US" sz="4000" b="1" dirty="0" smtClean="0"/>
              <a:t>Act &amp; Native </a:t>
            </a:r>
            <a:r>
              <a:rPr lang="en-US" sz="4000" b="1" dirty="0"/>
              <a:t>Health and Wellness Act</a:t>
            </a:r>
            <a:r>
              <a:rPr lang="en-US" sz="3600" dirty="0"/>
              <a:t/>
            </a:r>
            <a:br>
              <a:rPr lang="en-US" sz="3600" dirty="0"/>
            </a:br>
            <a:endParaRPr lang="en-US" sz="3600" dirty="0">
              <a:latin typeface="Arial" panose="020B0604020202020204" pitchFamily="34" charset="0"/>
            </a:endParaRPr>
          </a:p>
        </p:txBody>
      </p:sp>
      <p:sp>
        <p:nvSpPr>
          <p:cNvPr id="3" name="Content Placeholder 2"/>
          <p:cNvSpPr>
            <a:spLocks noGrp="1"/>
          </p:cNvSpPr>
          <p:nvPr>
            <p:ph idx="1"/>
          </p:nvPr>
        </p:nvSpPr>
        <p:spPr>
          <a:xfrm>
            <a:off x="192974" y="1336601"/>
            <a:ext cx="10371612" cy="5543794"/>
          </a:xfrm>
        </p:spPr>
        <p:txBody>
          <a:bodyPr>
            <a:normAutofit/>
          </a:bodyPr>
          <a:lstStyle/>
          <a:p>
            <a:pPr fontAlgn="t"/>
            <a:r>
              <a:rPr lang="en-US" sz="3200" dirty="0" smtClean="0"/>
              <a:t>In September 2017, Congressman Ruiz (D-CA) and Pallone (D-NJ) introduced the </a:t>
            </a:r>
            <a:r>
              <a:rPr lang="en-US" sz="3200" dirty="0"/>
              <a:t>Native Health Access Improvement </a:t>
            </a:r>
            <a:r>
              <a:rPr lang="en-US" sz="3200" dirty="0" smtClean="0"/>
              <a:t>Act and the </a:t>
            </a:r>
            <a:r>
              <a:rPr lang="en-US" sz="3200" dirty="0"/>
              <a:t>Native Health and Wellness </a:t>
            </a:r>
            <a:r>
              <a:rPr lang="en-US" sz="3200" dirty="0" smtClean="0"/>
              <a:t>Act </a:t>
            </a:r>
          </a:p>
          <a:p>
            <a:pPr fontAlgn="t"/>
            <a:endParaRPr lang="en-US" sz="3200" dirty="0" smtClean="0"/>
          </a:p>
          <a:p>
            <a:pPr fontAlgn="t"/>
            <a:r>
              <a:rPr lang="en-US" sz="3200" b="1" dirty="0"/>
              <a:t>Native Health Access Improvement Act </a:t>
            </a:r>
            <a:r>
              <a:rPr lang="en-US" sz="3200" b="1" dirty="0" smtClean="0"/>
              <a:t>(H.R. 3704): </a:t>
            </a:r>
          </a:p>
          <a:p>
            <a:pPr lvl="1" fontAlgn="t"/>
            <a:r>
              <a:rPr lang="en-US" sz="3000" dirty="0" smtClean="0"/>
              <a:t>Creates </a:t>
            </a:r>
            <a:r>
              <a:rPr lang="en-US" sz="3000" dirty="0"/>
              <a:t>a “Special Behavioral Health Program for Indians” modeled off the Special Diabetes Program for Indians. </a:t>
            </a:r>
            <a:endParaRPr lang="en-US" sz="3000" dirty="0" smtClean="0"/>
          </a:p>
          <a:p>
            <a:pPr lvl="1" fontAlgn="t"/>
            <a:r>
              <a:rPr lang="en-US" sz="3000" dirty="0" smtClean="0"/>
              <a:t>Makes </a:t>
            </a:r>
            <a:r>
              <a:rPr lang="en-US" sz="3000" dirty="0"/>
              <a:t>technical corrections to the definition of “Indian” in the Affordable Care Act. </a:t>
            </a:r>
          </a:p>
          <a:p>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4480" y="6197703"/>
            <a:ext cx="1967029" cy="646386"/>
          </a:xfrm>
          <a:prstGeom prst="rect">
            <a:avLst/>
          </a:prstGeom>
        </p:spPr>
      </p:pic>
    </p:spTree>
    <p:extLst>
      <p:ext uri="{BB962C8B-B14F-4D97-AF65-F5344CB8AC3E}">
        <p14:creationId xmlns:p14="http://schemas.microsoft.com/office/powerpoint/2010/main" val="2063215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445"/>
            <a:ext cx="11473841" cy="1143000"/>
          </a:xfrm>
        </p:spPr>
        <p:txBody>
          <a:bodyPr/>
          <a:lstStyle/>
          <a:p>
            <a:pPr algn="ctr" fontAlgn="t"/>
            <a:r>
              <a:rPr lang="en-US" sz="3600" b="1" dirty="0"/>
              <a:t>Native Health Access Improvement </a:t>
            </a:r>
            <a:r>
              <a:rPr lang="en-US" sz="3600" b="1" dirty="0" smtClean="0"/>
              <a:t>Act &amp; Native </a:t>
            </a:r>
            <a:r>
              <a:rPr lang="en-US" sz="3600" b="1" dirty="0"/>
              <a:t>Health and Wellness Act</a:t>
            </a:r>
            <a:r>
              <a:rPr lang="en-US" sz="3600" dirty="0"/>
              <a:t/>
            </a:r>
            <a:br>
              <a:rPr lang="en-US" sz="3600" dirty="0"/>
            </a:br>
            <a:endParaRPr lang="en-US" sz="3600" dirty="0">
              <a:latin typeface="Arial" panose="020B0604020202020204" pitchFamily="34" charset="0"/>
            </a:endParaRPr>
          </a:p>
        </p:txBody>
      </p:sp>
      <p:sp>
        <p:nvSpPr>
          <p:cNvPr id="3" name="Content Placeholder 2"/>
          <p:cNvSpPr>
            <a:spLocks noGrp="1"/>
          </p:cNvSpPr>
          <p:nvPr>
            <p:ph idx="1"/>
          </p:nvPr>
        </p:nvSpPr>
        <p:spPr>
          <a:xfrm>
            <a:off x="192974" y="1336601"/>
            <a:ext cx="10371612" cy="5543794"/>
          </a:xfrm>
        </p:spPr>
        <p:txBody>
          <a:bodyPr>
            <a:normAutofit/>
          </a:bodyPr>
          <a:lstStyle/>
          <a:p>
            <a:pPr marL="342900" lvl="1" fontAlgn="t">
              <a:buClr>
                <a:schemeClr val="accent1"/>
              </a:buClr>
            </a:pPr>
            <a:r>
              <a:rPr lang="en-US" sz="3200" b="1" dirty="0" smtClean="0"/>
              <a:t>Native </a:t>
            </a:r>
            <a:r>
              <a:rPr lang="en-US" sz="3200" b="1" dirty="0"/>
              <a:t>Health and Wellness Act (H.R. 3706) </a:t>
            </a:r>
            <a:endParaRPr lang="en-US" sz="3200" b="1" dirty="0" smtClean="0"/>
          </a:p>
          <a:p>
            <a:pPr marL="708660" lvl="2" fontAlgn="t">
              <a:buClr>
                <a:schemeClr val="accent1"/>
              </a:buClr>
            </a:pPr>
            <a:r>
              <a:rPr lang="en-US" sz="3000" dirty="0"/>
              <a:t>Creates a block grant for Indian Tribes/ Tribal organizations with the purpose of promoting health, preventing disease, and reducing health disparities among American Indians and Alaska Natives.  It is modeled off of a similar program that supports these activities in states. </a:t>
            </a:r>
            <a:endParaRPr lang="en-US" sz="3000" dirty="0" smtClean="0"/>
          </a:p>
          <a:p>
            <a:pPr marL="708660" lvl="2" fontAlgn="t">
              <a:buClr>
                <a:schemeClr val="accent1"/>
              </a:buClr>
            </a:pPr>
            <a:r>
              <a:rPr lang="en-US" sz="3000" dirty="0" smtClean="0"/>
              <a:t>The </a:t>
            </a:r>
            <a:r>
              <a:rPr lang="en-US" sz="3000" dirty="0"/>
              <a:t>bill would also create a program designed to recruit and mention American Indian and Alaska Native youth and young adults to enter health professions. </a:t>
            </a:r>
          </a:p>
          <a:p>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4480" y="6197703"/>
            <a:ext cx="1967029" cy="646386"/>
          </a:xfrm>
          <a:prstGeom prst="rect">
            <a:avLst/>
          </a:prstGeom>
        </p:spPr>
      </p:pic>
    </p:spTree>
    <p:extLst>
      <p:ext uri="{BB962C8B-B14F-4D97-AF65-F5344CB8AC3E}">
        <p14:creationId xmlns:p14="http://schemas.microsoft.com/office/powerpoint/2010/main" val="2411758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1493" y="420582"/>
            <a:ext cx="9243391" cy="1368150"/>
          </a:xfrm>
        </p:spPr>
        <p:txBody>
          <a:bodyPr/>
          <a:lstStyle/>
          <a:p>
            <a:pPr algn="ctr"/>
            <a:r>
              <a:rPr lang="en-US" sz="8800" b="1" dirty="0" smtClean="0">
                <a:solidFill>
                  <a:srgbClr val="002060"/>
                </a:solidFill>
                <a:latin typeface="Papyrus" panose="03070502060502030205" pitchFamily="66" charset="0"/>
              </a:rPr>
              <a:t>Contacts</a:t>
            </a:r>
            <a:endParaRPr lang="en-US" sz="8800" b="1" dirty="0">
              <a:solidFill>
                <a:srgbClr val="002060"/>
              </a:solidFill>
              <a:latin typeface="Papyrus" panose="03070502060502030205" pitchFamily="66" charset="0"/>
            </a:endParaRPr>
          </a:p>
        </p:txBody>
      </p:sp>
      <p:sp>
        <p:nvSpPr>
          <p:cNvPr id="3" name="Subtitle 2"/>
          <p:cNvSpPr>
            <a:spLocks noGrp="1"/>
          </p:cNvSpPr>
          <p:nvPr>
            <p:ph type="subTitle" idx="1"/>
          </p:nvPr>
        </p:nvSpPr>
        <p:spPr>
          <a:xfrm>
            <a:off x="921966" y="1788732"/>
            <a:ext cx="9523404" cy="4690746"/>
          </a:xfrm>
        </p:spPr>
        <p:txBody>
          <a:bodyPr>
            <a:normAutofit/>
          </a:bodyPr>
          <a:lstStyle/>
          <a:p>
            <a:endParaRPr lang="en-US" sz="2400" dirty="0" smtClean="0">
              <a:latin typeface="Times New Roman" panose="02020603050405020304" pitchFamily="18" charset="0"/>
              <a:cs typeface="Times New Roman" panose="02020603050405020304" pitchFamily="18" charset="0"/>
            </a:endParaRPr>
          </a:p>
          <a:p>
            <a:r>
              <a:rPr lang="en-US" sz="2400" b="1" dirty="0">
                <a:solidFill>
                  <a:srgbClr val="800000"/>
                </a:solidFill>
                <a:latin typeface="Times New Roman" panose="02020603050405020304" pitchFamily="18" charset="0"/>
                <a:cs typeface="Times New Roman" panose="02020603050405020304" pitchFamily="18" charset="0"/>
              </a:rPr>
              <a:t>More info</a:t>
            </a:r>
            <a:r>
              <a:rPr lang="en-US" sz="2400" dirty="0">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hlinkClick r:id="rId3"/>
              </a:rPr>
              <a:t>www.nihb.org</a:t>
            </a:r>
            <a:r>
              <a:rPr lang="en-US" sz="2400" dirty="0" smtClean="0">
                <a:solidFill>
                  <a:srgbClr val="0070C0"/>
                </a:solidFill>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Stacy Bohlen, Executive Director: </a:t>
            </a:r>
            <a:r>
              <a:rPr lang="en-US" sz="2400" dirty="0" smtClean="0">
                <a:latin typeface="Times New Roman" panose="02020603050405020304" pitchFamily="18" charset="0"/>
                <a:cs typeface="Times New Roman" panose="02020603050405020304" pitchFamily="18" charset="0"/>
                <a:hlinkClick r:id="rId4"/>
              </a:rPr>
              <a:t>sbohlen@nihb.org</a:t>
            </a:r>
            <a:r>
              <a:rPr lang="en-US" sz="2400" dirty="0" smtClean="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Devin Delrow: Director of Federal Relations</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hlinkClick r:id="rId5"/>
              </a:rPr>
              <a:t>ddelrow@nihb.org</a:t>
            </a: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solidFill>
                  <a:schemeClr val="tx1"/>
                </a:solidFill>
                <a:latin typeface="Times New Roman" panose="02020603050405020304" pitchFamily="18" charset="0"/>
                <a:cs typeface="Times New Roman" panose="02020603050405020304" pitchFamily="18" charset="0"/>
              </a:rPr>
              <a:t>Caitrin Shuy, Director of Congressional Relations: </a:t>
            </a:r>
            <a:r>
              <a:rPr lang="en-US" sz="2400" dirty="0" smtClean="0">
                <a:latin typeface="Times New Roman" panose="02020603050405020304" pitchFamily="18" charset="0"/>
                <a:cs typeface="Times New Roman" panose="02020603050405020304" pitchFamily="18" charset="0"/>
                <a:hlinkClick r:id="rId6"/>
              </a:rPr>
              <a:t>cshuy@nihb.org</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Twitter @NIHB1</a:t>
            </a:r>
          </a:p>
          <a:p>
            <a:r>
              <a:rPr lang="en-US" sz="2400" dirty="0" smtClean="0">
                <a:solidFill>
                  <a:schemeClr val="tx1"/>
                </a:solidFill>
                <a:latin typeface="Times New Roman" panose="02020603050405020304" pitchFamily="18" charset="0"/>
                <a:cs typeface="Times New Roman" panose="02020603050405020304" pitchFamily="18" charset="0"/>
              </a:rPr>
              <a:t>Facebook, too! </a:t>
            </a:r>
          </a:p>
          <a:p>
            <a:endParaRPr lang="en-US"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731865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Current Legislative Issues</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83591959"/>
              </p:ext>
            </p:extLst>
          </p:nvPr>
        </p:nvGraphicFramePr>
        <p:xfrm>
          <a:off x="609600" y="1843523"/>
          <a:ext cx="10160000" cy="3885023"/>
        </p:xfrm>
        <a:graphic>
          <a:graphicData uri="http://schemas.openxmlformats.org/drawingml/2006/table">
            <a:tbl>
              <a:tblPr firstRow="1" bandRow="1">
                <a:tableStyleId>{5C22544A-7EE6-4342-B048-85BDC9FD1C3A}</a:tableStyleId>
              </a:tblPr>
              <a:tblGrid>
                <a:gridCol w="7128657"/>
                <a:gridCol w="1442803"/>
                <a:gridCol w="1588540"/>
              </a:tblGrid>
              <a:tr h="614577">
                <a:tc>
                  <a:txBody>
                    <a:bodyPr/>
                    <a:lstStyle/>
                    <a:p>
                      <a:pPr algn="ctr"/>
                      <a:r>
                        <a:rPr lang="en-US" sz="3200" i="0" dirty="0" smtClean="0"/>
                        <a:t>Issue</a:t>
                      </a:r>
                      <a:endParaRPr lang="en-US" sz="2400" i="0" dirty="0"/>
                    </a:p>
                  </a:txBody>
                  <a:tcPr/>
                </a:tc>
                <a:tc>
                  <a:txBody>
                    <a:bodyPr/>
                    <a:lstStyle/>
                    <a:p>
                      <a:pPr algn="ctr"/>
                      <a:r>
                        <a:rPr lang="en-US" sz="2400" dirty="0" smtClean="0"/>
                        <a:t>House Bill</a:t>
                      </a:r>
                      <a:endParaRPr lang="en-US" sz="2400" dirty="0"/>
                    </a:p>
                  </a:txBody>
                  <a:tcPr/>
                </a:tc>
                <a:tc>
                  <a:txBody>
                    <a:bodyPr/>
                    <a:lstStyle/>
                    <a:p>
                      <a:pPr algn="ctr"/>
                      <a:r>
                        <a:rPr lang="en-US" sz="2400" dirty="0" smtClean="0"/>
                        <a:t>Senate</a:t>
                      </a:r>
                      <a:r>
                        <a:rPr lang="en-US" sz="2400" baseline="0" dirty="0" smtClean="0"/>
                        <a:t> Bill</a:t>
                      </a:r>
                      <a:endParaRPr lang="en-US" sz="2400" dirty="0"/>
                    </a:p>
                  </a:txBody>
                  <a:tcPr/>
                </a:tc>
              </a:tr>
              <a:tr h="6037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Affordable Care Act Repeal</a:t>
                      </a:r>
                      <a:r>
                        <a:rPr lang="en-US" sz="2400" baseline="0" dirty="0" smtClean="0"/>
                        <a:t> and Replace</a:t>
                      </a:r>
                      <a:endParaRPr lang="en-US" sz="2400" dirty="0" smtClean="0"/>
                    </a:p>
                  </a:txBody>
                  <a:tcPr/>
                </a:tc>
                <a:tc>
                  <a:txBody>
                    <a:bodyPr/>
                    <a:lstStyle/>
                    <a:p>
                      <a:r>
                        <a:rPr lang="en-US" sz="2400" kern="1200" baseline="0" dirty="0" smtClean="0">
                          <a:solidFill>
                            <a:schemeClr val="dk1"/>
                          </a:solidFill>
                          <a:latin typeface="+mn-lt"/>
                          <a:ea typeface="+mn-ea"/>
                          <a:cs typeface="+mn-cs"/>
                        </a:rPr>
                        <a:t>H.R. 1628</a:t>
                      </a:r>
                      <a:endParaRPr lang="en-US" sz="2400" kern="1200" baseline="0" dirty="0">
                        <a:solidFill>
                          <a:schemeClr val="dk1"/>
                        </a:solidFill>
                        <a:latin typeface="+mn-lt"/>
                        <a:ea typeface="+mn-ea"/>
                        <a:cs typeface="+mn-cs"/>
                      </a:endParaRPr>
                    </a:p>
                  </a:txBody>
                  <a:tcPr/>
                </a:tc>
                <a:tc>
                  <a:txBody>
                    <a:bodyPr/>
                    <a:lstStyle/>
                    <a:p>
                      <a:r>
                        <a:rPr lang="en-US" sz="2400" kern="1200" baseline="0" dirty="0" smtClean="0">
                          <a:solidFill>
                            <a:schemeClr val="dk1"/>
                          </a:solidFill>
                          <a:latin typeface="+mn-lt"/>
                          <a:ea typeface="+mn-ea"/>
                          <a:cs typeface="+mn-cs"/>
                        </a:rPr>
                        <a:t>-</a:t>
                      </a:r>
                      <a:endParaRPr lang="en-US" sz="2400" kern="1200" baseline="0" dirty="0">
                        <a:solidFill>
                          <a:schemeClr val="dk1"/>
                        </a:solidFill>
                        <a:latin typeface="+mn-lt"/>
                        <a:ea typeface="+mn-ea"/>
                        <a:cs typeface="+mn-cs"/>
                      </a:endParaRPr>
                    </a:p>
                  </a:txBody>
                  <a:tcPr/>
                </a:tc>
              </a:tr>
              <a:tr h="6145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Special</a:t>
                      </a:r>
                      <a:r>
                        <a:rPr lang="en-US" sz="2400" baseline="0" dirty="0" smtClean="0"/>
                        <a:t> Diabetes Program for Indians (SDPI) Reauthorization Act of 2017</a:t>
                      </a:r>
                      <a:endParaRPr lang="en-US" sz="2400" dirty="0"/>
                    </a:p>
                  </a:txBody>
                  <a:tcPr/>
                </a:tc>
                <a:tc>
                  <a:txBody>
                    <a:bodyPr/>
                    <a:lstStyle/>
                    <a:p>
                      <a:r>
                        <a:rPr lang="en-US" sz="2400" dirty="0" smtClean="0"/>
                        <a:t>H.R.</a:t>
                      </a:r>
                      <a:r>
                        <a:rPr lang="en-US" sz="2400" baseline="0" dirty="0" smtClean="0"/>
                        <a:t> 2545</a:t>
                      </a:r>
                      <a:endParaRPr lang="en-US" sz="2400" dirty="0"/>
                    </a:p>
                  </a:txBody>
                  <a:tcPr/>
                </a:tc>
                <a:tc>
                  <a:txBody>
                    <a:bodyPr/>
                    <a:lstStyle/>
                    <a:p>
                      <a:r>
                        <a:rPr lang="en-US" sz="2400" dirty="0" smtClean="0"/>
                        <a:t>S. 747</a:t>
                      </a:r>
                      <a:endParaRPr lang="en-US" sz="2400" dirty="0"/>
                    </a:p>
                  </a:txBody>
                  <a:tcPr/>
                </a:tc>
              </a:tr>
              <a:tr h="6145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Restoring Accountability in the IHS</a:t>
                      </a:r>
                      <a:r>
                        <a:rPr lang="en-US" sz="2400" baseline="0" dirty="0" smtClean="0"/>
                        <a:t> Act</a:t>
                      </a:r>
                      <a:endParaRPr lang="en-US" sz="2400" dirty="0"/>
                    </a:p>
                  </a:txBody>
                  <a:tcPr/>
                </a:tc>
                <a:tc>
                  <a:txBody>
                    <a:bodyPr/>
                    <a:lstStyle/>
                    <a:p>
                      <a:r>
                        <a:rPr lang="en-US" sz="2400" dirty="0" smtClean="0"/>
                        <a:t>H.R.</a:t>
                      </a:r>
                      <a:r>
                        <a:rPr lang="en-US" sz="2400" baseline="0" dirty="0" smtClean="0"/>
                        <a:t> 2662</a:t>
                      </a:r>
                      <a:endParaRPr lang="en-US" sz="2400" dirty="0"/>
                    </a:p>
                  </a:txBody>
                  <a:tcPr/>
                </a:tc>
                <a:tc>
                  <a:txBody>
                    <a:bodyPr/>
                    <a:lstStyle/>
                    <a:p>
                      <a:r>
                        <a:rPr lang="en-US" sz="2400" dirty="0" smtClean="0"/>
                        <a:t>S. 1250</a:t>
                      </a:r>
                      <a:endParaRPr lang="en-US" sz="2400" dirty="0"/>
                    </a:p>
                  </a:txBody>
                  <a:tcPr/>
                </a:tc>
              </a:tr>
              <a:tr h="614577">
                <a:tc>
                  <a:txBody>
                    <a:bodyPr/>
                    <a:lstStyle/>
                    <a:p>
                      <a:r>
                        <a:rPr lang="en-US" sz="2400" dirty="0" smtClean="0"/>
                        <a:t>Native Health Access Improvement</a:t>
                      </a:r>
                      <a:r>
                        <a:rPr lang="en-US" sz="2400" baseline="0" dirty="0" smtClean="0"/>
                        <a:t> Act</a:t>
                      </a:r>
                      <a:endParaRPr lang="en-US" sz="2400" dirty="0"/>
                    </a:p>
                  </a:txBody>
                  <a:tcPr/>
                </a:tc>
                <a:tc>
                  <a:txBody>
                    <a:bodyPr/>
                    <a:lstStyle/>
                    <a:p>
                      <a:r>
                        <a:rPr lang="en-US" sz="2400" dirty="0" smtClean="0"/>
                        <a:t>H.R. 3704</a:t>
                      </a:r>
                      <a:endParaRPr lang="en-US" sz="2400" dirty="0"/>
                    </a:p>
                  </a:txBody>
                  <a:tcPr/>
                </a:tc>
                <a:tc>
                  <a:txBody>
                    <a:bodyPr/>
                    <a:lstStyle/>
                    <a:p>
                      <a:endParaRPr lang="en-US" dirty="0"/>
                    </a:p>
                  </a:txBody>
                  <a:tcPr/>
                </a:tc>
              </a:tr>
              <a:tr h="614577">
                <a:tc>
                  <a:txBody>
                    <a:bodyPr/>
                    <a:lstStyle/>
                    <a:p>
                      <a:r>
                        <a:rPr lang="en-US" sz="2400" dirty="0" smtClean="0"/>
                        <a:t>Native</a:t>
                      </a:r>
                      <a:r>
                        <a:rPr lang="en-US" sz="2400" baseline="0" dirty="0" smtClean="0"/>
                        <a:t> Health and Wellness Act</a:t>
                      </a:r>
                      <a:endParaRPr lang="en-US" sz="2400" dirty="0"/>
                    </a:p>
                  </a:txBody>
                  <a:tcPr/>
                </a:tc>
                <a:tc>
                  <a:txBody>
                    <a:bodyPr/>
                    <a:lstStyle/>
                    <a:p>
                      <a:r>
                        <a:rPr lang="en-US" sz="2400" dirty="0" smtClean="0"/>
                        <a:t>H.R. 3706</a:t>
                      </a:r>
                      <a:endParaRPr lang="en-US" sz="2400" dirty="0"/>
                    </a:p>
                  </a:txBody>
                  <a:tcPr/>
                </a:tc>
                <a:tc>
                  <a:txBody>
                    <a:bodyPr/>
                    <a:lstStyle/>
                    <a:p>
                      <a:endParaRPr lang="en-US" dirty="0"/>
                    </a:p>
                  </a:txBody>
                  <a:tcPr/>
                </a:tc>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4660" y="6066014"/>
            <a:ext cx="1967029" cy="646386"/>
          </a:xfrm>
          <a:prstGeom prst="rect">
            <a:avLst/>
          </a:prstGeom>
        </p:spPr>
      </p:pic>
    </p:spTree>
    <p:extLst>
      <p:ext uri="{BB962C8B-B14F-4D97-AF65-F5344CB8AC3E}">
        <p14:creationId xmlns:p14="http://schemas.microsoft.com/office/powerpoint/2010/main" val="576741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11473841" cy="1143000"/>
          </a:xfrm>
        </p:spPr>
        <p:txBody>
          <a:bodyPr/>
          <a:lstStyle/>
          <a:p>
            <a:pPr algn="ctr"/>
            <a:r>
              <a:rPr lang="en-US" sz="4400" b="1" dirty="0" smtClean="0"/>
              <a:t>Affordable Care Act Repeal and Replace </a:t>
            </a:r>
            <a:endParaRPr lang="en-US" sz="4400" b="1" dirty="0"/>
          </a:p>
        </p:txBody>
      </p:sp>
      <p:sp>
        <p:nvSpPr>
          <p:cNvPr id="3" name="Content Placeholder 2"/>
          <p:cNvSpPr>
            <a:spLocks noGrp="1"/>
          </p:cNvSpPr>
          <p:nvPr>
            <p:ph idx="1"/>
          </p:nvPr>
        </p:nvSpPr>
        <p:spPr>
          <a:xfrm>
            <a:off x="155576" y="935812"/>
            <a:ext cx="7012668" cy="5746780"/>
          </a:xfrm>
        </p:spPr>
        <p:txBody>
          <a:bodyPr>
            <a:normAutofit lnSpcReduction="10000"/>
          </a:bodyPr>
          <a:lstStyle/>
          <a:p>
            <a:pPr marL="342900" lvl="1">
              <a:buClr>
                <a:schemeClr val="accent1"/>
              </a:buClr>
            </a:pPr>
            <a:r>
              <a:rPr lang="en-US" sz="2400" dirty="0"/>
              <a:t>Congressional Republicans </a:t>
            </a:r>
            <a:r>
              <a:rPr lang="en-US" sz="2400" dirty="0" smtClean="0"/>
              <a:t>vow </a:t>
            </a:r>
            <a:r>
              <a:rPr lang="en-US" sz="2400" dirty="0"/>
              <a:t>to repeal and replace the Affordable Care </a:t>
            </a:r>
            <a:r>
              <a:rPr lang="en-US" sz="2400" dirty="0" smtClean="0"/>
              <a:t>Act</a:t>
            </a:r>
            <a:endParaRPr lang="en-US" sz="2400" dirty="0"/>
          </a:p>
          <a:p>
            <a:pPr marL="342900" lvl="1">
              <a:buClr>
                <a:schemeClr val="accent1"/>
              </a:buClr>
            </a:pPr>
            <a:r>
              <a:rPr lang="en-US" sz="2400" dirty="0" smtClean="0"/>
              <a:t>Legislation (H.R. 1628) passed the House in May by 217-214</a:t>
            </a:r>
          </a:p>
          <a:p>
            <a:pPr marL="342900" lvl="1">
              <a:buClr>
                <a:schemeClr val="accent1"/>
              </a:buClr>
            </a:pPr>
            <a:r>
              <a:rPr lang="en-US" sz="2400" dirty="0" smtClean="0"/>
              <a:t>Senate considered similar legislation but it did not garner the 50 votes needed </a:t>
            </a:r>
            <a:r>
              <a:rPr lang="en-US" sz="2400" dirty="0" smtClean="0"/>
              <a:t>by deadline of Sept. 30</a:t>
            </a:r>
            <a:endParaRPr lang="en-US" sz="2400" dirty="0" smtClean="0"/>
          </a:p>
          <a:p>
            <a:pPr marL="114300" lvl="1" indent="0">
              <a:buClr>
                <a:schemeClr val="accent1"/>
              </a:buClr>
              <a:buNone/>
            </a:pPr>
            <a:endParaRPr lang="en-US" sz="2400" dirty="0" smtClean="0"/>
          </a:p>
          <a:p>
            <a:pPr marL="342900" lvl="1">
              <a:buClr>
                <a:schemeClr val="accent1"/>
              </a:buClr>
            </a:pPr>
            <a:r>
              <a:rPr lang="en-US" sz="2400" dirty="0" smtClean="0"/>
              <a:t>Draft bills would </a:t>
            </a:r>
            <a:r>
              <a:rPr lang="en-US" sz="2400" dirty="0" smtClean="0"/>
              <a:t>have:</a:t>
            </a:r>
            <a:endParaRPr lang="en-US" sz="2400" dirty="0" smtClean="0"/>
          </a:p>
          <a:p>
            <a:pPr lvl="1"/>
            <a:r>
              <a:rPr lang="en-US" dirty="0" smtClean="0"/>
              <a:t>Ended </a:t>
            </a:r>
            <a:r>
              <a:rPr lang="en-US" dirty="0"/>
              <a:t>Cost-sharing </a:t>
            </a:r>
            <a:r>
              <a:rPr lang="en-US" dirty="0" smtClean="0"/>
              <a:t>reductions </a:t>
            </a:r>
            <a:endParaRPr lang="en-US" dirty="0"/>
          </a:p>
          <a:p>
            <a:pPr lvl="1"/>
            <a:r>
              <a:rPr lang="en-US" dirty="0"/>
              <a:t>Drastically </a:t>
            </a:r>
            <a:r>
              <a:rPr lang="en-US" dirty="0" smtClean="0"/>
              <a:t>reformed </a:t>
            </a:r>
            <a:r>
              <a:rPr lang="en-US" dirty="0"/>
              <a:t>(and cut) Medicaid to states</a:t>
            </a:r>
          </a:p>
          <a:p>
            <a:pPr lvl="1"/>
            <a:r>
              <a:rPr lang="en-US" dirty="0" smtClean="0"/>
              <a:t>Expanded </a:t>
            </a:r>
            <a:r>
              <a:rPr lang="en-US" dirty="0"/>
              <a:t>100% FMAP for AI/ANs to all providers </a:t>
            </a:r>
          </a:p>
          <a:p>
            <a:pPr lvl="1"/>
            <a:r>
              <a:rPr lang="en-US" dirty="0" smtClean="0"/>
              <a:t>Ended </a:t>
            </a:r>
            <a:r>
              <a:rPr lang="en-US" dirty="0"/>
              <a:t>Individual and Employer Mandates</a:t>
            </a:r>
          </a:p>
          <a:p>
            <a:pPr lvl="1"/>
            <a:r>
              <a:rPr lang="en-US" dirty="0" smtClean="0"/>
              <a:t>Eliminated </a:t>
            </a:r>
            <a:r>
              <a:rPr lang="en-US" dirty="0"/>
              <a:t>Prevention and Public Health Fund</a:t>
            </a:r>
          </a:p>
          <a:p>
            <a:pPr lvl="1"/>
            <a:r>
              <a:rPr lang="en-US" dirty="0" smtClean="0"/>
              <a:t>Kept IHCIA intact as well as other provisions pertaining to Indian Health </a:t>
            </a:r>
            <a:endParaRPr lang="en-US" dirty="0"/>
          </a:p>
          <a:p>
            <a:pPr marL="708660" lvl="2">
              <a:buClr>
                <a:schemeClr val="accent1"/>
              </a:buClr>
            </a:pPr>
            <a:endParaRPr lang="en-US" sz="2200" dirty="0"/>
          </a:p>
          <a:p>
            <a:pPr marL="114300" indent="0">
              <a:buNone/>
            </a:pPr>
            <a:endParaRPr lang="en-US" sz="2400" dirty="0" smtClean="0"/>
          </a:p>
          <a:p>
            <a:pPr marL="114300" indent="0">
              <a:buNone/>
            </a:pPr>
            <a:endParaRPr lang="en-US" dirty="0"/>
          </a:p>
        </p:txBody>
      </p:sp>
      <p:sp>
        <p:nvSpPr>
          <p:cNvPr id="4" name="AutoShape 2" descr="Image result for ah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ah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013" y="1519399"/>
            <a:ext cx="3771764" cy="2112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1895" y="6211614"/>
            <a:ext cx="1967029" cy="646386"/>
          </a:xfrm>
          <a:prstGeom prst="rect">
            <a:avLst/>
          </a:prstGeom>
        </p:spPr>
      </p:pic>
    </p:spTree>
    <p:extLst>
      <p:ext uri="{BB962C8B-B14F-4D97-AF65-F5344CB8AC3E}">
        <p14:creationId xmlns:p14="http://schemas.microsoft.com/office/powerpoint/2010/main" val="422372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11473841" cy="1143000"/>
          </a:xfrm>
        </p:spPr>
        <p:txBody>
          <a:bodyPr/>
          <a:lstStyle/>
          <a:p>
            <a:pPr algn="ctr"/>
            <a:r>
              <a:rPr lang="en-US" sz="4400" b="1" dirty="0"/>
              <a:t>Affordable Care Act Repeal and Replace </a:t>
            </a:r>
          </a:p>
        </p:txBody>
      </p:sp>
      <p:sp>
        <p:nvSpPr>
          <p:cNvPr id="4" name="AutoShape 2" descr="Image result for ah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130" y="6211614"/>
            <a:ext cx="1967029" cy="646386"/>
          </a:xfrm>
          <a:prstGeom prst="rect">
            <a:avLst/>
          </a:prstGeom>
        </p:spPr>
      </p:pic>
      <p:pic>
        <p:nvPicPr>
          <p:cNvPr id="3" name="Picture 2"/>
          <p:cNvPicPr>
            <a:picLocks noChangeAspect="1"/>
          </p:cNvPicPr>
          <p:nvPr/>
        </p:nvPicPr>
        <p:blipFill>
          <a:blip r:embed="rId4"/>
          <a:stretch>
            <a:fillRect/>
          </a:stretch>
        </p:blipFill>
        <p:spPr>
          <a:xfrm>
            <a:off x="307975" y="802178"/>
            <a:ext cx="10653154" cy="5295121"/>
          </a:xfrm>
          <a:prstGeom prst="rect">
            <a:avLst/>
          </a:prstGeom>
        </p:spPr>
      </p:pic>
    </p:spTree>
    <p:extLst>
      <p:ext uri="{BB962C8B-B14F-4D97-AF65-F5344CB8AC3E}">
        <p14:creationId xmlns:p14="http://schemas.microsoft.com/office/powerpoint/2010/main" val="892600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11473841" cy="1143000"/>
          </a:xfrm>
        </p:spPr>
        <p:txBody>
          <a:bodyPr/>
          <a:lstStyle/>
          <a:p>
            <a:pPr algn="ctr"/>
            <a:r>
              <a:rPr lang="en-US" sz="4400" b="1" dirty="0"/>
              <a:t>Affordable Care Act Repeal and Replace </a:t>
            </a:r>
          </a:p>
        </p:txBody>
      </p:sp>
      <p:sp>
        <p:nvSpPr>
          <p:cNvPr id="3" name="Content Placeholder 2"/>
          <p:cNvSpPr>
            <a:spLocks noGrp="1"/>
          </p:cNvSpPr>
          <p:nvPr>
            <p:ph idx="1"/>
          </p:nvPr>
        </p:nvSpPr>
        <p:spPr>
          <a:xfrm>
            <a:off x="155575" y="935812"/>
            <a:ext cx="10349345" cy="5746780"/>
          </a:xfrm>
        </p:spPr>
        <p:txBody>
          <a:bodyPr>
            <a:normAutofit fontScale="92500" lnSpcReduction="20000"/>
          </a:bodyPr>
          <a:lstStyle/>
          <a:p>
            <a:pPr marL="114300" indent="0">
              <a:buNone/>
            </a:pPr>
            <a:r>
              <a:rPr lang="en-US" sz="3000" dirty="0" smtClean="0"/>
              <a:t>Tribes universally opposed these proposals largely due to cuts in Medicaid. </a:t>
            </a:r>
          </a:p>
          <a:p>
            <a:pPr marL="114300" indent="0">
              <a:buNone/>
            </a:pPr>
            <a:endParaRPr lang="en-US" sz="3000" dirty="0" smtClean="0"/>
          </a:p>
          <a:p>
            <a:pPr marL="114300" indent="0">
              <a:buNone/>
            </a:pPr>
            <a:r>
              <a:rPr lang="en-US" sz="3000" dirty="0" smtClean="0"/>
              <a:t>NIHB/NCAI/NCUIH/ SGCE sent a letter to Senate Leaders on June 27: </a:t>
            </a:r>
          </a:p>
          <a:p>
            <a:pPr marL="857250" lvl="0" indent="-742950">
              <a:buFont typeface="+mj-lt"/>
              <a:buAutoNum type="arabicPeriod"/>
            </a:pPr>
            <a:r>
              <a:rPr lang="en-US" sz="2600" dirty="0"/>
              <a:t>Maintain Medicaid funding based on need, rather than capping it according to a complicated per capita allocation formula or through capped block grants.</a:t>
            </a:r>
          </a:p>
          <a:p>
            <a:pPr marL="857250" lvl="0" indent="-742950">
              <a:buFont typeface="+mj-lt"/>
              <a:buAutoNum type="arabicPeriod"/>
            </a:pPr>
            <a:r>
              <a:rPr lang="en-US" sz="2600" dirty="0"/>
              <a:t>Continue Medicaid Expansion, and at the very least, continue Medicaid Expansion for AI/ANs</a:t>
            </a:r>
          </a:p>
          <a:p>
            <a:pPr marL="857250" lvl="0" indent="-742950">
              <a:buFont typeface="+mj-lt"/>
              <a:buAutoNum type="arabicPeriod"/>
            </a:pPr>
            <a:r>
              <a:rPr lang="en-US" sz="2600" dirty="0"/>
              <a:t>Protect AI/ANs from barriers to care that are inconsistent with the federal trust responsibility, such as work requirements under Medicaid</a:t>
            </a:r>
          </a:p>
          <a:p>
            <a:pPr marL="857250" lvl="0" indent="-742950">
              <a:buFont typeface="+mj-lt"/>
              <a:buAutoNum type="arabicPeriod"/>
            </a:pPr>
            <a:r>
              <a:rPr lang="en-US" sz="2600" dirty="0"/>
              <a:t>Retain cost-sharing protections at Section 1402 of the Patient Protection and Affordable Care Act (ACA); and </a:t>
            </a:r>
          </a:p>
          <a:p>
            <a:pPr marL="857250" lvl="0" indent="-742950">
              <a:buFont typeface="+mj-lt"/>
              <a:buAutoNum type="arabicPeriod"/>
            </a:pPr>
            <a:r>
              <a:rPr lang="en-US" sz="2600" dirty="0"/>
              <a:t>Maintain funding for preventative services, including the Prevention and Public Health Fund and women’s health services.</a:t>
            </a:r>
          </a:p>
          <a:p>
            <a:pPr marL="857250" indent="-742950">
              <a:buFont typeface="+mj-lt"/>
              <a:buAutoNum type="arabicPeriod"/>
            </a:pPr>
            <a:endParaRPr lang="en-US" dirty="0"/>
          </a:p>
        </p:txBody>
      </p:sp>
      <p:sp>
        <p:nvSpPr>
          <p:cNvPr id="4" name="AutoShape 2" descr="Image result for ah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8501" y="6211614"/>
            <a:ext cx="1967029" cy="646386"/>
          </a:xfrm>
          <a:prstGeom prst="rect">
            <a:avLst/>
          </a:prstGeom>
        </p:spPr>
      </p:pic>
    </p:spTree>
    <p:extLst>
      <p:ext uri="{BB962C8B-B14F-4D97-AF65-F5344CB8AC3E}">
        <p14:creationId xmlns:p14="http://schemas.microsoft.com/office/powerpoint/2010/main" val="1531393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11473841" cy="1143000"/>
          </a:xfrm>
        </p:spPr>
        <p:txBody>
          <a:bodyPr/>
          <a:lstStyle/>
          <a:p>
            <a:pPr algn="ctr"/>
            <a:r>
              <a:rPr lang="en-US" sz="4400" b="1" dirty="0"/>
              <a:t>Affordable Care Act Repeal and Replace </a:t>
            </a:r>
          </a:p>
        </p:txBody>
      </p:sp>
      <p:sp>
        <p:nvSpPr>
          <p:cNvPr id="3" name="Content Placeholder 2"/>
          <p:cNvSpPr>
            <a:spLocks noGrp="1"/>
          </p:cNvSpPr>
          <p:nvPr>
            <p:ph idx="1"/>
          </p:nvPr>
        </p:nvSpPr>
        <p:spPr>
          <a:xfrm>
            <a:off x="155575" y="935812"/>
            <a:ext cx="10349345" cy="5746780"/>
          </a:xfrm>
        </p:spPr>
        <p:txBody>
          <a:bodyPr>
            <a:normAutofit/>
          </a:bodyPr>
          <a:lstStyle/>
          <a:p>
            <a:pPr marL="114300" indent="0">
              <a:buNone/>
            </a:pPr>
            <a:r>
              <a:rPr lang="en-US" sz="3000" dirty="0" smtClean="0"/>
              <a:t>Draft Senate bill also contained language that would expand 100% FMAP under Medicaid to all providers without care coordination agreements. Tribes have voiced opposition to this. </a:t>
            </a:r>
          </a:p>
          <a:p>
            <a:pPr marL="114300" indent="0">
              <a:buNone/>
            </a:pPr>
            <a:endParaRPr lang="en-US" sz="3000" dirty="0" smtClean="0"/>
          </a:p>
          <a:p>
            <a:pPr marL="114300" indent="0">
              <a:buNone/>
            </a:pPr>
            <a:r>
              <a:rPr lang="en-US" sz="3000" dirty="0" smtClean="0"/>
              <a:t>Expanding </a:t>
            </a:r>
            <a:r>
              <a:rPr lang="en-US" sz="3000" dirty="0"/>
              <a:t>100% FMAP to all providers would:</a:t>
            </a:r>
          </a:p>
          <a:p>
            <a:pPr marL="868680" lvl="1" indent="-457200">
              <a:buFont typeface="+mj-lt"/>
              <a:buAutoNum type="arabicPeriod"/>
            </a:pPr>
            <a:r>
              <a:rPr lang="en-US" sz="2400" dirty="0"/>
              <a:t>Significantly increase federal Medicaid expenditures.</a:t>
            </a:r>
            <a:endParaRPr lang="en-US" sz="1800" dirty="0"/>
          </a:p>
          <a:p>
            <a:pPr marL="868680" lvl="1" indent="-457200">
              <a:buFont typeface="+mj-lt"/>
              <a:buAutoNum type="arabicPeriod"/>
            </a:pPr>
            <a:r>
              <a:rPr lang="en-US" sz="2400" dirty="0"/>
              <a:t>Divert federal Indian health expenditures to pay for services that are not targeted to Indian people. </a:t>
            </a:r>
            <a:endParaRPr lang="en-US" sz="1800" dirty="0"/>
          </a:p>
          <a:p>
            <a:pPr marL="868680" lvl="1" indent="-457200">
              <a:buFont typeface="+mj-lt"/>
              <a:buAutoNum type="arabicPeriod"/>
            </a:pPr>
            <a:r>
              <a:rPr lang="en-US" sz="2400" dirty="0"/>
              <a:t>Weaken incentives for State support of Tribal programs and State-–Tribal cooperation and innovation regarding Medicaid.</a:t>
            </a:r>
            <a:endParaRPr lang="en-US" sz="1800" dirty="0"/>
          </a:p>
          <a:p>
            <a:pPr marL="868680" lvl="1" indent="-457200">
              <a:buFont typeface="+mj-lt"/>
              <a:buAutoNum type="arabicPeriod"/>
            </a:pPr>
            <a:r>
              <a:rPr lang="en-US" sz="2400" dirty="0"/>
              <a:t>Tribal citizens would not gain, providers would not gain, but only state government revenues would increase.  </a:t>
            </a:r>
            <a:endParaRPr lang="en-US" sz="1800" dirty="0"/>
          </a:p>
          <a:p>
            <a:pPr marL="114300" indent="0">
              <a:buNone/>
            </a:pPr>
            <a:endParaRPr lang="en-US" dirty="0"/>
          </a:p>
        </p:txBody>
      </p:sp>
      <p:sp>
        <p:nvSpPr>
          <p:cNvPr id="4" name="AutoShape 2" descr="Image result for ah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130" y="6211614"/>
            <a:ext cx="1967029" cy="646386"/>
          </a:xfrm>
          <a:prstGeom prst="rect">
            <a:avLst/>
          </a:prstGeom>
        </p:spPr>
      </p:pic>
    </p:spTree>
    <p:extLst>
      <p:ext uri="{BB962C8B-B14F-4D97-AF65-F5344CB8AC3E}">
        <p14:creationId xmlns:p14="http://schemas.microsoft.com/office/powerpoint/2010/main" val="874951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11473841" cy="1143000"/>
          </a:xfrm>
        </p:spPr>
        <p:txBody>
          <a:bodyPr/>
          <a:lstStyle/>
          <a:p>
            <a:pPr algn="ctr"/>
            <a:r>
              <a:rPr lang="en-US" sz="4400" b="1" dirty="0"/>
              <a:t>Affordable Care Act Repeal and Replace </a:t>
            </a:r>
          </a:p>
        </p:txBody>
      </p:sp>
      <p:sp>
        <p:nvSpPr>
          <p:cNvPr id="3" name="Content Placeholder 2"/>
          <p:cNvSpPr>
            <a:spLocks noGrp="1"/>
          </p:cNvSpPr>
          <p:nvPr>
            <p:ph idx="1"/>
          </p:nvPr>
        </p:nvSpPr>
        <p:spPr>
          <a:xfrm>
            <a:off x="155575" y="935812"/>
            <a:ext cx="11230584" cy="5746780"/>
          </a:xfrm>
        </p:spPr>
        <p:txBody>
          <a:bodyPr>
            <a:normAutofit fontScale="85000" lnSpcReduction="20000"/>
          </a:bodyPr>
          <a:lstStyle/>
          <a:p>
            <a:r>
              <a:rPr lang="en-US" sz="3000" dirty="0" smtClean="0"/>
              <a:t>Congressional Inaction </a:t>
            </a:r>
            <a:r>
              <a:rPr lang="en-US" sz="3000" dirty="0" smtClean="0">
                <a:sym typeface="Wingdings" panose="05000000000000000000" pitchFamily="2" charset="2"/>
              </a:rPr>
              <a:t> Administration Changes </a:t>
            </a:r>
          </a:p>
          <a:p>
            <a:endParaRPr lang="en-US" sz="3000" dirty="0" smtClean="0">
              <a:sym typeface="Wingdings" panose="05000000000000000000" pitchFamily="2" charset="2"/>
            </a:endParaRPr>
          </a:p>
          <a:p>
            <a:r>
              <a:rPr lang="en-US" sz="3000" dirty="0" smtClean="0"/>
              <a:t>October 12 – Executive Order</a:t>
            </a:r>
          </a:p>
          <a:p>
            <a:pPr lvl="1"/>
            <a:r>
              <a:rPr lang="en-US" sz="2800" dirty="0" smtClean="0"/>
              <a:t>Small </a:t>
            </a:r>
            <a:r>
              <a:rPr lang="en-US" sz="2800" dirty="0"/>
              <a:t>employers will be allowed to buy health insurance through association health plans.  </a:t>
            </a:r>
            <a:endParaRPr lang="en-US" sz="2800" dirty="0" smtClean="0"/>
          </a:p>
          <a:p>
            <a:pPr lvl="1"/>
            <a:r>
              <a:rPr lang="en-US" sz="2800" dirty="0" smtClean="0"/>
              <a:t>Lifts </a:t>
            </a:r>
            <a:r>
              <a:rPr lang="en-US" sz="2800" dirty="0"/>
              <a:t>limits on short-term health insurance </a:t>
            </a:r>
            <a:r>
              <a:rPr lang="en-US" sz="2800" dirty="0" smtClean="0"/>
              <a:t>plans </a:t>
            </a:r>
          </a:p>
          <a:p>
            <a:pPr lvl="1"/>
            <a:r>
              <a:rPr lang="en-US" sz="2800" dirty="0" smtClean="0"/>
              <a:t>Expands </a:t>
            </a:r>
            <a:r>
              <a:rPr lang="en-US" sz="2800" dirty="0"/>
              <a:t>availability by allowing these groups to side-step the Marketplace and permits the use of Health Reimbursement </a:t>
            </a:r>
            <a:r>
              <a:rPr lang="en-US" sz="2800" dirty="0" smtClean="0"/>
              <a:t>Arrangements</a:t>
            </a:r>
          </a:p>
          <a:p>
            <a:pPr lvl="1"/>
            <a:endParaRPr lang="en-US" sz="2800" dirty="0" smtClean="0"/>
          </a:p>
          <a:p>
            <a:pPr marL="342900" lvl="1">
              <a:buClr>
                <a:schemeClr val="accent1"/>
              </a:buClr>
            </a:pPr>
            <a:r>
              <a:rPr lang="en-US" sz="3000" dirty="0"/>
              <a:t>October 12 – President announces that they will </a:t>
            </a:r>
            <a:r>
              <a:rPr lang="en-US" sz="3000" dirty="0" smtClean="0"/>
              <a:t>not pay Cost Sharing Reductions (CSRs)</a:t>
            </a:r>
          </a:p>
          <a:p>
            <a:pPr marL="708660" lvl="2">
              <a:buClr>
                <a:schemeClr val="accent1"/>
              </a:buClr>
            </a:pPr>
            <a:r>
              <a:rPr lang="en-US" sz="2800" dirty="0" smtClean="0"/>
              <a:t>Will likely be offset by increase in Premium Tax Credits (CBO)</a:t>
            </a:r>
          </a:p>
          <a:p>
            <a:pPr marL="480060" lvl="2" indent="0">
              <a:buClr>
                <a:schemeClr val="accent1"/>
              </a:buClr>
              <a:buNone/>
            </a:pPr>
            <a:endParaRPr lang="en-US" sz="2800" dirty="0" smtClean="0"/>
          </a:p>
          <a:p>
            <a:pPr marL="342900" lvl="1">
              <a:buClr>
                <a:schemeClr val="accent1"/>
              </a:buClr>
            </a:pPr>
            <a:r>
              <a:rPr lang="en-US" sz="3000" dirty="0"/>
              <a:t>Both measures will likely destabilize the Health insurance marketplace and cause insurers to leave </a:t>
            </a:r>
            <a:endParaRPr lang="en-US" sz="3000" dirty="0"/>
          </a:p>
          <a:p>
            <a:pPr marL="114300" indent="0">
              <a:buNone/>
            </a:pPr>
            <a:endParaRPr lang="en-US" sz="3000" dirty="0" smtClean="0"/>
          </a:p>
          <a:p>
            <a:pPr marL="114300" indent="0">
              <a:buNone/>
            </a:pPr>
            <a:endParaRPr lang="en-US" dirty="0"/>
          </a:p>
        </p:txBody>
      </p:sp>
      <p:sp>
        <p:nvSpPr>
          <p:cNvPr id="4" name="AutoShape 2" descr="Image result for ah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6730" y="6211614"/>
            <a:ext cx="1967029" cy="646386"/>
          </a:xfrm>
          <a:prstGeom prst="rect">
            <a:avLst/>
          </a:prstGeom>
        </p:spPr>
      </p:pic>
    </p:spTree>
    <p:extLst>
      <p:ext uri="{BB962C8B-B14F-4D97-AF65-F5344CB8AC3E}">
        <p14:creationId xmlns:p14="http://schemas.microsoft.com/office/powerpoint/2010/main" val="116045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157"/>
            <a:ext cx="11473841" cy="1143000"/>
          </a:xfrm>
        </p:spPr>
        <p:txBody>
          <a:bodyPr/>
          <a:lstStyle/>
          <a:p>
            <a:pPr algn="ctr"/>
            <a:r>
              <a:rPr lang="en-US" sz="4400" b="1" dirty="0"/>
              <a:t>Affordable Care Act Repeal and Replace </a:t>
            </a:r>
          </a:p>
        </p:txBody>
      </p:sp>
      <p:sp>
        <p:nvSpPr>
          <p:cNvPr id="4" name="AutoShape 2" descr="Image result for ah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2"/>
          <p:cNvSpPr>
            <a:spLocks noGrp="1"/>
          </p:cNvSpPr>
          <p:nvPr>
            <p:ph idx="1"/>
          </p:nvPr>
        </p:nvSpPr>
        <p:spPr>
          <a:xfrm>
            <a:off x="290946" y="1064824"/>
            <a:ext cx="7249106" cy="5454509"/>
          </a:xfrm>
        </p:spPr>
        <p:txBody>
          <a:bodyPr>
            <a:normAutofit lnSpcReduction="10000"/>
          </a:bodyPr>
          <a:lstStyle/>
          <a:p>
            <a:r>
              <a:rPr lang="en-US" sz="2400" dirty="0" smtClean="0"/>
              <a:t>Bipartisan legislation may move in the Senate </a:t>
            </a:r>
            <a:endParaRPr lang="en-US" sz="2400" dirty="0" smtClean="0"/>
          </a:p>
          <a:p>
            <a:pPr marL="114300" indent="0">
              <a:buNone/>
            </a:pPr>
            <a:endParaRPr lang="en-US" sz="2400" dirty="0" smtClean="0"/>
          </a:p>
          <a:p>
            <a:r>
              <a:rPr lang="en-US" sz="2400" dirty="0"/>
              <a:t>Alexander-Murray </a:t>
            </a:r>
            <a:r>
              <a:rPr lang="en-US" sz="2400" dirty="0" smtClean="0"/>
              <a:t>Bill Would: </a:t>
            </a:r>
            <a:endParaRPr lang="en-US" sz="2400" dirty="0"/>
          </a:p>
          <a:p>
            <a:pPr lvl="1"/>
            <a:r>
              <a:rPr lang="en-US" dirty="0"/>
              <a:t>Restore CSR subsidies </a:t>
            </a:r>
            <a:r>
              <a:rPr lang="en-US" dirty="0" smtClean="0"/>
              <a:t>for 2 years </a:t>
            </a:r>
          </a:p>
          <a:p>
            <a:pPr lvl="1"/>
            <a:r>
              <a:rPr lang="en-US" dirty="0" smtClean="0"/>
              <a:t>Make procedural changes for Obamacare waivers to speed up approvals</a:t>
            </a:r>
          </a:p>
          <a:p>
            <a:pPr lvl="1"/>
            <a:r>
              <a:rPr lang="en-US" dirty="0"/>
              <a:t>More flexibility for states via 1332 waivers </a:t>
            </a:r>
            <a:endParaRPr lang="en-US" dirty="0" smtClean="0"/>
          </a:p>
          <a:p>
            <a:pPr lvl="1"/>
            <a:r>
              <a:rPr lang="en-US" dirty="0"/>
              <a:t>Allow All Individuals to Purchase a Lower-Premium “Copper” Plan in the Individual </a:t>
            </a:r>
            <a:r>
              <a:rPr lang="en-US" dirty="0" smtClean="0"/>
              <a:t>Market, regardless of age</a:t>
            </a:r>
            <a:endParaRPr lang="en-US" dirty="0"/>
          </a:p>
          <a:p>
            <a:pPr lvl="1"/>
            <a:r>
              <a:rPr lang="en-US" dirty="0" smtClean="0"/>
              <a:t>Restores funding and requires reporting on ACA outreach and education efforts </a:t>
            </a:r>
          </a:p>
          <a:p>
            <a:pPr lvl="1"/>
            <a:endParaRPr lang="en-US" dirty="0" smtClean="0"/>
          </a:p>
          <a:p>
            <a:pPr marL="342900" lvl="1">
              <a:buClr>
                <a:schemeClr val="accent1"/>
              </a:buClr>
            </a:pPr>
            <a:r>
              <a:rPr lang="en-US" sz="2400" dirty="0"/>
              <a:t>24 co-sponsors (bipartisan</a:t>
            </a:r>
            <a:r>
              <a:rPr lang="en-US" sz="2400" dirty="0" smtClean="0"/>
              <a:t>)</a:t>
            </a:r>
          </a:p>
          <a:p>
            <a:pPr marL="114300" lvl="1" indent="0">
              <a:buClr>
                <a:schemeClr val="accent1"/>
              </a:buClr>
              <a:buNone/>
            </a:pPr>
            <a:endParaRPr lang="en-US" sz="2400" dirty="0"/>
          </a:p>
          <a:p>
            <a:pPr marL="342900" lvl="1">
              <a:buClr>
                <a:schemeClr val="accent1"/>
              </a:buClr>
            </a:pPr>
            <a:r>
              <a:rPr lang="en-US" sz="2400" dirty="0"/>
              <a:t>Trump’s position -- ?? </a:t>
            </a:r>
            <a:endParaRPr lang="en-US" sz="2400" dirty="0"/>
          </a:p>
          <a:p>
            <a:pPr lvl="1"/>
            <a:endParaRPr lang="en-US" dirty="0" smtClean="0"/>
          </a:p>
          <a:p>
            <a:pPr lvl="1"/>
            <a:endParaRPr lang="en-US" dirty="0" smtClean="0"/>
          </a:p>
          <a:p>
            <a:pPr lvl="1"/>
            <a:endParaRPr lang="en-US" dirty="0" smtClean="0"/>
          </a:p>
          <a:p>
            <a:pPr marL="114300" indent="0">
              <a:buNone/>
            </a:pPr>
            <a:endParaRPr lang="en-US" sz="2400" dirty="0" smtClean="0"/>
          </a:p>
          <a:p>
            <a:endParaRPr lang="en-US" dirty="0" smtClean="0"/>
          </a:p>
          <a:p>
            <a:endParaRPr lang="en-US" dirty="0" smtClean="0"/>
          </a:p>
          <a:p>
            <a:endParaRPr lang="en-US" dirty="0" smtClean="0"/>
          </a:p>
          <a:p>
            <a:pPr marL="114300" indent="0">
              <a:buNone/>
            </a:pPr>
            <a:endParaRPr lang="en-US" sz="2400" dirty="0" smtClean="0"/>
          </a:p>
          <a:p>
            <a:pPr marL="114300" indent="0">
              <a:buNone/>
            </a:pPr>
            <a:endParaRPr lang="en-US" dirty="0"/>
          </a:p>
        </p:txBody>
      </p:sp>
      <p:pic>
        <p:nvPicPr>
          <p:cNvPr id="8" name="Picture 2" descr="Image result for senate health reform legis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072" y="967419"/>
            <a:ext cx="3659954" cy="27449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094453" y="4211009"/>
            <a:ext cx="3059192" cy="2308324"/>
          </a:xfrm>
          <a:prstGeom prst="rect">
            <a:avLst/>
          </a:prstGeom>
          <a:solidFill>
            <a:srgbClr val="8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b="1" dirty="0" smtClean="0">
                <a:solidFill>
                  <a:schemeClr val="bg1"/>
                </a:solidFill>
              </a:rPr>
              <a:t>MORE RESOURCES AVAILABLE AT: </a:t>
            </a:r>
          </a:p>
          <a:p>
            <a:endParaRPr lang="en-US" sz="2400" b="1" dirty="0">
              <a:solidFill>
                <a:schemeClr val="bg1"/>
              </a:solidFill>
            </a:endParaRPr>
          </a:p>
          <a:p>
            <a:r>
              <a:rPr lang="en-US" sz="2400" b="1" dirty="0" smtClean="0">
                <a:solidFill>
                  <a:schemeClr val="bg1"/>
                </a:solidFill>
              </a:rPr>
              <a:t>https</a:t>
            </a:r>
            <a:r>
              <a:rPr lang="en-US" sz="2400" b="1" dirty="0">
                <a:solidFill>
                  <a:schemeClr val="bg1"/>
                </a:solidFill>
              </a:rPr>
              <a:t>://</a:t>
            </a:r>
            <a:r>
              <a:rPr lang="en-US" sz="2400" b="1" dirty="0" smtClean="0">
                <a:solidFill>
                  <a:schemeClr val="bg1"/>
                </a:solidFill>
              </a:rPr>
              <a:t>www.nihb.org/legislative/ihcia_and_aca.php  </a:t>
            </a:r>
            <a:endParaRPr lang="en-US" sz="2400" b="1" dirty="0">
              <a:solidFill>
                <a:schemeClr val="bg1"/>
              </a:solidFill>
            </a:endParaRPr>
          </a:p>
        </p:txBody>
      </p:sp>
    </p:spTree>
    <p:extLst>
      <p:ext uri="{BB962C8B-B14F-4D97-AF65-F5344CB8AC3E}">
        <p14:creationId xmlns:p14="http://schemas.microsoft.com/office/powerpoint/2010/main" val="763117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82" y="131737"/>
            <a:ext cx="11473841" cy="1143000"/>
          </a:xfrm>
        </p:spPr>
        <p:txBody>
          <a:bodyPr/>
          <a:lstStyle/>
          <a:p>
            <a:pPr algn="ctr"/>
            <a:r>
              <a:rPr lang="en-US" sz="4400" b="1" dirty="0" smtClean="0"/>
              <a:t>Special Diabetes Program for Indians </a:t>
            </a:r>
            <a:endParaRPr lang="en-US" sz="4400" b="1" dirty="0"/>
          </a:p>
        </p:txBody>
      </p:sp>
      <p:sp>
        <p:nvSpPr>
          <p:cNvPr id="3" name="Content Placeholder 2"/>
          <p:cNvSpPr>
            <a:spLocks noGrp="1"/>
          </p:cNvSpPr>
          <p:nvPr>
            <p:ph idx="1"/>
          </p:nvPr>
        </p:nvSpPr>
        <p:spPr>
          <a:xfrm>
            <a:off x="316002" y="2400300"/>
            <a:ext cx="6767218" cy="4457700"/>
          </a:xfrm>
        </p:spPr>
        <p:txBody>
          <a:bodyPr>
            <a:noAutofit/>
          </a:bodyPr>
          <a:lstStyle/>
          <a:p>
            <a:r>
              <a:rPr lang="en-US" sz="2400" dirty="0"/>
              <a:t>October 4 – House Energy and Commerce Committee advanced 2 year renewal as part of CHIP reauthorization </a:t>
            </a:r>
          </a:p>
          <a:p>
            <a:pPr lvl="1"/>
            <a:r>
              <a:rPr lang="en-US" dirty="0"/>
              <a:t>Likely to be considered in the next few weeks by the whole House and then the Senate  </a:t>
            </a:r>
          </a:p>
          <a:p>
            <a:pPr marL="342900" lvl="1">
              <a:buClr>
                <a:schemeClr val="accent1"/>
              </a:buClr>
            </a:pPr>
            <a:endParaRPr lang="en-US" sz="2400" dirty="0" smtClean="0"/>
          </a:p>
          <a:p>
            <a:pPr marL="342900" lvl="1">
              <a:buClr>
                <a:schemeClr val="accent1"/>
              </a:buClr>
            </a:pPr>
            <a:r>
              <a:rPr lang="en-US" sz="2400" dirty="0" smtClean="0"/>
              <a:t>SDPI </a:t>
            </a:r>
            <a:r>
              <a:rPr lang="en-US" sz="2400" dirty="0"/>
              <a:t>Reauthorization of Act of 2017 has now been introduced in both Chambers</a:t>
            </a:r>
            <a:endParaRPr lang="en-US" sz="1800" dirty="0"/>
          </a:p>
          <a:p>
            <a:pPr lvl="2"/>
            <a:r>
              <a:rPr lang="en-US" dirty="0" smtClean="0"/>
              <a:t>H.R. 2545/S. 747</a:t>
            </a:r>
          </a:p>
          <a:p>
            <a:pPr lvl="2"/>
            <a:r>
              <a:rPr lang="en-US" dirty="0" smtClean="0"/>
              <a:t>Reauthorizes until 2024</a:t>
            </a:r>
          </a:p>
          <a:p>
            <a:pPr lvl="2"/>
            <a:r>
              <a:rPr lang="en-US" dirty="0" smtClean="0"/>
              <a:t>$150M/year</a:t>
            </a:r>
          </a:p>
          <a:p>
            <a:pPr lvl="2"/>
            <a:r>
              <a:rPr lang="en-US" dirty="0" smtClean="0"/>
              <a:t>+medical inflation annually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9130" y="6211614"/>
            <a:ext cx="1967029" cy="64638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3220" y="2204357"/>
            <a:ext cx="4183641" cy="2350808"/>
          </a:xfrm>
          <a:prstGeom prst="rect">
            <a:avLst/>
          </a:prstGeom>
        </p:spPr>
      </p:pic>
      <p:sp>
        <p:nvSpPr>
          <p:cNvPr id="7" name="Content Placeholder 2"/>
          <p:cNvSpPr txBox="1">
            <a:spLocks/>
          </p:cNvSpPr>
          <p:nvPr/>
        </p:nvSpPr>
        <p:spPr>
          <a:xfrm>
            <a:off x="316002" y="1600200"/>
            <a:ext cx="10199597" cy="120831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smtClean="0"/>
              <a:t>SDPI was renewed on September 29 for the first quarter of FY 2018</a:t>
            </a:r>
          </a:p>
        </p:txBody>
      </p:sp>
    </p:spTree>
    <p:extLst>
      <p:ext uri="{BB962C8B-B14F-4D97-AF65-F5344CB8AC3E}">
        <p14:creationId xmlns:p14="http://schemas.microsoft.com/office/powerpoint/2010/main" val="3465356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12606</TotalTime>
  <Words>1906</Words>
  <Application>Microsoft Office PowerPoint</Application>
  <PresentationFormat>Widescreen</PresentationFormat>
  <Paragraphs>210</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Cambria</vt:lpstr>
      <vt:lpstr>Papyrus</vt:lpstr>
      <vt:lpstr>Times New Roman</vt:lpstr>
      <vt:lpstr>Wingdings</vt:lpstr>
      <vt:lpstr>Adjacency</vt:lpstr>
      <vt:lpstr>1_Adjacency</vt:lpstr>
      <vt:lpstr>Indian Health Legislative Update</vt:lpstr>
      <vt:lpstr>Current Legislative Issues</vt:lpstr>
      <vt:lpstr>Affordable Care Act Repeal and Replace </vt:lpstr>
      <vt:lpstr>Affordable Care Act Repeal and Replace </vt:lpstr>
      <vt:lpstr>Affordable Care Act Repeal and Replace </vt:lpstr>
      <vt:lpstr>Affordable Care Act Repeal and Replace </vt:lpstr>
      <vt:lpstr>Affordable Care Act Repeal and Replace </vt:lpstr>
      <vt:lpstr>Affordable Care Act Repeal and Replace </vt:lpstr>
      <vt:lpstr>Special Diabetes Program for Indians </vt:lpstr>
      <vt:lpstr>Restoring Accountability at IHS Act S. 1250/ H.R. 2662</vt:lpstr>
      <vt:lpstr>Restoring Accountability at IHS Act</vt:lpstr>
      <vt:lpstr>Native Health Access Improvement Act &amp; Native Health and Wellness Act </vt:lpstr>
      <vt:lpstr>Native Health Access Improvement Act &amp; Native Health and Wellness Act </vt:lpstr>
      <vt:lpstr>Contacts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Delrow</dc:creator>
  <cp:lastModifiedBy>Caitrin (McCarron) Shuy</cp:lastModifiedBy>
  <cp:revision>311</cp:revision>
  <cp:lastPrinted>2017-07-19T17:37:46Z</cp:lastPrinted>
  <dcterms:created xsi:type="dcterms:W3CDTF">2015-04-23T20:15:34Z</dcterms:created>
  <dcterms:modified xsi:type="dcterms:W3CDTF">2017-10-24T17:45:02Z</dcterms:modified>
</cp:coreProperties>
</file>