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3" r:id="rId2"/>
    <p:sldId id="290" r:id="rId3"/>
    <p:sldId id="291" r:id="rId4"/>
    <p:sldId id="292" r:id="rId5"/>
    <p:sldId id="293" r:id="rId6"/>
    <p:sldId id="294" r:id="rId7"/>
    <p:sldId id="295" r:id="rId8"/>
    <p:sldId id="296" r:id="rId9"/>
    <p:sldId id="289"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iegler, Greta L (IHS/HQ) [C]" initials="g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19" autoAdjust="0"/>
  </p:normalViewPr>
  <p:slideViewPr>
    <p:cSldViewPr>
      <p:cViewPr varScale="1">
        <p:scale>
          <a:sx n="80" d="100"/>
          <a:sy n="80" d="100"/>
        </p:scale>
        <p:origin x="1522" y="19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8" y="2"/>
            <a:ext cx="2972421" cy="466725"/>
          </a:xfrm>
          <a:prstGeom prst="rect">
            <a:avLst/>
          </a:prstGeom>
        </p:spPr>
        <p:txBody>
          <a:bodyPr vert="horz" lIns="91440" tIns="45720" rIns="91440" bIns="45720" rtlCol="0"/>
          <a:lstStyle>
            <a:lvl1pPr algn="r">
              <a:defRPr sz="1200"/>
            </a:lvl1pPr>
          </a:lstStyle>
          <a:p>
            <a:fld id="{DF91712D-334A-4D7F-B497-478D245B6A70}" type="datetimeFigureOut">
              <a:rPr lang="en-US" smtClean="0"/>
              <a:t>10/20/2017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73576"/>
            <a:ext cx="5485158"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6"/>
            <a:ext cx="2972421"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829676"/>
            <a:ext cx="2972421" cy="466725"/>
          </a:xfrm>
          <a:prstGeom prst="rect">
            <a:avLst/>
          </a:prstGeom>
        </p:spPr>
        <p:txBody>
          <a:bodyPr vert="horz" lIns="91440" tIns="45720" rIns="91440" bIns="45720" rtlCol="0" anchor="b"/>
          <a:lstStyle>
            <a:lvl1pPr algn="r">
              <a:defRPr sz="1200"/>
            </a:lvl1pPr>
          </a:lstStyle>
          <a:p>
            <a:fld id="{3193160F-DA3E-4C05-8C39-1C2D4982170A}" type="slidenum">
              <a:rPr lang="en-US" smtClean="0"/>
              <a:t>‹#›</a:t>
            </a:fld>
            <a:endParaRPr lang="en-US" dirty="0"/>
          </a:p>
        </p:txBody>
      </p:sp>
    </p:spTree>
    <p:extLst>
      <p:ext uri="{BB962C8B-B14F-4D97-AF65-F5344CB8AC3E}">
        <p14:creationId xmlns:p14="http://schemas.microsoft.com/office/powerpoint/2010/main" val="2110863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193160F-DA3E-4C05-8C39-1C2D4982170A}" type="slidenum">
              <a:rPr lang="en-US" smtClean="0"/>
              <a:t>1</a:t>
            </a:fld>
            <a:endParaRPr lang="en-US" dirty="0"/>
          </a:p>
        </p:txBody>
      </p:sp>
    </p:spTree>
    <p:extLst>
      <p:ext uri="{BB962C8B-B14F-4D97-AF65-F5344CB8AC3E}">
        <p14:creationId xmlns:p14="http://schemas.microsoft.com/office/powerpoint/2010/main" val="152018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93160F-DA3E-4C05-8C39-1C2D4982170A}" type="slidenum">
              <a:rPr lang="en-US" smtClean="0"/>
              <a:t>9</a:t>
            </a:fld>
            <a:endParaRPr lang="en-US" dirty="0"/>
          </a:p>
        </p:txBody>
      </p:sp>
    </p:spTree>
    <p:extLst>
      <p:ext uri="{BB962C8B-B14F-4D97-AF65-F5344CB8AC3E}">
        <p14:creationId xmlns:p14="http://schemas.microsoft.com/office/powerpoint/2010/main" val="41649316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IT">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grpSp>
        <p:nvGrpSpPr>
          <p:cNvPr id="17" name="Group 16"/>
          <p:cNvGrpSpPr/>
          <p:nvPr/>
        </p:nvGrpSpPr>
        <p:grpSpPr>
          <a:xfrm>
            <a:off x="0" y="0"/>
            <a:ext cx="9144000" cy="1045579"/>
            <a:chOff x="0" y="0"/>
            <a:chExt cx="12192000" cy="1045579"/>
          </a:xfrm>
        </p:grpSpPr>
        <p:grpSp>
          <p:nvGrpSpPr>
            <p:cNvPr id="11" name="Group 10"/>
            <p:cNvGrpSpPr/>
            <p:nvPr userDrawn="1"/>
          </p:nvGrpSpPr>
          <p:grpSpPr>
            <a:xfrm>
              <a:off x="0" y="0"/>
              <a:ext cx="12192000" cy="598260"/>
              <a:chOff x="0" y="6259740"/>
              <a:chExt cx="12192000" cy="598260"/>
            </a:xfrm>
          </p:grpSpPr>
          <p:sp>
            <p:nvSpPr>
              <p:cNvPr id="7" name="Rectangle 6"/>
              <p:cNvSpPr/>
              <p:nvPr userDrawn="1"/>
            </p:nvSpPr>
            <p:spPr>
              <a:xfrm>
                <a:off x="0" y="6279502"/>
                <a:ext cx="12192000" cy="57849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dirty="0"/>
              </a:p>
            </p:txBody>
          </p:sp>
          <p:sp>
            <p:nvSpPr>
              <p:cNvPr id="10" name="Rectangle 9"/>
              <p:cNvSpPr/>
              <p:nvPr userDrawn="1"/>
            </p:nvSpPr>
            <p:spPr>
              <a:xfrm>
                <a:off x="0" y="6259740"/>
                <a:ext cx="12192000" cy="74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15" name="Oval 14"/>
            <p:cNvSpPr/>
            <p:nvPr userDrawn="1"/>
          </p:nvSpPr>
          <p:spPr>
            <a:xfrm>
              <a:off x="104805" y="94407"/>
              <a:ext cx="923731" cy="95117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211" y="131729"/>
              <a:ext cx="846918" cy="845148"/>
            </a:xfrm>
            <a:prstGeom prst="rect">
              <a:avLst/>
            </a:prstGeom>
          </p:spPr>
        </p:pic>
      </p:gr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125" y="-295274"/>
            <a:ext cx="2571750" cy="1371600"/>
          </a:xfrm>
          <a:prstGeom prst="rect">
            <a:avLst/>
          </a:prstGeom>
        </p:spPr>
      </p:pic>
    </p:spTree>
    <p:extLst>
      <p:ext uri="{BB962C8B-B14F-4D97-AF65-F5344CB8AC3E}">
        <p14:creationId xmlns:p14="http://schemas.microsoft.com/office/powerpoint/2010/main" val="41738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628650" y="2198670"/>
            <a:ext cx="7909175" cy="42226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588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p:ph sz="quarter" idx="11"/>
          </p:nvPr>
        </p:nvSpPr>
        <p:spPr>
          <a:xfrm>
            <a:off x="4661899" y="2188397"/>
            <a:ext cx="3853451" cy="43775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5"/>
          <p:cNvSpPr>
            <a:spLocks noGrp="1"/>
          </p:cNvSpPr>
          <p:nvPr>
            <p:ph sz="quarter" idx="12"/>
          </p:nvPr>
        </p:nvSpPr>
        <p:spPr>
          <a:xfrm>
            <a:off x="628650" y="2188397"/>
            <a:ext cx="3863726" cy="437750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14249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61376"/>
            <a:ext cx="7886700" cy="9230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149010"/>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14" name="Group 13" descr="Indian Health Service Office of Information Technology slide template blue with Indian Health Service Logo" title="Indian Health Service Office of Information Technology"/>
          <p:cNvGrpSpPr/>
          <p:nvPr/>
        </p:nvGrpSpPr>
        <p:grpSpPr>
          <a:xfrm>
            <a:off x="0" y="-295274"/>
            <a:ext cx="9286875" cy="1371600"/>
            <a:chOff x="0" y="-295274"/>
            <a:chExt cx="12382500" cy="1371600"/>
          </a:xfrm>
        </p:grpSpPr>
        <p:grpSp>
          <p:nvGrpSpPr>
            <p:cNvPr id="7" name="Group 6"/>
            <p:cNvGrpSpPr/>
            <p:nvPr userDrawn="1"/>
          </p:nvGrpSpPr>
          <p:grpSpPr>
            <a:xfrm>
              <a:off x="0" y="0"/>
              <a:ext cx="12192000" cy="1045579"/>
              <a:chOff x="0" y="0"/>
              <a:chExt cx="12192000" cy="1045579"/>
            </a:xfrm>
          </p:grpSpPr>
          <p:grpSp>
            <p:nvGrpSpPr>
              <p:cNvPr id="8" name="Group 7"/>
              <p:cNvGrpSpPr/>
              <p:nvPr userDrawn="1"/>
            </p:nvGrpSpPr>
            <p:grpSpPr>
              <a:xfrm>
                <a:off x="0" y="0"/>
                <a:ext cx="12192000" cy="598260"/>
                <a:chOff x="0" y="6259740"/>
                <a:chExt cx="12192000" cy="598260"/>
              </a:xfrm>
            </p:grpSpPr>
            <p:sp>
              <p:nvSpPr>
                <p:cNvPr id="11" name="Rectangle 10"/>
                <p:cNvSpPr/>
                <p:nvPr userDrawn="1"/>
              </p:nvSpPr>
              <p:spPr>
                <a:xfrm>
                  <a:off x="0" y="6279502"/>
                  <a:ext cx="12192000" cy="57849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dirty="0"/>
                </a:p>
              </p:txBody>
            </p:sp>
            <p:sp>
              <p:nvSpPr>
                <p:cNvPr id="12" name="Rectangle 11"/>
                <p:cNvSpPr/>
                <p:nvPr userDrawn="1"/>
              </p:nvSpPr>
              <p:spPr>
                <a:xfrm>
                  <a:off x="0" y="6259740"/>
                  <a:ext cx="12192000" cy="74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9" name="Oval 8"/>
              <p:cNvSpPr/>
              <p:nvPr userDrawn="1"/>
            </p:nvSpPr>
            <p:spPr>
              <a:xfrm>
                <a:off x="104805" y="94407"/>
                <a:ext cx="923731" cy="95117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3211" y="131729"/>
                <a:ext cx="846918" cy="845148"/>
              </a:xfrm>
              <a:prstGeom prst="rect">
                <a:avLst/>
              </a:prstGeom>
            </p:spPr>
          </p:pic>
        </p:gr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53500" y="-295274"/>
              <a:ext cx="3429000" cy="1371600"/>
            </a:xfrm>
            <a:prstGeom prst="rect">
              <a:avLst/>
            </a:prstGeom>
          </p:spPr>
        </p:pic>
      </p:grpSp>
    </p:spTree>
    <p:extLst>
      <p:ext uri="{BB962C8B-B14F-4D97-AF65-F5344CB8AC3E}">
        <p14:creationId xmlns:p14="http://schemas.microsoft.com/office/powerpoint/2010/main" val="23854220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hs.gov/oit/service-catalo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ark.Rives@ihs.gov"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08238"/>
            <a:ext cx="6858000" cy="2387600"/>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IHS Office of Information Technology </a:t>
            </a:r>
            <a:br>
              <a:rPr lang="en-US" sz="3600" b="1" dirty="0" smtClean="0"/>
            </a:br>
            <a:r>
              <a:rPr lang="en-US" sz="3600" b="1" dirty="0" smtClean="0"/>
              <a:t>Update</a:t>
            </a:r>
            <a:r>
              <a:rPr lang="en-US" b="1" dirty="0" smtClean="0"/>
              <a:t/>
            </a:r>
            <a:br>
              <a:rPr lang="en-US" b="1" dirty="0" smtClean="0"/>
            </a:br>
            <a:r>
              <a:rPr lang="en-US" b="1" dirty="0" smtClean="0"/>
              <a:t/>
            </a:r>
            <a:br>
              <a:rPr lang="en-US" b="1" dirty="0" smtClean="0"/>
            </a:br>
            <a:r>
              <a:rPr lang="en-US" sz="2200" b="1" dirty="0" smtClean="0"/>
              <a:t>October 2017</a:t>
            </a:r>
            <a:endParaRPr lang="en-US" sz="2200" b="1" dirty="0"/>
          </a:p>
        </p:txBody>
      </p:sp>
      <p:sp>
        <p:nvSpPr>
          <p:cNvPr id="3" name="Subtitle 2"/>
          <p:cNvSpPr>
            <a:spLocks noGrp="1"/>
          </p:cNvSpPr>
          <p:nvPr>
            <p:ph type="subTitle" idx="1"/>
          </p:nvPr>
        </p:nvSpPr>
        <p:spPr>
          <a:xfrm>
            <a:off x="1295400" y="5029200"/>
            <a:ext cx="6858000" cy="1655762"/>
          </a:xfrm>
        </p:spPr>
        <p:txBody>
          <a:bodyPr/>
          <a:lstStyle/>
          <a:p>
            <a:r>
              <a:rPr lang="en-US" dirty="0" smtClean="0"/>
              <a:t>CAPT Mark Rives, DSc, CHCIO</a:t>
            </a:r>
          </a:p>
          <a:p>
            <a:r>
              <a:rPr lang="en-US" dirty="0" smtClean="0"/>
              <a:t>Chief Information Officer</a:t>
            </a:r>
            <a:endParaRPr lang="en-US" dirty="0"/>
          </a:p>
          <a:p>
            <a:endParaRPr lang="en-US" dirty="0"/>
          </a:p>
        </p:txBody>
      </p:sp>
    </p:spTree>
    <p:extLst>
      <p:ext uri="{BB962C8B-B14F-4D97-AF65-F5344CB8AC3E}">
        <p14:creationId xmlns:p14="http://schemas.microsoft.com/office/powerpoint/2010/main" val="33369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TSGAC requested updates</a:t>
            </a:r>
            <a:endParaRPr lang="en-US" dirty="0"/>
          </a:p>
        </p:txBody>
      </p:sp>
      <p:sp>
        <p:nvSpPr>
          <p:cNvPr id="3" name="Content Placeholder 2"/>
          <p:cNvSpPr>
            <a:spLocks noGrp="1"/>
          </p:cNvSpPr>
          <p:nvPr>
            <p:ph sz="quarter" idx="10"/>
          </p:nvPr>
        </p:nvSpPr>
        <p:spPr/>
        <p:txBody>
          <a:bodyPr/>
          <a:lstStyle/>
          <a:p>
            <a:pPr lvl="0"/>
            <a:r>
              <a:rPr lang="en-US" dirty="0"/>
              <a:t>Update from ISAC Meeting, September 19-20, 2017</a:t>
            </a:r>
          </a:p>
          <a:p>
            <a:pPr lvl="0"/>
            <a:r>
              <a:rPr lang="en-US" dirty="0"/>
              <a:t>Veteran Affairs Migration to Cerner and Impact on the Resource and Patient Management System (RPMS) Updates</a:t>
            </a:r>
          </a:p>
          <a:p>
            <a:pPr lvl="0"/>
            <a:r>
              <a:rPr lang="en-US" dirty="0"/>
              <a:t>Future plans for RPMS</a:t>
            </a:r>
          </a:p>
          <a:p>
            <a:pPr marL="0" indent="0">
              <a:buNone/>
            </a:pPr>
            <a:endParaRPr lang="en-US" dirty="0"/>
          </a:p>
        </p:txBody>
      </p:sp>
    </p:spTree>
    <p:extLst>
      <p:ext uri="{BB962C8B-B14F-4D97-AF65-F5344CB8AC3E}">
        <p14:creationId xmlns:p14="http://schemas.microsoft.com/office/powerpoint/2010/main" val="127762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 from ISAC Meeting, September 19-20, </a:t>
            </a:r>
            <a:r>
              <a:rPr lang="en-US" dirty="0" smtClean="0"/>
              <a:t>2017 - Recommendations</a:t>
            </a:r>
            <a:endParaRPr lang="en-US" dirty="0"/>
          </a:p>
        </p:txBody>
      </p:sp>
      <p:sp>
        <p:nvSpPr>
          <p:cNvPr id="3" name="Content Placeholder 2"/>
          <p:cNvSpPr>
            <a:spLocks noGrp="1"/>
          </p:cNvSpPr>
          <p:nvPr>
            <p:ph sz="quarter" idx="10"/>
          </p:nvPr>
        </p:nvSpPr>
        <p:spPr/>
        <p:txBody>
          <a:bodyPr>
            <a:normAutofit/>
          </a:bodyPr>
          <a:lstStyle/>
          <a:p>
            <a:pPr lvl="0"/>
            <a:r>
              <a:rPr lang="en-US" dirty="0" smtClean="0"/>
              <a:t>The </a:t>
            </a:r>
            <a:r>
              <a:rPr lang="en-US" dirty="0"/>
              <a:t>ISAC recommends the IHS Chief Information Officer (CIO) provide a standing report on the monthly All Tribes conference call for transparency in Information Technology (IT)/Health IT (HIT) programs, services, functions, and activities.  </a:t>
            </a:r>
          </a:p>
          <a:p>
            <a:pPr lvl="0"/>
            <a:r>
              <a:rPr lang="en-US" dirty="0"/>
              <a:t>The ISAC advocates for continued collaboration between IHS and the Veterans Affairs (VA) and the Department of Health and Human Services (HHS) on HIT modernization efforts, acknowledging the initiative is in early discovery right now.  </a:t>
            </a:r>
          </a:p>
          <a:p>
            <a:pPr lvl="0"/>
            <a:r>
              <a:rPr lang="en-US" dirty="0"/>
              <a:t>The ISAC recommends the IHS go forward with a budget request for HIT modernization as soon as feasibly possible.</a:t>
            </a:r>
          </a:p>
          <a:p>
            <a:pPr lvl="0"/>
            <a:r>
              <a:rPr lang="en-US" dirty="0"/>
              <a:t>The ISAC recommends that the IHS and OIT strategic plans include reference to the OIT Human Capital Management Plan.</a:t>
            </a:r>
          </a:p>
          <a:p>
            <a:endParaRPr lang="en-US" dirty="0"/>
          </a:p>
        </p:txBody>
      </p:sp>
    </p:spTree>
    <p:extLst>
      <p:ext uri="{BB962C8B-B14F-4D97-AF65-F5344CB8AC3E}">
        <p14:creationId xmlns:p14="http://schemas.microsoft.com/office/powerpoint/2010/main" val="249122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 from ISAC Meeting, September 19-20, </a:t>
            </a:r>
            <a:r>
              <a:rPr lang="en-US" dirty="0" smtClean="0"/>
              <a:t>2017 - Actions</a:t>
            </a:r>
            <a:endParaRPr lang="en-US" dirty="0"/>
          </a:p>
        </p:txBody>
      </p:sp>
      <p:sp>
        <p:nvSpPr>
          <p:cNvPr id="3" name="Content Placeholder 2"/>
          <p:cNvSpPr>
            <a:spLocks noGrp="1"/>
          </p:cNvSpPr>
          <p:nvPr>
            <p:ph sz="quarter" idx="10"/>
          </p:nvPr>
        </p:nvSpPr>
        <p:spPr/>
        <p:txBody>
          <a:bodyPr>
            <a:normAutofit/>
          </a:bodyPr>
          <a:lstStyle/>
          <a:p>
            <a:pPr lvl="0"/>
            <a:r>
              <a:rPr lang="en-US" dirty="0"/>
              <a:t>The ISAC continues to work on updates to the ISAC Charter.</a:t>
            </a:r>
          </a:p>
          <a:p>
            <a:pPr lvl="0"/>
            <a:r>
              <a:rPr lang="en-US" dirty="0"/>
              <a:t>The ISAC continues to work on updates to the OIT Human Capital Management Plan to place more emphasis on Informatics positions and updating IT position descriptions.</a:t>
            </a:r>
          </a:p>
          <a:p>
            <a:pPr lvl="0"/>
            <a:r>
              <a:rPr lang="en-US" dirty="0"/>
              <a:t>The ISAC will continue work on revising the FY 2018-2019 IT Priorities to add HIT modernization, infrastructure, a phased approach for modernization, and process improvement.  </a:t>
            </a:r>
            <a:endParaRPr lang="en-US" dirty="0" smtClean="0"/>
          </a:p>
          <a:p>
            <a:pPr lvl="1"/>
            <a:r>
              <a:rPr lang="en-US" dirty="0" smtClean="0"/>
              <a:t>The </a:t>
            </a:r>
            <a:r>
              <a:rPr lang="en-US" dirty="0"/>
              <a:t>IT priorities will be shared with IHS management, Areas, Tribes, and other stakeholder groups.  </a:t>
            </a:r>
          </a:p>
          <a:p>
            <a:pPr marL="0" indent="0">
              <a:buNone/>
            </a:pPr>
            <a:endParaRPr lang="en-US" dirty="0"/>
          </a:p>
        </p:txBody>
      </p:sp>
    </p:spTree>
    <p:extLst>
      <p:ext uri="{BB962C8B-B14F-4D97-AF65-F5344CB8AC3E}">
        <p14:creationId xmlns:p14="http://schemas.microsoft.com/office/powerpoint/2010/main" val="31822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Veteran Affairs Migration to Cerner and Impact on the Resource and Patient Management System (RPMS) Updates</a:t>
            </a:r>
            <a:br>
              <a:rPr lang="en-US" dirty="0"/>
            </a:br>
            <a:endParaRPr lang="en-US" dirty="0"/>
          </a:p>
        </p:txBody>
      </p:sp>
      <p:sp>
        <p:nvSpPr>
          <p:cNvPr id="3" name="Content Placeholder 2"/>
          <p:cNvSpPr>
            <a:spLocks noGrp="1"/>
          </p:cNvSpPr>
          <p:nvPr>
            <p:ph sz="quarter" idx="10"/>
          </p:nvPr>
        </p:nvSpPr>
        <p:spPr/>
        <p:txBody>
          <a:bodyPr/>
          <a:lstStyle/>
          <a:p>
            <a:r>
              <a:rPr lang="en-US" dirty="0"/>
              <a:t>Held four listening sessions and gathered comments.  </a:t>
            </a:r>
            <a:endParaRPr lang="en-US" dirty="0" smtClean="0"/>
          </a:p>
          <a:p>
            <a:pPr lvl="1"/>
            <a:r>
              <a:rPr lang="en-US" dirty="0" smtClean="0"/>
              <a:t>Plus, received </a:t>
            </a:r>
            <a:r>
              <a:rPr lang="en-US" dirty="0"/>
              <a:t>22 sets of </a:t>
            </a:r>
            <a:r>
              <a:rPr lang="en-US" dirty="0" smtClean="0"/>
              <a:t>comments via email and mail</a:t>
            </a:r>
            <a:endParaRPr lang="en-US" dirty="0"/>
          </a:p>
          <a:p>
            <a:r>
              <a:rPr lang="en-US" dirty="0" smtClean="0"/>
              <a:t>Engagement at all levels within HHS.</a:t>
            </a:r>
          </a:p>
          <a:p>
            <a:pPr lvl="1"/>
            <a:r>
              <a:rPr lang="en-US" dirty="0" smtClean="0"/>
              <a:t> VA, HHS OCTO, HHS ONC, USCG, DoD MHS, tribal health programs, TSGAC, DSTAC, HHS ASFR, and numerous industry analysts.</a:t>
            </a:r>
            <a:endParaRPr lang="en-US" dirty="0"/>
          </a:p>
          <a:p>
            <a:r>
              <a:rPr lang="en-US" dirty="0"/>
              <a:t>Developed Request for Information (RFI)</a:t>
            </a:r>
          </a:p>
          <a:p>
            <a:pPr lvl="1"/>
            <a:r>
              <a:rPr lang="en-US" dirty="0"/>
              <a:t>Goal:  Ask industry what they would propose as a solution</a:t>
            </a:r>
          </a:p>
          <a:p>
            <a:pPr lvl="1"/>
            <a:r>
              <a:rPr lang="en-US" dirty="0"/>
              <a:t>Anticipated outcome: Good understanding of </a:t>
            </a:r>
            <a:r>
              <a:rPr lang="en-US" dirty="0" smtClean="0"/>
              <a:t>HIT as a foundation for a larger strategy</a:t>
            </a:r>
            <a:endParaRPr lang="en-US" dirty="0"/>
          </a:p>
          <a:p>
            <a:pPr lvl="1"/>
            <a:r>
              <a:rPr lang="en-US" dirty="0"/>
              <a:t>Status - Undergoing revision</a:t>
            </a:r>
          </a:p>
          <a:p>
            <a:endParaRPr lang="en-US" dirty="0"/>
          </a:p>
        </p:txBody>
      </p:sp>
    </p:spTree>
    <p:extLst>
      <p:ext uri="{BB962C8B-B14F-4D97-AF65-F5344CB8AC3E}">
        <p14:creationId xmlns:p14="http://schemas.microsoft.com/office/powerpoint/2010/main" val="773646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Future plans for </a:t>
            </a:r>
            <a:r>
              <a:rPr lang="en-US" dirty="0" smtClean="0"/>
              <a:t>RPMS</a:t>
            </a:r>
            <a:endParaRPr lang="en-US" dirty="0"/>
          </a:p>
        </p:txBody>
      </p:sp>
      <p:sp>
        <p:nvSpPr>
          <p:cNvPr id="3" name="Content Placeholder 2"/>
          <p:cNvSpPr>
            <a:spLocks noGrp="1"/>
          </p:cNvSpPr>
          <p:nvPr>
            <p:ph sz="quarter" idx="10"/>
          </p:nvPr>
        </p:nvSpPr>
        <p:spPr/>
        <p:txBody>
          <a:bodyPr/>
          <a:lstStyle/>
          <a:p>
            <a:r>
              <a:rPr lang="en-US" dirty="0"/>
              <a:t>IHS is taking an advanced posture to plan for Health Information Technology Systems modernization.</a:t>
            </a:r>
          </a:p>
          <a:p>
            <a:r>
              <a:rPr lang="en-US" dirty="0"/>
              <a:t>RPMS and VISTA will continue to be supported in the near </a:t>
            </a:r>
            <a:r>
              <a:rPr lang="en-US" dirty="0" smtClean="0"/>
              <a:t>term.</a:t>
            </a:r>
            <a:endParaRPr lang="en-US" dirty="0"/>
          </a:p>
          <a:p>
            <a:r>
              <a:rPr lang="en-US" dirty="0"/>
              <a:t>RPMS development to date has always been supported by and dependent upon the VISTA platform.</a:t>
            </a:r>
          </a:p>
          <a:p>
            <a:pPr lvl="0"/>
            <a:r>
              <a:rPr lang="en-US" dirty="0" smtClean="0"/>
              <a:t>IHS </a:t>
            </a:r>
            <a:r>
              <a:rPr lang="en-US" dirty="0"/>
              <a:t>has unique needs for patient care, population health management, and referral management and many of those are different from the VA </a:t>
            </a:r>
            <a:r>
              <a:rPr lang="en-US" dirty="0" smtClean="0"/>
              <a:t>and DoD.</a:t>
            </a:r>
          </a:p>
          <a:p>
            <a:r>
              <a:rPr lang="en-US" dirty="0"/>
              <a:t>RPMS Data must be available </a:t>
            </a:r>
            <a:r>
              <a:rPr lang="en-US" dirty="0" smtClean="0"/>
              <a:t>and accessible for delivery of care, reporting, etc. </a:t>
            </a:r>
            <a:endParaRPr lang="en-US" dirty="0"/>
          </a:p>
          <a:p>
            <a:pPr lvl="0"/>
            <a:endParaRPr lang="en-US" dirty="0" smtClean="0"/>
          </a:p>
        </p:txBody>
      </p:sp>
    </p:spTree>
    <p:extLst>
      <p:ext uri="{BB962C8B-B14F-4D97-AF65-F5344CB8AC3E}">
        <p14:creationId xmlns:p14="http://schemas.microsoft.com/office/powerpoint/2010/main" val="236711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plans for RPMS</a:t>
            </a:r>
          </a:p>
        </p:txBody>
      </p:sp>
      <p:sp>
        <p:nvSpPr>
          <p:cNvPr id="3" name="Content Placeholder 2"/>
          <p:cNvSpPr>
            <a:spLocks noGrp="1"/>
          </p:cNvSpPr>
          <p:nvPr>
            <p:ph sz="quarter" idx="10"/>
          </p:nvPr>
        </p:nvSpPr>
        <p:spPr/>
        <p:txBody>
          <a:bodyPr>
            <a:normAutofit/>
          </a:bodyPr>
          <a:lstStyle/>
          <a:p>
            <a:r>
              <a:rPr lang="en-US" dirty="0" smtClean="0"/>
              <a:t>Must continue to develop interoperability functionality to ensure access to patient data.</a:t>
            </a:r>
          </a:p>
          <a:p>
            <a:r>
              <a:rPr lang="en-US" dirty="0" smtClean="0"/>
              <a:t>Continuing development for </a:t>
            </a:r>
          </a:p>
          <a:p>
            <a:pPr lvl="1"/>
            <a:r>
              <a:rPr lang="en-US" dirty="0" smtClean="0"/>
              <a:t>EPCS</a:t>
            </a:r>
          </a:p>
          <a:p>
            <a:pPr lvl="1"/>
            <a:r>
              <a:rPr lang="en-US" dirty="0"/>
              <a:t>New Medicare Cards (NMC) </a:t>
            </a:r>
            <a:endParaRPr lang="en-US" dirty="0" smtClean="0"/>
          </a:p>
          <a:p>
            <a:pPr lvl="2"/>
            <a:r>
              <a:rPr lang="en-US" dirty="0" smtClean="0"/>
              <a:t>8 </a:t>
            </a:r>
            <a:r>
              <a:rPr lang="en-US" dirty="0"/>
              <a:t>RPMS applications that will require modifications </a:t>
            </a:r>
            <a:endParaRPr lang="en-US" dirty="0" smtClean="0"/>
          </a:p>
          <a:p>
            <a:pPr lvl="2"/>
            <a:r>
              <a:rPr lang="en-US" dirty="0" smtClean="0"/>
              <a:t>Expected to release in </a:t>
            </a:r>
            <a:r>
              <a:rPr lang="en-US" dirty="0"/>
              <a:t>Feb 20, 2018 (FY18Q2 release</a:t>
            </a:r>
            <a:r>
              <a:rPr lang="en-US" dirty="0" smtClean="0"/>
              <a:t>) </a:t>
            </a:r>
          </a:p>
          <a:p>
            <a:pPr lvl="2"/>
            <a:r>
              <a:rPr lang="en-US" dirty="0" smtClean="0"/>
              <a:t>Other </a:t>
            </a:r>
            <a:r>
              <a:rPr lang="en-US" dirty="0"/>
              <a:t>minor application updates for reporting will occur throughout 2018 to address reports</a:t>
            </a:r>
            <a:r>
              <a:rPr lang="en-US" dirty="0" smtClean="0"/>
              <a:t>.</a:t>
            </a:r>
          </a:p>
          <a:p>
            <a:pPr lvl="1"/>
            <a:r>
              <a:rPr lang="en-US" dirty="0" smtClean="0"/>
              <a:t>Routine Updates</a:t>
            </a:r>
          </a:p>
          <a:p>
            <a:pPr lvl="2"/>
            <a:r>
              <a:rPr lang="en-US" dirty="0" smtClean="0"/>
              <a:t>Update schedule to be published on IHS.Gov</a:t>
            </a:r>
          </a:p>
          <a:p>
            <a:r>
              <a:rPr lang="en-US" dirty="0" smtClean="0"/>
              <a:t>All options are still in consideration.</a:t>
            </a:r>
          </a:p>
          <a:p>
            <a:pPr lvl="1"/>
            <a:r>
              <a:rPr lang="en-US" dirty="0" smtClean="0"/>
              <a:t>Working towards a broader HIT Modernization initiative</a:t>
            </a:r>
          </a:p>
          <a:p>
            <a:pPr marL="0" indent="0">
              <a:buNone/>
            </a:pPr>
            <a:endParaRPr lang="en-US" dirty="0"/>
          </a:p>
        </p:txBody>
      </p:sp>
    </p:spTree>
    <p:extLst>
      <p:ext uri="{BB962C8B-B14F-4D97-AF65-F5344CB8AC3E}">
        <p14:creationId xmlns:p14="http://schemas.microsoft.com/office/powerpoint/2010/main" val="364470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OIT Service Catalog</a:t>
            </a:r>
            <a:endParaRPr lang="en-US" dirty="0"/>
          </a:p>
        </p:txBody>
      </p:sp>
      <p:sp>
        <p:nvSpPr>
          <p:cNvPr id="3" name="Content Placeholder 2"/>
          <p:cNvSpPr>
            <a:spLocks noGrp="1"/>
          </p:cNvSpPr>
          <p:nvPr>
            <p:ph sz="quarter" idx="10"/>
          </p:nvPr>
        </p:nvSpPr>
        <p:spPr/>
        <p:txBody>
          <a:bodyPr>
            <a:normAutofit/>
          </a:bodyPr>
          <a:lstStyle/>
          <a:p>
            <a:r>
              <a:rPr lang="en-US" dirty="0" smtClean="0"/>
              <a:t>Completed 12 Tribal Consultation Webinars scheduled for one hour from:  July 7 to August 11, 2017</a:t>
            </a:r>
          </a:p>
          <a:p>
            <a:r>
              <a:rPr lang="en-US" dirty="0" smtClean="0"/>
              <a:t>All written and verbal responses provided by OIT Tribal Liaison</a:t>
            </a:r>
          </a:p>
          <a:p>
            <a:r>
              <a:rPr lang="en-US" dirty="0" smtClean="0"/>
              <a:t>Two Summary Letters forthcoming on:  Service Catalog Report and Acceptance of the IT Service Catalog</a:t>
            </a:r>
          </a:p>
          <a:p>
            <a:r>
              <a:rPr lang="en-US" dirty="0" smtClean="0"/>
              <a:t>Link to Service Catalog:  </a:t>
            </a:r>
            <a:r>
              <a:rPr lang="en-US" dirty="0" smtClean="0">
                <a:hlinkClick r:id="rId2"/>
              </a:rPr>
              <a:t>https</a:t>
            </a:r>
            <a:r>
              <a:rPr lang="en-US" dirty="0">
                <a:hlinkClick r:id="rId2"/>
              </a:rPr>
              <a:t>://www.ihs.gov/oit/service-catalog</a:t>
            </a:r>
            <a:r>
              <a:rPr lang="en-US" dirty="0" smtClean="0">
                <a:hlinkClick r:id="rId2"/>
              </a:rPr>
              <a:t>/</a:t>
            </a: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22234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r>
              <a:rPr lang="en-US" dirty="0" smtClean="0">
                <a:hlinkClick r:id="rId3"/>
              </a:rPr>
              <a:t>Mark.Rives@ihs.gov</a:t>
            </a:r>
            <a:endParaRPr lang="en-US" dirty="0" smtClean="0"/>
          </a:p>
          <a:p>
            <a:r>
              <a:rPr lang="en-US" dirty="0" smtClean="0"/>
              <a:t>301-443-2019</a:t>
            </a:r>
            <a:endParaRPr lang="en-US" dirty="0"/>
          </a:p>
        </p:txBody>
      </p:sp>
    </p:spTree>
    <p:extLst>
      <p:ext uri="{BB962C8B-B14F-4D97-AF65-F5344CB8AC3E}">
        <p14:creationId xmlns:p14="http://schemas.microsoft.com/office/powerpoint/2010/main" val="3773555906"/>
      </p:ext>
    </p:extLst>
  </p:cSld>
  <p:clrMapOvr>
    <a:masterClrMapping/>
  </p:clrMapOvr>
</p:sld>
</file>

<file path=ppt/theme/theme1.xml><?xml version="1.0" encoding="utf-8"?>
<a:theme xmlns:a="http://schemas.openxmlformats.org/drawingml/2006/main" name="OITTemplate 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ITTemplate" id="{27060AD5-AC73-4957-9EE0-3CEC1D324A09}" vid="{282AB276-886F-45BF-A445-C294469CE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OITTemplate 2015</Template>
  <TotalTime>1817</TotalTime>
  <Words>625</Words>
  <Application>Microsoft Office PowerPoint</Application>
  <PresentationFormat>On-screen Show (4:3)</PresentationFormat>
  <Paragraphs>54</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OITTemplate 2015</vt:lpstr>
      <vt:lpstr>  IHS Office of Information Technology  Update  October 2017</vt:lpstr>
      <vt:lpstr>TSGAC requested updates</vt:lpstr>
      <vt:lpstr>Update from ISAC Meeting, September 19-20, 2017 - Recommendations</vt:lpstr>
      <vt:lpstr>Update from ISAC Meeting, September 19-20, 2017 - Actions</vt:lpstr>
      <vt:lpstr>Veteran Affairs Migration to Cerner and Impact on the Resource and Patient Management System (RPMS) Updates </vt:lpstr>
      <vt:lpstr>Future plans for RPMS</vt:lpstr>
      <vt:lpstr>Future plans for RPMS</vt:lpstr>
      <vt:lpstr>Update OIT Service Catalog</vt:lpstr>
      <vt:lpstr>Questions?</vt:lpstr>
    </vt:vector>
  </TitlesOfParts>
  <Company>Indian Health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D1-D 2014 EHR Certification and Meaningful Use</dc:title>
  <dc:creator>Ziegler, Greta L (IHS/HQ) [C]</dc:creator>
  <cp:lastModifiedBy>Scott, Andrea (IHS/HQ)</cp:lastModifiedBy>
  <cp:revision>88</cp:revision>
  <cp:lastPrinted>2017-07-18T16:43:22Z</cp:lastPrinted>
  <dcterms:created xsi:type="dcterms:W3CDTF">2015-03-03T23:14:11Z</dcterms:created>
  <dcterms:modified xsi:type="dcterms:W3CDTF">2017-10-20T19:35:37Z</dcterms:modified>
</cp:coreProperties>
</file>