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2" r:id="rId2"/>
  </p:sldMasterIdLst>
  <p:notesMasterIdLst>
    <p:notesMasterId r:id="rId19"/>
  </p:notesMasterIdLst>
  <p:handoutMasterIdLst>
    <p:handoutMasterId r:id="rId20"/>
  </p:handoutMasterIdLst>
  <p:sldIdLst>
    <p:sldId id="265" r:id="rId3"/>
    <p:sldId id="393" r:id="rId4"/>
    <p:sldId id="387" r:id="rId5"/>
    <p:sldId id="382" r:id="rId6"/>
    <p:sldId id="385" r:id="rId7"/>
    <p:sldId id="388" r:id="rId8"/>
    <p:sldId id="394" r:id="rId9"/>
    <p:sldId id="396" r:id="rId10"/>
    <p:sldId id="381" r:id="rId11"/>
    <p:sldId id="395" r:id="rId12"/>
    <p:sldId id="376" r:id="rId13"/>
    <p:sldId id="390" r:id="rId14"/>
    <p:sldId id="397" r:id="rId15"/>
    <p:sldId id="399" r:id="rId16"/>
    <p:sldId id="398" r:id="rId17"/>
    <p:sldId id="275" r:id="rId18"/>
  </p:sldIdLst>
  <p:sldSz cx="12192000" cy="6858000"/>
  <p:notesSz cx="9223375" cy="7010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00000"/>
    <a:srgbClr val="3B8197"/>
    <a:srgbClr val="302F35"/>
    <a:srgbClr val="39383E"/>
    <a:srgbClr val="2B2A2E"/>
    <a:srgbClr val="252428"/>
    <a:srgbClr val="3C95B4"/>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5131" autoAdjust="0"/>
    <p:restoredTop sz="55019" autoAdjust="0"/>
  </p:normalViewPr>
  <p:slideViewPr>
    <p:cSldViewPr snapToGrid="0">
      <p:cViewPr varScale="1">
        <p:scale>
          <a:sx n="62" d="100"/>
          <a:sy n="62" d="100"/>
        </p:scale>
        <p:origin x="1350" y="60"/>
      </p:cViewPr>
      <p:guideLst/>
    </p:cSldViewPr>
  </p:slideViewPr>
  <p:notesTextViewPr>
    <p:cViewPr>
      <p:scale>
        <a:sx n="1" d="1"/>
        <a:sy n="1" d="1"/>
      </p:scale>
      <p:origin x="0" y="0"/>
    </p:cViewPr>
  </p:notesTextViewPr>
  <p:notesViewPr>
    <p:cSldViewPr snapToGrid="0">
      <p:cViewPr varScale="1">
        <p:scale>
          <a:sx n="57" d="100"/>
          <a:sy n="57" d="100"/>
        </p:scale>
        <p:origin x="2832" y="72"/>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3" Type="http://schemas.openxmlformats.org/officeDocument/2006/relationships/slide" Target="slides/slide1.xml"/><Relationship Id="rId21" Type="http://schemas.openxmlformats.org/officeDocument/2006/relationships/presProps" Target="presProp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handoutMaster" Target="handoutMasters/handoutMaster1.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tableStyles" Target="tableStyle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theme" Target="theme/theme1.xml"/><Relationship Id="rId10" Type="http://schemas.openxmlformats.org/officeDocument/2006/relationships/slide" Target="slides/slide8.xml"/><Relationship Id="rId19" Type="http://schemas.openxmlformats.org/officeDocument/2006/relationships/notesMaster" Target="notesMasters/notesMaster1.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997631" cy="351124"/>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5223657" y="0"/>
            <a:ext cx="3997631" cy="351124"/>
          </a:xfrm>
          <a:prstGeom prst="rect">
            <a:avLst/>
          </a:prstGeom>
        </p:spPr>
        <p:txBody>
          <a:bodyPr vert="horz" lIns="91440" tIns="45720" rIns="91440" bIns="45720" rtlCol="0"/>
          <a:lstStyle>
            <a:lvl1pPr algn="r">
              <a:defRPr sz="1200"/>
            </a:lvl1pPr>
          </a:lstStyle>
          <a:p>
            <a:fld id="{C16826D3-1E23-4564-BDCC-EDF508698698}" type="datetimeFigureOut">
              <a:rPr lang="en-US" smtClean="0"/>
              <a:t>1/23/2018</a:t>
            </a:fld>
            <a:endParaRPr lang="en-US"/>
          </a:p>
        </p:txBody>
      </p:sp>
      <p:sp>
        <p:nvSpPr>
          <p:cNvPr id="4" name="Footer Placeholder 3"/>
          <p:cNvSpPr>
            <a:spLocks noGrp="1"/>
          </p:cNvSpPr>
          <p:nvPr>
            <p:ph type="ftr" sz="quarter" idx="2"/>
          </p:nvPr>
        </p:nvSpPr>
        <p:spPr>
          <a:xfrm>
            <a:off x="1" y="6659277"/>
            <a:ext cx="3997631" cy="351123"/>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5223657" y="6659277"/>
            <a:ext cx="3997631" cy="351123"/>
          </a:xfrm>
          <a:prstGeom prst="rect">
            <a:avLst/>
          </a:prstGeom>
        </p:spPr>
        <p:txBody>
          <a:bodyPr vert="horz" lIns="91440" tIns="45720" rIns="91440" bIns="45720" rtlCol="0" anchor="b"/>
          <a:lstStyle>
            <a:lvl1pPr algn="r">
              <a:defRPr sz="1200"/>
            </a:lvl1pPr>
          </a:lstStyle>
          <a:p>
            <a:fld id="{6B73FFF6-4614-4BC7-A9FD-1F57063DCDC4}" type="slidenum">
              <a:rPr lang="en-US" smtClean="0"/>
              <a:t>‹#›</a:t>
            </a:fld>
            <a:endParaRPr lang="en-US"/>
          </a:p>
        </p:txBody>
      </p:sp>
    </p:spTree>
    <p:extLst>
      <p:ext uri="{BB962C8B-B14F-4D97-AF65-F5344CB8AC3E}">
        <p14:creationId xmlns:p14="http://schemas.microsoft.com/office/powerpoint/2010/main" val="1472390210"/>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3996796" cy="351737"/>
          </a:xfrm>
          <a:prstGeom prst="rect">
            <a:avLst/>
          </a:prstGeom>
        </p:spPr>
        <p:txBody>
          <a:bodyPr vert="horz" lIns="91879" tIns="45939" rIns="91879" bIns="45939" rtlCol="0"/>
          <a:lstStyle>
            <a:lvl1pPr algn="l">
              <a:defRPr sz="1200"/>
            </a:lvl1pPr>
          </a:lstStyle>
          <a:p>
            <a:endParaRPr lang="en-US"/>
          </a:p>
        </p:txBody>
      </p:sp>
      <p:sp>
        <p:nvSpPr>
          <p:cNvPr id="3" name="Date Placeholder 2"/>
          <p:cNvSpPr>
            <a:spLocks noGrp="1"/>
          </p:cNvSpPr>
          <p:nvPr>
            <p:ph type="dt" idx="1"/>
          </p:nvPr>
        </p:nvSpPr>
        <p:spPr>
          <a:xfrm>
            <a:off x="5224445" y="1"/>
            <a:ext cx="3996796" cy="351737"/>
          </a:xfrm>
          <a:prstGeom prst="rect">
            <a:avLst/>
          </a:prstGeom>
        </p:spPr>
        <p:txBody>
          <a:bodyPr vert="horz" lIns="91879" tIns="45939" rIns="91879" bIns="45939" rtlCol="0"/>
          <a:lstStyle>
            <a:lvl1pPr algn="r">
              <a:defRPr sz="1200"/>
            </a:lvl1pPr>
          </a:lstStyle>
          <a:p>
            <a:fld id="{4E58CC54-180B-42F7-BCE6-55DFC143644E}" type="datetimeFigureOut">
              <a:rPr lang="en-US" smtClean="0"/>
              <a:t>1/23/2018</a:t>
            </a:fld>
            <a:endParaRPr lang="en-US"/>
          </a:p>
        </p:txBody>
      </p:sp>
      <p:sp>
        <p:nvSpPr>
          <p:cNvPr id="4" name="Slide Image Placeholder 3"/>
          <p:cNvSpPr>
            <a:spLocks noGrp="1" noRot="1" noChangeAspect="1"/>
          </p:cNvSpPr>
          <p:nvPr>
            <p:ph type="sldImg" idx="2"/>
          </p:nvPr>
        </p:nvSpPr>
        <p:spPr>
          <a:xfrm>
            <a:off x="2509838" y="876300"/>
            <a:ext cx="4203700" cy="2365375"/>
          </a:xfrm>
          <a:prstGeom prst="rect">
            <a:avLst/>
          </a:prstGeom>
          <a:noFill/>
          <a:ln w="12700">
            <a:solidFill>
              <a:prstClr val="black"/>
            </a:solidFill>
          </a:ln>
        </p:spPr>
        <p:txBody>
          <a:bodyPr vert="horz" lIns="91879" tIns="45939" rIns="91879" bIns="45939" rtlCol="0" anchor="ctr"/>
          <a:lstStyle/>
          <a:p>
            <a:endParaRPr lang="en-US"/>
          </a:p>
        </p:txBody>
      </p:sp>
      <p:sp>
        <p:nvSpPr>
          <p:cNvPr id="5" name="Notes Placeholder 4"/>
          <p:cNvSpPr>
            <a:spLocks noGrp="1"/>
          </p:cNvSpPr>
          <p:nvPr>
            <p:ph type="body" sz="quarter" idx="3"/>
          </p:nvPr>
        </p:nvSpPr>
        <p:spPr>
          <a:xfrm>
            <a:off x="922338" y="3373755"/>
            <a:ext cx="7378700" cy="2760345"/>
          </a:xfrm>
          <a:prstGeom prst="rect">
            <a:avLst/>
          </a:prstGeom>
        </p:spPr>
        <p:txBody>
          <a:bodyPr vert="horz" lIns="91879" tIns="45939" rIns="91879" bIns="45939"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6658667"/>
            <a:ext cx="3996796" cy="351736"/>
          </a:xfrm>
          <a:prstGeom prst="rect">
            <a:avLst/>
          </a:prstGeom>
        </p:spPr>
        <p:txBody>
          <a:bodyPr vert="horz" lIns="91879" tIns="45939" rIns="91879" bIns="45939" rtlCol="0" anchor="b"/>
          <a:lstStyle>
            <a:lvl1pPr algn="l">
              <a:defRPr sz="1200"/>
            </a:lvl1pPr>
          </a:lstStyle>
          <a:p>
            <a:endParaRPr lang="en-US"/>
          </a:p>
        </p:txBody>
      </p:sp>
      <p:sp>
        <p:nvSpPr>
          <p:cNvPr id="7" name="Slide Number Placeholder 6"/>
          <p:cNvSpPr>
            <a:spLocks noGrp="1"/>
          </p:cNvSpPr>
          <p:nvPr>
            <p:ph type="sldNum" sz="quarter" idx="5"/>
          </p:nvPr>
        </p:nvSpPr>
        <p:spPr>
          <a:xfrm>
            <a:off x="5224445" y="6658667"/>
            <a:ext cx="3996796" cy="351736"/>
          </a:xfrm>
          <a:prstGeom prst="rect">
            <a:avLst/>
          </a:prstGeom>
        </p:spPr>
        <p:txBody>
          <a:bodyPr vert="horz" lIns="91879" tIns="45939" rIns="91879" bIns="45939" rtlCol="0" anchor="b"/>
          <a:lstStyle>
            <a:lvl1pPr algn="r">
              <a:defRPr sz="1200"/>
            </a:lvl1pPr>
          </a:lstStyle>
          <a:p>
            <a:fld id="{5A2DB493-9C5D-4D76-B736-2C3295FDD405}" type="slidenum">
              <a:rPr lang="en-US" smtClean="0"/>
              <a:t>‹#›</a:t>
            </a:fld>
            <a:endParaRPr lang="en-US"/>
          </a:p>
        </p:txBody>
      </p:sp>
    </p:spTree>
    <p:extLst>
      <p:ext uri="{BB962C8B-B14F-4D97-AF65-F5344CB8AC3E}">
        <p14:creationId xmlns:p14="http://schemas.microsoft.com/office/powerpoint/2010/main" val="295387744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1</a:t>
            </a:fld>
            <a:endParaRPr lang="en-US"/>
          </a:p>
        </p:txBody>
      </p:sp>
    </p:spTree>
    <p:extLst>
      <p:ext uri="{BB962C8B-B14F-4D97-AF65-F5344CB8AC3E}">
        <p14:creationId xmlns:p14="http://schemas.microsoft.com/office/powerpoint/2010/main" val="401441027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TPHS Request for proposals</a:t>
            </a:r>
            <a:r>
              <a:rPr lang="en-US" baseline="0" dirty="0" smtClean="0"/>
              <a:t> open NOW – closing date February 23 </a:t>
            </a:r>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2</a:t>
            </a:fld>
            <a:endParaRPr lang="en-US"/>
          </a:p>
        </p:txBody>
      </p:sp>
    </p:spTree>
    <p:extLst>
      <p:ext uri="{BB962C8B-B14F-4D97-AF65-F5344CB8AC3E}">
        <p14:creationId xmlns:p14="http://schemas.microsoft.com/office/powerpoint/2010/main" val="72387510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3</a:t>
            </a:fld>
            <a:endParaRPr lang="en-US"/>
          </a:p>
        </p:txBody>
      </p:sp>
    </p:spTree>
    <p:extLst>
      <p:ext uri="{BB962C8B-B14F-4D97-AF65-F5344CB8AC3E}">
        <p14:creationId xmlns:p14="http://schemas.microsoft.com/office/powerpoint/2010/main" val="113068591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lvl="0" indent="-171450">
              <a:buFont typeface="Arial" panose="020B0604020202020204" pitchFamily="34" charset="0"/>
              <a:buChar char="•"/>
            </a:pPr>
            <a:r>
              <a:rPr lang="en-US" sz="1200" b="0" i="0" kern="1200" dirty="0" smtClean="0">
                <a:solidFill>
                  <a:schemeClr val="tx1"/>
                </a:solidFill>
                <a:effectLst/>
                <a:latin typeface="+mn-lt"/>
                <a:ea typeface="+mn-ea"/>
                <a:cs typeface="+mn-cs"/>
              </a:rPr>
              <a:t>The budget calls for cutting funding for all federal departments besides the Departments of Defense, Veterans Affairs, and Homeland Security. It would decrease non-defense spending by $57 billion in FY 2018. This budget is a proposal of what the Administration thinks that funding priorities should be for next fiscal year. The final funding decisions will be made by Congress, and key leaders in Congress have made public statements emphasizing that.</a:t>
            </a: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t>4</a:t>
            </a:fld>
            <a:endParaRPr lang="en-US"/>
          </a:p>
        </p:txBody>
      </p:sp>
    </p:spTree>
    <p:extLst>
      <p:ext uri="{BB962C8B-B14F-4D97-AF65-F5344CB8AC3E}">
        <p14:creationId xmlns:p14="http://schemas.microsoft.com/office/powerpoint/2010/main" val="18318256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5</a:t>
            </a:fld>
            <a:endParaRPr lang="en-US"/>
          </a:p>
        </p:txBody>
      </p:sp>
    </p:spTree>
    <p:extLst>
      <p:ext uri="{BB962C8B-B14F-4D97-AF65-F5344CB8AC3E}">
        <p14:creationId xmlns:p14="http://schemas.microsoft.com/office/powerpoint/2010/main" val="135162890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t>6</a:t>
            </a:fld>
            <a:endParaRPr lang="en-US"/>
          </a:p>
        </p:txBody>
      </p:sp>
    </p:spTree>
    <p:extLst>
      <p:ext uri="{BB962C8B-B14F-4D97-AF65-F5344CB8AC3E}">
        <p14:creationId xmlns:p14="http://schemas.microsoft.com/office/powerpoint/2010/main" val="6478355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dirty="0" smtClean="0"/>
              <a:t>SDPI has funded hundreds of diabetes treatment</a:t>
            </a:r>
            <a:r>
              <a:rPr lang="en-US" baseline="0" dirty="0" smtClean="0"/>
              <a:t> and prevention in Indian Country for the past 19 years. The program is currently funded through December 31, 2017.  The IHS will likely use this extension to get funds to grantees for the first part of calendar year 2018.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baseline="0" dirty="0" smtClean="0"/>
              <a:t>Legislation is working through congress that would renew SDPI for 2 years at $150M/year.  Longer was hard to do because of “pay </a:t>
            </a:r>
            <a:r>
              <a:rPr lang="en-US" baseline="0" dirty="0" err="1" smtClean="0"/>
              <a:t>fors</a:t>
            </a:r>
            <a:r>
              <a:rPr lang="en-US" baseline="0" dirty="0" smtClean="0"/>
              <a:t>” which are already running into partisan disagreement in Congress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b="0" kern="1200" baseline="0" dirty="0" smtClean="0">
                <a:solidFill>
                  <a:schemeClr val="tx1"/>
                </a:solidFill>
                <a:effectLst/>
                <a:latin typeface="+mn-lt"/>
                <a:ea typeface="+mn-ea"/>
                <a:cs typeface="+mn-cs"/>
              </a:rPr>
              <a:t>Continuing broad bipartisan support for the program – September 2016 – letter with 356 House Members and 75 Senators supporting SDPI.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b="0" kern="1200" baseline="0" dirty="0" smtClean="0">
                <a:solidFill>
                  <a:schemeClr val="tx1"/>
                </a:solidFill>
                <a:effectLst/>
                <a:latin typeface="+mn-lt"/>
                <a:ea typeface="+mn-ea"/>
                <a:cs typeface="+mn-cs"/>
              </a:rPr>
              <a:t>Other legislation that would renew SDPI for 7 years and base increases on medical inflation has been introduced.  Seeking cosponsors.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b="0" kern="1200" baseline="0" dirty="0" smtClean="0">
                <a:solidFill>
                  <a:schemeClr val="tx1"/>
                </a:solidFill>
                <a:effectLst/>
                <a:latin typeface="+mn-lt"/>
                <a:ea typeface="+mn-ea"/>
                <a:cs typeface="+mn-cs"/>
              </a:rPr>
              <a:t>Based on history, that’s about </a:t>
            </a:r>
            <a:r>
              <a:rPr lang="en-US" sz="1200" dirty="0" smtClean="0"/>
              <a:t>$39,554,906.60 increase</a:t>
            </a:r>
            <a:r>
              <a:rPr lang="en-US" sz="1200" baseline="0" dirty="0" smtClean="0"/>
              <a:t> over 7 years. </a:t>
            </a:r>
            <a:endParaRPr lang="en-US" sz="1200" dirty="0" smtClean="0"/>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t>7</a:t>
            </a:fld>
            <a:endParaRPr lang="en-US"/>
          </a:p>
        </p:txBody>
      </p:sp>
    </p:spTree>
    <p:extLst>
      <p:ext uri="{BB962C8B-B14F-4D97-AF65-F5344CB8AC3E}">
        <p14:creationId xmlns:p14="http://schemas.microsoft.com/office/powerpoint/2010/main" val="35011778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smtClean="0">
                <a:solidFill>
                  <a:schemeClr val="tx1"/>
                </a:solidFill>
                <a:effectLst/>
                <a:latin typeface="+mn-lt"/>
                <a:ea typeface="+mn-ea"/>
                <a:cs typeface="+mn-cs"/>
              </a:rPr>
              <a:t>Representatives  Kristi </a:t>
            </a:r>
            <a:r>
              <a:rPr lang="en-US" sz="1200" b="0" i="0" kern="1200" dirty="0" err="1" smtClean="0">
                <a:solidFill>
                  <a:schemeClr val="tx1"/>
                </a:solidFill>
                <a:effectLst/>
                <a:latin typeface="+mn-lt"/>
                <a:ea typeface="+mn-ea"/>
                <a:cs typeface="+mn-cs"/>
              </a:rPr>
              <a:t>Noem</a:t>
            </a:r>
            <a:r>
              <a:rPr lang="en-US" sz="1200" b="0" i="0" kern="1200" dirty="0" smtClean="0">
                <a:solidFill>
                  <a:schemeClr val="tx1"/>
                </a:solidFill>
                <a:effectLst/>
                <a:latin typeface="+mn-lt"/>
                <a:ea typeface="+mn-ea"/>
                <a:cs typeface="+mn-cs"/>
              </a:rPr>
              <a:t>, Rob Bishop (R-UT), </a:t>
            </a:r>
            <a:r>
              <a:rPr lang="en-US" sz="1200" b="0" i="0" kern="1200" dirty="0" err="1" smtClean="0">
                <a:solidFill>
                  <a:schemeClr val="tx1"/>
                </a:solidFill>
                <a:effectLst/>
                <a:latin typeface="+mn-lt"/>
                <a:ea typeface="+mn-ea"/>
                <a:cs typeface="+mn-cs"/>
              </a:rPr>
              <a:t>Markwayne</a:t>
            </a:r>
            <a:r>
              <a:rPr lang="en-US" sz="1200" b="0" i="0" kern="1200" dirty="0" smtClean="0">
                <a:solidFill>
                  <a:schemeClr val="tx1"/>
                </a:solidFill>
                <a:effectLst/>
                <a:latin typeface="+mn-lt"/>
                <a:ea typeface="+mn-ea"/>
                <a:cs typeface="+mn-cs"/>
              </a:rPr>
              <a:t> Mullin (R-OK), Cathy </a:t>
            </a:r>
            <a:r>
              <a:rPr lang="en-US" sz="1200" b="0" i="0" kern="1200" dirty="0" err="1" smtClean="0">
                <a:solidFill>
                  <a:schemeClr val="tx1"/>
                </a:solidFill>
                <a:effectLst/>
                <a:latin typeface="+mn-lt"/>
                <a:ea typeface="+mn-ea"/>
                <a:cs typeface="+mn-cs"/>
              </a:rPr>
              <a:t>McMorris</a:t>
            </a:r>
            <a:r>
              <a:rPr lang="en-US" sz="1200" b="0" i="0" kern="1200" dirty="0" smtClean="0">
                <a:solidFill>
                  <a:schemeClr val="tx1"/>
                </a:solidFill>
                <a:effectLst/>
                <a:latin typeface="+mn-lt"/>
                <a:ea typeface="+mn-ea"/>
                <a:cs typeface="+mn-cs"/>
              </a:rPr>
              <a:t>-Rodgers (R-WA), and Tom Cole (R-OK) in the U.S. House of Representatives and by Senators John </a:t>
            </a:r>
            <a:r>
              <a:rPr lang="en-US" sz="1200" b="0" i="0" kern="1200" dirty="0" err="1" smtClean="0">
                <a:solidFill>
                  <a:schemeClr val="tx1"/>
                </a:solidFill>
                <a:effectLst/>
                <a:latin typeface="+mn-lt"/>
                <a:ea typeface="+mn-ea"/>
                <a:cs typeface="+mn-cs"/>
              </a:rPr>
              <a:t>Barrasso</a:t>
            </a:r>
            <a:r>
              <a:rPr lang="en-US" sz="1200" b="0" i="0" kern="1200" dirty="0" smtClean="0">
                <a:solidFill>
                  <a:schemeClr val="tx1"/>
                </a:solidFill>
                <a:effectLst/>
                <a:latin typeface="+mn-lt"/>
                <a:ea typeface="+mn-ea"/>
                <a:cs typeface="+mn-cs"/>
              </a:rPr>
              <a:t> (R-WY), John Thune (R-SD) and John Hoeven (R-ND) in the U.S. Senate introduced the Restoring Accountability</a:t>
            </a:r>
            <a:r>
              <a:rPr lang="en-US" sz="1200" b="0" i="0" kern="1200" baseline="0" dirty="0" smtClean="0">
                <a:solidFill>
                  <a:schemeClr val="tx1"/>
                </a:solidFill>
                <a:effectLst/>
                <a:latin typeface="+mn-lt"/>
                <a:ea typeface="+mn-ea"/>
                <a:cs typeface="+mn-cs"/>
              </a:rPr>
              <a:t> at the IHS Act earlier this year</a:t>
            </a:r>
            <a:r>
              <a:rPr lang="en-US" sz="1200" b="0" i="0" kern="1200" dirty="0" smtClean="0">
                <a:solidFill>
                  <a:schemeClr val="tx1"/>
                </a:solidFill>
                <a:effectLst/>
                <a:latin typeface="+mn-lt"/>
                <a:ea typeface="+mn-ea"/>
                <a:cs typeface="+mn-cs"/>
              </a:rPr>
              <a:t>.</a:t>
            </a:r>
            <a:endParaRPr lang="en-US" dirty="0" smtClean="0"/>
          </a:p>
          <a:p>
            <a:endParaRPr lang="en-US" dirty="0" smtClean="0"/>
          </a:p>
          <a:p>
            <a:r>
              <a:rPr lang="en-US" dirty="0" smtClean="0"/>
              <a:t>The Bill would </a:t>
            </a:r>
          </a:p>
          <a:p>
            <a:pPr marL="171450" indent="-171450">
              <a:buFont typeface="Arial" panose="020B0604020202020204" pitchFamily="34" charset="0"/>
              <a:buChar char="•"/>
            </a:pPr>
            <a:r>
              <a:rPr lang="en-US" dirty="0" smtClean="0"/>
              <a:t>provide incentives to health care professionals to serve in the IHS, including pay flexibility and relocation reimbursements when employees move to high-need areas, as well as a housing voucher program for rental assistance to employees.</a:t>
            </a:r>
          </a:p>
          <a:p>
            <a:pPr marL="171450" indent="-171450">
              <a:buFont typeface="Arial" panose="020B0604020202020204" pitchFamily="34" charset="0"/>
              <a:buChar char="•"/>
            </a:pPr>
            <a:r>
              <a:rPr lang="en-US" dirty="0" smtClean="0"/>
              <a:t>Require</a:t>
            </a:r>
            <a:r>
              <a:rPr lang="en-US" baseline="0" dirty="0" smtClean="0"/>
              <a:t> </a:t>
            </a:r>
            <a:r>
              <a:rPr lang="en-US" dirty="0" smtClean="0"/>
              <a:t>IHS to create standards to measure wait times and for IHS employees to attend cultural training annually</a:t>
            </a:r>
          </a:p>
          <a:p>
            <a:pPr marL="171450" indent="-171450">
              <a:buFont typeface="Arial" panose="020B0604020202020204" pitchFamily="34" charset="0"/>
              <a:buChar char="•"/>
            </a:pPr>
            <a:r>
              <a:rPr lang="en-US" dirty="0" smtClean="0"/>
              <a:t>Amend processes to make volunteering at IHS facilities easier by providing liability protections for medical professionals who want to volunteer at IHS hospitals or service units and centralizing the agency's medical credentialing system.</a:t>
            </a:r>
          </a:p>
          <a:p>
            <a:pPr marL="171450" indent="-171450">
              <a:buFont typeface="Arial" panose="020B0604020202020204" pitchFamily="34" charset="0"/>
              <a:buChar char="•"/>
            </a:pPr>
            <a:r>
              <a:rPr lang="en-US" dirty="0" smtClean="0"/>
              <a:t>Require</a:t>
            </a:r>
            <a:r>
              <a:rPr lang="en-US" baseline="0" dirty="0" smtClean="0"/>
              <a:t> </a:t>
            </a:r>
            <a:r>
              <a:rPr lang="en-US" dirty="0" smtClean="0"/>
              <a:t>IHS to engage in a negotiated rulemaking process to establish a new tribal consultation policy for IHS.  </a:t>
            </a:r>
            <a:r>
              <a:rPr lang="en-US" dirty="0" smtClean="0">
                <a:sym typeface="Wingdings" panose="05000000000000000000" pitchFamily="2" charset="2"/>
              </a:rPr>
              <a:t> Many tribes in Great Plains area have said that</a:t>
            </a:r>
            <a:r>
              <a:rPr lang="en-US" baseline="0" dirty="0" smtClean="0">
                <a:sym typeface="Wingdings" panose="05000000000000000000" pitchFamily="2" charset="2"/>
              </a:rPr>
              <a:t> IHS is not consulting with them on big issues, and need a better definition of what triggers consultation. </a:t>
            </a:r>
          </a:p>
          <a:p>
            <a:pPr marL="171450" indent="-171450">
              <a:buFont typeface="Arial" panose="020B0604020202020204" pitchFamily="34" charset="0"/>
              <a:buChar char="•"/>
            </a:pPr>
            <a:r>
              <a:rPr lang="en-US" dirty="0" smtClean="0"/>
              <a:t>Put additional requirements on IHS to ensure that reports and plans are provided to Congress in a timely manner</a:t>
            </a:r>
          </a:p>
          <a:p>
            <a:pPr marL="171450" indent="-171450">
              <a:buFont typeface="Arial" panose="020B0604020202020204" pitchFamily="34" charset="0"/>
              <a:buChar char="•"/>
            </a:pPr>
            <a:r>
              <a:rPr lang="en-US" dirty="0" smtClean="0"/>
              <a:t>The HHS Office of the Inspector General must put together reports every two years on "patient harm events occurring in Service units and deferrals and denials of care of patients of the Service.“</a:t>
            </a:r>
          </a:p>
          <a:p>
            <a:pPr marL="171450" indent="-171450">
              <a:buFont typeface="Arial" panose="020B0604020202020204" pitchFamily="34" charset="0"/>
              <a:buChar char="•"/>
            </a:pPr>
            <a:r>
              <a:rPr lang="en-US" dirty="0" smtClean="0"/>
              <a:t>Requires 3</a:t>
            </a:r>
            <a:r>
              <a:rPr lang="en-US" baseline="30000" dirty="0" smtClean="0"/>
              <a:t>rd</a:t>
            </a:r>
            <a:r>
              <a:rPr lang="en-US" dirty="0" smtClean="0"/>
              <a:t> party revenue</a:t>
            </a:r>
            <a:r>
              <a:rPr lang="en-US" baseline="0" dirty="0" smtClean="0"/>
              <a:t> to be used on </a:t>
            </a:r>
            <a:r>
              <a:rPr lang="en-US" sz="1200" kern="1200" dirty="0" smtClean="0">
                <a:solidFill>
                  <a:schemeClr val="tx1"/>
                </a:solidFill>
                <a:effectLst/>
                <a:latin typeface="+mn-lt"/>
                <a:ea typeface="+mn-ea"/>
                <a:cs typeface="+mn-cs"/>
              </a:rPr>
              <a:t>essential medical equipment, purchased/referred care, and staffing only for IHS operated facilities</a:t>
            </a:r>
            <a:r>
              <a:rPr lang="en-US" sz="1200" kern="1200" baseline="0" dirty="0" smtClean="0">
                <a:solidFill>
                  <a:schemeClr val="tx1"/>
                </a:solidFill>
                <a:effectLst/>
                <a:latin typeface="+mn-lt"/>
                <a:ea typeface="+mn-ea"/>
                <a:cs typeface="+mn-cs"/>
              </a:rPr>
              <a:t> </a:t>
            </a:r>
            <a:endParaRPr lang="en-US" dirty="0" smtClean="0"/>
          </a:p>
          <a:p>
            <a:pPr marL="0" lvl="0" indent="0">
              <a:buFont typeface="Arial" panose="020B0604020202020204" pitchFamily="34" charset="0"/>
              <a:buNone/>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8</a:t>
            </a:fld>
            <a:endParaRPr lang="en-US">
              <a:solidFill>
                <a:prstClr val="black"/>
              </a:solidFill>
            </a:endParaRPr>
          </a:p>
        </p:txBody>
      </p:sp>
    </p:spTree>
    <p:extLst>
      <p:ext uri="{BB962C8B-B14F-4D97-AF65-F5344CB8AC3E}">
        <p14:creationId xmlns:p14="http://schemas.microsoft.com/office/powerpoint/2010/main" val="68524985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9</a:t>
            </a:fld>
            <a:endParaRPr lang="en-US">
              <a:solidFill>
                <a:prstClr val="black"/>
              </a:solidFill>
            </a:endParaRPr>
          </a:p>
        </p:txBody>
      </p:sp>
    </p:spTree>
    <p:extLst>
      <p:ext uri="{BB962C8B-B14F-4D97-AF65-F5344CB8AC3E}">
        <p14:creationId xmlns:p14="http://schemas.microsoft.com/office/powerpoint/2010/main" val="425149210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endParaRPr lang="en-US" sz="1200" b="0" i="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10</a:t>
            </a:fld>
            <a:endParaRPr lang="en-US">
              <a:solidFill>
                <a:prstClr val="black"/>
              </a:solidFill>
            </a:endParaRPr>
          </a:p>
        </p:txBody>
      </p:sp>
    </p:spTree>
    <p:extLst>
      <p:ext uri="{BB962C8B-B14F-4D97-AF65-F5344CB8AC3E}">
        <p14:creationId xmlns:p14="http://schemas.microsoft.com/office/powerpoint/2010/main" val="276106020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11</a:t>
            </a:fld>
            <a:endParaRPr lang="en-US">
              <a:solidFill>
                <a:prstClr val="black"/>
              </a:solidFill>
            </a:endParaRPr>
          </a:p>
        </p:txBody>
      </p:sp>
    </p:spTree>
    <p:extLst>
      <p:ext uri="{BB962C8B-B14F-4D97-AF65-F5344CB8AC3E}">
        <p14:creationId xmlns:p14="http://schemas.microsoft.com/office/powerpoint/2010/main" val="208181129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12</a:t>
            </a:fld>
            <a:endParaRPr lang="en-US">
              <a:solidFill>
                <a:prstClr val="black"/>
              </a:solidFill>
            </a:endParaRPr>
          </a:p>
        </p:txBody>
      </p:sp>
    </p:spTree>
    <p:extLst>
      <p:ext uri="{BB962C8B-B14F-4D97-AF65-F5344CB8AC3E}">
        <p14:creationId xmlns:p14="http://schemas.microsoft.com/office/powerpoint/2010/main" val="321001746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13</a:t>
            </a:fld>
            <a:endParaRPr lang="en-US">
              <a:solidFill>
                <a:prstClr val="black"/>
              </a:solidFill>
            </a:endParaRPr>
          </a:p>
        </p:txBody>
      </p:sp>
    </p:spTree>
    <p:extLst>
      <p:ext uri="{BB962C8B-B14F-4D97-AF65-F5344CB8AC3E}">
        <p14:creationId xmlns:p14="http://schemas.microsoft.com/office/powerpoint/2010/main" val="77704262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Font typeface="Arial" panose="020B0604020202020204" pitchFamily="34" charset="0"/>
              <a:buNone/>
            </a:pPr>
            <a:r>
              <a:rPr lang="en-US" b="1" dirty="0" smtClean="0"/>
              <a:t>S2193:</a:t>
            </a:r>
            <a:r>
              <a:rPr lang="en-US" b="1" baseline="0" dirty="0" smtClean="0"/>
              <a:t> </a:t>
            </a:r>
          </a:p>
          <a:p>
            <a:pPr marL="0" lvl="0" indent="0">
              <a:buFont typeface="Arial" panose="020B0604020202020204" pitchFamily="34" charset="0"/>
              <a:buNone/>
            </a:pPr>
            <a:r>
              <a:rPr lang="en-US" dirty="0" smtClean="0"/>
              <a:t>the Secretary of Veterans Affairs shall continue all contracts, memorandums of understanding, memorandums of agreements, and other arrangements that were in effect on the day before the date of the enactment of this Act between the Department of Veterans Affairs and the American Indian and Alaska Native health care systems as established under the terms of the Department of Veterans Affairs and Indian Health Service Memorandum of Understanding, signed October 1, 2010, 5 the National Reimbursement Agreement, signed December 5, 2012, and agreements entered into under sections 102 and 103 of the Veterans Access, 8 Choice, and Accountability Act of 2014 (Public Law 9 113–146). </a:t>
            </a:r>
            <a:endParaRPr lang="en-US" sz="1200" b="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A2DB493-9C5D-4D76-B736-2C3295FDD405}" type="slidenum">
              <a:rPr lang="en-US" smtClean="0">
                <a:solidFill>
                  <a:prstClr val="black"/>
                </a:solidFill>
              </a:rPr>
              <a:pPr/>
              <a:t>14</a:t>
            </a:fld>
            <a:endParaRPr lang="en-US">
              <a:solidFill>
                <a:prstClr val="black"/>
              </a:solidFill>
            </a:endParaRPr>
          </a:p>
        </p:txBody>
      </p:sp>
    </p:spTree>
    <p:extLst>
      <p:ext uri="{BB962C8B-B14F-4D97-AF65-F5344CB8AC3E}">
        <p14:creationId xmlns:p14="http://schemas.microsoft.com/office/powerpoint/2010/main" val="77121161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16</a:t>
            </a:fld>
            <a:endParaRPr lang="en-US"/>
          </a:p>
        </p:txBody>
      </p:sp>
    </p:spTree>
    <p:extLst>
      <p:ext uri="{BB962C8B-B14F-4D97-AF65-F5344CB8AC3E}">
        <p14:creationId xmlns:p14="http://schemas.microsoft.com/office/powerpoint/2010/main" val="159687992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905001"/>
            <a:ext cx="10058400" cy="2593975"/>
          </a:xfrm>
        </p:spPr>
        <p:txBody>
          <a:bodyPr anchor="b"/>
          <a:lstStyle>
            <a:lvl1pPr>
              <a:defRPr sz="6600">
                <a:ln>
                  <a:noFill/>
                </a:ln>
                <a:solidFill>
                  <a:schemeClr val="tx2"/>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914400" y="4572000"/>
            <a:ext cx="8615680" cy="1066800"/>
          </a:xfrm>
        </p:spPr>
        <p:txBody>
          <a:bodyPr anchor="t">
            <a:normAutofit/>
          </a:bodyPr>
          <a:lstStyle>
            <a:lvl1pPr marL="0" indent="0" algn="l">
              <a:buNone/>
              <a:defRPr sz="20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22710751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2383855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5" y="5486400"/>
            <a:ext cx="10212916" cy="1168400"/>
          </a:xfrm>
        </p:spPr>
        <p:txBody>
          <a:bodyPr anchor="t"/>
          <a:lstStyle>
            <a:lvl1pPr algn="l">
              <a:defRPr sz="3600" b="0" cap="all"/>
            </a:lvl1pPr>
          </a:lstStyle>
          <a:p>
            <a:r>
              <a:rPr lang="en-US" smtClean="0"/>
              <a:t>Click to edit Master title style</a:t>
            </a:r>
            <a:endParaRPr lang="en-US" dirty="0"/>
          </a:p>
        </p:txBody>
      </p:sp>
      <p:sp>
        <p:nvSpPr>
          <p:cNvPr id="3" name="Text Placeholder 2"/>
          <p:cNvSpPr>
            <a:spLocks noGrp="1"/>
          </p:cNvSpPr>
          <p:nvPr>
            <p:ph type="body" idx="1"/>
          </p:nvPr>
        </p:nvSpPr>
        <p:spPr>
          <a:xfrm>
            <a:off x="963085" y="3852863"/>
            <a:ext cx="8180916" cy="1633538"/>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70738016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928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6" name="Footer Placeholder 5"/>
          <p:cNvSpPr>
            <a:spLocks noGrp="1"/>
          </p:cNvSpPr>
          <p:nvPr>
            <p:ph type="ftr" sz="quarter" idx="11"/>
          </p:nvPr>
        </p:nvSpPr>
        <p:spPr/>
        <p:txBody>
          <a:bodyPr/>
          <a:lstStyle/>
          <a:p>
            <a:endParaRPr lang="en-US">
              <a:solidFill>
                <a:srgbClr val="DEDEE0"/>
              </a:solidFill>
            </a:endParaRP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9981411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928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8928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8" name="Footer Placeholder 7"/>
          <p:cNvSpPr>
            <a:spLocks noGrp="1"/>
          </p:cNvSpPr>
          <p:nvPr>
            <p:ph type="ftr" sz="quarter" idx="11"/>
          </p:nvPr>
        </p:nvSpPr>
        <p:spPr/>
        <p:txBody>
          <a:bodyPr/>
          <a:lstStyle/>
          <a:p>
            <a:endParaRPr lang="en-US">
              <a:solidFill>
                <a:srgbClr val="DEDEE0"/>
              </a:solidFill>
            </a:endParaRPr>
          </a:p>
        </p:txBody>
      </p:sp>
      <p:sp>
        <p:nvSpPr>
          <p:cNvPr id="9" name="Slide Number Placeholder 8"/>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15828929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4" name="Footer Placeholder 3"/>
          <p:cNvSpPr>
            <a:spLocks noGrp="1"/>
          </p:cNvSpPr>
          <p:nvPr>
            <p:ph type="ftr" sz="quarter" idx="11"/>
          </p:nvPr>
        </p:nvSpPr>
        <p:spPr/>
        <p:txBody>
          <a:bodyPr/>
          <a:lstStyle/>
          <a:p>
            <a:endParaRPr lang="en-US">
              <a:solidFill>
                <a:srgbClr val="DEDEE0"/>
              </a:solidFill>
            </a:endParaRPr>
          </a:p>
        </p:txBody>
      </p:sp>
      <p:sp>
        <p:nvSpPr>
          <p:cNvPr id="5" name="Slide Number Placeholder 4"/>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192140687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3" name="Footer Placeholder 2"/>
          <p:cNvSpPr>
            <a:spLocks noGrp="1"/>
          </p:cNvSpPr>
          <p:nvPr>
            <p:ph type="ftr" sz="quarter" idx="11"/>
          </p:nvPr>
        </p:nvSpPr>
        <p:spPr/>
        <p:txBody>
          <a:bodyPr/>
          <a:lstStyle/>
          <a:p>
            <a:endParaRPr lang="en-US">
              <a:solidFill>
                <a:srgbClr val="DEDEE0"/>
              </a:solidFill>
            </a:endParaRPr>
          </a:p>
        </p:txBody>
      </p:sp>
      <p:sp>
        <p:nvSpPr>
          <p:cNvPr id="4" name="Slide Number Placeholder 3"/>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41480200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6401" y="5495544"/>
            <a:ext cx="10363200" cy="594360"/>
          </a:xfrm>
        </p:spPr>
        <p:txBody>
          <a:bodyPr anchor="b"/>
          <a:lstStyle>
            <a:lvl1pPr algn="ctr">
              <a:defRPr sz="2200" b="1"/>
            </a:lvl1pPr>
          </a:lstStyle>
          <a:p>
            <a:r>
              <a:rPr lang="en-US" smtClean="0"/>
              <a:t>Click to edit Master title style</a:t>
            </a:r>
            <a:endParaRPr lang="en-US" dirty="0"/>
          </a:p>
        </p:txBody>
      </p:sp>
      <p:sp>
        <p:nvSpPr>
          <p:cNvPr id="4" name="Text Placeholder 3"/>
          <p:cNvSpPr>
            <a:spLocks noGrp="1"/>
          </p:cNvSpPr>
          <p:nvPr>
            <p:ph type="body" sz="half" idx="2"/>
          </p:nvPr>
        </p:nvSpPr>
        <p:spPr>
          <a:xfrm>
            <a:off x="406400" y="6096000"/>
            <a:ext cx="10363201" cy="6096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6" name="Footer Placeholder 5"/>
          <p:cNvSpPr>
            <a:spLocks noGrp="1"/>
          </p:cNvSpPr>
          <p:nvPr>
            <p:ph type="ftr" sz="quarter" idx="11"/>
          </p:nvPr>
        </p:nvSpPr>
        <p:spPr/>
        <p:txBody>
          <a:bodyPr/>
          <a:lstStyle/>
          <a:p>
            <a:endParaRPr lang="en-US">
              <a:solidFill>
                <a:srgbClr val="DEDEE0"/>
              </a:solidFill>
            </a:endParaRP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
        <p:nvSpPr>
          <p:cNvPr id="9" name="Content Placeholder 8"/>
          <p:cNvSpPr>
            <a:spLocks noGrp="1"/>
          </p:cNvSpPr>
          <p:nvPr>
            <p:ph sz="quarter" idx="13"/>
          </p:nvPr>
        </p:nvSpPr>
        <p:spPr>
          <a:xfrm>
            <a:off x="406400" y="381000"/>
            <a:ext cx="10363200" cy="494284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57219422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2336" y="5495278"/>
            <a:ext cx="10363200" cy="594626"/>
          </a:xfrm>
        </p:spPr>
        <p:txBody>
          <a:bodyPr anchor="b"/>
          <a:lstStyle>
            <a:lvl1pPr algn="ctr">
              <a:defRPr sz="2200" b="1">
                <a:ln>
                  <a:noFill/>
                </a:ln>
                <a:solidFill>
                  <a:schemeClr val="tx2"/>
                </a:solidFill>
              </a:defRPr>
            </a:lvl1pPr>
          </a:lstStyle>
          <a:p>
            <a:r>
              <a:rPr lang="en-US" smtClean="0"/>
              <a:t>Click to edit Master title style</a:t>
            </a:r>
            <a:endParaRPr lang="en-US" dirty="0"/>
          </a:p>
        </p:txBody>
      </p:sp>
      <p:sp>
        <p:nvSpPr>
          <p:cNvPr id="3" name="Picture Placeholder 2"/>
          <p:cNvSpPr>
            <a:spLocks noGrp="1"/>
          </p:cNvSpPr>
          <p:nvPr>
            <p:ph type="pic" idx="1"/>
          </p:nvPr>
        </p:nvSpPr>
        <p:spPr>
          <a:xfrm>
            <a:off x="0" y="0"/>
            <a:ext cx="112776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402336" y="6096000"/>
            <a:ext cx="10363200" cy="612648"/>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8" name="Date Placeholder 7"/>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9" name="Slide Number Placeholder 8"/>
          <p:cNvSpPr>
            <a:spLocks noGrp="1"/>
          </p:cNvSpPr>
          <p:nvPr>
            <p:ph type="sldNum" sz="quarter" idx="11"/>
          </p:nvPr>
        </p:nvSpPr>
        <p:spPr/>
        <p:txBody>
          <a:bodyPr/>
          <a:lstStyle/>
          <a:p>
            <a:fld id="{F04160CB-2F8A-4D53-BFB9-96930DAD3863}" type="slidenum">
              <a:rPr lang="en-US" smtClean="0"/>
              <a:pPr/>
              <a:t>‹#›</a:t>
            </a:fld>
            <a:endParaRPr lang="en-US"/>
          </a:p>
        </p:txBody>
      </p:sp>
      <p:sp>
        <p:nvSpPr>
          <p:cNvPr id="10" name="Footer Placeholder 9"/>
          <p:cNvSpPr>
            <a:spLocks noGrp="1"/>
          </p:cNvSpPr>
          <p:nvPr>
            <p:ph type="ftr" sz="quarter" idx="12"/>
          </p:nvPr>
        </p:nvSpPr>
        <p:spPr/>
        <p:txBody>
          <a:bodyPr/>
          <a:lstStyle/>
          <a:p>
            <a:endParaRPr lang="en-US">
              <a:solidFill>
                <a:srgbClr val="DEDEE0"/>
              </a:solidFill>
            </a:endParaRPr>
          </a:p>
        </p:txBody>
      </p:sp>
    </p:spTree>
    <p:extLst>
      <p:ext uri="{BB962C8B-B14F-4D97-AF65-F5344CB8AC3E}">
        <p14:creationId xmlns:p14="http://schemas.microsoft.com/office/powerpoint/2010/main" val="330811178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52613741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336800" cy="58515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67738466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905001"/>
            <a:ext cx="10058400" cy="2593975"/>
          </a:xfrm>
        </p:spPr>
        <p:txBody>
          <a:bodyPr anchor="b"/>
          <a:lstStyle>
            <a:lvl1pPr>
              <a:defRPr sz="6600">
                <a:ln>
                  <a:noFill/>
                </a:ln>
                <a:solidFill>
                  <a:schemeClr val="tx2"/>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914400" y="4572000"/>
            <a:ext cx="8615680" cy="1066800"/>
          </a:xfrm>
        </p:spPr>
        <p:txBody>
          <a:bodyPr anchor="t">
            <a:normAutofit/>
          </a:bodyPr>
          <a:lstStyle>
            <a:lvl1pPr marL="0" indent="0" algn="l">
              <a:buNone/>
              <a:defRPr sz="20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87848724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04554985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5" y="5486400"/>
            <a:ext cx="10212916" cy="1168400"/>
          </a:xfrm>
        </p:spPr>
        <p:txBody>
          <a:bodyPr anchor="t"/>
          <a:lstStyle>
            <a:lvl1pPr algn="l">
              <a:defRPr sz="3600" b="0" cap="all"/>
            </a:lvl1pPr>
          </a:lstStyle>
          <a:p>
            <a:r>
              <a:rPr lang="en-US" smtClean="0"/>
              <a:t>Click to edit Master title style</a:t>
            </a:r>
            <a:endParaRPr lang="en-US" dirty="0"/>
          </a:p>
        </p:txBody>
      </p:sp>
      <p:sp>
        <p:nvSpPr>
          <p:cNvPr id="3" name="Text Placeholder 2"/>
          <p:cNvSpPr>
            <a:spLocks noGrp="1"/>
          </p:cNvSpPr>
          <p:nvPr>
            <p:ph type="body" idx="1"/>
          </p:nvPr>
        </p:nvSpPr>
        <p:spPr>
          <a:xfrm>
            <a:off x="963085" y="3852863"/>
            <a:ext cx="8180916" cy="1633538"/>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403599749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928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6" name="Footer Placeholder 5"/>
          <p:cNvSpPr>
            <a:spLocks noGrp="1"/>
          </p:cNvSpPr>
          <p:nvPr>
            <p:ph type="ftr" sz="quarter" idx="11"/>
          </p:nvPr>
        </p:nvSpPr>
        <p:spPr/>
        <p:txBody>
          <a:bodyPr/>
          <a:lstStyle/>
          <a:p>
            <a:endParaRPr lang="en-US">
              <a:solidFill>
                <a:srgbClr val="DEDEE0"/>
              </a:solidFill>
            </a:endParaRP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2302475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928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8928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8" name="Footer Placeholder 7"/>
          <p:cNvSpPr>
            <a:spLocks noGrp="1"/>
          </p:cNvSpPr>
          <p:nvPr>
            <p:ph type="ftr" sz="quarter" idx="11"/>
          </p:nvPr>
        </p:nvSpPr>
        <p:spPr/>
        <p:txBody>
          <a:bodyPr/>
          <a:lstStyle/>
          <a:p>
            <a:endParaRPr lang="en-US">
              <a:solidFill>
                <a:srgbClr val="DEDEE0"/>
              </a:solidFill>
            </a:endParaRPr>
          </a:p>
        </p:txBody>
      </p:sp>
      <p:sp>
        <p:nvSpPr>
          <p:cNvPr id="9" name="Slide Number Placeholder 8"/>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98137089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4" name="Footer Placeholder 3"/>
          <p:cNvSpPr>
            <a:spLocks noGrp="1"/>
          </p:cNvSpPr>
          <p:nvPr>
            <p:ph type="ftr" sz="quarter" idx="11"/>
          </p:nvPr>
        </p:nvSpPr>
        <p:spPr/>
        <p:txBody>
          <a:bodyPr/>
          <a:lstStyle/>
          <a:p>
            <a:endParaRPr lang="en-US">
              <a:solidFill>
                <a:srgbClr val="DEDEE0"/>
              </a:solidFill>
            </a:endParaRPr>
          </a:p>
        </p:txBody>
      </p:sp>
      <p:sp>
        <p:nvSpPr>
          <p:cNvPr id="5" name="Slide Number Placeholder 4"/>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5707734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3" name="Footer Placeholder 2"/>
          <p:cNvSpPr>
            <a:spLocks noGrp="1"/>
          </p:cNvSpPr>
          <p:nvPr>
            <p:ph type="ftr" sz="quarter" idx="11"/>
          </p:nvPr>
        </p:nvSpPr>
        <p:spPr/>
        <p:txBody>
          <a:bodyPr/>
          <a:lstStyle/>
          <a:p>
            <a:endParaRPr lang="en-US">
              <a:solidFill>
                <a:srgbClr val="DEDEE0"/>
              </a:solidFill>
            </a:endParaRPr>
          </a:p>
        </p:txBody>
      </p:sp>
      <p:sp>
        <p:nvSpPr>
          <p:cNvPr id="4" name="Slide Number Placeholder 3"/>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85785158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6401" y="5495544"/>
            <a:ext cx="10363200" cy="594360"/>
          </a:xfrm>
        </p:spPr>
        <p:txBody>
          <a:bodyPr anchor="b"/>
          <a:lstStyle>
            <a:lvl1pPr algn="ctr">
              <a:defRPr sz="2200" b="1"/>
            </a:lvl1pPr>
          </a:lstStyle>
          <a:p>
            <a:r>
              <a:rPr lang="en-US" smtClean="0"/>
              <a:t>Click to edit Master title style</a:t>
            </a:r>
            <a:endParaRPr lang="en-US" dirty="0"/>
          </a:p>
        </p:txBody>
      </p:sp>
      <p:sp>
        <p:nvSpPr>
          <p:cNvPr id="4" name="Text Placeholder 3"/>
          <p:cNvSpPr>
            <a:spLocks noGrp="1"/>
          </p:cNvSpPr>
          <p:nvPr>
            <p:ph type="body" sz="half" idx="2"/>
          </p:nvPr>
        </p:nvSpPr>
        <p:spPr>
          <a:xfrm>
            <a:off x="406400" y="6096000"/>
            <a:ext cx="10363201" cy="6096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6" name="Footer Placeholder 5"/>
          <p:cNvSpPr>
            <a:spLocks noGrp="1"/>
          </p:cNvSpPr>
          <p:nvPr>
            <p:ph type="ftr" sz="quarter" idx="11"/>
          </p:nvPr>
        </p:nvSpPr>
        <p:spPr/>
        <p:txBody>
          <a:bodyPr/>
          <a:lstStyle/>
          <a:p>
            <a:endParaRPr lang="en-US">
              <a:solidFill>
                <a:srgbClr val="DEDEE0"/>
              </a:solidFill>
            </a:endParaRP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
        <p:nvSpPr>
          <p:cNvPr id="9" name="Content Placeholder 8"/>
          <p:cNvSpPr>
            <a:spLocks noGrp="1"/>
          </p:cNvSpPr>
          <p:nvPr>
            <p:ph sz="quarter" idx="13"/>
          </p:nvPr>
        </p:nvSpPr>
        <p:spPr>
          <a:xfrm>
            <a:off x="406400" y="381000"/>
            <a:ext cx="10363200" cy="494284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923711284"/>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2336" y="5495278"/>
            <a:ext cx="10363200" cy="594626"/>
          </a:xfrm>
        </p:spPr>
        <p:txBody>
          <a:bodyPr anchor="b"/>
          <a:lstStyle>
            <a:lvl1pPr algn="ctr">
              <a:defRPr sz="2200" b="1">
                <a:ln>
                  <a:noFill/>
                </a:ln>
                <a:solidFill>
                  <a:schemeClr val="tx2"/>
                </a:solidFill>
              </a:defRPr>
            </a:lvl1pPr>
          </a:lstStyle>
          <a:p>
            <a:r>
              <a:rPr lang="en-US" smtClean="0"/>
              <a:t>Click to edit Master title style</a:t>
            </a:r>
            <a:endParaRPr lang="en-US" dirty="0"/>
          </a:p>
        </p:txBody>
      </p:sp>
      <p:sp>
        <p:nvSpPr>
          <p:cNvPr id="3" name="Picture Placeholder 2"/>
          <p:cNvSpPr>
            <a:spLocks noGrp="1"/>
          </p:cNvSpPr>
          <p:nvPr>
            <p:ph type="pic" idx="1"/>
          </p:nvPr>
        </p:nvSpPr>
        <p:spPr>
          <a:xfrm>
            <a:off x="0" y="0"/>
            <a:ext cx="112776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402336" y="6096000"/>
            <a:ext cx="10363200" cy="612648"/>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8" name="Date Placeholder 7"/>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9" name="Slide Number Placeholder 8"/>
          <p:cNvSpPr>
            <a:spLocks noGrp="1"/>
          </p:cNvSpPr>
          <p:nvPr>
            <p:ph type="sldNum" sz="quarter" idx="11"/>
          </p:nvPr>
        </p:nvSpPr>
        <p:spPr/>
        <p:txBody>
          <a:bodyPr/>
          <a:lstStyle/>
          <a:p>
            <a:fld id="{F04160CB-2F8A-4D53-BFB9-96930DAD3863}" type="slidenum">
              <a:rPr lang="en-US" smtClean="0"/>
              <a:pPr/>
              <a:t>‹#›</a:t>
            </a:fld>
            <a:endParaRPr lang="en-US"/>
          </a:p>
        </p:txBody>
      </p:sp>
      <p:sp>
        <p:nvSpPr>
          <p:cNvPr id="10" name="Footer Placeholder 9"/>
          <p:cNvSpPr>
            <a:spLocks noGrp="1"/>
          </p:cNvSpPr>
          <p:nvPr>
            <p:ph type="ftr" sz="quarter" idx="12"/>
          </p:nvPr>
        </p:nvSpPr>
        <p:spPr/>
        <p:txBody>
          <a:bodyPr/>
          <a:lstStyle/>
          <a:p>
            <a:endParaRPr lang="en-US">
              <a:solidFill>
                <a:srgbClr val="DEDEE0"/>
              </a:solidFill>
            </a:endParaRPr>
          </a:p>
        </p:txBody>
      </p:sp>
    </p:spTree>
    <p:extLst>
      <p:ext uri="{BB962C8B-B14F-4D97-AF65-F5344CB8AC3E}">
        <p14:creationId xmlns:p14="http://schemas.microsoft.com/office/powerpoint/2010/main" val="1105238247"/>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317403792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336800" cy="58515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8628040-60C7-40D5-BF81-00C63F4E6CDA}" type="datetimeFigureOut">
              <a:rPr lang="en-US" smtClean="0">
                <a:solidFill>
                  <a:srgbClr val="DEDEE0"/>
                </a:solidFill>
              </a:rPr>
              <a:pPr/>
              <a:t>1/23/2018</a:t>
            </a:fld>
            <a:endParaRPr lang="en-US">
              <a:solidFill>
                <a:srgbClr val="DEDEE0"/>
              </a:solidFill>
            </a:endParaRPr>
          </a:p>
        </p:txBody>
      </p:sp>
      <p:sp>
        <p:nvSpPr>
          <p:cNvPr id="5" name="Footer Placeholder 4"/>
          <p:cNvSpPr>
            <a:spLocks noGrp="1"/>
          </p:cNvSpPr>
          <p:nvPr>
            <p:ph type="ftr" sz="quarter" idx="11"/>
          </p:nvPr>
        </p:nvSpPr>
        <p:spPr/>
        <p:txBody>
          <a:bodyPr/>
          <a:lstStyle/>
          <a:p>
            <a:endParaRPr lang="en-US">
              <a:solidFill>
                <a:srgbClr val="DEDEE0"/>
              </a:solidFill>
            </a:endParaRP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8307974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160000" cy="1143000"/>
          </a:xfrm>
          <a:prstGeom prst="rect">
            <a:avLst/>
          </a:prstGeom>
        </p:spPr>
        <p:txBody>
          <a:bodyPr vert="horz" lIns="91440" tIns="45720" rIns="91440" bIns="45720" rtlCol="0" anchor="ctr">
            <a:noAutofit/>
          </a:bodyPr>
          <a:lstStyle/>
          <a:p>
            <a:r>
              <a:rPr lang="en-US" smtClean="0"/>
              <a:t>Click to edit Master title style</a:t>
            </a:r>
            <a:endParaRPr lang="en-US" dirty="0"/>
          </a:p>
        </p:txBody>
      </p:sp>
      <p:sp>
        <p:nvSpPr>
          <p:cNvPr id="3" name="Text Placeholder 2"/>
          <p:cNvSpPr>
            <a:spLocks noGrp="1"/>
          </p:cNvSpPr>
          <p:nvPr>
            <p:ph type="body" idx="1"/>
          </p:nvPr>
        </p:nvSpPr>
        <p:spPr>
          <a:xfrm>
            <a:off x="609600" y="1600200"/>
            <a:ext cx="10160000" cy="48006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Rectangle 6"/>
          <p:cNvSpPr/>
          <p:nvPr/>
        </p:nvSpPr>
        <p:spPr>
          <a:xfrm>
            <a:off x="11277600" y="0"/>
            <a:ext cx="9144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prstClr val="white"/>
              </a:solidFill>
            </a:endParaRPr>
          </a:p>
        </p:txBody>
      </p:sp>
      <p:sp>
        <p:nvSpPr>
          <p:cNvPr id="8" name="Rectangle 7"/>
          <p:cNvSpPr/>
          <p:nvPr/>
        </p:nvSpPr>
        <p:spPr>
          <a:xfrm>
            <a:off x="11277600" y="5486400"/>
            <a:ext cx="9144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prstClr val="white"/>
              </a:solidFill>
            </a:endParaRPr>
          </a:p>
        </p:txBody>
      </p:sp>
      <p:sp>
        <p:nvSpPr>
          <p:cNvPr id="6" name="Slide Number Placeholder 5"/>
          <p:cNvSpPr>
            <a:spLocks noGrp="1"/>
          </p:cNvSpPr>
          <p:nvPr>
            <p:ph type="sldNum" sz="quarter" idx="4"/>
          </p:nvPr>
        </p:nvSpPr>
        <p:spPr>
          <a:xfrm>
            <a:off x="11375717" y="5648960"/>
            <a:ext cx="73152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F04160CB-2F8A-4D53-BFB9-96930DAD3863}" type="slidenum">
              <a:rPr lang="en-US" smtClean="0"/>
              <a:pPr/>
              <a:t>‹#›</a:t>
            </a:fld>
            <a:endParaRPr lang="en-US"/>
          </a:p>
        </p:txBody>
      </p:sp>
      <p:sp>
        <p:nvSpPr>
          <p:cNvPr id="5" name="Footer Placeholder 4"/>
          <p:cNvSpPr>
            <a:spLocks noGrp="1"/>
          </p:cNvSpPr>
          <p:nvPr>
            <p:ph type="ftr" sz="quarter" idx="3"/>
          </p:nvPr>
        </p:nvSpPr>
        <p:spPr>
          <a:xfrm rot="16200000">
            <a:off x="10510428" y="3987800"/>
            <a:ext cx="2367281" cy="487680"/>
          </a:xfrm>
          <a:prstGeom prst="rect">
            <a:avLst/>
          </a:prstGeom>
        </p:spPr>
        <p:txBody>
          <a:bodyPr vert="horz" lIns="91440" tIns="45720" rIns="91440" bIns="45720" rtlCol="0" anchor="ctr"/>
          <a:lstStyle>
            <a:lvl1pPr algn="r">
              <a:defRPr sz="1200">
                <a:solidFill>
                  <a:schemeClr val="bg2"/>
                </a:solidFill>
              </a:defRPr>
            </a:lvl1pPr>
          </a:lstStyle>
          <a:p>
            <a:endParaRPr lang="en-US">
              <a:solidFill>
                <a:srgbClr val="DEDEE0"/>
              </a:solidFill>
            </a:endParaRPr>
          </a:p>
        </p:txBody>
      </p:sp>
      <p:sp>
        <p:nvSpPr>
          <p:cNvPr id="4" name="Date Placeholder 3"/>
          <p:cNvSpPr>
            <a:spLocks noGrp="1"/>
          </p:cNvSpPr>
          <p:nvPr>
            <p:ph type="dt" sz="half" idx="2"/>
          </p:nvPr>
        </p:nvSpPr>
        <p:spPr>
          <a:xfrm rot="16200000">
            <a:off x="10474869" y="1584960"/>
            <a:ext cx="2438399" cy="487680"/>
          </a:xfrm>
          <a:prstGeom prst="rect">
            <a:avLst/>
          </a:prstGeom>
        </p:spPr>
        <p:txBody>
          <a:bodyPr vert="horz" lIns="91440" tIns="45720" rIns="91440" bIns="45720" rtlCol="0" anchor="ctr"/>
          <a:lstStyle>
            <a:lvl1pPr algn="l">
              <a:defRPr sz="1200">
                <a:solidFill>
                  <a:schemeClr val="bg2"/>
                </a:solidFill>
              </a:defRPr>
            </a:lvl1pPr>
          </a:lstStyle>
          <a:p>
            <a:fld id="{18628040-60C7-40D5-BF81-00C63F4E6CDA}" type="datetimeFigureOut">
              <a:rPr lang="en-US" smtClean="0">
                <a:solidFill>
                  <a:srgbClr val="DEDEE0"/>
                </a:solidFill>
              </a:rPr>
              <a:pPr/>
              <a:t>1/23/2018</a:t>
            </a:fld>
            <a:endParaRPr lang="en-US">
              <a:solidFill>
                <a:srgbClr val="DEDEE0"/>
              </a:solidFill>
            </a:endParaRPr>
          </a:p>
        </p:txBody>
      </p:sp>
    </p:spTree>
    <p:extLst>
      <p:ext uri="{BB962C8B-B14F-4D97-AF65-F5344CB8AC3E}">
        <p14:creationId xmlns:p14="http://schemas.microsoft.com/office/powerpoint/2010/main" val="58174891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spcBef>
          <a:spcPct val="0"/>
        </a:spcBef>
        <a:buNone/>
        <a:defRPr sz="46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160000" cy="1143000"/>
          </a:xfrm>
          <a:prstGeom prst="rect">
            <a:avLst/>
          </a:prstGeom>
        </p:spPr>
        <p:txBody>
          <a:bodyPr vert="horz" lIns="91440" tIns="45720" rIns="91440" bIns="45720" rtlCol="0" anchor="ctr">
            <a:noAutofit/>
          </a:bodyPr>
          <a:lstStyle/>
          <a:p>
            <a:r>
              <a:rPr lang="en-US" smtClean="0"/>
              <a:t>Click to edit Master title style</a:t>
            </a:r>
            <a:endParaRPr lang="en-US" dirty="0"/>
          </a:p>
        </p:txBody>
      </p:sp>
      <p:sp>
        <p:nvSpPr>
          <p:cNvPr id="3" name="Text Placeholder 2"/>
          <p:cNvSpPr>
            <a:spLocks noGrp="1"/>
          </p:cNvSpPr>
          <p:nvPr>
            <p:ph type="body" idx="1"/>
          </p:nvPr>
        </p:nvSpPr>
        <p:spPr>
          <a:xfrm>
            <a:off x="609600" y="1600200"/>
            <a:ext cx="10160000" cy="48006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Rectangle 6"/>
          <p:cNvSpPr/>
          <p:nvPr/>
        </p:nvSpPr>
        <p:spPr>
          <a:xfrm>
            <a:off x="11277600" y="0"/>
            <a:ext cx="9144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prstClr val="white"/>
              </a:solidFill>
            </a:endParaRPr>
          </a:p>
        </p:txBody>
      </p:sp>
      <p:sp>
        <p:nvSpPr>
          <p:cNvPr id="8" name="Rectangle 7"/>
          <p:cNvSpPr/>
          <p:nvPr/>
        </p:nvSpPr>
        <p:spPr>
          <a:xfrm>
            <a:off x="11277600" y="5486400"/>
            <a:ext cx="9144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prstClr val="white"/>
              </a:solidFill>
            </a:endParaRPr>
          </a:p>
        </p:txBody>
      </p:sp>
      <p:sp>
        <p:nvSpPr>
          <p:cNvPr id="6" name="Slide Number Placeholder 5"/>
          <p:cNvSpPr>
            <a:spLocks noGrp="1"/>
          </p:cNvSpPr>
          <p:nvPr>
            <p:ph type="sldNum" sz="quarter" idx="4"/>
          </p:nvPr>
        </p:nvSpPr>
        <p:spPr>
          <a:xfrm>
            <a:off x="11375717" y="5648960"/>
            <a:ext cx="73152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F04160CB-2F8A-4D53-BFB9-96930DAD3863}" type="slidenum">
              <a:rPr lang="en-US" smtClean="0"/>
              <a:pPr/>
              <a:t>‹#›</a:t>
            </a:fld>
            <a:endParaRPr lang="en-US"/>
          </a:p>
        </p:txBody>
      </p:sp>
      <p:sp>
        <p:nvSpPr>
          <p:cNvPr id="5" name="Footer Placeholder 4"/>
          <p:cNvSpPr>
            <a:spLocks noGrp="1"/>
          </p:cNvSpPr>
          <p:nvPr>
            <p:ph type="ftr" sz="quarter" idx="3"/>
          </p:nvPr>
        </p:nvSpPr>
        <p:spPr>
          <a:xfrm rot="16200000">
            <a:off x="10510428" y="3987800"/>
            <a:ext cx="2367281" cy="487680"/>
          </a:xfrm>
          <a:prstGeom prst="rect">
            <a:avLst/>
          </a:prstGeom>
        </p:spPr>
        <p:txBody>
          <a:bodyPr vert="horz" lIns="91440" tIns="45720" rIns="91440" bIns="45720" rtlCol="0" anchor="ctr"/>
          <a:lstStyle>
            <a:lvl1pPr algn="r">
              <a:defRPr sz="1200">
                <a:solidFill>
                  <a:schemeClr val="bg2"/>
                </a:solidFill>
              </a:defRPr>
            </a:lvl1pPr>
          </a:lstStyle>
          <a:p>
            <a:endParaRPr lang="en-US">
              <a:solidFill>
                <a:srgbClr val="DEDEE0"/>
              </a:solidFill>
            </a:endParaRPr>
          </a:p>
        </p:txBody>
      </p:sp>
      <p:sp>
        <p:nvSpPr>
          <p:cNvPr id="4" name="Date Placeholder 3"/>
          <p:cNvSpPr>
            <a:spLocks noGrp="1"/>
          </p:cNvSpPr>
          <p:nvPr>
            <p:ph type="dt" sz="half" idx="2"/>
          </p:nvPr>
        </p:nvSpPr>
        <p:spPr>
          <a:xfrm rot="16200000">
            <a:off x="10474869" y="1584960"/>
            <a:ext cx="2438399" cy="487680"/>
          </a:xfrm>
          <a:prstGeom prst="rect">
            <a:avLst/>
          </a:prstGeom>
        </p:spPr>
        <p:txBody>
          <a:bodyPr vert="horz" lIns="91440" tIns="45720" rIns="91440" bIns="45720" rtlCol="0" anchor="ctr"/>
          <a:lstStyle>
            <a:lvl1pPr algn="l">
              <a:defRPr sz="1200">
                <a:solidFill>
                  <a:schemeClr val="bg2"/>
                </a:solidFill>
              </a:defRPr>
            </a:lvl1pPr>
          </a:lstStyle>
          <a:p>
            <a:fld id="{18628040-60C7-40D5-BF81-00C63F4E6CDA}" type="datetimeFigureOut">
              <a:rPr lang="en-US" smtClean="0">
                <a:solidFill>
                  <a:srgbClr val="DEDEE0"/>
                </a:solidFill>
              </a:rPr>
              <a:pPr/>
              <a:t>1/23/2018</a:t>
            </a:fld>
            <a:endParaRPr lang="en-US">
              <a:solidFill>
                <a:srgbClr val="DEDEE0"/>
              </a:solidFill>
            </a:endParaRPr>
          </a:p>
        </p:txBody>
      </p:sp>
    </p:spTree>
    <p:extLst>
      <p:ext uri="{BB962C8B-B14F-4D97-AF65-F5344CB8AC3E}">
        <p14:creationId xmlns:p14="http://schemas.microsoft.com/office/powerpoint/2010/main" val="2669372908"/>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spcBef>
          <a:spcPct val="0"/>
        </a:spcBef>
        <a:buNone/>
        <a:defRPr sz="46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7.jpeg"/></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openxmlformats.org/officeDocument/2006/relationships/image" Target="../media/image9.jpeg"/></Relationships>
</file>

<file path=ppt/slides/_rels/slide8.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8.xml"/><Relationship Id="rId1" Type="http://schemas.openxmlformats.org/officeDocument/2006/relationships/slideLayout" Target="../slideLayouts/slideLayout2.xml"/><Relationship Id="rId5" Type="http://schemas.openxmlformats.org/officeDocument/2006/relationships/image" Target="../media/image6.jpeg"/><Relationship Id="rId4" Type="http://schemas.openxmlformats.org/officeDocument/2006/relationships/image" Target="../media/image11.png"/></Relationships>
</file>

<file path=ppt/slides/_rels/slide9.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12.png"/></Relationships>
</file>

<file path=ppt/slides/_rels/slide10.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10.xml"/><Relationship Id="rId1" Type="http://schemas.openxmlformats.org/officeDocument/2006/relationships/slideLayout" Target="../slideLayouts/slideLayout2.xml"/><Relationship Id="rId4" Type="http://schemas.openxmlformats.org/officeDocument/2006/relationships/image" Target="../media/image13.jpeg"/></Relationships>
</file>

<file path=ppt/slides/_rels/slide11.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11.xml"/><Relationship Id="rId1" Type="http://schemas.openxmlformats.org/officeDocument/2006/relationships/slideLayout" Target="../slideLayouts/slideLayout2.xml"/><Relationship Id="rId5" Type="http://schemas.openxmlformats.org/officeDocument/2006/relationships/image" Target="../media/image15.jpeg"/><Relationship Id="rId4" Type="http://schemas.openxmlformats.org/officeDocument/2006/relationships/image" Target="../media/image14.jpeg"/></Relationships>
</file>

<file path=ppt/slides/_rels/slide12.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12.xml"/><Relationship Id="rId1" Type="http://schemas.openxmlformats.org/officeDocument/2006/relationships/slideLayout" Target="../slideLayouts/slideLayout2.xml"/><Relationship Id="rId4" Type="http://schemas.openxmlformats.org/officeDocument/2006/relationships/image" Target="../media/image16.JPG"/></Relationships>
</file>

<file path=ppt/slides/_rels/slide1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7.jp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8" Type="http://schemas.openxmlformats.org/officeDocument/2006/relationships/image" Target="../media/image18.png"/><Relationship Id="rId3" Type="http://schemas.openxmlformats.org/officeDocument/2006/relationships/hyperlink" Target="http://www.nihb.org/" TargetMode="External"/><Relationship Id="rId7" Type="http://schemas.openxmlformats.org/officeDocument/2006/relationships/hyperlink" Target="mailto:cshuy@nihb.org" TargetMode="External"/><Relationship Id="rId2" Type="http://schemas.openxmlformats.org/officeDocument/2006/relationships/notesSlide" Target="../notesSlides/notesSlide15.xml"/><Relationship Id="rId1" Type="http://schemas.openxmlformats.org/officeDocument/2006/relationships/slideLayout" Target="../slideLayouts/slideLayout12.xml"/><Relationship Id="rId6" Type="http://schemas.openxmlformats.org/officeDocument/2006/relationships/hyperlink" Target="mailto:ddelrow@nihb.org" TargetMode="External"/><Relationship Id="rId5" Type="http://schemas.openxmlformats.org/officeDocument/2006/relationships/hyperlink" Target="mailto:jsteinberg@nihb.org" TargetMode="External"/><Relationship Id="rId4" Type="http://schemas.openxmlformats.org/officeDocument/2006/relationships/hyperlink" Target="mailto:sbohlen@nihb.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417847" y="567763"/>
            <a:ext cx="10752792" cy="2101558"/>
          </a:xfrm>
        </p:spPr>
        <p:txBody>
          <a:bodyPr/>
          <a:lstStyle/>
          <a:p>
            <a:pPr algn="ctr"/>
            <a:r>
              <a:rPr lang="en-US" sz="6000" b="1" dirty="0" smtClean="0"/>
              <a:t>Indian Health Legislative Update</a:t>
            </a:r>
            <a:endParaRPr lang="en-US" sz="6000" b="1" dirty="0"/>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772401" y="6132976"/>
            <a:ext cx="2114031" cy="694693"/>
          </a:xfrm>
          <a:prstGeom prst="rect">
            <a:avLst/>
          </a:prstGeom>
        </p:spPr>
      </p:pic>
      <p:sp>
        <p:nvSpPr>
          <p:cNvPr id="5" name="Subtitle 4"/>
          <p:cNvSpPr>
            <a:spLocks noGrp="1"/>
          </p:cNvSpPr>
          <p:nvPr>
            <p:ph type="subTitle" idx="1"/>
          </p:nvPr>
        </p:nvSpPr>
        <p:spPr/>
        <p:txBody>
          <a:bodyPr/>
          <a:lstStyle/>
          <a:p>
            <a:endParaRPr lang="en-US"/>
          </a:p>
        </p:txBody>
      </p:sp>
      <p:sp>
        <p:nvSpPr>
          <p:cNvPr id="6" name="Subtitle 2"/>
          <p:cNvSpPr txBox="1">
            <a:spLocks/>
          </p:cNvSpPr>
          <p:nvPr/>
        </p:nvSpPr>
        <p:spPr>
          <a:xfrm>
            <a:off x="24064" y="3541296"/>
            <a:ext cx="11362804" cy="3286373"/>
          </a:xfrm>
          <a:prstGeom prst="rect">
            <a:avLst/>
          </a:prstGeom>
          <a:solidFill>
            <a:srgbClr val="800000"/>
          </a:solidFill>
        </p:spPr>
        <p:txBody>
          <a:bodyPr vert="horz" lIns="91440" tIns="45720" rIns="91440" bIns="45720" rtlCol="0" anchor="t">
            <a:noAutofit/>
          </a:bodyPr>
          <a:lstStyle>
            <a:lvl1pPr marL="0" indent="0" algn="l" defTabSz="914400" rtl="0" eaLnBrk="1" latinLnBrk="0" hangingPunct="1">
              <a:spcBef>
                <a:spcPct val="20000"/>
              </a:spcBef>
              <a:buClr>
                <a:schemeClr val="accent1"/>
              </a:buClr>
              <a:buFont typeface="Arial" pitchFamily="34" charset="0"/>
              <a:buNone/>
              <a:defRPr sz="2000" kern="1200">
                <a:solidFill>
                  <a:schemeClr val="tx1">
                    <a:tint val="75000"/>
                  </a:schemeClr>
                </a:solidFill>
                <a:latin typeface="+mn-lt"/>
                <a:ea typeface="+mn-ea"/>
                <a:cs typeface="+mn-cs"/>
              </a:defRPr>
            </a:lvl1pPr>
            <a:lvl2pPr marL="457200" indent="0" algn="ctr" defTabSz="914400" rtl="0" eaLnBrk="1" latinLnBrk="0" hangingPunct="1">
              <a:spcBef>
                <a:spcPct val="20000"/>
              </a:spcBef>
              <a:buClr>
                <a:schemeClr val="accent2"/>
              </a:buClr>
              <a:buFont typeface="Arial" pitchFamily="34" charset="0"/>
              <a:buNone/>
              <a:defRPr sz="2000" kern="1200">
                <a:solidFill>
                  <a:schemeClr val="tx1">
                    <a:tint val="75000"/>
                  </a:schemeClr>
                </a:solidFill>
                <a:latin typeface="+mn-lt"/>
                <a:ea typeface="+mn-ea"/>
                <a:cs typeface="+mn-cs"/>
              </a:defRPr>
            </a:lvl2pPr>
            <a:lvl3pPr marL="914400" indent="0" algn="ctr" defTabSz="914400" rtl="0" eaLnBrk="1" latinLnBrk="0" hangingPunct="1">
              <a:spcBef>
                <a:spcPct val="20000"/>
              </a:spcBef>
              <a:buClr>
                <a:schemeClr val="accent3"/>
              </a:buClr>
              <a:buFont typeface="Arial" pitchFamily="34" charset="0"/>
              <a:buNone/>
              <a:defRPr sz="1800" kern="1200">
                <a:solidFill>
                  <a:schemeClr val="tx1">
                    <a:tint val="75000"/>
                  </a:schemeClr>
                </a:solidFill>
                <a:latin typeface="+mn-lt"/>
                <a:ea typeface="+mn-ea"/>
                <a:cs typeface="+mn-cs"/>
              </a:defRPr>
            </a:lvl3pPr>
            <a:lvl4pPr marL="1371600" indent="0" algn="ctr" defTabSz="914400" rtl="0" eaLnBrk="1" latinLnBrk="0" hangingPunct="1">
              <a:spcBef>
                <a:spcPct val="20000"/>
              </a:spcBef>
              <a:buClr>
                <a:schemeClr val="accent4"/>
              </a:buClr>
              <a:buFont typeface="Arial" pitchFamily="34" charset="0"/>
              <a:buNone/>
              <a:defRPr sz="1600" kern="1200">
                <a:solidFill>
                  <a:schemeClr val="tx1">
                    <a:tint val="75000"/>
                  </a:schemeClr>
                </a:solidFill>
                <a:latin typeface="+mn-lt"/>
                <a:ea typeface="+mn-ea"/>
                <a:cs typeface="+mn-cs"/>
              </a:defRPr>
            </a:lvl4pPr>
            <a:lvl5pPr marL="1828800" indent="0" algn="ctr" defTabSz="914400" rtl="0" eaLnBrk="1" latinLnBrk="0" hangingPunct="1">
              <a:spcBef>
                <a:spcPct val="20000"/>
              </a:spcBef>
              <a:buClr>
                <a:schemeClr val="accent5"/>
              </a:buClr>
              <a:buFont typeface="Arial" pitchFamily="34" charset="0"/>
              <a:buNone/>
              <a:defRPr sz="1400" kern="1200" baseline="0">
                <a:solidFill>
                  <a:schemeClr val="tx1">
                    <a:tint val="75000"/>
                  </a:schemeClr>
                </a:solidFill>
                <a:latin typeface="+mn-lt"/>
                <a:ea typeface="+mn-ea"/>
                <a:cs typeface="+mn-cs"/>
              </a:defRPr>
            </a:lvl5pPr>
            <a:lvl6pPr marL="2286000" indent="0" algn="ctr" defTabSz="914400" rtl="0" eaLnBrk="1" latinLnBrk="0" hangingPunct="1">
              <a:spcBef>
                <a:spcPct val="20000"/>
              </a:spcBef>
              <a:buClr>
                <a:schemeClr val="accent1"/>
              </a:buClr>
              <a:buFont typeface="Arial" pitchFamily="34" charset="0"/>
              <a:buNone/>
              <a:defRPr sz="1400" kern="1200" baseline="0">
                <a:solidFill>
                  <a:schemeClr val="tx1">
                    <a:tint val="75000"/>
                  </a:schemeClr>
                </a:solidFill>
                <a:latin typeface="+mn-lt"/>
                <a:ea typeface="+mn-ea"/>
                <a:cs typeface="+mn-cs"/>
              </a:defRPr>
            </a:lvl6pPr>
            <a:lvl7pPr marL="2743200" indent="0" algn="ctr" defTabSz="914400" rtl="0" eaLnBrk="1" latinLnBrk="0" hangingPunct="1">
              <a:spcBef>
                <a:spcPct val="20000"/>
              </a:spcBef>
              <a:buClr>
                <a:schemeClr val="accent2"/>
              </a:buClr>
              <a:buFont typeface="Arial" pitchFamily="34" charset="0"/>
              <a:buNone/>
              <a:defRPr sz="1400" kern="1200">
                <a:solidFill>
                  <a:schemeClr val="tx1">
                    <a:tint val="75000"/>
                  </a:schemeClr>
                </a:solidFill>
                <a:latin typeface="+mn-lt"/>
                <a:ea typeface="+mn-ea"/>
                <a:cs typeface="+mn-cs"/>
              </a:defRPr>
            </a:lvl7pPr>
            <a:lvl8pPr marL="3200400" indent="0" algn="ctr" defTabSz="914400" rtl="0" eaLnBrk="1" latinLnBrk="0" hangingPunct="1">
              <a:spcBef>
                <a:spcPct val="20000"/>
              </a:spcBef>
              <a:buClr>
                <a:schemeClr val="accent3"/>
              </a:buClr>
              <a:buFont typeface="Arial" pitchFamily="34" charset="0"/>
              <a:buNone/>
              <a:defRPr sz="1400" kern="1200">
                <a:solidFill>
                  <a:schemeClr val="tx1">
                    <a:tint val="75000"/>
                  </a:schemeClr>
                </a:solidFill>
                <a:latin typeface="+mn-lt"/>
                <a:ea typeface="+mn-ea"/>
                <a:cs typeface="+mn-cs"/>
              </a:defRPr>
            </a:lvl8pPr>
            <a:lvl9pPr marL="3657600" indent="0" algn="ctr" defTabSz="914400" rtl="0" eaLnBrk="1" latinLnBrk="0" hangingPunct="1">
              <a:spcBef>
                <a:spcPct val="20000"/>
              </a:spcBef>
              <a:buClr>
                <a:schemeClr val="accent4"/>
              </a:buClr>
              <a:buFont typeface="Arial" pitchFamily="34" charset="0"/>
              <a:buNone/>
              <a:defRPr sz="1400" kern="1200">
                <a:solidFill>
                  <a:schemeClr val="tx1">
                    <a:tint val="75000"/>
                  </a:schemeClr>
                </a:solidFill>
                <a:latin typeface="+mn-lt"/>
                <a:ea typeface="+mn-ea"/>
                <a:cs typeface="+mn-cs"/>
              </a:defRPr>
            </a:lvl9pPr>
          </a:lstStyle>
          <a:p>
            <a:pPr algn="ctr"/>
            <a:endParaRPr lang="en-US" b="1" u="sng" dirty="0" smtClean="0">
              <a:solidFill>
                <a:schemeClr val="bg1"/>
              </a:solidFill>
              <a:latin typeface="Papyrus" panose="03070502060502030205" pitchFamily="66" charset="0"/>
            </a:endParaRPr>
          </a:p>
          <a:p>
            <a:endParaRPr lang="en-US" b="1" u="sng" dirty="0" smtClean="0">
              <a:solidFill>
                <a:schemeClr val="bg1"/>
              </a:solidFill>
              <a:latin typeface="Papyrus" panose="03070502060502030205" pitchFamily="66" charset="0"/>
            </a:endParaRPr>
          </a:p>
          <a:p>
            <a:endParaRPr lang="en-US" b="1" u="sng" dirty="0" smtClean="0">
              <a:solidFill>
                <a:schemeClr val="bg1"/>
              </a:solidFill>
              <a:latin typeface="Papyrus" panose="03070502060502030205" pitchFamily="66" charset="0"/>
            </a:endParaRPr>
          </a:p>
          <a:p>
            <a:r>
              <a:rPr lang="en-US" b="1" u="sng" dirty="0" smtClean="0">
                <a:solidFill>
                  <a:schemeClr val="bg1"/>
                </a:solidFill>
                <a:latin typeface="Papyrus" panose="03070502060502030205" pitchFamily="66" charset="0"/>
              </a:rPr>
              <a:t>Presented </a:t>
            </a:r>
            <a:r>
              <a:rPr lang="en-US" b="1" u="sng" dirty="0">
                <a:solidFill>
                  <a:schemeClr val="bg1"/>
                </a:solidFill>
                <a:latin typeface="Papyrus" panose="03070502060502030205" pitchFamily="66" charset="0"/>
              </a:rPr>
              <a:t>by: </a:t>
            </a:r>
            <a:endParaRPr lang="en-US" b="1" u="sng" dirty="0" smtClean="0">
              <a:solidFill>
                <a:schemeClr val="bg1"/>
              </a:solidFill>
              <a:latin typeface="Papyrus" panose="03070502060502030205" pitchFamily="66" charset="0"/>
            </a:endParaRPr>
          </a:p>
          <a:p>
            <a:r>
              <a:rPr lang="en-US" b="1" dirty="0" smtClean="0">
                <a:solidFill>
                  <a:schemeClr val="bg1"/>
                </a:solidFill>
                <a:latin typeface="Papyrus" panose="03070502060502030205" pitchFamily="66" charset="0"/>
              </a:rPr>
              <a:t>Stacy A. Bohlen, Executive Director</a:t>
            </a:r>
          </a:p>
          <a:p>
            <a:r>
              <a:rPr lang="en-US" b="1" dirty="0" smtClean="0">
                <a:solidFill>
                  <a:schemeClr val="bg1"/>
                </a:solidFill>
                <a:latin typeface="Papyrus" panose="03070502060502030205" pitchFamily="66" charset="0"/>
              </a:rPr>
              <a:t>Jessica Steinberg</a:t>
            </a:r>
            <a:r>
              <a:rPr lang="en-US" b="1" dirty="0">
                <a:solidFill>
                  <a:schemeClr val="bg1"/>
                </a:solidFill>
                <a:latin typeface="Papyrus" panose="03070502060502030205" pitchFamily="66" charset="0"/>
              </a:rPr>
              <a:t>, Director of Center for Native American Health Care Policy and </a:t>
            </a:r>
            <a:r>
              <a:rPr lang="en-US" b="1" dirty="0" smtClean="0">
                <a:solidFill>
                  <a:schemeClr val="bg1"/>
                </a:solidFill>
                <a:latin typeface="Papyrus" panose="03070502060502030205" pitchFamily="66" charset="0"/>
              </a:rPr>
              <a:t>Research</a:t>
            </a:r>
          </a:p>
          <a:p>
            <a:r>
              <a:rPr lang="en-US" b="1" dirty="0" smtClean="0">
                <a:solidFill>
                  <a:schemeClr val="bg1"/>
                </a:solidFill>
                <a:latin typeface="Papyrus" panose="03070502060502030205" pitchFamily="66" charset="0"/>
              </a:rPr>
              <a:t>Devin Delrow, Director of Policy</a:t>
            </a:r>
          </a:p>
          <a:p>
            <a:r>
              <a:rPr lang="en-US" b="1" dirty="0" smtClean="0">
                <a:solidFill>
                  <a:schemeClr val="bg1"/>
                </a:solidFill>
                <a:latin typeface="Papyrus" panose="03070502060502030205" pitchFamily="66" charset="0"/>
              </a:rPr>
              <a:t>Caitrin Shuy, Director of Congressional Relations </a:t>
            </a:r>
          </a:p>
        </p:txBody>
      </p:sp>
      <p:pic>
        <p:nvPicPr>
          <p:cNvPr id="7" name="Picture 6"/>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710543" y="3580916"/>
            <a:ext cx="7185416" cy="2057884"/>
          </a:xfrm>
          <a:prstGeom prst="rect">
            <a:avLst/>
          </a:prstGeom>
        </p:spPr>
      </p:pic>
    </p:spTree>
    <p:extLst>
      <p:ext uri="{BB962C8B-B14F-4D97-AF65-F5344CB8AC3E}">
        <p14:creationId xmlns:p14="http://schemas.microsoft.com/office/powerpoint/2010/main" val="2526720423"/>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160000" cy="519841"/>
          </a:xfrm>
        </p:spPr>
        <p:txBody>
          <a:bodyPr/>
          <a:lstStyle/>
          <a:p>
            <a:pPr algn="ctr"/>
            <a:r>
              <a:rPr lang="en-US" b="1" dirty="0" smtClean="0"/>
              <a:t>SAVE THE DATES! </a:t>
            </a:r>
            <a:endParaRPr lang="en-US" b="1" dirty="0"/>
          </a:p>
        </p:txBody>
      </p:sp>
      <p:pic>
        <p:nvPicPr>
          <p:cNvPr id="1026" name="Picture 1" descr="2018 TPHS Email Signa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38662" y="964134"/>
            <a:ext cx="7899817" cy="29644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692789" y="4097842"/>
            <a:ext cx="6556142" cy="2494185"/>
          </a:xfrm>
          <a:prstGeom prst="rect">
            <a:avLst/>
          </a:prstGeom>
        </p:spPr>
      </p:pic>
    </p:spTree>
    <p:extLst>
      <p:ext uri="{BB962C8B-B14F-4D97-AF65-F5344CB8AC3E}">
        <p14:creationId xmlns:p14="http://schemas.microsoft.com/office/powerpoint/2010/main" val="175712801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79620" y="214678"/>
            <a:ext cx="10160000" cy="1143000"/>
          </a:xfrm>
        </p:spPr>
        <p:txBody>
          <a:bodyPr/>
          <a:lstStyle/>
          <a:p>
            <a:pPr algn="ctr"/>
            <a:r>
              <a:rPr lang="en-US" b="1" dirty="0" smtClean="0"/>
              <a:t>FY 2018 Appropriations </a:t>
            </a:r>
            <a:endParaRPr lang="en-US" b="1" dirty="0"/>
          </a:p>
        </p:txBody>
      </p:sp>
      <p:sp>
        <p:nvSpPr>
          <p:cNvPr id="3" name="Content Placeholder 2"/>
          <p:cNvSpPr>
            <a:spLocks noGrp="1"/>
          </p:cNvSpPr>
          <p:nvPr>
            <p:ph idx="1"/>
          </p:nvPr>
        </p:nvSpPr>
        <p:spPr>
          <a:xfrm>
            <a:off x="359229" y="1600200"/>
            <a:ext cx="10874828" cy="4800600"/>
          </a:xfrm>
        </p:spPr>
        <p:txBody>
          <a:bodyPr>
            <a:normAutofit/>
          </a:bodyPr>
          <a:lstStyle/>
          <a:p>
            <a:r>
              <a:rPr lang="en-US" sz="2800" dirty="0" smtClean="0"/>
              <a:t>House and Senate Committees currently negotiating FY 2018 final levels. </a:t>
            </a:r>
          </a:p>
          <a:p>
            <a:pPr marL="114300" indent="0">
              <a:buNone/>
            </a:pPr>
            <a:endParaRPr lang="en-US" sz="2800" dirty="0" smtClean="0"/>
          </a:p>
          <a:p>
            <a:r>
              <a:rPr lang="en-US" sz="2800" dirty="0" smtClean="0"/>
              <a:t>Current continuing  resolution expires on February 8, 2018… then??</a:t>
            </a:r>
          </a:p>
          <a:p>
            <a:pPr marL="114300" indent="0">
              <a:buNone/>
            </a:pPr>
            <a:endParaRPr lang="en-US" sz="2800" dirty="0" smtClean="0"/>
          </a:p>
          <a:p>
            <a:endParaRPr lang="en-US" sz="2800" dirty="0" smtClean="0"/>
          </a:p>
        </p:txBody>
      </p:sp>
    </p:spTree>
    <p:extLst>
      <p:ext uri="{BB962C8B-B14F-4D97-AF65-F5344CB8AC3E}">
        <p14:creationId xmlns:p14="http://schemas.microsoft.com/office/powerpoint/2010/main" val="258259974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7682" y="128588"/>
            <a:ext cx="11473841" cy="1143000"/>
          </a:xfrm>
        </p:spPr>
        <p:txBody>
          <a:bodyPr/>
          <a:lstStyle/>
          <a:p>
            <a:pPr algn="ctr"/>
            <a:r>
              <a:rPr lang="en-US" sz="4400" b="1" dirty="0" smtClean="0"/>
              <a:t>FY 2018 President’s Budget Request</a:t>
            </a:r>
            <a:endParaRPr lang="en-US" sz="4400" b="1" dirty="0"/>
          </a:p>
        </p:txBody>
      </p:sp>
      <p:sp>
        <p:nvSpPr>
          <p:cNvPr id="3" name="Content Placeholder 2"/>
          <p:cNvSpPr>
            <a:spLocks noGrp="1"/>
          </p:cNvSpPr>
          <p:nvPr>
            <p:ph idx="1"/>
          </p:nvPr>
        </p:nvSpPr>
        <p:spPr>
          <a:xfrm>
            <a:off x="940679" y="1277007"/>
            <a:ext cx="6387134" cy="5257800"/>
          </a:xfrm>
        </p:spPr>
        <p:txBody>
          <a:bodyPr>
            <a:normAutofit/>
          </a:bodyPr>
          <a:lstStyle/>
          <a:p>
            <a:r>
              <a:rPr lang="en-US" sz="3200" b="1" dirty="0" smtClean="0"/>
              <a:t>$4.7B for IHS </a:t>
            </a:r>
            <a:r>
              <a:rPr lang="en-US" sz="3200" b="1" dirty="0" smtClean="0">
                <a:solidFill>
                  <a:srgbClr val="C00000"/>
                </a:solidFill>
              </a:rPr>
              <a:t>(-$300 MILLION)</a:t>
            </a:r>
          </a:p>
          <a:p>
            <a:pPr lvl="1"/>
            <a:r>
              <a:rPr lang="en-US" sz="2400" dirty="0" smtClean="0"/>
              <a:t>6% decrease</a:t>
            </a:r>
          </a:p>
          <a:p>
            <a:pPr lvl="1"/>
            <a:r>
              <a:rPr lang="en-US" sz="2400" dirty="0" smtClean="0"/>
              <a:t>PRC (-$14M)</a:t>
            </a:r>
          </a:p>
          <a:p>
            <a:pPr lvl="1"/>
            <a:r>
              <a:rPr lang="en-US" sz="2400" dirty="0" smtClean="0"/>
              <a:t>Indian Health Professions (-$6.3M)</a:t>
            </a:r>
          </a:p>
          <a:p>
            <a:pPr lvl="1"/>
            <a:r>
              <a:rPr lang="en-US" sz="2400" dirty="0" smtClean="0"/>
              <a:t>Facilities (-$98M)</a:t>
            </a:r>
          </a:p>
          <a:p>
            <a:pPr lvl="1"/>
            <a:endParaRPr lang="en-US" sz="2400" b="1" dirty="0" smtClean="0"/>
          </a:p>
          <a:p>
            <a:r>
              <a:rPr lang="en-US" sz="3200" b="1" dirty="0" smtClean="0"/>
              <a:t>CDC </a:t>
            </a:r>
            <a:r>
              <a:rPr lang="en-US" sz="3200" b="1" dirty="0" smtClean="0">
                <a:solidFill>
                  <a:srgbClr val="C00000"/>
                </a:solidFill>
              </a:rPr>
              <a:t>(-$1.2 BILLION)</a:t>
            </a:r>
          </a:p>
          <a:p>
            <a:pPr lvl="1"/>
            <a:r>
              <a:rPr lang="en-US" sz="2800" dirty="0" smtClean="0"/>
              <a:t>17% decrease</a:t>
            </a:r>
            <a:r>
              <a:rPr lang="en-US" sz="2400" dirty="0" smtClean="0">
                <a:solidFill>
                  <a:srgbClr val="C00000"/>
                </a:solidFill>
              </a:rPr>
              <a:t/>
            </a:r>
            <a:br>
              <a:rPr lang="en-US" sz="2400" dirty="0" smtClean="0">
                <a:solidFill>
                  <a:srgbClr val="C00000"/>
                </a:solidFill>
              </a:rPr>
            </a:br>
            <a:endParaRPr lang="en-US" sz="2400" dirty="0" smtClean="0">
              <a:solidFill>
                <a:srgbClr val="C00000"/>
              </a:solidFill>
            </a:endParaRPr>
          </a:p>
          <a:p>
            <a:r>
              <a:rPr lang="en-US" sz="3200" b="1" dirty="0" smtClean="0"/>
              <a:t>NIH</a:t>
            </a:r>
            <a:r>
              <a:rPr lang="en-US" sz="3200" b="1" dirty="0" smtClean="0">
                <a:solidFill>
                  <a:srgbClr val="C00000"/>
                </a:solidFill>
              </a:rPr>
              <a:t> (-$6 BILLION)</a:t>
            </a:r>
          </a:p>
          <a:p>
            <a:pPr marL="114300" indent="0">
              <a:buNone/>
            </a:pPr>
            <a:endParaRPr lang="en-US" dirty="0"/>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419130" y="6211614"/>
            <a:ext cx="1967029" cy="646386"/>
          </a:xfrm>
          <a:prstGeom prst="rect">
            <a:avLst/>
          </a:prstGeom>
        </p:spPr>
      </p:pic>
      <p:pic>
        <p:nvPicPr>
          <p:cNvPr id="2052" name="Picture 4" descr="Image result for president's budget 2018 mulvane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203865" y="2280913"/>
            <a:ext cx="4922881" cy="253313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05378559"/>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FY 2018 Draft Interior Appropriations </a:t>
            </a:r>
            <a:endParaRPr lang="en-US" b="1" dirty="0"/>
          </a:p>
        </p:txBody>
      </p:sp>
      <p:sp>
        <p:nvSpPr>
          <p:cNvPr id="3" name="Content Placeholder 2"/>
          <p:cNvSpPr>
            <a:spLocks noGrp="1"/>
          </p:cNvSpPr>
          <p:nvPr>
            <p:ph idx="1"/>
          </p:nvPr>
        </p:nvSpPr>
        <p:spPr>
          <a:xfrm>
            <a:off x="359229" y="1600200"/>
            <a:ext cx="10874828" cy="4800600"/>
          </a:xfrm>
        </p:spPr>
        <p:txBody>
          <a:bodyPr>
            <a:normAutofit lnSpcReduction="10000"/>
          </a:bodyPr>
          <a:lstStyle/>
          <a:p>
            <a:r>
              <a:rPr lang="en-US" dirty="0" smtClean="0"/>
              <a:t>FY 2018 House Appropriations Committee Recommended </a:t>
            </a:r>
            <a:r>
              <a:rPr lang="en-US" b="1" dirty="0"/>
              <a:t>$5.1 billion </a:t>
            </a:r>
            <a:r>
              <a:rPr lang="en-US" dirty="0"/>
              <a:t>for the </a:t>
            </a:r>
            <a:r>
              <a:rPr lang="en-US" dirty="0" smtClean="0"/>
              <a:t>IHS in FY 2018 (+$97 million) and the Senate Committee Recommend </a:t>
            </a:r>
            <a:r>
              <a:rPr lang="en-US" b="1" dirty="0" smtClean="0"/>
              <a:t>$5.04 billion </a:t>
            </a:r>
            <a:r>
              <a:rPr lang="en-US" dirty="0" smtClean="0"/>
              <a:t/>
            </a:r>
            <a:br>
              <a:rPr lang="en-US" dirty="0" smtClean="0"/>
            </a:br>
            <a:r>
              <a:rPr lang="en-US" dirty="0" smtClean="0"/>
              <a:t>(+$1 million)</a:t>
            </a:r>
          </a:p>
          <a:p>
            <a:pPr lvl="1"/>
            <a:r>
              <a:rPr lang="en-US" i="1" dirty="0"/>
              <a:t>$</a:t>
            </a:r>
            <a:r>
              <a:rPr lang="en-US" i="1" dirty="0" smtClean="0"/>
              <a:t>3.867 billion </a:t>
            </a:r>
            <a:r>
              <a:rPr lang="en-US" dirty="0" smtClean="0"/>
              <a:t>for Services in House and </a:t>
            </a:r>
            <a:r>
              <a:rPr lang="en-US" i="1" dirty="0" smtClean="0"/>
              <a:t>$3.759 billion </a:t>
            </a:r>
            <a:r>
              <a:rPr lang="en-US" dirty="0" smtClean="0"/>
              <a:t>for Services in Senate </a:t>
            </a:r>
          </a:p>
          <a:p>
            <a:pPr lvl="1"/>
            <a:r>
              <a:rPr lang="en-US" dirty="0" smtClean="0"/>
              <a:t>$551.6 million for Facilities </a:t>
            </a:r>
          </a:p>
          <a:p>
            <a:pPr lvl="1"/>
            <a:r>
              <a:rPr lang="en-US" dirty="0" smtClean="0"/>
              <a:t>Full funding of Contract Support Costs </a:t>
            </a:r>
          </a:p>
          <a:p>
            <a:pPr marL="342900" lvl="1">
              <a:buClr>
                <a:schemeClr val="accent1"/>
              </a:buClr>
            </a:pPr>
            <a:r>
              <a:rPr lang="en-US" sz="2200" b="1" dirty="0" smtClean="0"/>
              <a:t>PRC</a:t>
            </a:r>
            <a:r>
              <a:rPr lang="en-US" sz="2200" dirty="0" smtClean="0"/>
              <a:t> </a:t>
            </a:r>
            <a:r>
              <a:rPr lang="en-US" sz="2200" b="1" dirty="0" smtClean="0"/>
              <a:t>- </a:t>
            </a:r>
            <a:r>
              <a:rPr lang="en-US" sz="2200" dirty="0" smtClean="0"/>
              <a:t>House $928 million (equal to FY 2017) / Senate $930.4 million</a:t>
            </a:r>
          </a:p>
          <a:p>
            <a:pPr marL="342900" lvl="1">
              <a:buClr>
                <a:schemeClr val="accent1"/>
              </a:buClr>
            </a:pPr>
            <a:r>
              <a:rPr lang="en-US" sz="2200" b="1" dirty="0" smtClean="0"/>
              <a:t>Dental Services </a:t>
            </a:r>
            <a:r>
              <a:rPr lang="en-US" sz="2200" dirty="0" smtClean="0"/>
              <a:t>– House $185.9 million / Senate $189.8 million (+7.2 million)</a:t>
            </a:r>
          </a:p>
          <a:p>
            <a:pPr marL="342900" lvl="1">
              <a:buClr>
                <a:schemeClr val="accent1"/>
              </a:buClr>
            </a:pPr>
            <a:r>
              <a:rPr lang="en-US" sz="2200" b="1" dirty="0" smtClean="0"/>
              <a:t>Mental Health </a:t>
            </a:r>
            <a:r>
              <a:rPr lang="en-US" sz="2200" dirty="0" smtClean="0"/>
              <a:t>-- $95.4 million (+$1.4 million) / Senate $97.2 million (+3.1 million)</a:t>
            </a:r>
          </a:p>
          <a:p>
            <a:pPr marL="342900" lvl="1">
              <a:buClr>
                <a:schemeClr val="accent1"/>
              </a:buClr>
            </a:pPr>
            <a:r>
              <a:rPr lang="en-US" sz="2200" b="1" dirty="0"/>
              <a:t>Alcohol &amp; Substance </a:t>
            </a:r>
            <a:r>
              <a:rPr lang="en-US" sz="2200" b="1" dirty="0" smtClean="0"/>
              <a:t>Abuse </a:t>
            </a:r>
            <a:r>
              <a:rPr lang="en-US" sz="2200" dirty="0" smtClean="0"/>
              <a:t>$220.3 million (+$1.9 million) / $219.7 million (+1.3 million)</a:t>
            </a:r>
          </a:p>
          <a:p>
            <a:pPr marL="114300" lvl="1" indent="0">
              <a:buClr>
                <a:schemeClr val="accent1"/>
              </a:buClr>
              <a:buNone/>
            </a:pPr>
            <a:endParaRPr lang="en-US" sz="2200" dirty="0" smtClean="0"/>
          </a:p>
          <a:p>
            <a:pPr marL="342900" lvl="1">
              <a:buClr>
                <a:schemeClr val="accent1"/>
              </a:buClr>
            </a:pPr>
            <a:r>
              <a:rPr lang="en-US" sz="2200" dirty="0" smtClean="0"/>
              <a:t>$</a:t>
            </a:r>
            <a:r>
              <a:rPr lang="en-US" sz="2200" dirty="0"/>
              <a:t>130 million for the Indian Healthcare Improvement Fund (IHCIF) “to reduce health care disparities across the IHS </a:t>
            </a:r>
            <a:r>
              <a:rPr lang="en-US" sz="2200" dirty="0" smtClean="0"/>
              <a:t>system” included in the House but not Senate </a:t>
            </a:r>
            <a:endParaRPr lang="en-US" sz="2200" dirty="0"/>
          </a:p>
        </p:txBody>
      </p:sp>
    </p:spTree>
    <p:extLst>
      <p:ext uri="{BB962C8B-B14F-4D97-AF65-F5344CB8AC3E}">
        <p14:creationId xmlns:p14="http://schemas.microsoft.com/office/powerpoint/2010/main" val="10960329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7682" y="131737"/>
            <a:ext cx="11473841" cy="1143000"/>
          </a:xfrm>
        </p:spPr>
        <p:txBody>
          <a:bodyPr/>
          <a:lstStyle/>
          <a:p>
            <a:pPr algn="ctr"/>
            <a:r>
              <a:rPr lang="en-US" sz="4400" b="1" dirty="0" smtClean="0"/>
              <a:t>Special Diabetes Program for Indians </a:t>
            </a:r>
            <a:endParaRPr lang="en-US" sz="4400" b="1" dirty="0"/>
          </a:p>
        </p:txBody>
      </p:sp>
      <p:sp>
        <p:nvSpPr>
          <p:cNvPr id="3" name="Content Placeholder 2"/>
          <p:cNvSpPr>
            <a:spLocks noGrp="1"/>
          </p:cNvSpPr>
          <p:nvPr>
            <p:ph idx="1"/>
          </p:nvPr>
        </p:nvSpPr>
        <p:spPr>
          <a:xfrm>
            <a:off x="316002" y="1602074"/>
            <a:ext cx="6309650" cy="4603853"/>
          </a:xfrm>
        </p:spPr>
        <p:txBody>
          <a:bodyPr>
            <a:noAutofit/>
          </a:bodyPr>
          <a:lstStyle/>
          <a:p>
            <a:pPr marL="342900" lvl="1">
              <a:buClr>
                <a:schemeClr val="accent1"/>
              </a:buClr>
            </a:pPr>
            <a:r>
              <a:rPr lang="en-US" sz="2400" dirty="0" smtClean="0"/>
              <a:t>SDPI was NOT included in recent continuing resolution on January 22.  </a:t>
            </a:r>
          </a:p>
          <a:p>
            <a:pPr marL="342900" lvl="1">
              <a:buClr>
                <a:schemeClr val="accent1"/>
              </a:buClr>
            </a:pPr>
            <a:r>
              <a:rPr lang="en-US" sz="2400" dirty="0" smtClean="0"/>
              <a:t>Most likely action in Budget Caps deal for FY 2018 Appropriations </a:t>
            </a:r>
          </a:p>
          <a:p>
            <a:pPr marL="342900" lvl="1">
              <a:buClr>
                <a:schemeClr val="accent1"/>
              </a:buClr>
            </a:pPr>
            <a:r>
              <a:rPr lang="en-US" sz="2400" dirty="0" smtClean="0"/>
              <a:t>Energy and Commerce Committee Chairman Greg Walden (R-OR) on January 16, 2017:</a:t>
            </a:r>
          </a:p>
          <a:p>
            <a:pPr marL="708660" lvl="2" algn="just">
              <a:buClr>
                <a:schemeClr val="accent1"/>
              </a:buClr>
            </a:pPr>
            <a:r>
              <a:rPr lang="en-US" sz="2200" i="1" dirty="0"/>
              <a:t>“We hope that the context of the caps discussions that are going on simultaneously that they can take care of community health centers, Special Diabetes Programs for Indian Country, and teaching hosptials extensions...  That’s all being wrapped up in the bigger, broader budget discussions that would deal with the caps issue.”  </a:t>
            </a:r>
            <a:r>
              <a:rPr lang="en-US" sz="2200" dirty="0"/>
              <a:t> </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083220" y="1576446"/>
            <a:ext cx="4183641" cy="2350808"/>
          </a:xfrm>
          <a:prstGeom prst="rect">
            <a:avLst/>
          </a:prstGeom>
        </p:spPr>
      </p:pic>
      <p:sp>
        <p:nvSpPr>
          <p:cNvPr id="7" name="Content Placeholder 2"/>
          <p:cNvSpPr txBox="1">
            <a:spLocks/>
          </p:cNvSpPr>
          <p:nvPr/>
        </p:nvSpPr>
        <p:spPr>
          <a:xfrm>
            <a:off x="316002" y="1094015"/>
            <a:ext cx="10199597" cy="1208314"/>
          </a:xfrm>
          <a:prstGeom prst="rect">
            <a:avLst/>
          </a:prstGeom>
        </p:spPr>
        <p:txBody>
          <a:bodyPr vert="horz" lIns="91440" tIns="45720" rIns="91440" bIns="45720" rtlCol="0">
            <a:normAutofit/>
          </a:bodyPr>
          <a:lst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a:lstStyle>
          <a:p>
            <a:r>
              <a:rPr lang="en-US" sz="2400" dirty="0" smtClean="0"/>
              <a:t>SDPI was renewed on December 22 through March 31</a:t>
            </a:r>
          </a:p>
        </p:txBody>
      </p:sp>
      <p:sp>
        <p:nvSpPr>
          <p:cNvPr id="9" name="Content Placeholder 2"/>
          <p:cNvSpPr txBox="1">
            <a:spLocks/>
          </p:cNvSpPr>
          <p:nvPr/>
        </p:nvSpPr>
        <p:spPr>
          <a:xfrm>
            <a:off x="7083220" y="3952882"/>
            <a:ext cx="4183642" cy="2905117"/>
          </a:xfrm>
          <a:prstGeom prst="rect">
            <a:avLst/>
          </a:prstGeom>
          <a:solidFill>
            <a:schemeClr val="accent1">
              <a:lumMod val="75000"/>
            </a:schemeClr>
          </a:solidFill>
        </p:spPr>
        <p:txBody>
          <a:bodyPr vert="horz" lIns="91440" tIns="45720" rIns="91440" bIns="45720" rtlCol="0">
            <a:noAutofit/>
          </a:bodyPr>
          <a:lst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a:lstStyle>
          <a:p>
            <a:pPr marL="342900" lvl="1">
              <a:buClr>
                <a:schemeClr val="accent1"/>
              </a:buClr>
            </a:pPr>
            <a:r>
              <a:rPr lang="en-US" sz="2400" dirty="0" smtClean="0">
                <a:solidFill>
                  <a:schemeClr val="bg1"/>
                </a:solidFill>
              </a:rPr>
              <a:t>SDPI Reauthorization of Act of 2017 has been introduced in both Chambers</a:t>
            </a:r>
            <a:endParaRPr lang="en-US" sz="1800" dirty="0" smtClean="0">
              <a:solidFill>
                <a:schemeClr val="bg1"/>
              </a:solidFill>
            </a:endParaRPr>
          </a:p>
          <a:p>
            <a:pPr lvl="2"/>
            <a:r>
              <a:rPr lang="en-US" dirty="0" smtClean="0">
                <a:solidFill>
                  <a:schemeClr val="bg1"/>
                </a:solidFill>
              </a:rPr>
              <a:t>H.R. 2545/S. 747</a:t>
            </a:r>
          </a:p>
          <a:p>
            <a:pPr lvl="2"/>
            <a:r>
              <a:rPr lang="en-US" dirty="0" smtClean="0">
                <a:solidFill>
                  <a:schemeClr val="bg1"/>
                </a:solidFill>
              </a:rPr>
              <a:t>Reauthorizes until 2024</a:t>
            </a:r>
          </a:p>
          <a:p>
            <a:pPr lvl="2"/>
            <a:r>
              <a:rPr lang="en-US" dirty="0" smtClean="0">
                <a:solidFill>
                  <a:schemeClr val="bg1"/>
                </a:solidFill>
              </a:rPr>
              <a:t>$150M/year</a:t>
            </a:r>
          </a:p>
          <a:p>
            <a:pPr lvl="2"/>
            <a:r>
              <a:rPr lang="en-US" dirty="0" smtClean="0">
                <a:solidFill>
                  <a:schemeClr val="bg1"/>
                </a:solidFill>
              </a:rPr>
              <a:t>+medical inflation annually</a:t>
            </a:r>
          </a:p>
        </p:txBody>
      </p:sp>
    </p:spTree>
    <p:extLst>
      <p:ext uri="{BB962C8B-B14F-4D97-AF65-F5344CB8AC3E}">
        <p14:creationId xmlns:p14="http://schemas.microsoft.com/office/powerpoint/2010/main" val="195767762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7682" y="131737"/>
            <a:ext cx="11473841" cy="1143000"/>
          </a:xfrm>
        </p:spPr>
        <p:txBody>
          <a:bodyPr/>
          <a:lstStyle/>
          <a:p>
            <a:pPr algn="ctr"/>
            <a:r>
              <a:rPr lang="en-US" sz="4400" b="1" dirty="0" smtClean="0"/>
              <a:t>Children Health Insurance Program </a:t>
            </a:r>
            <a:endParaRPr lang="en-US" sz="4400" b="1" dirty="0"/>
          </a:p>
        </p:txBody>
      </p:sp>
      <p:sp>
        <p:nvSpPr>
          <p:cNvPr id="3" name="Content Placeholder 2"/>
          <p:cNvSpPr>
            <a:spLocks noGrp="1"/>
          </p:cNvSpPr>
          <p:nvPr>
            <p:ph idx="1"/>
          </p:nvPr>
        </p:nvSpPr>
        <p:spPr>
          <a:xfrm>
            <a:off x="316002" y="2400300"/>
            <a:ext cx="6767218" cy="4457700"/>
          </a:xfrm>
        </p:spPr>
        <p:txBody>
          <a:bodyPr>
            <a:noAutofit/>
          </a:bodyPr>
          <a:lstStyle/>
          <a:p>
            <a:r>
              <a:rPr lang="en-US" sz="2400" dirty="0" smtClean="0"/>
              <a:t>Savings from tax law enabled longer term renewal</a:t>
            </a:r>
            <a:endParaRPr lang="en-US" dirty="0"/>
          </a:p>
          <a:p>
            <a:pPr marL="342900" lvl="1">
              <a:buClr>
                <a:schemeClr val="accent1"/>
              </a:buClr>
            </a:pPr>
            <a:endParaRPr lang="en-US" sz="2400" dirty="0" smtClean="0"/>
          </a:p>
          <a:p>
            <a:pPr marL="342900" lvl="1">
              <a:buClr>
                <a:schemeClr val="accent1"/>
              </a:buClr>
            </a:pPr>
            <a:r>
              <a:rPr lang="en-US" sz="2400" dirty="0" smtClean="0"/>
              <a:t>Did not include “Extenders” as had been promised.  Including:</a:t>
            </a:r>
          </a:p>
          <a:p>
            <a:pPr marL="708660" lvl="2">
              <a:buClr>
                <a:schemeClr val="accent1"/>
              </a:buClr>
            </a:pPr>
            <a:r>
              <a:rPr lang="en-US" dirty="0" smtClean="0"/>
              <a:t>SDPI</a:t>
            </a:r>
          </a:p>
          <a:p>
            <a:pPr marL="708660" lvl="2">
              <a:buClr>
                <a:schemeClr val="accent1"/>
              </a:buClr>
            </a:pPr>
            <a:r>
              <a:rPr lang="en-US" dirty="0" smtClean="0"/>
              <a:t>Community Health Centers</a:t>
            </a:r>
          </a:p>
          <a:p>
            <a:pPr marL="708660" lvl="2">
              <a:buClr>
                <a:schemeClr val="accent1"/>
              </a:buClr>
            </a:pPr>
            <a:r>
              <a:rPr lang="en-US" dirty="0"/>
              <a:t>MIECHV (Maternal, Infant and Early Child Home </a:t>
            </a:r>
            <a:r>
              <a:rPr lang="en-US" dirty="0" smtClean="0"/>
              <a:t>Visiting Program)</a:t>
            </a:r>
          </a:p>
          <a:p>
            <a:pPr marL="708660" lvl="2">
              <a:buClr>
                <a:schemeClr val="accent1"/>
              </a:buClr>
            </a:pPr>
            <a:r>
              <a:rPr lang="en-US" dirty="0" smtClean="0"/>
              <a:t>National Health Service Corps</a:t>
            </a:r>
          </a:p>
          <a:p>
            <a:pPr marL="708660" lvl="2">
              <a:buClr>
                <a:schemeClr val="accent1"/>
              </a:buClr>
            </a:pPr>
            <a:r>
              <a:rPr lang="en-US" dirty="0" smtClean="0"/>
              <a:t>Teaching Health Centers </a:t>
            </a:r>
          </a:p>
          <a:p>
            <a:pPr marL="708660" lvl="2">
              <a:buClr>
                <a:schemeClr val="accent1"/>
              </a:buClr>
            </a:pPr>
            <a:endParaRPr lang="en-US" sz="1600" dirty="0"/>
          </a:p>
          <a:p>
            <a:pPr marL="708660" lvl="2">
              <a:buClr>
                <a:schemeClr val="accent1"/>
              </a:buClr>
            </a:pPr>
            <a:endParaRPr lang="en-US" sz="1600" dirty="0"/>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419130" y="6211614"/>
            <a:ext cx="1967029" cy="646386"/>
          </a:xfrm>
          <a:prstGeom prst="rect">
            <a:avLst/>
          </a:prstGeom>
        </p:spPr>
      </p:pic>
      <p:sp>
        <p:nvSpPr>
          <p:cNvPr id="7" name="Content Placeholder 2"/>
          <p:cNvSpPr txBox="1">
            <a:spLocks/>
          </p:cNvSpPr>
          <p:nvPr/>
        </p:nvSpPr>
        <p:spPr>
          <a:xfrm>
            <a:off x="316002" y="1600200"/>
            <a:ext cx="10199597" cy="1208314"/>
          </a:xfrm>
          <a:prstGeom prst="rect">
            <a:avLst/>
          </a:prstGeom>
        </p:spPr>
        <p:txBody>
          <a:bodyPr vert="horz" lIns="91440" tIns="45720" rIns="91440" bIns="45720" rtlCol="0">
            <a:normAutofit/>
          </a:bodyPr>
          <a:lst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a:lstStyle>
          <a:p>
            <a:r>
              <a:rPr lang="en-US" sz="2400" dirty="0" smtClean="0"/>
              <a:t>CHIP was renewed for 6 years in the Continuing Resolution that was passed on January 22</a:t>
            </a:r>
          </a:p>
        </p:txBody>
      </p:sp>
      <p:pic>
        <p:nvPicPr>
          <p:cNvPr id="2050" name="Picture 2" descr="8.9 Million children enrolled. 2016 Statistical Enrollment Report"/>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024070" y="2808514"/>
            <a:ext cx="3741175" cy="239818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81115600"/>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83208"/>
            <a:ext cx="11473841" cy="1143000"/>
          </a:xfrm>
        </p:spPr>
        <p:txBody>
          <a:bodyPr/>
          <a:lstStyle/>
          <a:p>
            <a:pPr algn="ctr"/>
            <a:r>
              <a:rPr lang="en-US" sz="4400" b="1" dirty="0" smtClean="0"/>
              <a:t>Restoring Accountability at IHS Act</a:t>
            </a:r>
            <a:br>
              <a:rPr lang="en-US" sz="4400" b="1" dirty="0" smtClean="0"/>
            </a:br>
            <a:r>
              <a:rPr lang="en-US" sz="4400" b="1" dirty="0" smtClean="0"/>
              <a:t>S. 1250/ H.R. 2662</a:t>
            </a:r>
            <a:endParaRPr lang="en-US" sz="4400" b="1" dirty="0"/>
          </a:p>
        </p:txBody>
      </p:sp>
      <p:sp>
        <p:nvSpPr>
          <p:cNvPr id="3" name="Content Placeholder 2"/>
          <p:cNvSpPr>
            <a:spLocks noGrp="1"/>
          </p:cNvSpPr>
          <p:nvPr>
            <p:ph idx="1"/>
          </p:nvPr>
        </p:nvSpPr>
        <p:spPr>
          <a:xfrm>
            <a:off x="1742" y="1463056"/>
            <a:ext cx="6622473" cy="5793176"/>
          </a:xfrm>
        </p:spPr>
        <p:txBody>
          <a:bodyPr>
            <a:normAutofit/>
          </a:bodyPr>
          <a:lstStyle/>
          <a:p>
            <a:r>
              <a:rPr lang="en-US" sz="2400" dirty="0" smtClean="0"/>
              <a:t>Pay flexibility and relocation reimbursements for employees</a:t>
            </a:r>
          </a:p>
          <a:p>
            <a:r>
              <a:rPr lang="en-US" sz="2400" dirty="0" smtClean="0"/>
              <a:t>Mandated IHS employee </a:t>
            </a:r>
            <a:br>
              <a:rPr lang="en-US" sz="2400" dirty="0" smtClean="0"/>
            </a:br>
            <a:r>
              <a:rPr lang="en-US" sz="2400" dirty="0" smtClean="0"/>
              <a:t>cultural competency training</a:t>
            </a:r>
          </a:p>
          <a:p>
            <a:r>
              <a:rPr lang="en-US" sz="2400" dirty="0" smtClean="0"/>
              <a:t>Reforms Hiring and Firing for IHS Employees </a:t>
            </a:r>
          </a:p>
          <a:p>
            <a:r>
              <a:rPr lang="en-US" sz="2400" dirty="0" smtClean="0"/>
              <a:t>Additional incentives for hiring medical professionals </a:t>
            </a:r>
          </a:p>
          <a:p>
            <a:r>
              <a:rPr lang="en-US" sz="2400" dirty="0" smtClean="0"/>
              <a:t>Measure appt. wait times</a:t>
            </a:r>
          </a:p>
          <a:p>
            <a:r>
              <a:rPr lang="en-US" sz="2400" dirty="0" smtClean="0"/>
              <a:t>Requiring HHS to revisit and reform Tribal Consultation policy</a:t>
            </a:r>
          </a:p>
          <a:p>
            <a:r>
              <a:rPr lang="en-US" sz="2400" dirty="0" smtClean="0"/>
              <a:t>Regular reports to Congress</a:t>
            </a:r>
          </a:p>
          <a:p>
            <a:r>
              <a:rPr lang="en-US" sz="2400" dirty="0" smtClean="0"/>
              <a:t>HHS OIG reports every 2 years on patient harm and denial of care</a:t>
            </a:r>
          </a:p>
          <a:p>
            <a:endParaRPr lang="en-US" dirty="0" smtClean="0"/>
          </a:p>
          <a:p>
            <a:endParaRPr lang="en-US" dirty="0" smtClean="0"/>
          </a:p>
          <a:p>
            <a:endParaRPr lang="en-US" dirty="0" smtClean="0"/>
          </a:p>
          <a:p>
            <a:endParaRPr lang="en-US" dirty="0" smtClean="0"/>
          </a:p>
          <a:p>
            <a:pPr marL="114300" indent="0">
              <a:buNone/>
            </a:pPr>
            <a:endParaRPr lang="en-US" sz="2400" dirty="0" smtClean="0"/>
          </a:p>
          <a:p>
            <a:pPr marL="114300" indent="0">
              <a:buNone/>
            </a:pPr>
            <a:endParaRPr lang="en-US" dirty="0"/>
          </a:p>
        </p:txBody>
      </p:sp>
      <p:pic>
        <p:nvPicPr>
          <p:cNvPr id="2050" name="Picture 2" descr="Image result for indian health servic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312417" y="1720281"/>
            <a:ext cx="5044072" cy="2837291"/>
          </a:xfrm>
          <a:prstGeom prst="ellipse">
            <a:avLst/>
          </a:prstGeom>
          <a:ln w="63500" cap="rnd">
            <a:solidFill>
              <a:srgbClr val="333333"/>
            </a:solidFill>
          </a:ln>
          <a:effectLst>
            <a:outerShdw blurRad="381000" dist="292100" dir="5400000" sx="-80000" sy="-18000" rotWithShape="0">
              <a:srgbClr val="000000">
                <a:alpha val="22000"/>
              </a:srgbClr>
            </a:outerShdw>
          </a:effectLst>
          <a:scene3d>
            <a:camera prst="orthographicFront"/>
            <a:lightRig rig="contrasting" dir="t">
              <a:rot lat="0" lon="0" rev="3000000"/>
            </a:lightRig>
          </a:scene3d>
          <a:sp3d contourW="7620">
            <a:bevelT w="95250" h="31750"/>
            <a:contourClr>
              <a:srgbClr val="333333"/>
            </a:contourClr>
          </a:sp3d>
          <a:extLst>
            <a:ext uri="{909E8E84-426E-40DD-AFC4-6F175D3DCCD1}">
              <a14:hiddenFill xmlns:a14="http://schemas.microsoft.com/office/drawing/2010/main">
                <a:solidFill>
                  <a:srgbClr val="FFFFFF"/>
                </a:solidFill>
              </a14:hiddenFill>
            </a:ext>
          </a:extLst>
        </p:spPr>
      </p:pic>
      <p:pic>
        <p:nvPicPr>
          <p:cNvPr id="2054" name="Picture 6" descr="Image result for indian health servic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830799" y="4359644"/>
            <a:ext cx="2175163" cy="2175163"/>
          </a:xfrm>
          <a:prstGeom prst="rect">
            <a:avLst/>
          </a:prstGeom>
          <a:ln w="127000" cap="sq">
            <a:solidFill>
              <a:srgbClr val="000000"/>
            </a:solidFill>
            <a:miter lim="800000"/>
          </a:ln>
          <a:effectLst>
            <a:outerShdw blurRad="57150" dist="50800" dir="2700000" algn="tl" rotWithShape="0">
              <a:srgbClr val="000000">
                <a:alpha val="40000"/>
              </a:srgbClr>
            </a:outerShdw>
          </a:effectLst>
          <a:extLst>
            <a:ext uri="{909E8E84-426E-40DD-AFC4-6F175D3DCCD1}">
              <a14:hiddenFill xmlns:a14="http://schemas.microsoft.com/office/drawing/2010/main">
                <a:solidFill>
                  <a:srgbClr val="FFFFFF"/>
                </a:solidFill>
              </a14:hiddenFill>
            </a:ext>
          </a:extLst>
        </p:spPr>
      </p:pic>
      <p:pic>
        <p:nvPicPr>
          <p:cNvPr id="6" name="Picture 5"/>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9197711" y="6211614"/>
            <a:ext cx="1967029" cy="646386"/>
          </a:xfrm>
          <a:prstGeom prst="rect">
            <a:avLst/>
          </a:prstGeom>
        </p:spPr>
      </p:pic>
    </p:spTree>
    <p:extLst>
      <p:ext uri="{BB962C8B-B14F-4D97-AF65-F5344CB8AC3E}">
        <p14:creationId xmlns:p14="http://schemas.microsoft.com/office/powerpoint/2010/main" val="86035801"/>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Tax Reform Impact on Indian Health</a:t>
            </a:r>
            <a:endParaRPr lang="en-US" sz="4400" b="1" dirty="0"/>
          </a:p>
        </p:txBody>
      </p:sp>
      <p:sp>
        <p:nvSpPr>
          <p:cNvPr id="4" name="AutoShape 2" descr="Image result for ahca"/>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66730" y="6211614"/>
            <a:ext cx="1967029" cy="646386"/>
          </a:xfrm>
          <a:prstGeom prst="rect">
            <a:avLst/>
          </a:prstGeom>
        </p:spPr>
      </p:pic>
      <p:sp>
        <p:nvSpPr>
          <p:cNvPr id="5" name="Content Placeholder 4"/>
          <p:cNvSpPr>
            <a:spLocks noGrp="1"/>
          </p:cNvSpPr>
          <p:nvPr>
            <p:ph idx="1"/>
          </p:nvPr>
        </p:nvSpPr>
        <p:spPr/>
        <p:txBody>
          <a:bodyPr/>
          <a:lstStyle/>
          <a:p>
            <a:r>
              <a:rPr lang="en-US" sz="2400" dirty="0" smtClean="0"/>
              <a:t>Repealed the Individual Mandate in the Patient Protection and Affordable Care Act (ACA). </a:t>
            </a:r>
          </a:p>
          <a:p>
            <a:pPr lvl="1"/>
            <a:r>
              <a:rPr lang="en-US" sz="2400" dirty="0" smtClean="0"/>
              <a:t>Goes into Effect in 2019</a:t>
            </a:r>
          </a:p>
          <a:p>
            <a:pPr lvl="1"/>
            <a:r>
              <a:rPr lang="en-US" sz="2400" dirty="0" smtClean="0"/>
              <a:t>Indians are already Exempt from the Mandate</a:t>
            </a:r>
          </a:p>
          <a:p>
            <a:r>
              <a:rPr lang="en-US" sz="2400" dirty="0" smtClean="0"/>
              <a:t>Congressional Budget Office predicts that 13 million fewer people will have insurance coverage by 2027, and premiums will go up by 10% most years</a:t>
            </a:r>
          </a:p>
          <a:p>
            <a:endParaRPr lang="en-US" dirty="0" smtClean="0"/>
          </a:p>
          <a:p>
            <a:pPr lvl="1"/>
            <a:endParaRPr lang="en-US" dirty="0"/>
          </a:p>
        </p:txBody>
      </p:sp>
      <p:sp>
        <p:nvSpPr>
          <p:cNvPr id="3" name="AutoShape 2" descr="Image result for tax reform"/>
          <p:cNvSpPr>
            <a:spLocks noChangeAspect="1" noChangeArrowheads="1"/>
          </p:cNvSpPr>
          <p:nvPr/>
        </p:nvSpPr>
        <p:spPr bwMode="auto">
          <a:xfrm>
            <a:off x="307975" y="7937"/>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7" name="AutoShape 4" descr="Image result for tax reform"/>
          <p:cNvSpPr>
            <a:spLocks noChangeAspect="1" noChangeArrowheads="1"/>
          </p:cNvSpPr>
          <p:nvPr/>
        </p:nvSpPr>
        <p:spPr bwMode="auto">
          <a:xfrm>
            <a:off x="460375" y="160337"/>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8" name="Picture 7"/>
          <p:cNvPicPr>
            <a:picLocks noChangeAspect="1"/>
          </p:cNvPicPr>
          <p:nvPr/>
        </p:nvPicPr>
        <p:blipFill>
          <a:blip r:embed="rId4"/>
          <a:stretch>
            <a:fillRect/>
          </a:stretch>
        </p:blipFill>
        <p:spPr>
          <a:xfrm>
            <a:off x="4859064" y="4303986"/>
            <a:ext cx="2408971" cy="2408971"/>
          </a:xfrm>
          <a:prstGeom prst="rect">
            <a:avLst/>
          </a:prstGeom>
        </p:spPr>
      </p:pic>
    </p:spTree>
    <p:extLst>
      <p:ext uri="{BB962C8B-B14F-4D97-AF65-F5344CB8AC3E}">
        <p14:creationId xmlns:p14="http://schemas.microsoft.com/office/powerpoint/2010/main" val="116045110"/>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Medicaid Work Requirements </a:t>
            </a:r>
            <a:endParaRPr lang="en-US" sz="4400" b="1" dirty="0"/>
          </a:p>
        </p:txBody>
      </p:sp>
      <p:sp>
        <p:nvSpPr>
          <p:cNvPr id="4" name="AutoShape 2" descr="Image result for ahca"/>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66730" y="6211614"/>
            <a:ext cx="1967029" cy="646386"/>
          </a:xfrm>
          <a:prstGeom prst="rect">
            <a:avLst/>
          </a:prstGeom>
        </p:spPr>
      </p:pic>
      <p:sp>
        <p:nvSpPr>
          <p:cNvPr id="5" name="Content Placeholder 4"/>
          <p:cNvSpPr>
            <a:spLocks noGrp="1"/>
          </p:cNvSpPr>
          <p:nvPr>
            <p:ph idx="1"/>
          </p:nvPr>
        </p:nvSpPr>
        <p:spPr>
          <a:xfrm>
            <a:off x="609600" y="1600200"/>
            <a:ext cx="7541172" cy="4800600"/>
          </a:xfrm>
        </p:spPr>
        <p:txBody>
          <a:bodyPr>
            <a:normAutofit fontScale="92500" lnSpcReduction="20000"/>
          </a:bodyPr>
          <a:lstStyle/>
          <a:p>
            <a:r>
              <a:rPr lang="en-US" dirty="0"/>
              <a:t>On January 11, 2018, the Centers for Medicare and Medicaid Services (CMS) issued a Dear State Medicaid Director (SMD: 18-002) letter, entitled </a:t>
            </a:r>
            <a:r>
              <a:rPr lang="en-US" i="1" dirty="0"/>
              <a:t>RE: Opportunities to Promote Work and Community Engagement Among Medicaid Beneficiaries</a:t>
            </a:r>
            <a:r>
              <a:rPr lang="en-US" i="1" dirty="0" smtClean="0"/>
              <a:t>.</a:t>
            </a:r>
          </a:p>
          <a:p>
            <a:pPr lvl="1"/>
            <a:r>
              <a:rPr lang="en-US" dirty="0"/>
              <a:t>new policy supports states mandating work requirements through Section 1115 waivers as conditions of eligibility for the Medicaid </a:t>
            </a:r>
            <a:r>
              <a:rPr lang="en-US" dirty="0" smtClean="0"/>
              <a:t>program</a:t>
            </a:r>
          </a:p>
          <a:p>
            <a:pPr lvl="2"/>
            <a:r>
              <a:rPr lang="en-US" dirty="0" smtClean="0"/>
              <a:t>However does encourage states to consider Tribal Work programs as meeting the requirements</a:t>
            </a:r>
          </a:p>
          <a:p>
            <a:pPr lvl="2"/>
            <a:r>
              <a:rPr lang="en-US" dirty="0" smtClean="0"/>
              <a:t>Requires States to consult with Tribes prior to the submission of a waiver</a:t>
            </a:r>
          </a:p>
          <a:p>
            <a:pPr lvl="1"/>
            <a:r>
              <a:rPr lang="en-US" dirty="0"/>
              <a:t>The new guidance was created without Tribal consultation despite repeated requests from </a:t>
            </a:r>
            <a:r>
              <a:rPr lang="en-US" dirty="0" smtClean="0"/>
              <a:t>Tribes</a:t>
            </a:r>
          </a:p>
          <a:p>
            <a:pPr lvl="1"/>
            <a:r>
              <a:rPr lang="en-US" dirty="0"/>
              <a:t>Tribes have been universally opposed to the imposition of Medicaid work </a:t>
            </a:r>
            <a:r>
              <a:rPr lang="en-US" dirty="0" smtClean="0"/>
              <a:t>requirements</a:t>
            </a:r>
          </a:p>
          <a:p>
            <a:pPr lvl="1"/>
            <a:r>
              <a:rPr lang="en-US" dirty="0" smtClean="0"/>
              <a:t>Administrator </a:t>
            </a:r>
            <a:r>
              <a:rPr lang="en-US" dirty="0" err="1" smtClean="0"/>
              <a:t>Verma</a:t>
            </a:r>
            <a:r>
              <a:rPr lang="en-US" dirty="0" smtClean="0"/>
              <a:t> indicated that she directed CMS to give AI/AN exemptions to the work requirements but the Division of Civil Rights stopped it</a:t>
            </a:r>
            <a:endParaRPr lang="en-US" dirty="0"/>
          </a:p>
        </p:txBody>
      </p:sp>
      <p:pic>
        <p:nvPicPr>
          <p:cNvPr id="1028" name="Picture 4" descr="Image result for medicaid work requirements"/>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066298" y="2408577"/>
            <a:ext cx="4116630" cy="23053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53120258"/>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Restoring Accountability at IHS Act</a:t>
            </a:r>
            <a:endParaRPr lang="en-US" sz="4400" b="1" dirty="0"/>
          </a:p>
        </p:txBody>
      </p:sp>
      <p:sp>
        <p:nvSpPr>
          <p:cNvPr id="3" name="Content Placeholder 2"/>
          <p:cNvSpPr>
            <a:spLocks noGrp="1"/>
          </p:cNvSpPr>
          <p:nvPr>
            <p:ph idx="1"/>
          </p:nvPr>
        </p:nvSpPr>
        <p:spPr>
          <a:xfrm>
            <a:off x="290946" y="1064824"/>
            <a:ext cx="6622473" cy="5543794"/>
          </a:xfrm>
        </p:spPr>
        <p:txBody>
          <a:bodyPr>
            <a:normAutofit fontScale="62500" lnSpcReduction="20000"/>
          </a:bodyPr>
          <a:lstStyle/>
          <a:p>
            <a:r>
              <a:rPr lang="en-US" sz="3200" dirty="0" smtClean="0"/>
              <a:t>NIHB Board Member Victoria Kitcheyan Testified before the Senate Committee on S. 1250 before Senate Committee on Indian Affairs on June 13 and on June 21 at the House Natural Resources Committee</a:t>
            </a:r>
          </a:p>
          <a:p>
            <a:pPr lvl="1"/>
            <a:r>
              <a:rPr lang="en-US" sz="2800" dirty="0" smtClean="0"/>
              <a:t>Stressed the need for full-time permanent staff, innovative care models like DHAT</a:t>
            </a:r>
          </a:p>
          <a:p>
            <a:pPr lvl="1"/>
            <a:r>
              <a:rPr lang="en-US" sz="2800" dirty="0" smtClean="0"/>
              <a:t>Need for more Tribal consultation on the bill and provisions in the bill</a:t>
            </a:r>
          </a:p>
          <a:p>
            <a:pPr lvl="1"/>
            <a:r>
              <a:rPr lang="en-US" sz="2800" dirty="0" smtClean="0"/>
              <a:t>More reporting on quality of care for referral services </a:t>
            </a:r>
          </a:p>
          <a:p>
            <a:pPr lvl="1"/>
            <a:r>
              <a:rPr lang="en-US" sz="2800" dirty="0" smtClean="0"/>
              <a:t>Better language on self-governance exemptions needed</a:t>
            </a:r>
          </a:p>
          <a:p>
            <a:pPr lvl="1"/>
            <a:r>
              <a:rPr lang="en-US" sz="2800" dirty="0" smtClean="0"/>
              <a:t>More flexibility for 3</a:t>
            </a:r>
            <a:r>
              <a:rPr lang="en-US" sz="2800" baseline="30000" dirty="0" smtClean="0"/>
              <a:t>rd</a:t>
            </a:r>
            <a:r>
              <a:rPr lang="en-US" sz="2800" dirty="0" smtClean="0"/>
              <a:t> party revenues </a:t>
            </a:r>
          </a:p>
          <a:p>
            <a:pPr lvl="1"/>
            <a:r>
              <a:rPr lang="en-US" sz="2800" dirty="0" smtClean="0"/>
              <a:t>Additional Tribal consultation on reporting</a:t>
            </a:r>
          </a:p>
          <a:p>
            <a:endParaRPr lang="en-US" sz="3200" dirty="0" smtClean="0"/>
          </a:p>
          <a:p>
            <a:r>
              <a:rPr lang="en-US" sz="3200" b="1" u="sng" dirty="0" smtClean="0"/>
              <a:t>Current Status</a:t>
            </a:r>
            <a:r>
              <a:rPr lang="en-US" sz="3200" dirty="0" smtClean="0"/>
              <a:t>: Committees are working on amended language in a bicameral process.  Markup delayed due to procedural issues with referrals in the House, but hopefully forthcoming.</a:t>
            </a:r>
          </a:p>
          <a:p>
            <a:pPr lvl="1"/>
            <a:r>
              <a:rPr lang="en-US" sz="2900" dirty="0" smtClean="0"/>
              <a:t>NIHB submitted suggested language to clarify that Self-governance Tribes would not be subject to the requirements </a:t>
            </a:r>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94480" y="6197703"/>
            <a:ext cx="1967029" cy="646386"/>
          </a:xfrm>
          <a:prstGeom prst="rect">
            <a:avLst/>
          </a:prstGeom>
        </p:spPr>
      </p:pic>
      <p:pic>
        <p:nvPicPr>
          <p:cNvPr id="5" name="Picture 4"/>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173686" y="3302712"/>
            <a:ext cx="4572000" cy="3429000"/>
          </a:xfrm>
          <a:prstGeom prst="rect">
            <a:avLst/>
          </a:prstGeom>
        </p:spPr>
      </p:pic>
      <p:pic>
        <p:nvPicPr>
          <p:cNvPr id="4" name="Picture 3"/>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913419" y="892696"/>
            <a:ext cx="4444900" cy="2944025"/>
          </a:xfrm>
          <a:prstGeom prst="rect">
            <a:avLst/>
          </a:prstGeom>
        </p:spPr>
      </p:pic>
    </p:spTree>
    <p:extLst>
      <p:ext uri="{BB962C8B-B14F-4D97-AF65-F5344CB8AC3E}">
        <p14:creationId xmlns:p14="http://schemas.microsoft.com/office/powerpoint/2010/main" val="1226340956"/>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Mitigating METH Act – S. 2270</a:t>
            </a:r>
            <a:endParaRPr lang="en-US" sz="4400" b="1" dirty="0"/>
          </a:p>
        </p:txBody>
      </p:sp>
      <p:sp>
        <p:nvSpPr>
          <p:cNvPr id="3" name="Content Placeholder 2"/>
          <p:cNvSpPr>
            <a:spLocks noGrp="1"/>
          </p:cNvSpPr>
          <p:nvPr>
            <p:ph idx="1"/>
          </p:nvPr>
        </p:nvSpPr>
        <p:spPr>
          <a:xfrm>
            <a:off x="290946" y="1064824"/>
            <a:ext cx="6622473" cy="5543794"/>
          </a:xfrm>
        </p:spPr>
        <p:txBody>
          <a:bodyPr>
            <a:normAutofit/>
          </a:bodyPr>
          <a:lstStyle/>
          <a:p>
            <a:r>
              <a:rPr lang="en-US" dirty="0" smtClean="0"/>
              <a:t>Senator Steve Daines (R-MT) introduced legislation that would add Tribes as eligible grantees under the “State Response to the Opioid Abuse Crisis” grants. </a:t>
            </a:r>
          </a:p>
          <a:p>
            <a:pPr marL="114300" indent="0">
              <a:buNone/>
            </a:pPr>
            <a:endParaRPr lang="en-US" dirty="0" smtClean="0"/>
          </a:p>
          <a:p>
            <a:r>
              <a:rPr lang="en-US" dirty="0" smtClean="0"/>
              <a:t>Would also allow treatment for methamphetamine </a:t>
            </a:r>
          </a:p>
          <a:p>
            <a:pPr marL="114300" indent="0">
              <a:buNone/>
            </a:pPr>
            <a:endParaRPr lang="en-US" dirty="0" smtClean="0"/>
          </a:p>
          <a:p>
            <a:r>
              <a:rPr lang="en-US" dirty="0" smtClean="0"/>
              <a:t>Funding was put out under this program in the fall, but Tribes did not get the money, and states do not have to use the money to help Tribes.</a:t>
            </a:r>
          </a:p>
          <a:p>
            <a:pPr marL="411480" lvl="1" indent="0">
              <a:buNone/>
            </a:pPr>
            <a:endParaRPr lang="en-US" dirty="0" smtClean="0"/>
          </a:p>
          <a:p>
            <a:pPr marL="342900" lvl="1">
              <a:buClr>
                <a:schemeClr val="accent1"/>
              </a:buClr>
            </a:pPr>
            <a:r>
              <a:rPr lang="en-US" sz="2200" dirty="0"/>
              <a:t>Could be attached to an upcoming national legislation on opioid treatment/ </a:t>
            </a:r>
            <a:r>
              <a:rPr lang="en-US" sz="2200" dirty="0" smtClean="0"/>
              <a:t>prevention</a:t>
            </a:r>
          </a:p>
          <a:p>
            <a:pPr marL="342900" lvl="1">
              <a:buClr>
                <a:schemeClr val="accent1"/>
              </a:buClr>
            </a:pPr>
            <a:endParaRPr lang="en-US" sz="2200" dirty="0" smtClean="0"/>
          </a:p>
          <a:p>
            <a:pPr marL="342900" lvl="1">
              <a:buClr>
                <a:schemeClr val="accent1"/>
              </a:buClr>
            </a:pPr>
            <a:r>
              <a:rPr lang="en-US" sz="2200" dirty="0" smtClean="0"/>
              <a:t>House legislation forthcoming</a:t>
            </a:r>
            <a:endParaRPr lang="en-US" sz="2200" dirty="0"/>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94480" y="6197703"/>
            <a:ext cx="1967029" cy="646386"/>
          </a:xfrm>
          <a:prstGeom prst="rect">
            <a:avLst/>
          </a:prstGeom>
        </p:spPr>
      </p:pic>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5400000">
            <a:off x="6858579" y="1673800"/>
            <a:ext cx="4871803" cy="3653852"/>
          </a:xfrm>
          <a:prstGeom prst="rect">
            <a:avLst/>
          </a:prstGeom>
        </p:spPr>
      </p:pic>
    </p:spTree>
    <p:extLst>
      <p:ext uri="{BB962C8B-B14F-4D97-AF65-F5344CB8AC3E}">
        <p14:creationId xmlns:p14="http://schemas.microsoft.com/office/powerpoint/2010/main" val="429109161"/>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Veterans’ Health Legislation</a:t>
            </a:r>
            <a:endParaRPr lang="en-US" sz="4400" b="1" dirty="0"/>
          </a:p>
        </p:txBody>
      </p:sp>
      <p:sp>
        <p:nvSpPr>
          <p:cNvPr id="3" name="Content Placeholder 2"/>
          <p:cNvSpPr>
            <a:spLocks noGrp="1"/>
          </p:cNvSpPr>
          <p:nvPr>
            <p:ph idx="1"/>
          </p:nvPr>
        </p:nvSpPr>
        <p:spPr>
          <a:xfrm>
            <a:off x="1" y="839449"/>
            <a:ext cx="10837888" cy="4781862"/>
          </a:xfrm>
        </p:spPr>
        <p:txBody>
          <a:bodyPr>
            <a:normAutofit/>
          </a:bodyPr>
          <a:lstStyle/>
          <a:p>
            <a:pPr marL="342900" lvl="1">
              <a:buClr>
                <a:schemeClr val="accent1"/>
              </a:buClr>
            </a:pPr>
            <a:r>
              <a:rPr lang="en-US" sz="2200" dirty="0" smtClean="0"/>
              <a:t>October 24, 2018 – NIHB submitted testimony for the record on </a:t>
            </a:r>
            <a:r>
              <a:rPr lang="en-US" sz="2200" b="1" i="1" dirty="0" smtClean="0"/>
              <a:t>draft</a:t>
            </a:r>
            <a:r>
              <a:rPr lang="en-US" sz="2200" dirty="0" smtClean="0"/>
              <a:t> legislation for the House Veterans’ Affairs Committee.  Testimony requested that the legislation:</a:t>
            </a:r>
          </a:p>
          <a:p>
            <a:pPr marL="708660" lvl="2">
              <a:buClr>
                <a:schemeClr val="accent1"/>
              </a:buClr>
            </a:pPr>
            <a:r>
              <a:rPr lang="en-US" dirty="0" smtClean="0"/>
              <a:t>Reaffirm and maintain the current agreements between VA, IHS and Tribal health programs (as outlined in section 405 of the Indian Healthcare Improvement Act)</a:t>
            </a:r>
          </a:p>
          <a:p>
            <a:pPr marL="708660" lvl="2">
              <a:buClr>
                <a:schemeClr val="accent1"/>
              </a:buClr>
            </a:pPr>
            <a:r>
              <a:rPr lang="en-US" dirty="0" smtClean="0"/>
              <a:t>Clarify that agreements authorized under Section 405 be reimbursed at cost-based rates that IHS annually publishes in the federal register</a:t>
            </a:r>
          </a:p>
          <a:p>
            <a:pPr marL="708660" lvl="2">
              <a:buClr>
                <a:schemeClr val="accent1"/>
              </a:buClr>
            </a:pPr>
            <a:r>
              <a:rPr lang="en-US" dirty="0" smtClean="0"/>
              <a:t>Include Tribes and Urban Indian Health Organizations as “network providers” </a:t>
            </a:r>
            <a:r>
              <a:rPr lang="en-US" b="1" i="1" dirty="0" smtClean="0"/>
              <a:t>if they choose </a:t>
            </a:r>
            <a:r>
              <a:rPr lang="en-US" dirty="0" smtClean="0"/>
              <a:t>to participate in the VA CHOICE program. </a:t>
            </a:r>
          </a:p>
          <a:p>
            <a:pPr marL="708660" lvl="2">
              <a:buClr>
                <a:schemeClr val="accent1"/>
              </a:buClr>
            </a:pPr>
            <a:r>
              <a:rPr lang="en-US" dirty="0" smtClean="0"/>
              <a:t>Explicitly exempt I/T/U system from value-based reimbursement</a:t>
            </a:r>
          </a:p>
          <a:p>
            <a:pPr marL="708660" lvl="2">
              <a:buClr>
                <a:schemeClr val="accent1"/>
              </a:buClr>
            </a:pPr>
            <a:r>
              <a:rPr lang="en-US" dirty="0" smtClean="0"/>
              <a:t>Add reimbursement for Purchased/referred care</a:t>
            </a:r>
          </a:p>
          <a:p>
            <a:pPr marL="708660" lvl="2">
              <a:buClr>
                <a:schemeClr val="accent1"/>
              </a:buClr>
            </a:pPr>
            <a:r>
              <a:rPr lang="en-US" dirty="0" smtClean="0"/>
              <a:t>Exempt AI/AN Veterans from co-pays and deductibles </a:t>
            </a:r>
          </a:p>
          <a:p>
            <a:pPr marL="480060" lvl="2" indent="0">
              <a:buClr>
                <a:schemeClr val="accent1"/>
              </a:buClr>
              <a:buNone/>
            </a:pPr>
            <a:endParaRPr lang="en-US" dirty="0" smtClean="0"/>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94480" y="6197703"/>
            <a:ext cx="1967029" cy="646386"/>
          </a:xfrm>
          <a:prstGeom prst="rect">
            <a:avLst/>
          </a:prstGeom>
        </p:spPr>
      </p:pic>
    </p:spTree>
    <p:extLst>
      <p:ext uri="{BB962C8B-B14F-4D97-AF65-F5344CB8AC3E}">
        <p14:creationId xmlns:p14="http://schemas.microsoft.com/office/powerpoint/2010/main" val="4049956841"/>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91440"/>
            <a:ext cx="11473841" cy="1143000"/>
          </a:xfrm>
        </p:spPr>
        <p:txBody>
          <a:bodyPr/>
          <a:lstStyle/>
          <a:p>
            <a:pPr algn="ctr"/>
            <a:r>
              <a:rPr lang="en-US" sz="4400" b="1" dirty="0" smtClean="0"/>
              <a:t>Veterans’ Health Legislation</a:t>
            </a:r>
            <a:endParaRPr lang="en-US" sz="4400" b="1" dirty="0"/>
          </a:p>
        </p:txBody>
      </p:sp>
      <p:sp>
        <p:nvSpPr>
          <p:cNvPr id="3" name="Content Placeholder 2"/>
          <p:cNvSpPr>
            <a:spLocks noGrp="1"/>
          </p:cNvSpPr>
          <p:nvPr>
            <p:ph idx="1"/>
          </p:nvPr>
        </p:nvSpPr>
        <p:spPr>
          <a:xfrm>
            <a:off x="0" y="839449"/>
            <a:ext cx="11062741" cy="6004640"/>
          </a:xfrm>
        </p:spPr>
        <p:txBody>
          <a:bodyPr>
            <a:normAutofit lnSpcReduction="10000"/>
          </a:bodyPr>
          <a:lstStyle/>
          <a:p>
            <a:pPr marL="342900" lvl="1">
              <a:buClr>
                <a:schemeClr val="accent1"/>
              </a:buClr>
            </a:pPr>
            <a:r>
              <a:rPr lang="en-US" sz="2200" dirty="0" smtClean="0"/>
              <a:t>H.R</a:t>
            </a:r>
            <a:r>
              <a:rPr lang="en-US" sz="2200" dirty="0"/>
              <a:t>. 4242 </a:t>
            </a:r>
            <a:r>
              <a:rPr lang="en-US" sz="2200" dirty="0" smtClean="0"/>
              <a:t>- VA </a:t>
            </a:r>
            <a:r>
              <a:rPr lang="en-US" sz="2200" dirty="0"/>
              <a:t>Care in the Community </a:t>
            </a:r>
            <a:r>
              <a:rPr lang="en-US" sz="2200" dirty="0" smtClean="0"/>
              <a:t>Act introduced on November 3, passed Committee on December 19. </a:t>
            </a:r>
          </a:p>
          <a:p>
            <a:pPr marL="708660" lvl="2">
              <a:buClr>
                <a:schemeClr val="accent1"/>
              </a:buClr>
            </a:pPr>
            <a:r>
              <a:rPr lang="en-US" dirty="0" smtClean="0"/>
              <a:t>Contains exemption for Tribal and federal providers on rates to negotiate higher rates rather than value-based or Medicare rates </a:t>
            </a:r>
          </a:p>
          <a:p>
            <a:pPr marL="708660" lvl="2">
              <a:buClr>
                <a:schemeClr val="accent1"/>
              </a:buClr>
            </a:pPr>
            <a:r>
              <a:rPr lang="en-US" dirty="0" smtClean="0"/>
              <a:t>Allows IHS as an </a:t>
            </a:r>
            <a:r>
              <a:rPr lang="en-US" dirty="0"/>
              <a:t>in-network provider and “Any health care provider not </a:t>
            </a:r>
            <a:r>
              <a:rPr lang="en-US" dirty="0" smtClean="0"/>
              <a:t>otherwise </a:t>
            </a:r>
            <a:r>
              <a:rPr lang="en-US" dirty="0"/>
              <a:t>covered under any of subparagraphs (A) 5 through (F) that meets criteria established by </a:t>
            </a:r>
            <a:r>
              <a:rPr lang="en-US" dirty="0" smtClean="0"/>
              <a:t> </a:t>
            </a:r>
            <a:r>
              <a:rPr lang="en-US" dirty="0"/>
              <a:t>the Secretary for purposes of such section</a:t>
            </a:r>
            <a:r>
              <a:rPr lang="en-US" dirty="0" smtClean="0"/>
              <a:t>.”</a:t>
            </a:r>
            <a:endParaRPr lang="en-US" dirty="0"/>
          </a:p>
          <a:p>
            <a:pPr marL="480060" lvl="2" indent="0">
              <a:buClr>
                <a:schemeClr val="accent1"/>
              </a:buClr>
              <a:buNone/>
            </a:pPr>
            <a:endParaRPr lang="en-US" dirty="0"/>
          </a:p>
          <a:p>
            <a:pPr marL="342900" lvl="1">
              <a:buClr>
                <a:schemeClr val="accent1"/>
              </a:buClr>
            </a:pPr>
            <a:r>
              <a:rPr lang="en-US" sz="2200" dirty="0" smtClean="0"/>
              <a:t>S. 2193 – Caring for our Veterans Act introduced </a:t>
            </a:r>
            <a:r>
              <a:rPr lang="en-US" sz="2200" dirty="0"/>
              <a:t>and passed out of committee </a:t>
            </a:r>
            <a:r>
              <a:rPr lang="en-US" sz="2200" dirty="0" smtClean="0"/>
              <a:t>on December 5.</a:t>
            </a:r>
          </a:p>
          <a:p>
            <a:pPr marL="708660" lvl="2">
              <a:buClr>
                <a:schemeClr val="accent1"/>
              </a:buClr>
            </a:pPr>
            <a:r>
              <a:rPr lang="en-US" dirty="0" smtClean="0"/>
              <a:t>Similar provisions to house on Tribal and federal “in network” providers  </a:t>
            </a:r>
          </a:p>
          <a:p>
            <a:pPr marL="708660" lvl="2">
              <a:buClr>
                <a:schemeClr val="accent1"/>
              </a:buClr>
            </a:pPr>
            <a:r>
              <a:rPr lang="en-US" dirty="0" smtClean="0"/>
              <a:t>Does not include exempt from value-based reimbursement, or Medicare rates </a:t>
            </a:r>
          </a:p>
          <a:p>
            <a:pPr marL="708660" lvl="2">
              <a:buClr>
                <a:schemeClr val="accent1"/>
              </a:buClr>
            </a:pPr>
            <a:r>
              <a:rPr lang="en-US" dirty="0" smtClean="0"/>
              <a:t>Explicitly supports MOUs with Tribes and IHS</a:t>
            </a:r>
          </a:p>
          <a:p>
            <a:pPr marL="708660" lvl="2">
              <a:buClr>
                <a:schemeClr val="accent1"/>
              </a:buClr>
            </a:pPr>
            <a:r>
              <a:rPr lang="en-US" dirty="0" smtClean="0"/>
              <a:t>Increases number of GME spots, allows IHS and Tribes to participate </a:t>
            </a:r>
          </a:p>
          <a:p>
            <a:pPr marL="708660" lvl="2">
              <a:buClr>
                <a:schemeClr val="accent1"/>
              </a:buClr>
            </a:pPr>
            <a:r>
              <a:rPr lang="en-US" dirty="0" smtClean="0"/>
              <a:t>Includes a provision to establish or affiliate with graduate medical residency programs at facilities operated by Indian Tribes, Tribal organizations, and the IHS  in rural areas </a:t>
            </a:r>
          </a:p>
          <a:p>
            <a:pPr marL="480060" lvl="2" indent="0">
              <a:buClr>
                <a:schemeClr val="accent1"/>
              </a:buClr>
              <a:buNone/>
            </a:pPr>
            <a:endParaRPr lang="en-US" dirty="0" smtClean="0"/>
          </a:p>
          <a:p>
            <a:pPr marL="342900" lvl="1">
              <a:buClr>
                <a:schemeClr val="accent1"/>
              </a:buClr>
            </a:pPr>
            <a:r>
              <a:rPr lang="en-US" sz="2200" dirty="0" smtClean="0"/>
              <a:t>GAO also conducting a study on impacts of IHS/Tribal/VA MOUs.  Looking for more Tribal participants in the study! </a:t>
            </a:r>
            <a:endParaRPr lang="en-US" sz="2200" dirty="0"/>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294480" y="6197703"/>
            <a:ext cx="1967029" cy="646386"/>
          </a:xfrm>
          <a:prstGeom prst="rect">
            <a:avLst/>
          </a:prstGeom>
        </p:spPr>
      </p:pic>
    </p:spTree>
    <p:extLst>
      <p:ext uri="{BB962C8B-B14F-4D97-AF65-F5344CB8AC3E}">
        <p14:creationId xmlns:p14="http://schemas.microsoft.com/office/powerpoint/2010/main" val="2061544089"/>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4872" y="13117"/>
            <a:ext cx="11182662" cy="1143000"/>
          </a:xfrm>
        </p:spPr>
        <p:txBody>
          <a:bodyPr/>
          <a:lstStyle/>
          <a:p>
            <a:pPr algn="ctr"/>
            <a:r>
              <a:rPr lang="en-US" b="1" dirty="0" smtClean="0"/>
              <a:t>Tribal Health Priorities in the Farm Bill</a:t>
            </a:r>
            <a:endParaRPr lang="en-US" b="1" dirty="0"/>
          </a:p>
        </p:txBody>
      </p:sp>
      <p:sp>
        <p:nvSpPr>
          <p:cNvPr id="3" name="Content Placeholder 2"/>
          <p:cNvSpPr>
            <a:spLocks noGrp="1"/>
          </p:cNvSpPr>
          <p:nvPr>
            <p:ph idx="1"/>
          </p:nvPr>
        </p:nvSpPr>
        <p:spPr>
          <a:xfrm>
            <a:off x="609600" y="1156117"/>
            <a:ext cx="6795541" cy="5544486"/>
          </a:xfrm>
        </p:spPr>
        <p:txBody>
          <a:bodyPr>
            <a:normAutofit lnSpcReduction="10000"/>
          </a:bodyPr>
          <a:lstStyle/>
          <a:p>
            <a:r>
              <a:rPr lang="en-US" dirty="0" smtClean="0"/>
              <a:t>January </a:t>
            </a:r>
            <a:r>
              <a:rPr lang="en-US" dirty="0"/>
              <a:t>18, </a:t>
            </a:r>
            <a:r>
              <a:rPr lang="en-US" dirty="0" smtClean="0"/>
              <a:t>2018 – NIHB Executive </a:t>
            </a:r>
            <a:r>
              <a:rPr lang="en-US" dirty="0"/>
              <a:t>Director Stacy A. Bohlen participated in a roundtable with the Senate Committee on Indian Affairs titled “Advancing Native Food Traditions in Indian Country.”  </a:t>
            </a:r>
            <a:endParaRPr lang="en-US" dirty="0" smtClean="0"/>
          </a:p>
          <a:p>
            <a:pPr lvl="1"/>
            <a:r>
              <a:rPr lang="en-US" dirty="0" smtClean="0"/>
              <a:t>Tribal </a:t>
            </a:r>
            <a:r>
              <a:rPr lang="en-US" dirty="0"/>
              <a:t>policy recommends for the upcoming reauthorization of the Farm Bill.  </a:t>
            </a:r>
          </a:p>
          <a:p>
            <a:r>
              <a:rPr lang="en-US" dirty="0" smtClean="0"/>
              <a:t>Stressed the </a:t>
            </a:r>
            <a:r>
              <a:rPr lang="en-US" dirty="0"/>
              <a:t>need for federal policy to support traditional food practices, Tribal sovereignty, and self-determination.  </a:t>
            </a:r>
            <a:endParaRPr lang="en-US" dirty="0" smtClean="0"/>
          </a:p>
          <a:p>
            <a:r>
              <a:rPr lang="en-US" dirty="0" smtClean="0"/>
              <a:t>Emphasized the </a:t>
            </a:r>
            <a:r>
              <a:rPr lang="en-US" dirty="0"/>
              <a:t>link between access to traditional food and health outcomes.  </a:t>
            </a:r>
            <a:endParaRPr lang="en-US" dirty="0" smtClean="0"/>
          </a:p>
          <a:p>
            <a:r>
              <a:rPr lang="en-US" dirty="0" smtClean="0"/>
              <a:t>Recommendations: </a:t>
            </a:r>
          </a:p>
          <a:p>
            <a:pPr lvl="1"/>
            <a:r>
              <a:rPr lang="en-US" dirty="0" smtClean="0"/>
              <a:t>Federal Policies that promote traditional food programming and food sovereignty</a:t>
            </a:r>
          </a:p>
          <a:p>
            <a:pPr lvl="1"/>
            <a:r>
              <a:rPr lang="en-US" dirty="0" smtClean="0"/>
              <a:t>Self-governance for </a:t>
            </a:r>
            <a:r>
              <a:rPr lang="en-US" dirty="0"/>
              <a:t>federal food programs like the Supplemental Nutrition Assistance Program (SNAP</a:t>
            </a:r>
            <a:r>
              <a:rPr lang="en-US" dirty="0" smtClean="0"/>
              <a:t>) </a:t>
            </a:r>
          </a:p>
          <a:p>
            <a:endParaRPr lang="en-US" dirty="0"/>
          </a:p>
        </p:txBody>
      </p:sp>
      <p:pic>
        <p:nvPicPr>
          <p:cNvPr id="5" name="Picture 4"/>
          <p:cNvPicPr>
            <a:picLocks noChangeAspect="1"/>
          </p:cNvPicPr>
          <p:nvPr/>
        </p:nvPicPr>
        <p:blipFill rotWithShape="1">
          <a:blip r:embed="rId2">
            <a:extLst>
              <a:ext uri="{28A0092B-C50C-407E-A947-70E740481C1C}">
                <a14:useLocalDpi xmlns:a14="http://schemas.microsoft.com/office/drawing/2010/main" val="0"/>
              </a:ext>
            </a:extLst>
          </a:blip>
          <a:srcRect l="36045" t="19324" r="12316"/>
          <a:stretch/>
        </p:blipFill>
        <p:spPr>
          <a:xfrm>
            <a:off x="7689954" y="1600200"/>
            <a:ext cx="3339034" cy="3912434"/>
          </a:xfrm>
          <a:prstGeom prst="rect">
            <a:avLst/>
          </a:prstGeom>
        </p:spPr>
      </p:pic>
    </p:spTree>
    <p:extLst>
      <p:ext uri="{BB962C8B-B14F-4D97-AF65-F5344CB8AC3E}">
        <p14:creationId xmlns:p14="http://schemas.microsoft.com/office/powerpoint/2010/main" val="96607496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851493" y="420582"/>
            <a:ext cx="9243391" cy="1368150"/>
          </a:xfrm>
        </p:spPr>
        <p:txBody>
          <a:bodyPr/>
          <a:lstStyle/>
          <a:p>
            <a:pPr algn="ctr"/>
            <a:r>
              <a:rPr lang="en-US" sz="8800" b="1" dirty="0" smtClean="0">
                <a:solidFill>
                  <a:srgbClr val="002060"/>
                </a:solidFill>
                <a:latin typeface="Papyrus" panose="03070502060502030205" pitchFamily="66" charset="0"/>
              </a:rPr>
              <a:t>Contacts</a:t>
            </a:r>
            <a:endParaRPr lang="en-US" sz="8800" b="1" dirty="0">
              <a:solidFill>
                <a:srgbClr val="002060"/>
              </a:solidFill>
              <a:latin typeface="Papyrus" panose="03070502060502030205" pitchFamily="66" charset="0"/>
            </a:endParaRPr>
          </a:p>
        </p:txBody>
      </p:sp>
      <p:sp>
        <p:nvSpPr>
          <p:cNvPr id="3" name="Subtitle 2"/>
          <p:cNvSpPr>
            <a:spLocks noGrp="1"/>
          </p:cNvSpPr>
          <p:nvPr>
            <p:ph type="subTitle" idx="1"/>
          </p:nvPr>
        </p:nvSpPr>
        <p:spPr>
          <a:xfrm>
            <a:off x="921966" y="1788732"/>
            <a:ext cx="9523404" cy="4690746"/>
          </a:xfrm>
        </p:spPr>
        <p:txBody>
          <a:bodyPr>
            <a:normAutofit lnSpcReduction="10000"/>
          </a:bodyPr>
          <a:lstStyle/>
          <a:p>
            <a:endParaRPr lang="en-US" sz="2400" dirty="0" smtClean="0">
              <a:latin typeface="Times New Roman" panose="02020603050405020304" pitchFamily="18" charset="0"/>
              <a:cs typeface="Times New Roman" panose="02020603050405020304" pitchFamily="18" charset="0"/>
            </a:endParaRPr>
          </a:p>
          <a:p>
            <a:r>
              <a:rPr lang="en-US" sz="2400" b="1" dirty="0">
                <a:solidFill>
                  <a:srgbClr val="800000"/>
                </a:solidFill>
                <a:latin typeface="Times New Roman" panose="02020603050405020304" pitchFamily="18" charset="0"/>
                <a:cs typeface="Times New Roman" panose="02020603050405020304" pitchFamily="18" charset="0"/>
              </a:rPr>
              <a:t>More info</a:t>
            </a:r>
            <a:r>
              <a:rPr lang="en-US" sz="2400" dirty="0">
                <a:latin typeface="Times New Roman" panose="02020603050405020304" pitchFamily="18" charset="0"/>
                <a:cs typeface="Times New Roman" panose="02020603050405020304" pitchFamily="18" charset="0"/>
              </a:rPr>
              <a:t>: </a:t>
            </a:r>
            <a:r>
              <a:rPr lang="en-US" sz="2400" dirty="0" smtClean="0">
                <a:solidFill>
                  <a:srgbClr val="0070C0"/>
                </a:solidFill>
                <a:latin typeface="Times New Roman" panose="02020603050405020304" pitchFamily="18" charset="0"/>
                <a:cs typeface="Times New Roman" panose="02020603050405020304" pitchFamily="18" charset="0"/>
                <a:hlinkClick r:id="rId3"/>
              </a:rPr>
              <a:t>www.nihb.org</a:t>
            </a:r>
            <a:r>
              <a:rPr lang="en-US" sz="2400" dirty="0" smtClean="0">
                <a:solidFill>
                  <a:srgbClr val="0070C0"/>
                </a:solidFill>
                <a:latin typeface="Times New Roman" panose="02020603050405020304" pitchFamily="18" charset="0"/>
                <a:cs typeface="Times New Roman" panose="02020603050405020304" pitchFamily="18" charset="0"/>
              </a:rPr>
              <a:t> </a:t>
            </a:r>
          </a:p>
          <a:p>
            <a:endParaRPr lang="en-US" sz="2400" dirty="0">
              <a:latin typeface="Times New Roman" panose="02020603050405020304" pitchFamily="18" charset="0"/>
              <a:cs typeface="Times New Roman" panose="02020603050405020304" pitchFamily="18" charset="0"/>
            </a:endParaRPr>
          </a:p>
          <a:p>
            <a:pPr marL="342900" indent="-342900">
              <a:buFont typeface="Arial" panose="020B0604020202020204" pitchFamily="34" charset="0"/>
              <a:buChar char="•"/>
            </a:pPr>
            <a:r>
              <a:rPr lang="en-US" sz="2400" dirty="0" smtClean="0">
                <a:solidFill>
                  <a:schemeClr val="tx1"/>
                </a:solidFill>
                <a:latin typeface="Times New Roman" panose="02020603050405020304" pitchFamily="18" charset="0"/>
                <a:cs typeface="Times New Roman" panose="02020603050405020304" pitchFamily="18" charset="0"/>
              </a:rPr>
              <a:t>Stacy Bohlen, Executive Director: </a:t>
            </a:r>
            <a:r>
              <a:rPr lang="en-US" sz="2400" dirty="0" smtClean="0">
                <a:latin typeface="Times New Roman" panose="02020603050405020304" pitchFamily="18" charset="0"/>
                <a:cs typeface="Times New Roman" panose="02020603050405020304" pitchFamily="18" charset="0"/>
                <a:hlinkClick r:id="rId4"/>
              </a:rPr>
              <a:t>sbohlen@nihb.org</a:t>
            </a:r>
            <a:r>
              <a:rPr lang="en-US" sz="2400" dirty="0" smtClean="0">
                <a:latin typeface="Times New Roman" panose="02020603050405020304" pitchFamily="18" charset="0"/>
                <a:cs typeface="Times New Roman" panose="02020603050405020304" pitchFamily="18" charset="0"/>
              </a:rPr>
              <a:t> </a:t>
            </a:r>
          </a:p>
          <a:p>
            <a:pPr marL="342900" indent="-342900">
              <a:buFont typeface="Arial" panose="020B0604020202020204" pitchFamily="34" charset="0"/>
              <a:buChar char="•"/>
            </a:pPr>
            <a:r>
              <a:rPr lang="en-US" sz="2400" dirty="0">
                <a:solidFill>
                  <a:schemeClr val="tx1"/>
                </a:solidFill>
                <a:latin typeface="Times New Roman" panose="02020603050405020304" pitchFamily="18" charset="0"/>
                <a:cs typeface="Times New Roman" panose="02020603050405020304" pitchFamily="18" charset="0"/>
              </a:rPr>
              <a:t>Jessica Steinberg</a:t>
            </a:r>
            <a:r>
              <a:rPr lang="en-US" sz="2400">
                <a:solidFill>
                  <a:schemeClr val="tx1"/>
                </a:solidFill>
                <a:latin typeface="Times New Roman" panose="02020603050405020304" pitchFamily="18" charset="0"/>
                <a:cs typeface="Times New Roman" panose="02020603050405020304" pitchFamily="18" charset="0"/>
              </a:rPr>
              <a:t>, </a:t>
            </a:r>
            <a:r>
              <a:rPr lang="en-US" sz="2400" smtClean="0">
                <a:solidFill>
                  <a:schemeClr val="tx1"/>
                </a:solidFill>
                <a:latin typeface="Times New Roman" panose="02020603050405020304" pitchFamily="18" charset="0"/>
                <a:cs typeface="Times New Roman" panose="02020603050405020304" pitchFamily="18" charset="0"/>
              </a:rPr>
              <a:t>Director </a:t>
            </a:r>
            <a:r>
              <a:rPr lang="en-US" sz="2400" dirty="0">
                <a:solidFill>
                  <a:schemeClr val="tx1"/>
                </a:solidFill>
                <a:latin typeface="Times New Roman" panose="02020603050405020304" pitchFamily="18" charset="0"/>
                <a:cs typeface="Times New Roman" panose="02020603050405020304" pitchFamily="18" charset="0"/>
              </a:rPr>
              <a:t>of Center for Native American Health Care Policy and </a:t>
            </a:r>
            <a:r>
              <a:rPr lang="en-US" sz="2400" dirty="0" smtClean="0">
                <a:solidFill>
                  <a:schemeClr val="tx1"/>
                </a:solidFill>
                <a:latin typeface="Times New Roman" panose="02020603050405020304" pitchFamily="18" charset="0"/>
                <a:cs typeface="Times New Roman" panose="02020603050405020304" pitchFamily="18" charset="0"/>
              </a:rPr>
              <a:t>Research, </a:t>
            </a:r>
            <a:r>
              <a:rPr lang="en-US" sz="2400" dirty="0" smtClean="0">
                <a:solidFill>
                  <a:schemeClr val="tx1"/>
                </a:solidFill>
                <a:latin typeface="Times New Roman" panose="02020603050405020304" pitchFamily="18" charset="0"/>
                <a:cs typeface="Times New Roman" panose="02020603050405020304" pitchFamily="18" charset="0"/>
                <a:hlinkClick r:id="rId5"/>
              </a:rPr>
              <a:t>jsteinberg@nihb.org</a:t>
            </a:r>
            <a:r>
              <a:rPr lang="en-US" sz="2400" dirty="0" smtClean="0">
                <a:solidFill>
                  <a:schemeClr val="tx1"/>
                </a:solidFill>
                <a:latin typeface="Times New Roman" panose="02020603050405020304" pitchFamily="18" charset="0"/>
                <a:cs typeface="Times New Roman" panose="02020603050405020304" pitchFamily="18" charset="0"/>
              </a:rPr>
              <a:t> </a:t>
            </a:r>
            <a:endParaRPr lang="en-US" sz="2400" dirty="0">
              <a:solidFill>
                <a:schemeClr val="tx1"/>
              </a:solidFill>
              <a:latin typeface="Times New Roman" panose="02020603050405020304" pitchFamily="18" charset="0"/>
              <a:cs typeface="Times New Roman" panose="02020603050405020304" pitchFamily="18" charset="0"/>
            </a:endParaRPr>
          </a:p>
          <a:p>
            <a:pPr marL="342900" indent="-342900">
              <a:buFont typeface="Arial" panose="020B0604020202020204" pitchFamily="34" charset="0"/>
              <a:buChar char="•"/>
            </a:pPr>
            <a:r>
              <a:rPr lang="en-US" sz="2400" dirty="0">
                <a:solidFill>
                  <a:schemeClr val="tx1"/>
                </a:solidFill>
                <a:latin typeface="Times New Roman" panose="02020603050405020304" pitchFamily="18" charset="0"/>
                <a:cs typeface="Times New Roman" panose="02020603050405020304" pitchFamily="18" charset="0"/>
              </a:rPr>
              <a:t>Devin Delrow, Director of </a:t>
            </a:r>
            <a:r>
              <a:rPr lang="en-US" sz="2400" dirty="0" smtClean="0">
                <a:solidFill>
                  <a:schemeClr val="tx1"/>
                </a:solidFill>
                <a:latin typeface="Times New Roman" panose="02020603050405020304" pitchFamily="18" charset="0"/>
                <a:cs typeface="Times New Roman" panose="02020603050405020304" pitchFamily="18" charset="0"/>
              </a:rPr>
              <a:t>Policy, </a:t>
            </a:r>
            <a:r>
              <a:rPr lang="en-US" sz="2400" dirty="0" smtClean="0">
                <a:solidFill>
                  <a:schemeClr val="tx1"/>
                </a:solidFill>
                <a:latin typeface="Times New Roman" panose="02020603050405020304" pitchFamily="18" charset="0"/>
                <a:cs typeface="Times New Roman" panose="02020603050405020304" pitchFamily="18" charset="0"/>
                <a:hlinkClick r:id="rId6"/>
              </a:rPr>
              <a:t>ddelrow@nihb.org</a:t>
            </a:r>
            <a:r>
              <a:rPr lang="en-US" sz="2400" dirty="0" smtClean="0">
                <a:solidFill>
                  <a:schemeClr val="tx1"/>
                </a:solidFill>
                <a:latin typeface="Times New Roman" panose="02020603050405020304" pitchFamily="18" charset="0"/>
                <a:cs typeface="Times New Roman" panose="02020603050405020304" pitchFamily="18" charset="0"/>
              </a:rPr>
              <a:t> </a:t>
            </a:r>
            <a:endParaRPr lang="en-US" sz="2400" dirty="0">
              <a:solidFill>
                <a:schemeClr val="tx1"/>
              </a:solidFill>
              <a:latin typeface="Times New Roman" panose="02020603050405020304" pitchFamily="18" charset="0"/>
              <a:cs typeface="Times New Roman" panose="02020603050405020304" pitchFamily="18" charset="0"/>
            </a:endParaRPr>
          </a:p>
          <a:p>
            <a:pPr marL="342900" indent="-342900">
              <a:buFont typeface="Arial" panose="020B0604020202020204" pitchFamily="34" charset="0"/>
              <a:buChar char="•"/>
            </a:pPr>
            <a:r>
              <a:rPr lang="en-US" sz="2400" dirty="0" smtClean="0">
                <a:solidFill>
                  <a:schemeClr val="tx1"/>
                </a:solidFill>
                <a:latin typeface="Times New Roman" panose="02020603050405020304" pitchFamily="18" charset="0"/>
                <a:cs typeface="Times New Roman" panose="02020603050405020304" pitchFamily="18" charset="0"/>
              </a:rPr>
              <a:t>Caitrin </a:t>
            </a:r>
            <a:r>
              <a:rPr lang="en-US" sz="2400" dirty="0">
                <a:solidFill>
                  <a:schemeClr val="tx1"/>
                </a:solidFill>
                <a:latin typeface="Times New Roman" panose="02020603050405020304" pitchFamily="18" charset="0"/>
                <a:cs typeface="Times New Roman" panose="02020603050405020304" pitchFamily="18" charset="0"/>
              </a:rPr>
              <a:t>Shuy, Director of Congressional Relations: </a:t>
            </a:r>
            <a:r>
              <a:rPr lang="en-US" sz="2400" dirty="0">
                <a:latin typeface="Times New Roman" panose="02020603050405020304" pitchFamily="18" charset="0"/>
                <a:cs typeface="Times New Roman" panose="02020603050405020304" pitchFamily="18" charset="0"/>
                <a:hlinkClick r:id="rId7"/>
              </a:rPr>
              <a:t>cshuy@nihb.org</a:t>
            </a:r>
            <a:endParaRPr lang="en-US" sz="2400" dirty="0">
              <a:latin typeface="Times New Roman" panose="02020603050405020304" pitchFamily="18" charset="0"/>
              <a:cs typeface="Times New Roman" panose="02020603050405020304" pitchFamily="18" charset="0"/>
            </a:endParaRPr>
          </a:p>
          <a:p>
            <a:endParaRPr lang="en-US" sz="2400" dirty="0" smtClean="0">
              <a:solidFill>
                <a:schemeClr val="tx1"/>
              </a:solidFill>
              <a:latin typeface="Times New Roman" panose="02020603050405020304" pitchFamily="18" charset="0"/>
              <a:cs typeface="Times New Roman" panose="02020603050405020304" pitchFamily="18" charset="0"/>
            </a:endParaRPr>
          </a:p>
          <a:p>
            <a:r>
              <a:rPr lang="en-US" sz="2400" dirty="0" smtClean="0">
                <a:solidFill>
                  <a:schemeClr val="tx1"/>
                </a:solidFill>
                <a:latin typeface="Times New Roman" panose="02020603050405020304" pitchFamily="18" charset="0"/>
                <a:cs typeface="Times New Roman" panose="02020603050405020304" pitchFamily="18" charset="0"/>
              </a:rPr>
              <a:t>Twitter @NIHB1</a:t>
            </a:r>
          </a:p>
          <a:p>
            <a:r>
              <a:rPr lang="en-US" sz="2400" dirty="0" smtClean="0">
                <a:solidFill>
                  <a:schemeClr val="tx1"/>
                </a:solidFill>
                <a:latin typeface="Times New Roman" panose="02020603050405020304" pitchFamily="18" charset="0"/>
                <a:cs typeface="Times New Roman" panose="02020603050405020304" pitchFamily="18" charset="0"/>
              </a:rPr>
              <a:t>Facebook, too! </a:t>
            </a:r>
          </a:p>
          <a:p>
            <a:endParaRPr lang="en-US" dirty="0" smtClean="0">
              <a:latin typeface="Times New Roman" panose="02020603050405020304" pitchFamily="18" charset="0"/>
              <a:cs typeface="Times New Roman" panose="02020603050405020304" pitchFamily="18" charset="0"/>
            </a:endParaRPr>
          </a:p>
        </p:txBody>
      </p:sp>
      <p:pic>
        <p:nvPicPr>
          <p:cNvPr id="4" name="Picture 3"/>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731865559"/>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djacency">
  <a:themeElements>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theme>
</file>

<file path=ppt/theme/theme2.xml><?xml version="1.0" encoding="utf-8"?>
<a:theme xmlns:a="http://schemas.openxmlformats.org/drawingml/2006/main" name="1_Adjacency">
  <a:themeElements>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13967</TotalTime>
  <Words>1534</Words>
  <Application>Microsoft Office PowerPoint</Application>
  <PresentationFormat>Widescreen</PresentationFormat>
  <Paragraphs>177</Paragraphs>
  <Slides>16</Slides>
  <Notes>15</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16</vt:i4>
      </vt:variant>
    </vt:vector>
  </HeadingPairs>
  <TitlesOfParts>
    <vt:vector size="24" baseType="lpstr">
      <vt:lpstr>Arial</vt:lpstr>
      <vt:lpstr>Calibri</vt:lpstr>
      <vt:lpstr>Cambria</vt:lpstr>
      <vt:lpstr>Papyrus</vt:lpstr>
      <vt:lpstr>Times New Roman</vt:lpstr>
      <vt:lpstr>Wingdings</vt:lpstr>
      <vt:lpstr>Adjacency</vt:lpstr>
      <vt:lpstr>1_Adjacency</vt:lpstr>
      <vt:lpstr>Indian Health Legislative Update</vt:lpstr>
      <vt:lpstr>SAVE THE DATES! </vt:lpstr>
      <vt:lpstr>FY 2018 Appropriations </vt:lpstr>
      <vt:lpstr>FY 2018 President’s Budget Request</vt:lpstr>
      <vt:lpstr>FY 2018 Draft Interior Appropriations </vt:lpstr>
      <vt:lpstr>Special Diabetes Program for Indians </vt:lpstr>
      <vt:lpstr>Children Health Insurance Program </vt:lpstr>
      <vt:lpstr>Restoring Accountability at IHS Act S. 1250/ H.R. 2662</vt:lpstr>
      <vt:lpstr>Tax Reform Impact on Indian Health</vt:lpstr>
      <vt:lpstr>Medicaid Work Requirements </vt:lpstr>
      <vt:lpstr>Restoring Accountability at IHS Act</vt:lpstr>
      <vt:lpstr>Mitigating METH Act – S. 2270</vt:lpstr>
      <vt:lpstr>Veterans’ Health Legislation</vt:lpstr>
      <vt:lpstr>Veterans’ Health Legislation</vt:lpstr>
      <vt:lpstr>Tribal Health Priorities in the Farm Bill</vt:lpstr>
      <vt:lpstr>Contacts</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Devin Delrow</dc:creator>
  <cp:lastModifiedBy>Jessica Steinberg</cp:lastModifiedBy>
  <cp:revision>339</cp:revision>
  <cp:lastPrinted>2017-07-19T17:37:46Z</cp:lastPrinted>
  <dcterms:created xsi:type="dcterms:W3CDTF">2015-04-23T20:15:34Z</dcterms:created>
  <dcterms:modified xsi:type="dcterms:W3CDTF">2018-01-23T21:21:14Z</dcterms:modified>
</cp:coreProperties>
</file>