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2">
  <p:sldMasterIdLst>
    <p:sldMasterId id="2147483648" r:id="rId1"/>
  </p:sldMasterIdLst>
  <p:notesMasterIdLst>
    <p:notesMasterId r:id="rId14"/>
  </p:notesMasterIdLst>
  <p:handoutMasterIdLst>
    <p:handoutMasterId r:id="rId15"/>
  </p:handoutMasterIdLst>
  <p:sldIdLst>
    <p:sldId id="473" r:id="rId2"/>
    <p:sldId id="477" r:id="rId3"/>
    <p:sldId id="474" r:id="rId4"/>
    <p:sldId id="469" r:id="rId5"/>
    <p:sldId id="475" r:id="rId6"/>
    <p:sldId id="476" r:id="rId7"/>
    <p:sldId id="457" r:id="rId8"/>
    <p:sldId id="460" r:id="rId9"/>
    <p:sldId id="459" r:id="rId10"/>
    <p:sldId id="461" r:id="rId11"/>
    <p:sldId id="463" r:id="rId12"/>
    <p:sldId id="462" r:id="rId13"/>
  </p:sldIdLst>
  <p:sldSz cx="9144000" cy="6858000" type="screen4x3"/>
  <p:notesSz cx="9601200" cy="7315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51D05"/>
    <a:srgbClr val="A53926"/>
    <a:srgbClr val="292934"/>
    <a:srgbClr val="E3DBD3"/>
    <a:srgbClr val="F1EEEB"/>
    <a:srgbClr val="CEBCA4"/>
    <a:srgbClr val="B0230C"/>
    <a:srgbClr val="EA222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0436" autoAdjust="0"/>
    <p:restoredTop sz="94671" autoAdjust="0"/>
  </p:normalViewPr>
  <p:slideViewPr>
    <p:cSldViewPr>
      <p:cViewPr>
        <p:scale>
          <a:sx n="66" d="100"/>
          <a:sy n="66" d="100"/>
        </p:scale>
        <p:origin x="2628" y="105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42" y="0"/>
    </p:cViewPr>
  </p:outlin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1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8"/>
    </mc:Choice>
    <mc:Fallback>
      <c:style val="8"/>
    </mc:Fallback>
  </mc:AlternateContent>
  <c:chart>
    <c:autoTitleDeleted val="0"/>
    <c:plotArea>
      <c:layout>
        <c:manualLayout>
          <c:layoutTarget val="inner"/>
          <c:xMode val="edge"/>
          <c:yMode val="edge"/>
          <c:x val="0.17639836687080782"/>
          <c:y val="5.7216630019363494E-2"/>
          <c:w val="0.71324280645474869"/>
          <c:h val="0.8222214652592833"/>
        </c:manualLayout>
      </c:layout>
      <c:barChart>
        <c:barDir val="col"/>
        <c:grouping val="stack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BIA</c:v>
                </c:pt>
              </c:strCache>
            </c:strRef>
          </c:tx>
          <c:spPr>
            <a:solidFill>
              <a:srgbClr val="751D05"/>
            </a:solidFill>
          </c:spPr>
          <c:invertIfNegative val="0"/>
          <c:cat>
            <c:strRef>
              <c:f>Sheet1!$A$2:$A$4</c:f>
              <c:strCache>
                <c:ptCount val="3"/>
                <c:pt idx="0">
                  <c:v>FY16</c:v>
                </c:pt>
                <c:pt idx="1">
                  <c:v>FY17</c:v>
                </c:pt>
                <c:pt idx="2">
                  <c:v>FY18</c:v>
                </c:pt>
              </c:strCache>
            </c:strRef>
          </c:cat>
          <c:val>
            <c:numRef>
              <c:f>Sheet1!$B$2:$B$4</c:f>
              <c:numCache>
                <c:formatCode>#,##0</c:formatCode>
                <c:ptCount val="3"/>
                <c:pt idx="0">
                  <c:v>377423000</c:v>
                </c:pt>
                <c:pt idx="1">
                  <c:v>376706000</c:v>
                </c:pt>
                <c:pt idx="2">
                  <c:v>349314000</c:v>
                </c:pt>
              </c:numCache>
            </c:numRef>
          </c:val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DOJ</c:v>
                </c:pt>
              </c:strCache>
            </c:strRef>
          </c:tx>
          <c:spPr>
            <a:solidFill>
              <a:schemeClr val="bg1">
                <a:lumMod val="50000"/>
              </a:schemeClr>
            </a:solidFill>
          </c:spPr>
          <c:invertIfNegative val="0"/>
          <c:cat>
            <c:strRef>
              <c:f>Sheet1!$A$2:$A$4</c:f>
              <c:strCache>
                <c:ptCount val="3"/>
                <c:pt idx="0">
                  <c:v>FY16</c:v>
                </c:pt>
                <c:pt idx="1">
                  <c:v>FY17</c:v>
                </c:pt>
                <c:pt idx="2">
                  <c:v>FY18</c:v>
                </c:pt>
              </c:strCache>
            </c:strRef>
          </c:cat>
          <c:val>
            <c:numRef>
              <c:f>Sheet1!$C$2:$C$4</c:f>
              <c:numCache>
                <c:formatCode>#,##0</c:formatCode>
                <c:ptCount val="3"/>
                <c:pt idx="0">
                  <c:v>120000000</c:v>
                </c:pt>
                <c:pt idx="1">
                  <c:v>115000000</c:v>
                </c:pt>
                <c:pt idx="2">
                  <c:v>310000000</c:v>
                </c:pt>
              </c:numCache>
            </c:numRef>
          </c:val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893743664"/>
        <c:axId val="893735504"/>
      </c:barChart>
      <c:catAx>
        <c:axId val="893743664"/>
        <c:scaling>
          <c:orientation val="minMax"/>
        </c:scaling>
        <c:delete val="0"/>
        <c:axPos val="b"/>
        <c:numFmt formatCode="General" sourceLinked="0"/>
        <c:majorTickMark val="out"/>
        <c:minorTickMark val="none"/>
        <c:tickLblPos val="nextTo"/>
        <c:crossAx val="893735504"/>
        <c:crosses val="autoZero"/>
        <c:auto val="1"/>
        <c:lblAlgn val="ctr"/>
        <c:lblOffset val="100"/>
        <c:noMultiLvlLbl val="0"/>
      </c:catAx>
      <c:valAx>
        <c:axId val="893735504"/>
        <c:scaling>
          <c:orientation val="minMax"/>
        </c:scaling>
        <c:delete val="0"/>
        <c:axPos val="l"/>
        <c:majorGridlines/>
        <c:numFmt formatCode="#,##0" sourceLinked="1"/>
        <c:majorTickMark val="out"/>
        <c:minorTickMark val="none"/>
        <c:tickLblPos val="nextTo"/>
        <c:crossAx val="893743664"/>
        <c:crosses val="autoZero"/>
        <c:crossBetween val="between"/>
      </c:valAx>
    </c:plotArea>
    <c:legend>
      <c:legendPos val="r"/>
      <c:layout/>
      <c:overlay val="0"/>
    </c:legend>
    <c:plotVisOnly val="1"/>
    <c:dispBlanksAs val="gap"/>
    <c:showDLblsOverMax val="0"/>
  </c:chart>
  <c:txPr>
    <a:bodyPr/>
    <a:lstStyle/>
    <a:p>
      <a:pPr>
        <a:defRPr sz="1800"/>
      </a:pPr>
      <a:endParaRPr lang="en-US"/>
    </a:p>
  </c:txPr>
  <c:externalData r:id="rId1">
    <c:autoUpdate val="0"/>
  </c:externalData>
</c:chartSpac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" y="1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5438658" y="1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/>
          <a:lstStyle>
            <a:lvl1pPr algn="r">
              <a:defRPr sz="1200"/>
            </a:lvl1pPr>
          </a:lstStyle>
          <a:p>
            <a:fld id="{AC3714B7-6CA0-45C3-A93C-7CE6C4313C78}" type="datetimeFigureOut">
              <a:rPr lang="en-US" smtClean="0"/>
              <a:pPr/>
              <a:t>1/23/2018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3" y="6948443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5438658" y="6948443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 anchor="b"/>
          <a:lstStyle>
            <a:lvl1pPr algn="r">
              <a:defRPr sz="1200"/>
            </a:lvl1pPr>
          </a:lstStyle>
          <a:p>
            <a:fld id="{46B94D88-1795-41A8-A3A1-277DC526B9C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9504637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3" y="1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438658" y="1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/>
          <a:lstStyle>
            <a:lvl1pPr algn="r">
              <a:defRPr sz="1200"/>
            </a:lvl1pPr>
          </a:lstStyle>
          <a:p>
            <a:fld id="{C7BC4DD0-9668-4244-9E46-A38B57E17DFE}" type="datetimeFigureOut">
              <a:rPr lang="en-US" smtClean="0"/>
              <a:pPr/>
              <a:t>1/23/2018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973388" y="549275"/>
            <a:ext cx="3654425" cy="27416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348" tIns="47174" rIns="94348" bIns="47174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959253" y="3474221"/>
            <a:ext cx="7682696" cy="3292088"/>
          </a:xfrm>
          <a:prstGeom prst="rect">
            <a:avLst/>
          </a:prstGeom>
        </p:spPr>
        <p:txBody>
          <a:bodyPr vert="horz" lIns="94348" tIns="47174" rIns="94348" bIns="47174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3" y="6948443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438658" y="6948443"/>
            <a:ext cx="4160376" cy="365511"/>
          </a:xfrm>
          <a:prstGeom prst="rect">
            <a:avLst/>
          </a:prstGeom>
        </p:spPr>
        <p:txBody>
          <a:bodyPr vert="horz" lIns="94348" tIns="47174" rIns="94348" bIns="47174" rtlCol="0" anchor="b"/>
          <a:lstStyle>
            <a:lvl1pPr algn="r">
              <a:defRPr sz="1200"/>
            </a:lvl1pPr>
          </a:lstStyle>
          <a:p>
            <a:fld id="{8C9BB140-D364-4ED3-B205-1F10843C252F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750305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3" Type="http://schemas.openxmlformats.org/officeDocument/2006/relationships/hyperlink" Target="#_ftnref1"/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Relationship Id="rId5" Type="http://schemas.openxmlformats.org/officeDocument/2006/relationships/hyperlink" Target="#_ftnref3"/><Relationship Id="rId4" Type="http://schemas.openxmlformats.org/officeDocument/2006/relationships/hyperlink" Target="#_ftnref2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C9BB140-D364-4ED3-B205-1F10843C252F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17801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200" b="0" i="0" u="none" strike="noStrike" cap="none" normalizeH="0" baseline="30000" dirty="0" smtClean="0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  <a:hlinkClick r:id="rId3"/>
              </a:rPr>
              <a:t>[</a:t>
            </a:r>
            <a:r>
              <a:rPr kumimoji="0" lang="en-US" altLang="en-US" sz="1200" b="0" i="0" u="none" strike="noStrike" cap="none" normalizeH="0" baseline="30000" dirty="0" smtClean="0" bmk="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  <a:hlinkClick r:id="rId3"/>
              </a:rPr>
              <a:t>1]</a:t>
            </a:r>
            <a:r>
              <a:rPr kumimoji="0" lang="en-US" altLang="en-US" sz="1200" b="0" i="0" u="none" strike="noStrike" cap="none" normalizeH="0" baseline="0" dirty="0" smtClean="0" bmk="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</a:rPr>
              <a:t> For FY17, up to 7% from COPS programs can be combined with up to 7% from certain OJP and OJJDP programs to be made available for “tribal criminal justice assistance” at the discretion of the Attorney General.  7% of COPS programs in FY 17 is around $15M. </a:t>
            </a:r>
            <a:endParaRPr kumimoji="0" lang="en-US" altLang="en-US" sz="1050" b="0" i="0" u="none" strike="noStrike" cap="none" normalizeH="0" baseline="0" dirty="0" smtClean="0" bmk="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200" b="0" i="0" u="none" strike="noStrike" cap="none" normalizeH="0" baseline="30000" dirty="0" smtClean="0" bmk="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  <a:hlinkClick r:id="rId4"/>
              </a:rPr>
              <a:t>[2]</a:t>
            </a:r>
            <a:r>
              <a:rPr kumimoji="0" lang="en-US" altLang="en-US" sz="1200" b="0" i="0" u="none" strike="noStrike" cap="none" normalizeH="0" baseline="0" dirty="0" smtClean="0" bmk="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</a:rPr>
              <a:t> For FY17, up to 7% from certain OJP and OJJDP programs can be made available for “tribal criminal justice assistance” at the discretion of the Attorney General.  7% of the specified OJP and OJJDP in FY 17 is around $50M. </a:t>
            </a:r>
            <a:endParaRPr kumimoji="0" lang="en-US" altLang="en-US" sz="1050" b="0" i="0" u="none" strike="noStrike" cap="none" normalizeH="0" baseline="0" dirty="0" smtClean="0" bmk="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200" b="0" i="0" u="none" strike="noStrike" cap="none" normalizeH="0" baseline="30000" dirty="0" smtClean="0" bmk="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  <a:hlinkClick r:id="rId5"/>
              </a:rPr>
              <a:t>[3]</a:t>
            </a:r>
            <a:r>
              <a:rPr kumimoji="0" lang="en-US" altLang="en-US" sz="1200" b="0" i="0" u="none" strike="noStrike" cap="none" normalizeH="0" baseline="0" dirty="0" smtClean="0">
                <a:ln>
                  <a:noFill/>
                </a:ln>
                <a:solidFill>
                  <a:schemeClr val="tx1"/>
                </a:solidFill>
                <a:effectLst/>
                <a:latin typeface="Calibri" pitchFamily="34" charset="0"/>
                <a:ea typeface="Calibri" pitchFamily="34" charset="0"/>
                <a:cs typeface="Times New Roman" pitchFamily="18" charset="0"/>
              </a:rPr>
              <a:t> The Administration proposal includes a 7% set-aside from across OJP programs for tribal assistance. According to the Administration’s budget documents, this would amount to $94M. </a:t>
            </a:r>
            <a:endParaRPr kumimoji="0" lang="en-US" altLang="en-US" sz="2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C9BB140-D364-4ED3-B205-1F10843C252F}" type="slidenum">
              <a:rPr lang="en-US" smtClean="0"/>
              <a:pPr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514453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>
            <a:lvl1pPr>
              <a:defRPr baseline="0">
                <a:latin typeface="Century Schoolbook" panose="02040604050505020304" pitchFamily="18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8A6B73-5645-4FAD-BD37-DCA9FB36137E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3925798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038FDA-B7C5-4696-8834-7BBE17777E26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8572792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F86E907-1A52-4FEC-9F7E-3ABC5CC3FC40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978712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078D74-9F39-430E-A668-8C2C1F7D989E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3023518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b="1" i="0" cap="small" baseline="0">
                <a:solidFill>
                  <a:schemeClr val="tx2">
                    <a:lumMod val="7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1pPr>
            <a:lvl2pPr>
              <a:defRPr sz="20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2pPr>
            <a:lvl3pPr>
              <a:defRPr sz="18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3pPr>
            <a:lvl4pPr>
              <a:defRPr sz="16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4pPr>
            <a:lvl5pPr>
              <a:defRPr sz="16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1pPr>
            <a:lvl2pPr>
              <a:defRPr sz="20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2pPr>
            <a:lvl3pPr>
              <a:defRPr sz="18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3pPr>
            <a:lvl4pPr>
              <a:defRPr sz="16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4pPr>
            <a:lvl5pPr>
              <a:defRPr sz="1600" baseline="0">
                <a:solidFill>
                  <a:schemeClr val="tx2">
                    <a:lumMod val="75000"/>
                  </a:schemeClr>
                </a:solidFill>
                <a:latin typeface="Century Schoolbook" panose="02040604050505020304" pitchFamily="18" charset="0"/>
              </a:defRPr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1966EC3-17D3-4001-9884-ED784A5AB4B3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14239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CCD36C-C3C2-4001-BAD5-61DAD548D4F1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824667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A8377B8-8DED-4D5F-9227-D4BA5455D10B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774723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AF21862-0882-46A5-9A68-7972E90B284F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0997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F5053A-46DC-4A76-80AC-233AEA345973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13224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8DDC4F4-ABCE-409C-94E8-0FEB502640D2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8806937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8D2A264-E6D6-4713-832F-D1300496F9C5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12000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48261" y="838200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133600"/>
            <a:ext cx="8229600" cy="39925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0E1FC5D-1DEA-4288-AC08-F1A4E012BCB0}" type="datetime1">
              <a:rPr lang="en-US" smtClean="0"/>
              <a:t>1/23/2018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7D8D78-F3AF-4E3A-B743-588E6C5CC7BE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658855"/>
          </a:xfrm>
          <a:prstGeom prst="rect">
            <a:avLst/>
          </a:prstGeom>
          <a:solidFill>
            <a:schemeClr val="tx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lum bright="70000" contrast="-7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4448"/>
          <a:stretch/>
        </p:blipFill>
        <p:spPr>
          <a:xfrm>
            <a:off x="480572" y="115486"/>
            <a:ext cx="357628" cy="478683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838200" y="185551"/>
            <a:ext cx="3962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1800" dirty="0" smtClean="0">
                <a:solidFill>
                  <a:schemeClr val="bg1">
                    <a:lumMod val="95000"/>
                  </a:schemeClr>
                </a:solidFill>
                <a:latin typeface="Gill Sans MT" pitchFamily="34" charset="0"/>
              </a:rPr>
              <a:t>National Congress of American Indians</a:t>
            </a:r>
            <a:endParaRPr lang="en-US" sz="1800" dirty="0">
              <a:solidFill>
                <a:schemeClr val="bg1">
                  <a:lumMod val="95000"/>
                </a:schemeClr>
              </a:solidFill>
              <a:latin typeface="Gill Sans MT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331735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l" defTabSz="914400" rtl="0" eaLnBrk="1" latinLnBrk="0" hangingPunct="1">
        <a:spcBef>
          <a:spcPct val="0"/>
        </a:spcBef>
        <a:buNone/>
        <a:defRPr sz="3200" kern="1200" cap="all" baseline="0">
          <a:solidFill>
            <a:schemeClr val="tx1"/>
          </a:solidFill>
          <a:latin typeface="Century Schoolbook" panose="02040604050505020304" pitchFamily="18" charset="0"/>
          <a:ea typeface="+mj-ea"/>
          <a:cs typeface="Times New Roman" pitchFamily="18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Century Schoolbook" panose="02040604050505020304" pitchFamily="18" charset="0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Century Schoolbook" panose="02040604050505020304" pitchFamily="18" charset="0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Century Schoolbook" panose="02040604050505020304" pitchFamily="18" charset="0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Century Schoolbook" panose="02040604050505020304" pitchFamily="18" charset="0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1600" kern="1200">
          <a:solidFill>
            <a:schemeClr val="tx1"/>
          </a:solidFill>
          <a:latin typeface="Century Schoolbook" panose="02040604050505020304" pitchFamily="18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DOJ Listening sessions/consultation	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sz="3600" u="sng" dirty="0" smtClean="0"/>
              <a:t>Listening Sessions</a:t>
            </a:r>
            <a:r>
              <a:rPr lang="en-US" sz="3600" dirty="0" smtClean="0"/>
              <a:t>:</a:t>
            </a:r>
          </a:p>
          <a:p>
            <a:r>
              <a:rPr lang="en-US" sz="3600" dirty="0"/>
              <a:t>O</a:t>
            </a:r>
            <a:r>
              <a:rPr lang="en-US" sz="3600" dirty="0" smtClean="0"/>
              <a:t>ct. 18, at NCAI annual conference</a:t>
            </a:r>
          </a:p>
          <a:p>
            <a:r>
              <a:rPr lang="en-US" sz="3600" dirty="0" smtClean="0"/>
              <a:t>Dec. 6, Palm Springs</a:t>
            </a:r>
          </a:p>
          <a:p>
            <a:pPr marL="0" indent="0">
              <a:buNone/>
            </a:pPr>
            <a:endParaRPr lang="en-US" sz="1200" dirty="0" smtClean="0"/>
          </a:p>
          <a:p>
            <a:pPr marL="0" indent="0">
              <a:buNone/>
            </a:pPr>
            <a:r>
              <a:rPr lang="en-US" sz="3600" b="1" u="sng" dirty="0" smtClean="0"/>
              <a:t>Consultation</a:t>
            </a:r>
          </a:p>
          <a:p>
            <a:r>
              <a:rPr lang="en-US" sz="3600" b="1" dirty="0" smtClean="0"/>
              <a:t>Feb. 15, Washington, DC</a:t>
            </a:r>
          </a:p>
          <a:p>
            <a:pPr marL="0" indent="0">
              <a:buNone/>
            </a:pPr>
            <a:endParaRPr lang="en-US" sz="3600" b="1" dirty="0" smtClean="0"/>
          </a:p>
          <a:p>
            <a:pPr marL="0" indent="0">
              <a:buNone/>
            </a:pPr>
            <a:r>
              <a:rPr lang="en-US" sz="2600" b="1" i="1" dirty="0" smtClean="0"/>
              <a:t>We expect a framing paper from DOJ this week. </a:t>
            </a:r>
          </a:p>
          <a:p>
            <a:endParaRPr lang="en-US" sz="3600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28057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Estimated Need</a:t>
            </a:r>
            <a:endParaRPr lang="en-US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BIA estimates in order to offer a basic level of service:</a:t>
            </a:r>
          </a:p>
          <a:p>
            <a:pPr marL="0" indent="0">
              <a:buNone/>
            </a:pPr>
            <a:endParaRPr lang="en-US" sz="13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$1 billion for tribal law enforcement</a:t>
            </a:r>
          </a:p>
          <a:p>
            <a:pPr lvl="1">
              <a:buFont typeface="Wingdings" panose="05000000000000000000" pitchFamily="2" charset="2"/>
              <a:buChar char="§"/>
            </a:pPr>
            <a:endParaRPr lang="en-US" sz="12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$1 billion for tribal courts</a:t>
            </a:r>
          </a:p>
          <a:p>
            <a:pPr lvl="1">
              <a:buFont typeface="Wingdings" panose="05000000000000000000" pitchFamily="2" charset="2"/>
              <a:buChar char="§"/>
            </a:pPr>
            <a:endParaRPr lang="en-US" sz="1200" dirty="0" smtClean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3200" dirty="0" smtClean="0">
                <a:latin typeface="Arial" panose="020B0604020202020204" pitchFamily="34" charset="0"/>
                <a:cs typeface="Arial" panose="020B0604020202020204" pitchFamily="34" charset="0"/>
              </a:rPr>
              <a:t>$222.8 million for existing corrections facilities</a:t>
            </a:r>
          </a:p>
          <a:p>
            <a:pPr marL="457200" lvl="1" indent="0">
              <a:buNone/>
            </a:pPr>
            <a:endParaRPr lang="en-US" sz="32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875406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838200"/>
            <a:ext cx="8991600" cy="1143000"/>
          </a:xfrm>
        </p:spPr>
        <p:txBody>
          <a:bodyPr/>
          <a:lstStyle/>
          <a:p>
            <a:r>
              <a:rPr lang="en-US" b="1" cap="none" dirty="0" smtClean="0"/>
              <a:t>Challenges to tribal public safety funding</a:t>
            </a:r>
            <a:r>
              <a:rPr lang="en-US" cap="none" dirty="0" smtClean="0"/>
              <a:t>:</a:t>
            </a:r>
            <a:endParaRPr lang="en-US" cap="none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457200" indent="-457200">
              <a:buAutoNum type="arabicParenR"/>
            </a:pPr>
            <a:r>
              <a:rPr lang="en-US" dirty="0" smtClean="0"/>
              <a:t>available </a:t>
            </a:r>
            <a:r>
              <a:rPr lang="en-US" dirty="0"/>
              <a:t>funding </a:t>
            </a:r>
            <a:r>
              <a:rPr lang="en-US" dirty="0" smtClean="0"/>
              <a:t>falls well below the documented need; </a:t>
            </a:r>
          </a:p>
          <a:p>
            <a:pPr marL="457200" indent="-457200">
              <a:buAutoNum type="arabicParenR"/>
            </a:pPr>
            <a:endParaRPr lang="en-US" dirty="0"/>
          </a:p>
          <a:p>
            <a:pPr marL="457200" indent="-457200">
              <a:buAutoNum type="arabicParenR"/>
            </a:pPr>
            <a:r>
              <a:rPr lang="en-US" dirty="0" smtClean="0"/>
              <a:t>funding </a:t>
            </a:r>
            <a:r>
              <a:rPr lang="en-US" dirty="0"/>
              <a:t>is spread across multiple federal agencies with different programmatic and administrative requirements; and </a:t>
            </a:r>
          </a:p>
          <a:p>
            <a:pPr marL="457200" indent="-457200">
              <a:buAutoNum type="arabicParenR"/>
            </a:pPr>
            <a:endParaRPr lang="en-US" dirty="0" smtClean="0"/>
          </a:p>
          <a:p>
            <a:pPr marL="457200" indent="-457200">
              <a:buAutoNum type="arabicParenR"/>
            </a:pPr>
            <a:r>
              <a:rPr lang="en-US" dirty="0" smtClean="0"/>
              <a:t>DOJ funding </a:t>
            </a:r>
            <a:r>
              <a:rPr lang="en-US" dirty="0"/>
              <a:t>is distributed via short-term, competitive grants that undermine program stability and hamper strategic planning.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87166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1"/>
          <p:cNvSpPr>
            <a:spLocks noGrp="1"/>
          </p:cNvSpPr>
          <p:nvPr>
            <p:ph idx="1"/>
          </p:nvPr>
        </p:nvSpPr>
        <p:spPr>
          <a:xfrm>
            <a:off x="457200" y="2133600"/>
            <a:ext cx="8458200" cy="4343400"/>
          </a:xfrm>
        </p:spPr>
        <p:txBody>
          <a:bodyPr>
            <a:normAutofit fontScale="77500" lnSpcReduction="20000"/>
          </a:bodyPr>
          <a:lstStyle/>
          <a:p>
            <a:pPr marL="0" indent="0">
              <a:buNone/>
            </a:pPr>
            <a:endParaRPr lang="en-US" sz="2800" u="sng" dirty="0"/>
          </a:p>
          <a:p>
            <a:pPr marL="0" indent="0">
              <a:buNone/>
            </a:pPr>
            <a:r>
              <a:rPr lang="en-US" sz="3600" u="sng" dirty="0" smtClean="0"/>
              <a:t>BIA</a:t>
            </a:r>
            <a:r>
              <a:rPr lang="en-US" sz="3600" dirty="0" smtClean="0"/>
              <a:t> - base </a:t>
            </a:r>
            <a:r>
              <a:rPr lang="en-US" sz="3600" dirty="0"/>
              <a:t>funding for law </a:t>
            </a:r>
            <a:r>
              <a:rPr lang="en-US" sz="3600" dirty="0" smtClean="0"/>
              <a:t>enforcement, courts, &amp; detention</a:t>
            </a:r>
          </a:p>
          <a:p>
            <a:pPr marL="0" indent="0">
              <a:buNone/>
            </a:pPr>
            <a:r>
              <a:rPr lang="en-US" sz="3600" dirty="0" smtClean="0">
                <a:sym typeface="Wingdings" panose="05000000000000000000" pitchFamily="2" charset="2"/>
              </a:rPr>
              <a:t>	 approximately $376.7M in FY 17</a:t>
            </a:r>
            <a:endParaRPr lang="en-US" sz="3600" dirty="0">
              <a:sym typeface="Wingdings" panose="05000000000000000000" pitchFamily="2" charset="2"/>
            </a:endParaRPr>
          </a:p>
          <a:p>
            <a:pPr marL="0" indent="0">
              <a:buNone/>
            </a:pPr>
            <a:endParaRPr lang="en-US" sz="3600" u="sng" dirty="0">
              <a:sym typeface="Wingdings" panose="05000000000000000000" pitchFamily="2" charset="2"/>
            </a:endParaRPr>
          </a:p>
          <a:p>
            <a:pPr marL="0" indent="0">
              <a:buNone/>
            </a:pPr>
            <a:r>
              <a:rPr lang="en-US" sz="3600" u="sng" dirty="0" smtClean="0"/>
              <a:t>DOJ</a:t>
            </a:r>
            <a:r>
              <a:rPr lang="en-US" sz="3600" dirty="0" smtClean="0"/>
              <a:t> – competitive grants for specific purposes</a:t>
            </a:r>
          </a:p>
          <a:p>
            <a:pPr marL="0" indent="0">
              <a:buNone/>
            </a:pPr>
            <a:r>
              <a:rPr lang="en-US" sz="3600" dirty="0" smtClean="0">
                <a:sym typeface="Wingdings" panose="05000000000000000000" pitchFamily="2" charset="2"/>
              </a:rPr>
              <a:t>	 </a:t>
            </a:r>
            <a:r>
              <a:rPr lang="en-US" sz="3600" dirty="0">
                <a:sym typeface="Wingdings" panose="05000000000000000000" pitchFamily="2" charset="2"/>
              </a:rPr>
              <a:t>approximately </a:t>
            </a:r>
            <a:r>
              <a:rPr lang="en-US" sz="3600" dirty="0" smtClean="0">
                <a:sym typeface="Wingdings" panose="05000000000000000000" pitchFamily="2" charset="2"/>
              </a:rPr>
              <a:t>$115M </a:t>
            </a:r>
            <a:r>
              <a:rPr lang="en-US" sz="3600" dirty="0">
                <a:sym typeface="Wingdings" panose="05000000000000000000" pitchFamily="2" charset="2"/>
              </a:rPr>
              <a:t>in </a:t>
            </a:r>
            <a:r>
              <a:rPr lang="en-US" sz="3600" dirty="0" smtClean="0">
                <a:sym typeface="Wingdings" panose="05000000000000000000" pitchFamily="2" charset="2"/>
              </a:rPr>
              <a:t>FY 17</a:t>
            </a:r>
            <a:endParaRPr lang="en-US" sz="3600" dirty="0"/>
          </a:p>
          <a:p>
            <a:pPr lvl="0"/>
            <a:endParaRPr lang="en-US" sz="2800" u="sng" dirty="0" smtClean="0"/>
          </a:p>
          <a:p>
            <a:pPr lvl="0"/>
            <a:endParaRPr lang="en-US" sz="2800" u="sng" dirty="0"/>
          </a:p>
          <a:p>
            <a:pPr lvl="0"/>
            <a:r>
              <a:rPr lang="en-US" dirty="0" smtClean="0"/>
              <a:t>HHS also has some grants for substance abuse, rehabilitation, violence prevention, and victim services. </a:t>
            </a:r>
            <a:endParaRPr lang="en-US" u="sng" dirty="0" smtClean="0"/>
          </a:p>
          <a:p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>
          <a:xfrm>
            <a:off x="457200" y="914400"/>
            <a:ext cx="8229600" cy="1219200"/>
          </a:xfrm>
        </p:spPr>
        <p:txBody>
          <a:bodyPr>
            <a:normAutofit fontScale="90000"/>
          </a:bodyPr>
          <a:lstStyle/>
          <a:p>
            <a:r>
              <a:rPr lang="en-US" cap="none" dirty="0" smtClean="0"/>
              <a:t>Tribal funding for public safety, criminal justice, and victim services is spread across several agencies:</a:t>
            </a:r>
            <a:endParaRPr lang="en-US" cap="none" dirty="0"/>
          </a:p>
        </p:txBody>
      </p:sp>
    </p:spTree>
    <p:extLst>
      <p:ext uri="{BB962C8B-B14F-4D97-AF65-F5344CB8AC3E}">
        <p14:creationId xmlns:p14="http://schemas.microsoft.com/office/powerpoint/2010/main" val="35253868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Appropriations update - </a:t>
            </a:r>
            <a:r>
              <a:rPr lang="en-US" dirty="0" err="1" smtClean="0"/>
              <a:t>bia</a:t>
            </a:r>
            <a:endParaRPr lang="en-US" dirty="0"/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839958374"/>
              </p:ext>
            </p:extLst>
          </p:nvPr>
        </p:nvGraphicFramePr>
        <p:xfrm>
          <a:off x="685797" y="1905000"/>
          <a:ext cx="7696202" cy="3962399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841288"/>
                <a:gridCol w="1520453"/>
                <a:gridCol w="1111487"/>
                <a:gridCol w="1111487"/>
                <a:gridCol w="1111487"/>
              </a:tblGrid>
              <a:tr h="840895">
                <a:tc>
                  <a:txBody>
                    <a:bodyPr/>
                    <a:lstStyle/>
                    <a:p>
                      <a:pPr marL="0" marR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kern="1200" dirty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Public Safety and Justice</a:t>
                      </a: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effectLst/>
                          <a:latin typeface="Calibri"/>
                        </a:rPr>
                        <a:t>FY 2017</a:t>
                      </a:r>
                      <a:r>
                        <a:rPr lang="en-US" sz="1600" baseline="0" dirty="0" smtClean="0">
                          <a:effectLst/>
                          <a:latin typeface="Calibri"/>
                        </a:rPr>
                        <a:t> enacted </a:t>
                      </a:r>
                    </a:p>
                    <a:p>
                      <a:pPr algn="ctr"/>
                      <a:endParaRPr lang="en-US" sz="1600" dirty="0">
                        <a:effectLst/>
                        <a:latin typeface="Calibri"/>
                      </a:endParaRP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kern="1200" dirty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FY 2018 </a:t>
                      </a:r>
                      <a:r>
                        <a:rPr lang="en-US" sz="1600" b="1" kern="1200" dirty="0" smtClean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Admin Request</a:t>
                      </a:r>
                      <a:endParaRPr lang="en-US" sz="1600" b="1" kern="1200" dirty="0">
                        <a:solidFill>
                          <a:schemeClr val="lt1"/>
                        </a:solidFill>
                        <a:effectLst/>
                        <a:latin typeface="Calibri"/>
                        <a:ea typeface="+mn-ea"/>
                        <a:cs typeface="+mn-cs"/>
                      </a:endParaRPr>
                    </a:p>
                  </a:txBody>
                  <a:tcPr marL="68580" marR="68580" marT="0" marB="0" anchor="ctr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kern="1200" dirty="0" smtClean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FY18  House Bill</a:t>
                      </a:r>
                      <a:endParaRPr lang="en-US" sz="1600" b="1" kern="1200" dirty="0">
                        <a:solidFill>
                          <a:schemeClr val="lt1"/>
                        </a:solidFill>
                        <a:effectLst/>
                        <a:latin typeface="Calibri"/>
                        <a:ea typeface="+mn-ea"/>
                        <a:cs typeface="+mn-cs"/>
                      </a:endParaRPr>
                    </a:p>
                  </a:txBody>
                  <a:tcPr marL="68580" marR="68580" marT="0" marB="0" anchor="ctr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600" b="1" kern="1200" dirty="0" smtClean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FY18 </a:t>
                      </a:r>
                      <a:r>
                        <a:rPr lang="en-US" sz="1600" b="1" kern="1200" smtClean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Senate </a:t>
                      </a:r>
                      <a:r>
                        <a:rPr lang="en-US" sz="1600" b="1" kern="1200" smtClean="0">
                          <a:solidFill>
                            <a:schemeClr val="lt1"/>
                          </a:solidFill>
                          <a:effectLst/>
                          <a:latin typeface="Calibri"/>
                          <a:ea typeface="+mn-ea"/>
                          <a:cs typeface="+mn-cs"/>
                        </a:rPr>
                        <a:t>Draft bill</a:t>
                      </a:r>
                      <a:endParaRPr lang="en-US" sz="1600" b="1" kern="1200" dirty="0" smtClean="0">
                        <a:solidFill>
                          <a:schemeClr val="lt1"/>
                        </a:solidFill>
                        <a:effectLst/>
                        <a:latin typeface="Calibri"/>
                        <a:ea typeface="+mn-ea"/>
                        <a:cs typeface="+mn-cs"/>
                      </a:endParaRPr>
                    </a:p>
                  </a:txBody>
                  <a:tcPr marL="68580" marR="68580" marT="0" marB="0" anchor="ctr">
                    <a:solidFill>
                      <a:srgbClr val="751D05"/>
                    </a:solidFill>
                  </a:tcPr>
                </a:tc>
              </a:tr>
              <a:tr h="780376">
                <a:tc>
                  <a:txBody>
                    <a:bodyPr/>
                    <a:lstStyle/>
                    <a:p>
                      <a:pPr marL="0" marR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kern="1200" dirty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Law Enforcement </a:t>
                      </a:r>
                      <a:r>
                        <a:rPr lang="en-US" sz="2000" b="1" kern="1200" dirty="0" smtClean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&amp; Corrections</a:t>
                      </a:r>
                      <a:endParaRPr lang="en-US" sz="2000" b="1" kern="1200" dirty="0">
                        <a:solidFill>
                          <a:schemeClr val="lt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$353.5</a:t>
                      </a:r>
                      <a:r>
                        <a:rPr lang="en-US" sz="1800" baseline="0" dirty="0" smtClean="0">
                          <a:effectLst/>
                        </a:rPr>
                        <a:t> M</a:t>
                      </a:r>
                      <a:r>
                        <a:rPr lang="en-US" sz="1800" dirty="0" smtClean="0">
                          <a:effectLst/>
                        </a:rPr>
                        <a:t>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$326M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$359.5M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+mn-lt"/>
                          <a:ea typeface="MS Mincho"/>
                          <a:cs typeface="Times New Roman"/>
                        </a:rPr>
                        <a:t>361.4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780376">
                <a:tc>
                  <a:txBody>
                    <a:bodyPr/>
                    <a:lstStyle/>
                    <a:p>
                      <a:pPr marL="0" marR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kern="1200" dirty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Tribal Courts </a:t>
                      </a:r>
                      <a:endParaRPr lang="en-US" sz="2000" b="1" kern="1200" dirty="0" smtClean="0">
                        <a:solidFill>
                          <a:schemeClr val="lt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$30.7M</a:t>
                      </a:r>
                      <a:r>
                        <a:rPr lang="en-US" sz="1800" baseline="0" dirty="0" smtClean="0">
                          <a:effectLst/>
                        </a:rPr>
                        <a:t> </a:t>
                      </a:r>
                      <a:r>
                        <a:rPr lang="en-US" sz="1800" dirty="0" smtClean="0">
                          <a:effectLst/>
                        </a:rPr>
                        <a:t>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$22M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$30.6M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MS Mincho"/>
                          <a:cs typeface="Times New Roman"/>
                        </a:rPr>
                        <a:t>30.6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780376">
                <a:tc>
                  <a:txBody>
                    <a:bodyPr/>
                    <a:lstStyle/>
                    <a:p>
                      <a:pPr marL="0" marR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kern="1200" dirty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Fire Protection</a:t>
                      </a: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$1.4M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$1.4M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$1.6M 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MS Mincho"/>
                          <a:cs typeface="Times New Roman"/>
                        </a:rPr>
                        <a:t>1.6</a:t>
                      </a:r>
                      <a:endParaRPr lang="en-US" sz="1800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  <a:tr h="780376">
                <a:tc>
                  <a:txBody>
                    <a:bodyPr/>
                    <a:lstStyle/>
                    <a:p>
                      <a:pPr marL="0" marR="0" algn="l" defTabSz="914400" rtl="0" eaLnBrk="1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="1" kern="1200" dirty="0">
                          <a:solidFill>
                            <a:schemeClr val="lt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Subtotal, Public Safety and Justice </a:t>
                      </a:r>
                    </a:p>
                  </a:txBody>
                  <a:tcPr marL="68580" marR="68580" marT="0" marB="0" anchor="b">
                    <a:solidFill>
                      <a:srgbClr val="751D0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effectLst/>
                        </a:rPr>
                        <a:t>$385.7M </a:t>
                      </a:r>
                      <a:endParaRPr lang="en-US" sz="1800" b="1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effectLst/>
                        </a:rPr>
                        <a:t>$349.3M </a:t>
                      </a:r>
                      <a:endParaRPr lang="en-US" sz="1800" b="1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effectLst/>
                        </a:rPr>
                        <a:t>$391.7M </a:t>
                      </a:r>
                      <a:endParaRPr lang="en-US" sz="1800" b="1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  <a:tc>
                  <a:txBody>
                    <a:bodyPr/>
                    <a:lstStyle/>
                    <a:p>
                      <a:pPr marL="0" marR="0" algn="ctr"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1" dirty="0" smtClean="0">
                          <a:effectLst/>
                          <a:latin typeface="Calibri"/>
                          <a:ea typeface="MS Mincho"/>
                          <a:cs typeface="Times New Roman"/>
                        </a:rPr>
                        <a:t>393.6</a:t>
                      </a:r>
                      <a:endParaRPr lang="en-US" sz="1800" b="1" dirty="0">
                        <a:effectLst/>
                        <a:latin typeface="Calibri"/>
                        <a:ea typeface="MS Mincho"/>
                        <a:cs typeface="Times New Roman"/>
                      </a:endParaRPr>
                    </a:p>
                  </a:txBody>
                  <a:tcPr marL="68580" marR="68580" marT="0" marB="0" anchor="b"/>
                </a:tc>
              </a:tr>
            </a:tbl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98208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48261" y="609600"/>
            <a:ext cx="8229600" cy="1143000"/>
          </a:xfrm>
        </p:spPr>
        <p:txBody>
          <a:bodyPr/>
          <a:lstStyle/>
          <a:p>
            <a:r>
              <a:rPr lang="en-US" dirty="0" smtClean="0"/>
              <a:t>Appropriations Update – DOJ</a:t>
            </a:r>
            <a:endParaRPr lang="en-US" dirty="0"/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87855072"/>
              </p:ext>
            </p:extLst>
          </p:nvPr>
        </p:nvGraphicFramePr>
        <p:xfrm>
          <a:off x="381000" y="1578568"/>
          <a:ext cx="8229601" cy="4593632"/>
        </p:xfrm>
        <a:graphic>
          <a:graphicData uri="http://schemas.openxmlformats.org/drawingml/2006/table">
            <a:tbl>
              <a:tblPr firstRow="1" firstCol="1" bandRow="1">
                <a:tableStyleId>{073A0DAA-6AF3-43AB-8588-CEC1D06C72B9}</a:tableStyleId>
              </a:tblPr>
              <a:tblGrid>
                <a:gridCol w="2410456"/>
                <a:gridCol w="1632902"/>
                <a:gridCol w="1454689"/>
                <a:gridCol w="1365777"/>
                <a:gridCol w="1365777"/>
              </a:tblGrid>
              <a:tr h="71628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100" dirty="0">
                          <a:effectLst/>
                        </a:rPr>
                        <a:t> </a:t>
                      </a:r>
                      <a:endParaRPr lang="en-US" sz="11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FY 17 enacted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FY18 Admin proposal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House  </a:t>
                      </a: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FY18 CJS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Senate </a:t>
                      </a: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FY18 CJS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</a:tr>
              <a:tr h="600752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COPS Office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$30M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  <a:tr h="494072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Tribal Youth Program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>
                          <a:effectLst/>
                        </a:rPr>
                        <a:t>$--</a:t>
                      </a:r>
                      <a:endParaRPr lang="en-US" sz="180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  <a:tr h="648928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“Tribal Assistance”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7% (est. </a:t>
                      </a:r>
                      <a:r>
                        <a:rPr lang="en-US" sz="1800" dirty="0" smtClean="0">
                          <a:effectLst/>
                        </a:rPr>
                        <a:t>$65M</a:t>
                      </a:r>
                      <a:r>
                        <a:rPr lang="en-US" sz="1800" dirty="0">
                          <a:effectLst/>
                        </a:rPr>
                        <a:t>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7% (est. $</a:t>
                      </a:r>
                      <a:r>
                        <a:rPr lang="en-US" sz="1800" dirty="0" smtClean="0">
                          <a:effectLst/>
                        </a:rPr>
                        <a:t>90.4M</a:t>
                      </a:r>
                      <a:r>
                        <a:rPr lang="en-US" sz="1800" dirty="0">
                          <a:effectLst/>
                        </a:rPr>
                        <a:t>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7% (est. $80M)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7% (est. $110.7M)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  <a:tr h="722672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OVW Funding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est.</a:t>
                      </a:r>
                      <a:r>
                        <a:rPr lang="en-US" sz="1800" baseline="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 $50M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aseline="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est. $48M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est.</a:t>
                      </a:r>
                      <a:r>
                        <a:rPr lang="en-US" sz="1800" baseline="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 $50M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Est. $50M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  <a:tr h="801328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VOCA tribal funding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5% (est. $150M)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5% (est. $182M)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  <a:tr h="6096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aseline="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Approx. total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$115M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$318.4M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$130M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$342.7M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/>
                </a:tc>
              </a:tr>
            </a:tbl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6</a:t>
            </a:fld>
            <a:endParaRPr lang="en-US" dirty="0"/>
          </a:p>
        </p:txBody>
      </p:sp>
      <p:sp>
        <p:nvSpPr>
          <p:cNvPr id="6" name="Rectangle 1"/>
          <p:cNvSpPr>
            <a:spLocks noChangeArrowheads="1"/>
          </p:cNvSpPr>
          <p:nvPr/>
        </p:nvSpPr>
        <p:spPr bwMode="auto">
          <a:xfrm>
            <a:off x="1393825" y="3165475"/>
            <a:ext cx="9144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  <a:t/>
            </a:r>
            <a:br>
              <a:rPr kumimoji="0" lang="en-US" altLang="en-US" sz="1800" b="0" i="0" u="none" strike="noStrike" cap="none" normalizeH="0" baseline="0" smtClean="0">
                <a:ln>
                  <a:noFill/>
                </a:ln>
                <a:solidFill>
                  <a:schemeClr val="tx1"/>
                </a:solidFill>
                <a:effectLst/>
                <a:latin typeface="Arial" pitchFamily="34" charset="0"/>
                <a:cs typeface="Arial" pitchFamily="34" charset="0"/>
              </a:rPr>
            </a:br>
            <a:endParaRPr kumimoji="0" lang="en-US" altLang="en-U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522983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Appropriations Levels</a:t>
            </a:r>
            <a:endParaRPr lang="en-US" b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7</a:t>
            </a:fld>
            <a:endParaRPr lang="en-US" dirty="0"/>
          </a:p>
        </p:txBody>
      </p:sp>
      <p:graphicFrame>
        <p:nvGraphicFramePr>
          <p:cNvPr id="8" name="Content Placeholder 7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668462687"/>
              </p:ext>
            </p:extLst>
          </p:nvPr>
        </p:nvGraphicFramePr>
        <p:xfrm>
          <a:off x="457200" y="2133600"/>
          <a:ext cx="8382000" cy="1859740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3259667"/>
                <a:gridCol w="1707444"/>
                <a:gridCol w="1629833"/>
                <a:gridCol w="1785056"/>
              </a:tblGrid>
              <a:tr h="304800">
                <a:tc>
                  <a:txBody>
                    <a:bodyPr/>
                    <a:lstStyle/>
                    <a:p>
                      <a:pPr algn="l" fontAlgn="b"/>
                      <a:endParaRPr lang="en-US" sz="2200" b="1" i="0" u="none" strike="noStrike" dirty="0">
                        <a:solidFill>
                          <a:schemeClr val="bg1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200" u="none" strike="noStrike" dirty="0">
                          <a:effectLst/>
                        </a:rPr>
                        <a:t>FY 16</a:t>
                      </a:r>
                      <a:endParaRPr lang="en-US" sz="2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200" u="none" strike="noStrike">
                          <a:effectLst/>
                        </a:rPr>
                        <a:t>FY 17</a:t>
                      </a:r>
                      <a:endParaRPr lang="en-US" sz="22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200" u="none" strike="noStrike" dirty="0">
                          <a:effectLst/>
                        </a:rPr>
                        <a:t>FY 18 Admin</a:t>
                      </a:r>
                      <a:endParaRPr lang="en-US" sz="22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</a:tr>
              <a:tr h="466265">
                <a:tc>
                  <a:txBody>
                    <a:bodyPr/>
                    <a:lstStyle/>
                    <a:p>
                      <a:pPr algn="l" fontAlgn="b"/>
                      <a:r>
                        <a:rPr lang="en-US" sz="22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BIA public safety funding</a:t>
                      </a:r>
                      <a:endParaRPr lang="en-US" sz="2200" b="1" i="0" u="none" strike="noStrike" dirty="0">
                        <a:solidFill>
                          <a:schemeClr val="bg1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$377,423,000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$376,706,000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$349,314,000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524335">
                <a:tc>
                  <a:txBody>
                    <a:bodyPr/>
                    <a:lstStyle/>
                    <a:p>
                      <a:pPr algn="l" fontAlgn="b"/>
                      <a:r>
                        <a:rPr lang="en-US" sz="2200" b="1" u="none" strike="noStrike" dirty="0">
                          <a:solidFill>
                            <a:schemeClr val="bg1"/>
                          </a:solidFill>
                          <a:effectLst/>
                        </a:rPr>
                        <a:t>DOJ tribal programs</a:t>
                      </a:r>
                      <a:endParaRPr lang="en-US" sz="2200" b="1" i="0" u="none" strike="noStrike" dirty="0">
                        <a:solidFill>
                          <a:schemeClr val="bg1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$120,000,000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$115,000,000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>
                          <a:effectLst/>
                        </a:rPr>
                        <a:t>$</a:t>
                      </a:r>
                      <a:r>
                        <a:rPr lang="en-US" sz="1800" u="none" strike="noStrike" dirty="0" smtClean="0">
                          <a:effectLst/>
                        </a:rPr>
                        <a:t>318,000,000 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  <a:tr h="524335">
                <a:tc>
                  <a:txBody>
                    <a:bodyPr/>
                    <a:lstStyle/>
                    <a:p>
                      <a:pPr algn="l" fontAlgn="b"/>
                      <a:r>
                        <a:rPr lang="en-US" sz="2200" b="1" u="none" strike="noStrike" dirty="0" smtClean="0">
                          <a:solidFill>
                            <a:schemeClr val="bg1"/>
                          </a:solidFill>
                          <a:effectLst/>
                        </a:rPr>
                        <a:t> Total</a:t>
                      </a:r>
                      <a:endParaRPr lang="en-US" sz="2200" b="1" i="0" u="none" strike="noStrike" dirty="0">
                        <a:solidFill>
                          <a:schemeClr val="bg1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>
                    <a:solidFill>
                      <a:schemeClr val="tx2">
                        <a:lumMod val="5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$497,423,000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$491,706,000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800" u="none" strike="noStrike" dirty="0" smtClean="0">
                          <a:effectLst/>
                        </a:rPr>
                        <a:t>$659,314,000</a:t>
                      </a:r>
                      <a:endParaRPr lang="en-US" sz="1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9525" marR="9525" marT="9525" marB="0" anchor="b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512002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Funding Trends</a:t>
            </a:r>
            <a:endParaRPr lang="en-US" dirty="0"/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929781784"/>
              </p:ext>
            </p:extLst>
          </p:nvPr>
        </p:nvGraphicFramePr>
        <p:xfrm>
          <a:off x="457200" y="2133600"/>
          <a:ext cx="8229600" cy="399256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528766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Content Placeholder 1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026368699"/>
              </p:ext>
            </p:extLst>
          </p:nvPr>
        </p:nvGraphicFramePr>
        <p:xfrm>
          <a:off x="3433354" y="1219200"/>
          <a:ext cx="2741023" cy="5506974"/>
        </p:xfrm>
        <a:graphic>
          <a:graphicData uri="http://schemas.openxmlformats.org/drawingml/2006/table">
            <a:tbl>
              <a:tblPr firstRow="1" firstCol="1" bandRow="1">
                <a:tableStyleId>{21E4AEA4-8DFA-4A89-87EB-49C32662AFE0}</a:tableStyleId>
              </a:tblPr>
              <a:tblGrid>
                <a:gridCol w="1600200"/>
                <a:gridCol w="1140823"/>
              </a:tblGrid>
              <a:tr h="6858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FY 16 enacted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B0230C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effectLst/>
                        </a:rPr>
                        <a:t>COPS Office</a:t>
                      </a:r>
                      <a:endParaRPr lang="en-US" sz="2000" dirty="0" smtClean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$30M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effectLst/>
                        </a:rPr>
                        <a:t>Tribal Youth</a:t>
                      </a:r>
                      <a:endParaRPr lang="en-US" sz="2000" dirty="0" smtClean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$10M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22860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“Tribal</a:t>
                      </a:r>
                      <a:r>
                        <a:rPr lang="en-US" sz="2000" baseline="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 </a:t>
                      </a:r>
                      <a:r>
                        <a:rPr lang="en-US" sz="20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Assistance”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</a:t>
                      </a:r>
                      <a:r>
                        <a:rPr lang="en-US" sz="1800" dirty="0" smtClean="0">
                          <a:effectLst/>
                        </a:rPr>
                        <a:t>30M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effectLst/>
                        </a:rPr>
                        <a:t>OVW Funding</a:t>
                      </a:r>
                      <a:endParaRPr lang="en-US" sz="2000" dirty="0" smtClean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est. $50M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effectLst/>
                        </a:rPr>
                        <a:t>VOCA tribal funding</a:t>
                      </a:r>
                      <a:endParaRPr lang="en-US" sz="2000" dirty="0" smtClean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>
                          <a:effectLst/>
                        </a:rPr>
                        <a:t>$--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62534"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baseline="0" dirty="0" smtClean="0">
                          <a:effectLst/>
                        </a:rPr>
                        <a:t>Approx. total</a:t>
                      </a:r>
                      <a:endParaRPr lang="en-US" sz="2000" dirty="0" smtClean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$120M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4" name="Content Placeholder 4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91765082"/>
              </p:ext>
            </p:extLst>
          </p:nvPr>
        </p:nvGraphicFramePr>
        <p:xfrm>
          <a:off x="428897" y="1219200"/>
          <a:ext cx="3000103" cy="5532120"/>
        </p:xfrm>
        <a:graphic>
          <a:graphicData uri="http://schemas.openxmlformats.org/drawingml/2006/table">
            <a:tbl>
              <a:tblPr firstRow="1" firstCol="1" bandRow="1">
                <a:tableStyleId>{21E4AEA4-8DFA-4A89-87EB-49C32662AFE0}</a:tableStyleId>
              </a:tblPr>
              <a:tblGrid>
                <a:gridCol w="1600200"/>
                <a:gridCol w="1399903"/>
              </a:tblGrid>
              <a:tr h="688314"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kumimoji="0" lang="en-US" sz="1800" b="1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uLnTx/>
                        <a:uFillTx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A53926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FY 10 enacted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B0230C"/>
                    </a:solidFill>
                  </a:tcPr>
                </a:tc>
              </a:tr>
              <a:tr h="454686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COPS Office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$45M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Tribal </a:t>
                      </a:r>
                      <a:r>
                        <a:rPr lang="en-US" sz="2000" dirty="0" smtClean="0">
                          <a:effectLst/>
                        </a:rPr>
                        <a:t>Youth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$25M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Tribal</a:t>
                      </a:r>
                      <a:r>
                        <a:rPr lang="en-US" sz="2000" baseline="0" dirty="0" smtClean="0">
                          <a:effectLst/>
                        </a:rPr>
                        <a:t> Courts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$25M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Detention 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$10M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Substance Abuse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$12M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Legal Assistance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$3M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 smtClean="0">
                          <a:effectLst/>
                        </a:rPr>
                        <a:t>OVW Funding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est.</a:t>
                      </a:r>
                      <a:r>
                        <a:rPr lang="en-US" sz="1800" baseline="0" dirty="0" smtClean="0">
                          <a:effectLst/>
                        </a:rPr>
                        <a:t> $45M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dirty="0">
                          <a:effectLst/>
                        </a:rPr>
                        <a:t>VOCA </a:t>
                      </a:r>
                      <a:r>
                        <a:rPr lang="en-US" sz="2000" dirty="0" smtClean="0">
                          <a:effectLst/>
                        </a:rPr>
                        <a:t>tribal funding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$---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2000" baseline="0" dirty="0" smtClean="0">
                          <a:effectLst/>
                        </a:rPr>
                        <a:t>Approx. total</a:t>
                      </a:r>
                      <a:endParaRPr lang="en-US" sz="20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tx2">
                        <a:lumMod val="7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$165M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chemeClr val="accent2">
                        <a:lumMod val="60000"/>
                        <a:lumOff val="40000"/>
                      </a:schemeClr>
                    </a:solidFill>
                  </a:tcPr>
                </a:tc>
              </a:tr>
            </a:tbl>
          </a:graphicData>
        </a:graphic>
      </p:graphicFrame>
      <p:grpSp>
        <p:nvGrpSpPr>
          <p:cNvPr id="27" name="Group 26"/>
          <p:cNvGrpSpPr/>
          <p:nvPr/>
        </p:nvGrpSpPr>
        <p:grpSpPr>
          <a:xfrm>
            <a:off x="3120933" y="3009900"/>
            <a:ext cx="594361" cy="1790700"/>
            <a:chOff x="3120933" y="3009900"/>
            <a:chExt cx="594361" cy="1790700"/>
          </a:xfrm>
        </p:grpSpPr>
        <p:cxnSp>
          <p:nvCxnSpPr>
            <p:cNvPr id="7" name="Straight Arrow Connector 6"/>
            <p:cNvCxnSpPr/>
            <p:nvPr/>
          </p:nvCxnSpPr>
          <p:spPr>
            <a:xfrm>
              <a:off x="3144336" y="3009900"/>
              <a:ext cx="570958" cy="304800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Straight Arrow Connector 7"/>
            <p:cNvCxnSpPr/>
            <p:nvPr/>
          </p:nvCxnSpPr>
          <p:spPr>
            <a:xfrm flipV="1">
              <a:off x="3144336" y="4572000"/>
              <a:ext cx="490403" cy="228600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Arrow Connector 9"/>
            <p:cNvCxnSpPr/>
            <p:nvPr/>
          </p:nvCxnSpPr>
          <p:spPr>
            <a:xfrm>
              <a:off x="3144336" y="3581400"/>
              <a:ext cx="570958" cy="114300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Arrow Connector 12"/>
            <p:cNvCxnSpPr/>
            <p:nvPr/>
          </p:nvCxnSpPr>
          <p:spPr>
            <a:xfrm flipV="1">
              <a:off x="3120933" y="4040777"/>
              <a:ext cx="513806" cy="76200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6" name="Title 1"/>
          <p:cNvSpPr>
            <a:spLocks noGrp="1"/>
          </p:cNvSpPr>
          <p:nvPr>
            <p:ph type="title"/>
          </p:nvPr>
        </p:nvSpPr>
        <p:spPr>
          <a:xfrm>
            <a:off x="457200" y="685800"/>
            <a:ext cx="8238539" cy="533400"/>
          </a:xfrm>
        </p:spPr>
        <p:txBody>
          <a:bodyPr/>
          <a:lstStyle/>
          <a:p>
            <a:r>
              <a:rPr lang="en-US" dirty="0" smtClean="0"/>
              <a:t>DOJ Grant Funding Pots</a:t>
            </a:r>
            <a:endParaRPr lang="en-US" dirty="0"/>
          </a:p>
        </p:txBody>
      </p:sp>
      <p:graphicFrame>
        <p:nvGraphicFramePr>
          <p:cNvPr id="20" name="Table 1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02496562"/>
              </p:ext>
            </p:extLst>
          </p:nvPr>
        </p:nvGraphicFramePr>
        <p:xfrm>
          <a:off x="6172200" y="1219200"/>
          <a:ext cx="1140823" cy="5491734"/>
        </p:xfrm>
        <a:graphic>
          <a:graphicData uri="http://schemas.openxmlformats.org/drawingml/2006/table">
            <a:tbl>
              <a:tblPr firstRow="1" firstCol="1" bandRow="1">
                <a:tableStyleId>{21E4AEA4-8DFA-4A89-87EB-49C32662AFE0}</a:tableStyleId>
              </a:tblPr>
              <a:tblGrid>
                <a:gridCol w="1140823"/>
              </a:tblGrid>
              <a:tr h="6858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FY 17 enacted</a:t>
                      </a:r>
                      <a:endParaRPr lang="en-US" sz="1800" dirty="0">
                        <a:effectLst/>
                        <a:latin typeface="+mn-lt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B0230C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$---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$---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22860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7% </a:t>
                      </a:r>
                      <a:endParaRPr lang="en-US" sz="1800" b="0" dirty="0" smtClean="0">
                        <a:solidFill>
                          <a:srgbClr val="292934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est</a:t>
                      </a: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. </a:t>
                      </a: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$65M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est.</a:t>
                      </a:r>
                      <a:r>
                        <a:rPr lang="en-US" sz="1800" b="0" baseline="0" dirty="0" smtClean="0">
                          <a:solidFill>
                            <a:srgbClr val="292934"/>
                          </a:solidFill>
                          <a:effectLst/>
                        </a:rPr>
                        <a:t> $50M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$--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62534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$115M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CEBCA4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21" name="Table 2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87962032"/>
              </p:ext>
            </p:extLst>
          </p:nvPr>
        </p:nvGraphicFramePr>
        <p:xfrm>
          <a:off x="7315200" y="1219200"/>
          <a:ext cx="1447800" cy="5491734"/>
        </p:xfrm>
        <a:graphic>
          <a:graphicData uri="http://schemas.openxmlformats.org/drawingml/2006/table">
            <a:tbl>
              <a:tblPr firstRow="1" firstCol="1" bandRow="1">
                <a:tableStyleId>{21E4AEA4-8DFA-4A89-87EB-49C32662AFE0}</a:tableStyleId>
              </a:tblPr>
              <a:tblGrid>
                <a:gridCol w="1447800"/>
              </a:tblGrid>
              <a:tr h="6858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</a:rPr>
                        <a:t>FY 18 Admin.</a:t>
                      </a: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dirty="0" smtClean="0">
                          <a:effectLst/>
                          <a:latin typeface="Calibri"/>
                          <a:ea typeface="Calibri"/>
                          <a:cs typeface="Times New Roman"/>
                        </a:rPr>
                        <a:t>Proposal</a:t>
                      </a:r>
                      <a:endParaRPr lang="en-US" sz="1800" dirty="0"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B0230C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$30M</a:t>
                      </a: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$---</a:t>
                      </a: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22860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7% </a:t>
                      </a:r>
                      <a:endParaRPr lang="en-US" sz="1800" b="0" dirty="0" smtClean="0">
                        <a:solidFill>
                          <a:srgbClr val="292934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est</a:t>
                      </a: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. </a:t>
                      </a: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$90.4M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baseline="0" dirty="0" smtClean="0">
                          <a:solidFill>
                            <a:srgbClr val="292934"/>
                          </a:solidFill>
                          <a:effectLst/>
                          <a:latin typeface="Calibri"/>
                          <a:ea typeface="Calibri"/>
                          <a:cs typeface="Times New Roman"/>
                        </a:rPr>
                        <a:t>est. $48M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685800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5% </a:t>
                      </a:r>
                      <a:endParaRPr lang="en-US" sz="1800" b="0" dirty="0" smtClean="0">
                        <a:solidFill>
                          <a:srgbClr val="292934"/>
                        </a:solidFill>
                        <a:effectLst/>
                      </a:endParaRPr>
                    </a:p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est</a:t>
                      </a:r>
                      <a:r>
                        <a:rPr lang="en-US" sz="1800" b="0" dirty="0">
                          <a:solidFill>
                            <a:srgbClr val="292934"/>
                          </a:solidFill>
                          <a:effectLst/>
                        </a:rPr>
                        <a:t>. $</a:t>
                      </a: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150M</a:t>
                      </a:r>
                      <a:endParaRPr lang="en-US" sz="1800" b="0" dirty="0">
                        <a:solidFill>
                          <a:srgbClr val="292934"/>
                        </a:solidFill>
                        <a:effectLst/>
                        <a:latin typeface="Calibri"/>
                        <a:ea typeface="Calibri"/>
                        <a:cs typeface="Times New Roman"/>
                      </a:endParaRPr>
                    </a:p>
                  </a:txBody>
                  <a:tcPr marL="68580" marR="68580" marT="0" marB="0" anchor="ctr">
                    <a:solidFill>
                      <a:srgbClr val="E3DBD3"/>
                    </a:solidFill>
                  </a:tcPr>
                </a:tc>
              </a:tr>
              <a:tr h="462534">
                <a:tc>
                  <a:txBody>
                    <a:bodyPr/>
                    <a:lstStyle/>
                    <a:p>
                      <a:pPr marL="0" marR="0" algn="ctr">
                        <a:lnSpc>
                          <a:spcPct val="115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</a:pPr>
                      <a:r>
                        <a:rPr lang="en-US" sz="1800" b="0" dirty="0" smtClean="0">
                          <a:solidFill>
                            <a:srgbClr val="292934"/>
                          </a:solidFill>
                          <a:effectLst/>
                        </a:rPr>
                        <a:t>$342.7M</a:t>
                      </a:r>
                    </a:p>
                  </a:txBody>
                  <a:tcPr marL="68580" marR="68580" marT="0" marB="0" anchor="ctr">
                    <a:solidFill>
                      <a:srgbClr val="CEBCA4"/>
                    </a:solidFill>
                  </a:tcPr>
                </a:tc>
              </a:tr>
            </a:tbl>
          </a:graphicData>
        </a:graphic>
      </p:graphicFrame>
      <p:sp>
        <p:nvSpPr>
          <p:cNvPr id="28" name="Rounded Rectangle 27"/>
          <p:cNvSpPr/>
          <p:nvPr/>
        </p:nvSpPr>
        <p:spPr>
          <a:xfrm>
            <a:off x="457199" y="2819400"/>
            <a:ext cx="2687137" cy="2286000"/>
          </a:xfrm>
          <a:prstGeom prst="roundRect">
            <a:avLst>
              <a:gd name="adj" fmla="val 6382"/>
            </a:avLst>
          </a:prstGeom>
          <a:noFill/>
          <a:ln w="3810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ounded Rectangle 13"/>
          <p:cNvSpPr/>
          <p:nvPr/>
        </p:nvSpPr>
        <p:spPr>
          <a:xfrm>
            <a:off x="3429815" y="1981200"/>
            <a:ext cx="2589985" cy="2971800"/>
          </a:xfrm>
          <a:prstGeom prst="roundRect">
            <a:avLst>
              <a:gd name="adj" fmla="val 6382"/>
            </a:avLst>
          </a:prstGeom>
          <a:noFill/>
          <a:ln w="38100"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5" name="Group 14"/>
          <p:cNvGrpSpPr/>
          <p:nvPr/>
        </p:nvGrpSpPr>
        <p:grpSpPr>
          <a:xfrm>
            <a:off x="6019800" y="2076995"/>
            <a:ext cx="570958" cy="1557199"/>
            <a:chOff x="3068410" y="2972331"/>
            <a:chExt cx="570958" cy="643589"/>
          </a:xfrm>
        </p:grpSpPr>
        <p:cxnSp>
          <p:nvCxnSpPr>
            <p:cNvPr id="17" name="Straight Arrow Connector 16"/>
            <p:cNvCxnSpPr/>
            <p:nvPr/>
          </p:nvCxnSpPr>
          <p:spPr>
            <a:xfrm>
              <a:off x="3068410" y="2972331"/>
              <a:ext cx="570958" cy="448556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/>
            <p:cNvCxnSpPr/>
            <p:nvPr/>
          </p:nvCxnSpPr>
          <p:spPr>
            <a:xfrm>
              <a:off x="3068410" y="3213365"/>
              <a:ext cx="457200" cy="333495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2" name="Straight Arrow Connector 21"/>
            <p:cNvCxnSpPr/>
            <p:nvPr/>
          </p:nvCxnSpPr>
          <p:spPr>
            <a:xfrm>
              <a:off x="3096986" y="3568682"/>
              <a:ext cx="332829" cy="47238"/>
            </a:xfrm>
            <a:prstGeom prst="straightConnector1">
              <a:avLst/>
            </a:prstGeom>
            <a:ln w="38100">
              <a:solidFill>
                <a:srgbClr val="FFC000"/>
              </a:solidFill>
              <a:tailEnd type="arrow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4012593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" grpId="0" animBg="1"/>
      <p:bldP spid="14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DOJ Listening session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905000"/>
            <a:ext cx="8382000" cy="4648200"/>
          </a:xfrm>
        </p:spPr>
        <p:txBody>
          <a:bodyPr>
            <a:normAutofit/>
          </a:bodyPr>
          <a:lstStyle/>
          <a:p>
            <a:r>
              <a:rPr lang="en-US" dirty="0" smtClean="0"/>
              <a:t>Since 2012, DOJ has had considerable flexibility to determine how to spend money Congress appropriates for “tribal assistance.”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In FY17 Congress appropriated $65M. For FY 18, it will likely be $80-$110M.</a:t>
            </a:r>
          </a:p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803223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8229600" cy="4830763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In </a:t>
            </a:r>
            <a:r>
              <a:rPr lang="en-US" dirty="0"/>
              <a:t>the past DOJ has funded </a:t>
            </a:r>
            <a:r>
              <a:rPr lang="en-US" dirty="0" smtClean="0"/>
              <a:t>a range of activities </a:t>
            </a:r>
            <a:r>
              <a:rPr lang="en-US" dirty="0"/>
              <a:t>with these funds, including:</a:t>
            </a:r>
          </a:p>
          <a:p>
            <a:pPr lvl="1"/>
            <a:r>
              <a:rPr lang="en-US" dirty="0"/>
              <a:t>Law enforcement hiring, equipment, &amp; training</a:t>
            </a:r>
          </a:p>
          <a:p>
            <a:pPr lvl="1"/>
            <a:r>
              <a:rPr lang="en-US" dirty="0"/>
              <a:t> Comprehensive justice system-wide strategic planning </a:t>
            </a:r>
            <a:endParaRPr lang="en-US" dirty="0" smtClean="0"/>
          </a:p>
          <a:p>
            <a:pPr lvl="1"/>
            <a:r>
              <a:rPr lang="en-US" dirty="0" smtClean="0"/>
              <a:t>Tribal courts</a:t>
            </a:r>
          </a:p>
          <a:p>
            <a:pPr lvl="1"/>
            <a:r>
              <a:rPr lang="en-US" dirty="0" smtClean="0"/>
              <a:t>Diversion programs and alternatives to incarceration</a:t>
            </a:r>
          </a:p>
          <a:p>
            <a:pPr lvl="1"/>
            <a:r>
              <a:rPr lang="en-US" dirty="0" smtClean="0"/>
              <a:t>Construction of corrections facilities, multi-purpose justice centers, &amp; alternatives to corrections</a:t>
            </a:r>
          </a:p>
          <a:p>
            <a:pPr lvl="1"/>
            <a:r>
              <a:rPr lang="en-US" dirty="0" smtClean="0"/>
              <a:t>Alcohol &amp; substance abuse response, prevention and treatment</a:t>
            </a:r>
          </a:p>
          <a:p>
            <a:pPr lvl="1"/>
            <a:r>
              <a:rPr lang="en-US" dirty="0" smtClean="0"/>
              <a:t>Corrections &amp; re-entry programs</a:t>
            </a:r>
          </a:p>
          <a:p>
            <a:pPr lvl="1"/>
            <a:r>
              <a:rPr lang="en-US" dirty="0" smtClean="0"/>
              <a:t>Tribal civil and criminal legal assistance</a:t>
            </a:r>
          </a:p>
          <a:p>
            <a:pPr lvl="1"/>
            <a:r>
              <a:rPr lang="en-US" dirty="0" smtClean="0"/>
              <a:t>Technical assistance</a:t>
            </a:r>
          </a:p>
          <a:p>
            <a:pPr lvl="1"/>
            <a:r>
              <a:rPr lang="en-US" dirty="0" smtClean="0"/>
              <a:t>???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6143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 &amp; Considerations	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2133600"/>
            <a:ext cx="8763000" cy="4343400"/>
          </a:xfrm>
        </p:spPr>
        <p:txBody>
          <a:bodyPr>
            <a:normAutofit/>
          </a:bodyPr>
          <a:lstStyle/>
          <a:p>
            <a:pPr>
              <a:spcAft>
                <a:spcPts val="1200"/>
              </a:spcAft>
            </a:pPr>
            <a:r>
              <a:rPr lang="en-US" dirty="0" smtClean="0"/>
              <a:t>How should DOJ determine what activities should be funded and how to allocate available funds among activities?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How should DOJ distribute funds? On a competitive basis or distribute funds to all eligible tribes using a formula?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How long should the grant period be? How often should tribes be permitted to apply?</a:t>
            </a:r>
          </a:p>
          <a:p>
            <a:pPr>
              <a:spcAft>
                <a:spcPts val="1200"/>
              </a:spcAft>
            </a:pPr>
            <a:r>
              <a:rPr lang="en-US" dirty="0" smtClean="0"/>
              <a:t>Who should be eligible to apply? Tribes only, or also non-profits that serve tribal communities?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7D8D78-F3AF-4E3A-B743-588E6C5CC7BE}" type="slidenum">
              <a:rPr lang="en-US" smtClean="0"/>
              <a:pPr/>
              <a:t>12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879176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147651</TotalTime>
  <Words>841</Words>
  <Application>Microsoft Office PowerPoint</Application>
  <PresentationFormat>On-screen Show (4:3)</PresentationFormat>
  <Paragraphs>201</Paragraphs>
  <Slides>12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20" baseType="lpstr">
      <vt:lpstr>Arial</vt:lpstr>
      <vt:lpstr>Calibri</vt:lpstr>
      <vt:lpstr>Century Schoolbook</vt:lpstr>
      <vt:lpstr>Gill Sans MT</vt:lpstr>
      <vt:lpstr>MS Mincho</vt:lpstr>
      <vt:lpstr>Times New Roman</vt:lpstr>
      <vt:lpstr>Wingdings</vt:lpstr>
      <vt:lpstr>Office Theme</vt:lpstr>
      <vt:lpstr>DOJ Listening sessions/consultation </vt:lpstr>
      <vt:lpstr>Estimated Need</vt:lpstr>
      <vt:lpstr>Challenges to tribal public safety funding:</vt:lpstr>
      <vt:lpstr>Tribal funding for public safety, criminal justice, and victim services is spread across several agencies:</vt:lpstr>
      <vt:lpstr>Appropriations update - bia</vt:lpstr>
      <vt:lpstr>Appropriations Update – DOJ</vt:lpstr>
      <vt:lpstr>Appropriations Levels</vt:lpstr>
      <vt:lpstr>Funding Trends</vt:lpstr>
      <vt:lpstr>DOJ Grant Funding Pots</vt:lpstr>
      <vt:lpstr>DOJ Listening session</vt:lpstr>
      <vt:lpstr>PowerPoint Presentation</vt:lpstr>
      <vt:lpstr>Questions &amp; Considerations </vt:lpstr>
    </vt:vector>
  </TitlesOfParts>
  <Company>Microsoft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twallace</dc:creator>
  <cp:lastModifiedBy>Amber Ebarb</cp:lastModifiedBy>
  <cp:revision>279</cp:revision>
  <cp:lastPrinted>2015-08-26T18:42:24Z</cp:lastPrinted>
  <dcterms:created xsi:type="dcterms:W3CDTF">2013-06-23T09:04:28Z</dcterms:created>
  <dcterms:modified xsi:type="dcterms:W3CDTF">2018-01-23T15:16:49Z</dcterms:modified>
</cp:coreProperties>
</file>