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 id="2147483672" r:id="rId2"/>
  </p:sldMasterIdLst>
  <p:notesMasterIdLst>
    <p:notesMasterId r:id="rId14"/>
  </p:notesMasterIdLst>
  <p:handoutMasterIdLst>
    <p:handoutMasterId r:id="rId15"/>
  </p:handoutMasterIdLst>
  <p:sldIdLst>
    <p:sldId id="265" r:id="rId3"/>
    <p:sldId id="393" r:id="rId4"/>
    <p:sldId id="400" r:id="rId5"/>
    <p:sldId id="404" r:id="rId6"/>
    <p:sldId id="401" r:id="rId7"/>
    <p:sldId id="402" r:id="rId8"/>
    <p:sldId id="390" r:id="rId9"/>
    <p:sldId id="403" r:id="rId10"/>
    <p:sldId id="405" r:id="rId11"/>
    <p:sldId id="406" r:id="rId12"/>
    <p:sldId id="275" r:id="rId13"/>
  </p:sldIdLst>
  <p:sldSz cx="12192000" cy="6858000"/>
  <p:notesSz cx="9223375" cy="70104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800000"/>
    <a:srgbClr val="3B8197"/>
    <a:srgbClr val="302F35"/>
    <a:srgbClr val="39383E"/>
    <a:srgbClr val="2B2A2E"/>
    <a:srgbClr val="252428"/>
    <a:srgbClr val="3C95B4"/>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25131" autoAdjust="0"/>
    <p:restoredTop sz="75854" autoAdjust="0"/>
  </p:normalViewPr>
  <p:slideViewPr>
    <p:cSldViewPr snapToGrid="0">
      <p:cViewPr varScale="1">
        <p:scale>
          <a:sx n="54" d="100"/>
          <a:sy n="54" d="100"/>
        </p:scale>
        <p:origin x="760" y="56"/>
      </p:cViewPr>
      <p:guideLst/>
    </p:cSldViewPr>
  </p:slideViewPr>
  <p:notesTextViewPr>
    <p:cViewPr>
      <p:scale>
        <a:sx n="1" d="1"/>
        <a:sy n="1" d="1"/>
      </p:scale>
      <p:origin x="0" y="0"/>
    </p:cViewPr>
  </p:notesTextViewPr>
  <p:notesViewPr>
    <p:cSldViewPr snapToGrid="0">
      <p:cViewPr varScale="1">
        <p:scale>
          <a:sx n="57" d="100"/>
          <a:sy n="57" d="100"/>
        </p:scale>
        <p:origin x="2832" y="72"/>
      </p:cViewPr>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6.xml"/><Relationship Id="rId13" Type="http://schemas.openxmlformats.org/officeDocument/2006/relationships/slide" Target="slides/slide11.xml"/><Relationship Id="rId18" Type="http://schemas.openxmlformats.org/officeDocument/2006/relationships/theme" Target="theme/theme1.xml"/><Relationship Id="rId3" Type="http://schemas.openxmlformats.org/officeDocument/2006/relationships/slide" Target="slides/slide1.xml"/><Relationship Id="rId7" Type="http://schemas.openxmlformats.org/officeDocument/2006/relationships/slide" Target="slides/slide5.xml"/><Relationship Id="rId12" Type="http://schemas.openxmlformats.org/officeDocument/2006/relationships/slide" Target="slides/slide10.xml"/><Relationship Id="rId17" Type="http://schemas.openxmlformats.org/officeDocument/2006/relationships/viewProps" Target="viewProps.xml"/><Relationship Id="rId2" Type="http://schemas.openxmlformats.org/officeDocument/2006/relationships/slideMaster" Target="slideMasters/slideMaster2.xml"/><Relationship Id="rId16"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4.xml"/><Relationship Id="rId11" Type="http://schemas.openxmlformats.org/officeDocument/2006/relationships/slide" Target="slides/slide9.xml"/><Relationship Id="rId5" Type="http://schemas.openxmlformats.org/officeDocument/2006/relationships/slide" Target="slides/slide3.xml"/><Relationship Id="rId15" Type="http://schemas.openxmlformats.org/officeDocument/2006/relationships/handoutMaster" Target="handoutMasters/handoutMaster1.xml"/><Relationship Id="rId10" Type="http://schemas.openxmlformats.org/officeDocument/2006/relationships/slide" Target="slides/slide8.xml"/><Relationship Id="rId19" Type="http://schemas.openxmlformats.org/officeDocument/2006/relationships/tableStyles" Target="tableStyles.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notesMaster" Target="notesMasters/notesMaster1.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4.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3" y="3"/>
            <a:ext cx="3997631" cy="351124"/>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sz="quarter" idx="1"/>
          </p:nvPr>
        </p:nvSpPr>
        <p:spPr>
          <a:xfrm>
            <a:off x="5223658" y="3"/>
            <a:ext cx="3997631" cy="351124"/>
          </a:xfrm>
          <a:prstGeom prst="rect">
            <a:avLst/>
          </a:prstGeom>
        </p:spPr>
        <p:txBody>
          <a:bodyPr vert="horz" lIns="91440" tIns="45720" rIns="91440" bIns="45720" rtlCol="0"/>
          <a:lstStyle>
            <a:lvl1pPr algn="r">
              <a:defRPr sz="1200"/>
            </a:lvl1pPr>
          </a:lstStyle>
          <a:p>
            <a:fld id="{C16826D3-1E23-4564-BDCC-EDF508698698}" type="datetimeFigureOut">
              <a:rPr lang="en-US" smtClean="0"/>
              <a:t>3/28/2018</a:t>
            </a:fld>
            <a:endParaRPr lang="en-US"/>
          </a:p>
        </p:txBody>
      </p:sp>
      <p:sp>
        <p:nvSpPr>
          <p:cNvPr id="4" name="Footer Placeholder 3"/>
          <p:cNvSpPr>
            <a:spLocks noGrp="1"/>
          </p:cNvSpPr>
          <p:nvPr>
            <p:ph type="ftr" sz="quarter" idx="2"/>
          </p:nvPr>
        </p:nvSpPr>
        <p:spPr>
          <a:xfrm>
            <a:off x="3" y="6659278"/>
            <a:ext cx="3997631" cy="351123"/>
          </a:xfrm>
          <a:prstGeom prst="rect">
            <a:avLst/>
          </a:prstGeom>
        </p:spPr>
        <p:txBody>
          <a:bodyPr vert="horz" lIns="91440" tIns="45720" rIns="91440" bIns="45720" rtlCol="0" anchor="b"/>
          <a:lstStyle>
            <a:lvl1pPr algn="l">
              <a:defRPr sz="1200"/>
            </a:lvl1pPr>
          </a:lstStyle>
          <a:p>
            <a:endParaRPr lang="en-US"/>
          </a:p>
        </p:txBody>
      </p:sp>
      <p:sp>
        <p:nvSpPr>
          <p:cNvPr id="5" name="Slide Number Placeholder 4"/>
          <p:cNvSpPr>
            <a:spLocks noGrp="1"/>
          </p:cNvSpPr>
          <p:nvPr>
            <p:ph type="sldNum" sz="quarter" idx="3"/>
          </p:nvPr>
        </p:nvSpPr>
        <p:spPr>
          <a:xfrm>
            <a:off x="5223658" y="6659278"/>
            <a:ext cx="3997631" cy="351123"/>
          </a:xfrm>
          <a:prstGeom prst="rect">
            <a:avLst/>
          </a:prstGeom>
        </p:spPr>
        <p:txBody>
          <a:bodyPr vert="horz" lIns="91440" tIns="45720" rIns="91440" bIns="45720" rtlCol="0" anchor="b"/>
          <a:lstStyle>
            <a:lvl1pPr algn="r">
              <a:defRPr sz="1200"/>
            </a:lvl1pPr>
          </a:lstStyle>
          <a:p>
            <a:fld id="{6B73FFF6-4614-4BC7-A9FD-1F57063DCDC4}" type="slidenum">
              <a:rPr lang="en-US" smtClean="0"/>
              <a:t>‹#›</a:t>
            </a:fld>
            <a:endParaRPr lang="en-US"/>
          </a:p>
        </p:txBody>
      </p:sp>
    </p:spTree>
    <p:extLst>
      <p:ext uri="{BB962C8B-B14F-4D97-AF65-F5344CB8AC3E}">
        <p14:creationId xmlns:p14="http://schemas.microsoft.com/office/powerpoint/2010/main" val="1472390210"/>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3"/>
            <a:ext cx="3996796" cy="351737"/>
          </a:xfrm>
          <a:prstGeom prst="rect">
            <a:avLst/>
          </a:prstGeom>
        </p:spPr>
        <p:txBody>
          <a:bodyPr vert="horz" lIns="91879" tIns="45939" rIns="91879" bIns="45939" rtlCol="0"/>
          <a:lstStyle>
            <a:lvl1pPr algn="l">
              <a:defRPr sz="1200"/>
            </a:lvl1pPr>
          </a:lstStyle>
          <a:p>
            <a:endParaRPr lang="en-US"/>
          </a:p>
        </p:txBody>
      </p:sp>
      <p:sp>
        <p:nvSpPr>
          <p:cNvPr id="3" name="Date Placeholder 2"/>
          <p:cNvSpPr>
            <a:spLocks noGrp="1"/>
          </p:cNvSpPr>
          <p:nvPr>
            <p:ph type="dt" idx="1"/>
          </p:nvPr>
        </p:nvSpPr>
        <p:spPr>
          <a:xfrm>
            <a:off x="5224445" y="3"/>
            <a:ext cx="3996796" cy="351737"/>
          </a:xfrm>
          <a:prstGeom prst="rect">
            <a:avLst/>
          </a:prstGeom>
        </p:spPr>
        <p:txBody>
          <a:bodyPr vert="horz" lIns="91879" tIns="45939" rIns="91879" bIns="45939" rtlCol="0"/>
          <a:lstStyle>
            <a:lvl1pPr algn="r">
              <a:defRPr sz="1200"/>
            </a:lvl1pPr>
          </a:lstStyle>
          <a:p>
            <a:fld id="{4E58CC54-180B-42F7-BCE6-55DFC143644E}" type="datetimeFigureOut">
              <a:rPr lang="en-US" smtClean="0"/>
              <a:t>3/28/2018</a:t>
            </a:fld>
            <a:endParaRPr lang="en-US"/>
          </a:p>
        </p:txBody>
      </p:sp>
      <p:sp>
        <p:nvSpPr>
          <p:cNvPr id="4" name="Slide Image Placeholder 3"/>
          <p:cNvSpPr>
            <a:spLocks noGrp="1" noRot="1" noChangeAspect="1"/>
          </p:cNvSpPr>
          <p:nvPr>
            <p:ph type="sldImg" idx="2"/>
          </p:nvPr>
        </p:nvSpPr>
        <p:spPr>
          <a:xfrm>
            <a:off x="2509838" y="876300"/>
            <a:ext cx="4203700" cy="2365375"/>
          </a:xfrm>
          <a:prstGeom prst="rect">
            <a:avLst/>
          </a:prstGeom>
          <a:noFill/>
          <a:ln w="12700">
            <a:solidFill>
              <a:prstClr val="black"/>
            </a:solidFill>
          </a:ln>
        </p:spPr>
        <p:txBody>
          <a:bodyPr vert="horz" lIns="91879" tIns="45939" rIns="91879" bIns="45939" rtlCol="0" anchor="ctr"/>
          <a:lstStyle/>
          <a:p>
            <a:endParaRPr lang="en-US"/>
          </a:p>
        </p:txBody>
      </p:sp>
      <p:sp>
        <p:nvSpPr>
          <p:cNvPr id="5" name="Notes Placeholder 4"/>
          <p:cNvSpPr>
            <a:spLocks noGrp="1"/>
          </p:cNvSpPr>
          <p:nvPr>
            <p:ph type="body" sz="quarter" idx="3"/>
          </p:nvPr>
        </p:nvSpPr>
        <p:spPr>
          <a:xfrm>
            <a:off x="922338" y="3373756"/>
            <a:ext cx="7378700" cy="2760347"/>
          </a:xfrm>
          <a:prstGeom prst="rect">
            <a:avLst/>
          </a:prstGeom>
        </p:spPr>
        <p:txBody>
          <a:bodyPr vert="horz" lIns="91879" tIns="45939" rIns="91879" bIns="45939"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6658668"/>
            <a:ext cx="3996796" cy="351736"/>
          </a:xfrm>
          <a:prstGeom prst="rect">
            <a:avLst/>
          </a:prstGeom>
        </p:spPr>
        <p:txBody>
          <a:bodyPr vert="horz" lIns="91879" tIns="45939" rIns="91879" bIns="45939" rtlCol="0" anchor="b"/>
          <a:lstStyle>
            <a:lvl1pPr algn="l">
              <a:defRPr sz="1200"/>
            </a:lvl1pPr>
          </a:lstStyle>
          <a:p>
            <a:endParaRPr lang="en-US"/>
          </a:p>
        </p:txBody>
      </p:sp>
      <p:sp>
        <p:nvSpPr>
          <p:cNvPr id="7" name="Slide Number Placeholder 6"/>
          <p:cNvSpPr>
            <a:spLocks noGrp="1"/>
          </p:cNvSpPr>
          <p:nvPr>
            <p:ph type="sldNum" sz="quarter" idx="5"/>
          </p:nvPr>
        </p:nvSpPr>
        <p:spPr>
          <a:xfrm>
            <a:off x="5224445" y="6658668"/>
            <a:ext cx="3996796" cy="351736"/>
          </a:xfrm>
          <a:prstGeom prst="rect">
            <a:avLst/>
          </a:prstGeom>
        </p:spPr>
        <p:txBody>
          <a:bodyPr vert="horz" lIns="91879" tIns="45939" rIns="91879" bIns="45939" rtlCol="0" anchor="b"/>
          <a:lstStyle>
            <a:lvl1pPr algn="r">
              <a:defRPr sz="1200"/>
            </a:lvl1pPr>
          </a:lstStyle>
          <a:p>
            <a:fld id="{5A2DB493-9C5D-4D76-B736-2C3295FDD405}" type="slidenum">
              <a:rPr lang="en-US" smtClean="0"/>
              <a:t>‹#›</a:t>
            </a:fld>
            <a:endParaRPr lang="en-US"/>
          </a:p>
        </p:txBody>
      </p:sp>
    </p:spTree>
    <p:extLst>
      <p:ext uri="{BB962C8B-B14F-4D97-AF65-F5344CB8AC3E}">
        <p14:creationId xmlns:p14="http://schemas.microsoft.com/office/powerpoint/2010/main" val="2953877447"/>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3" Type="http://schemas.openxmlformats.org/officeDocument/2006/relationships/hyperlink" Target="https://www.ihs.gov/newsroom/ihs-blog/september2017/ihs-announces-new-standards-for-patient-wait-times/" TargetMode="External"/><Relationship Id="rId2" Type="http://schemas.openxmlformats.org/officeDocument/2006/relationships/slide" Target="../slides/slide3.xml"/><Relationship Id="rId1" Type="http://schemas.openxmlformats.org/officeDocument/2006/relationships/notesMaster" Target="../notesMasters/notesMaster1.xml"/><Relationship Id="rId4" Type="http://schemas.openxmlformats.org/officeDocument/2006/relationships/hyperlink" Target="http://files.constantcontact.com/a3c45cb9201/6cfab183-07df-4097-966b-a843913eaa04.pdf" TargetMode="Externa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5A2DB493-9C5D-4D76-B736-2C3295FDD405}" type="slidenum">
              <a:rPr lang="en-US" smtClean="0"/>
              <a:t>1</a:t>
            </a:fld>
            <a:endParaRPr lang="en-US"/>
          </a:p>
        </p:txBody>
      </p:sp>
    </p:spTree>
    <p:extLst>
      <p:ext uri="{BB962C8B-B14F-4D97-AF65-F5344CB8AC3E}">
        <p14:creationId xmlns:p14="http://schemas.microsoft.com/office/powerpoint/2010/main" val="4014410272"/>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aseline="0" dirty="0" smtClean="0"/>
          </a:p>
        </p:txBody>
      </p:sp>
      <p:sp>
        <p:nvSpPr>
          <p:cNvPr id="4" name="Slide Number Placeholder 3"/>
          <p:cNvSpPr>
            <a:spLocks noGrp="1"/>
          </p:cNvSpPr>
          <p:nvPr>
            <p:ph type="sldNum" sz="quarter" idx="10"/>
          </p:nvPr>
        </p:nvSpPr>
        <p:spPr/>
        <p:txBody>
          <a:bodyPr/>
          <a:lstStyle/>
          <a:p>
            <a:fld id="{5A2DB493-9C5D-4D76-B736-2C3295FDD405}" type="slidenum">
              <a:rPr lang="en-US" smtClean="0"/>
              <a:t>2</a:t>
            </a:fld>
            <a:endParaRPr lang="en-US"/>
          </a:p>
        </p:txBody>
      </p:sp>
    </p:spTree>
    <p:extLst>
      <p:ext uri="{BB962C8B-B14F-4D97-AF65-F5344CB8AC3E}">
        <p14:creationId xmlns:p14="http://schemas.microsoft.com/office/powerpoint/2010/main" val="723875102"/>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i="0" kern="1200" dirty="0" smtClean="0">
                <a:solidFill>
                  <a:schemeClr val="tx1"/>
                </a:solidFill>
                <a:effectLst/>
                <a:latin typeface="+mn-lt"/>
                <a:ea typeface="+mn-ea"/>
                <a:cs typeface="+mn-cs"/>
              </a:rPr>
              <a:t>In the FY 2018 Consolidated Appropriations Act, the Indian Health Service would receive $5.5 billion for IHS which is an increase of just under $500 million (10%) above the FY 2017 enacted level. The legislation allocates $3.9 billion for services, $867 million for facilities and $718 million for Contract Support Costs.</a:t>
            </a:r>
          </a:p>
          <a:p>
            <a:r>
              <a:rPr lang="en-US" sz="1200" b="0" i="0" kern="1200" dirty="0" smtClean="0">
                <a:solidFill>
                  <a:schemeClr val="tx1"/>
                </a:solidFill>
                <a:effectLst/>
                <a:latin typeface="+mn-lt"/>
                <a:ea typeface="+mn-ea"/>
                <a:cs typeface="+mn-cs"/>
              </a:rPr>
              <a:t> </a:t>
            </a:r>
          </a:p>
          <a:p>
            <a:r>
              <a:rPr lang="en-US" sz="1200" b="1" i="0" kern="1200" dirty="0" smtClean="0">
                <a:solidFill>
                  <a:schemeClr val="tx1"/>
                </a:solidFill>
                <a:effectLst/>
                <a:latin typeface="+mn-lt"/>
                <a:ea typeface="+mn-ea"/>
                <a:cs typeface="+mn-cs"/>
              </a:rPr>
              <a:t>The Indian Health Care Improvement Fund (IHCIF) would receive $72.3 million </a:t>
            </a:r>
            <a:r>
              <a:rPr lang="en-US" sz="1200" b="0" i="0" kern="1200" dirty="0" smtClean="0">
                <a:solidFill>
                  <a:schemeClr val="tx1"/>
                </a:solidFill>
                <a:effectLst/>
                <a:latin typeface="+mn-lt"/>
                <a:ea typeface="+mn-ea"/>
                <a:cs typeface="+mn-cs"/>
              </a:rPr>
              <a:t>in the legislation. This fund has been authorized by Congress to improve funding discrepancies across the IHS. This is the first time funding has been made available since FY 2012. The IHCIF Workgroup continues to meet to discuss the formula for distributing these funds.</a:t>
            </a:r>
          </a:p>
          <a:p>
            <a:r>
              <a:rPr lang="en-US" sz="1200" b="0" i="0" kern="1200" dirty="0" smtClean="0">
                <a:solidFill>
                  <a:schemeClr val="tx1"/>
                </a:solidFill>
                <a:effectLst/>
                <a:latin typeface="+mn-lt"/>
                <a:ea typeface="+mn-ea"/>
                <a:cs typeface="+mn-cs"/>
              </a:rPr>
              <a:t> </a:t>
            </a:r>
          </a:p>
          <a:p>
            <a:r>
              <a:rPr lang="en-US" sz="1200" b="0" i="0" kern="1200" dirty="0" smtClean="0">
                <a:solidFill>
                  <a:schemeClr val="tx1"/>
                </a:solidFill>
                <a:effectLst/>
                <a:latin typeface="+mn-lt"/>
                <a:ea typeface="+mn-ea"/>
                <a:cs typeface="+mn-cs"/>
              </a:rPr>
              <a:t>The legislation also includes $</a:t>
            </a:r>
            <a:r>
              <a:rPr lang="en-US" sz="1200" b="1" i="0" kern="1200" dirty="0" smtClean="0">
                <a:solidFill>
                  <a:schemeClr val="tx1"/>
                </a:solidFill>
                <a:effectLst/>
                <a:latin typeface="+mn-lt"/>
                <a:ea typeface="+mn-ea"/>
                <a:cs typeface="+mn-cs"/>
              </a:rPr>
              <a:t>58 million for IHS to address "accreditation emergencies"</a:t>
            </a:r>
            <a:r>
              <a:rPr lang="en-US" sz="1200" b="0" i="0" kern="1200" dirty="0" smtClean="0">
                <a:solidFill>
                  <a:schemeClr val="tx1"/>
                </a:solidFill>
                <a:effectLst/>
                <a:latin typeface="+mn-lt"/>
                <a:ea typeface="+mn-ea"/>
                <a:cs typeface="+mn-cs"/>
              </a:rPr>
              <a:t> at Direct Service facilities. This includes those facilities who have or have the potential to lose the ability to bill the Centers for Medicare and Medicaid Services due to deficiencies in the system. It also encourages IHS to share information about these cases with the Tribes and with Congress.</a:t>
            </a:r>
          </a:p>
          <a:p>
            <a:r>
              <a:rPr lang="en-US" sz="1200" b="0" i="0" kern="1200" dirty="0" smtClean="0">
                <a:solidFill>
                  <a:schemeClr val="tx1"/>
                </a:solidFill>
                <a:effectLst/>
                <a:latin typeface="+mn-lt"/>
                <a:ea typeface="+mn-ea"/>
                <a:cs typeface="+mn-cs"/>
              </a:rPr>
              <a:t> </a:t>
            </a:r>
          </a:p>
          <a:p>
            <a:r>
              <a:rPr lang="en-US" sz="1200" b="0" i="0" kern="1200" dirty="0" smtClean="0">
                <a:solidFill>
                  <a:schemeClr val="tx1"/>
                </a:solidFill>
                <a:effectLst/>
                <a:latin typeface="+mn-lt"/>
                <a:ea typeface="+mn-ea"/>
                <a:cs typeface="+mn-cs"/>
              </a:rPr>
              <a:t>Funding is also allocated for domestic violence prevention ($4 million); and $1,000,000 to continue prescription drug monitoring program (equal to FY 2017</a:t>
            </a:r>
            <a:r>
              <a:rPr lang="en-US" sz="1200" b="1" i="0" kern="1200" dirty="0" smtClean="0">
                <a:solidFill>
                  <a:schemeClr val="tx1"/>
                </a:solidFill>
                <a:effectLst/>
                <a:latin typeface="+mn-lt"/>
                <a:ea typeface="+mn-ea"/>
                <a:cs typeface="+mn-cs"/>
              </a:rPr>
              <a:t>). Alcohol and Substance Abuse programs would see an $8 million </a:t>
            </a:r>
            <a:r>
              <a:rPr lang="en-US" sz="1200" b="1" i="0" kern="1200" dirty="0" err="1" smtClean="0">
                <a:solidFill>
                  <a:schemeClr val="tx1"/>
                </a:solidFill>
                <a:effectLst/>
                <a:latin typeface="+mn-lt"/>
                <a:ea typeface="+mn-ea"/>
                <a:cs typeface="+mn-cs"/>
              </a:rPr>
              <a:t>increase</a:t>
            </a:r>
            <a:r>
              <a:rPr lang="en-US" sz="1200" b="0" i="0" kern="1200" dirty="0" err="1" smtClean="0">
                <a:solidFill>
                  <a:schemeClr val="tx1"/>
                </a:solidFill>
                <a:effectLst/>
                <a:latin typeface="+mn-lt"/>
                <a:ea typeface="+mn-ea"/>
                <a:cs typeface="+mn-cs"/>
              </a:rPr>
              <a:t>including</a:t>
            </a:r>
            <a:r>
              <a:rPr lang="en-US" sz="1200" b="0" i="0" kern="1200" dirty="0" smtClean="0">
                <a:solidFill>
                  <a:schemeClr val="tx1"/>
                </a:solidFill>
                <a:effectLst/>
                <a:latin typeface="+mn-lt"/>
                <a:ea typeface="+mn-ea"/>
                <a:cs typeface="+mn-cs"/>
              </a:rPr>
              <a:t> $6.5 million for the Generation Indigenous Initiative; $1.8 million for the youth pilot project; and $2,000,000 to fund essential detoxification and related services provided by the Service's public and private partners to IHS beneficiaries. </a:t>
            </a:r>
            <a:r>
              <a:rPr lang="en-US" sz="1200" b="1" i="0" kern="1200" dirty="0" smtClean="0">
                <a:solidFill>
                  <a:schemeClr val="tx1"/>
                </a:solidFill>
                <a:effectLst/>
                <a:latin typeface="+mn-lt"/>
                <a:ea typeface="+mn-ea"/>
                <a:cs typeface="+mn-cs"/>
              </a:rPr>
              <a:t>Purchased/Referred Care would get an increase of $32 </a:t>
            </a:r>
            <a:r>
              <a:rPr lang="en-US" sz="1200" b="1" i="0" kern="1200" dirty="0" err="1" smtClean="0">
                <a:solidFill>
                  <a:schemeClr val="tx1"/>
                </a:solidFill>
                <a:effectLst/>
                <a:latin typeface="+mn-lt"/>
                <a:ea typeface="+mn-ea"/>
                <a:cs typeface="+mn-cs"/>
              </a:rPr>
              <a:t>million</a:t>
            </a:r>
            <a:r>
              <a:rPr lang="en-US" sz="1200" b="0" i="0" kern="1200" dirty="0" err="1" smtClean="0">
                <a:solidFill>
                  <a:schemeClr val="tx1"/>
                </a:solidFill>
                <a:effectLst/>
                <a:latin typeface="+mn-lt"/>
                <a:ea typeface="+mn-ea"/>
                <a:cs typeface="+mn-cs"/>
              </a:rPr>
              <a:t>for</a:t>
            </a:r>
            <a:r>
              <a:rPr lang="en-US" sz="1200" b="0" i="0" kern="1200" dirty="0" smtClean="0">
                <a:solidFill>
                  <a:schemeClr val="tx1"/>
                </a:solidFill>
                <a:effectLst/>
                <a:latin typeface="+mn-lt"/>
                <a:ea typeface="+mn-ea"/>
                <a:cs typeface="+mn-cs"/>
              </a:rPr>
              <a:t> total funding of $962.7 million.</a:t>
            </a:r>
          </a:p>
          <a:p>
            <a:r>
              <a:rPr lang="en-US" sz="1200" b="0" i="0" kern="1200" dirty="0" smtClean="0">
                <a:solidFill>
                  <a:schemeClr val="tx1"/>
                </a:solidFill>
                <a:effectLst/>
                <a:latin typeface="+mn-lt"/>
                <a:ea typeface="+mn-ea"/>
                <a:cs typeface="+mn-cs"/>
              </a:rPr>
              <a:t> </a:t>
            </a:r>
          </a:p>
          <a:p>
            <a:r>
              <a:rPr lang="en-US" sz="1200" b="0" i="0" kern="1200" dirty="0" smtClean="0">
                <a:solidFill>
                  <a:schemeClr val="tx1"/>
                </a:solidFill>
                <a:effectLst/>
                <a:latin typeface="+mn-lt"/>
                <a:ea typeface="+mn-ea"/>
                <a:cs typeface="+mn-cs"/>
              </a:rPr>
              <a:t>The agreement also directs </a:t>
            </a:r>
            <a:r>
              <a:rPr lang="en-US" sz="1200" b="1" i="0" kern="1200" dirty="0" smtClean="0">
                <a:solidFill>
                  <a:schemeClr val="tx1"/>
                </a:solidFill>
                <a:effectLst/>
                <a:latin typeface="+mn-lt"/>
                <a:ea typeface="+mn-ea"/>
                <a:cs typeface="+mn-cs"/>
              </a:rPr>
              <a:t>IHS to report to Congress about the progress they are making on patient wait times</a:t>
            </a:r>
            <a:r>
              <a:rPr lang="en-US" sz="1200" b="0" i="0" kern="1200" dirty="0" smtClean="0">
                <a:solidFill>
                  <a:schemeClr val="tx1"/>
                </a:solidFill>
                <a:effectLst/>
                <a:latin typeface="+mn-lt"/>
                <a:ea typeface="+mn-ea"/>
                <a:cs typeface="+mn-cs"/>
              </a:rPr>
              <a:t> as outlined in </a:t>
            </a:r>
            <a:r>
              <a:rPr lang="en-US" sz="1200" b="0" i="0" kern="1200" dirty="0" smtClean="0">
                <a:solidFill>
                  <a:schemeClr val="tx1"/>
                </a:solidFill>
                <a:effectLst/>
                <a:latin typeface="+mn-lt"/>
                <a:ea typeface="+mn-ea"/>
                <a:cs typeface="+mn-cs"/>
                <a:hlinkClick r:id="rId3"/>
              </a:rPr>
              <a:t>IHS Circular 17-11</a:t>
            </a:r>
            <a:r>
              <a:rPr lang="en-US" sz="1200" b="0" i="0" kern="1200" dirty="0" smtClean="0">
                <a:solidFill>
                  <a:schemeClr val="tx1"/>
                </a:solidFill>
                <a:effectLst/>
                <a:latin typeface="+mn-lt"/>
                <a:ea typeface="+mn-ea"/>
                <a:cs typeface="+mn-cs"/>
              </a:rPr>
              <a:t> within 90 days of enactment. The report should include how Health IT issues impact patient wait times. The legislation also requires the agency to report to Congress on </a:t>
            </a:r>
            <a:r>
              <a:rPr lang="en-US" sz="1200" b="1" i="0" kern="1200" dirty="0" smtClean="0">
                <a:solidFill>
                  <a:schemeClr val="tx1"/>
                </a:solidFill>
                <a:effectLst/>
                <a:latin typeface="+mn-lt"/>
                <a:ea typeface="+mn-ea"/>
                <a:cs typeface="+mn-cs"/>
              </a:rPr>
              <a:t>detailed funding amounts it would take to fully implement the Indian Health Care Improvement Act</a:t>
            </a:r>
            <a:r>
              <a:rPr lang="en-US" sz="1200" b="0" i="0" kern="1200" dirty="0" smtClean="0">
                <a:solidFill>
                  <a:schemeClr val="tx1"/>
                </a:solidFill>
                <a:effectLst/>
                <a:latin typeface="+mn-lt"/>
                <a:ea typeface="+mn-ea"/>
                <a:cs typeface="+mn-cs"/>
              </a:rPr>
              <a:t>. This was also requested in the FY 2017 appropriations bill, but IHS never provided the information to Congress.</a:t>
            </a:r>
          </a:p>
          <a:p>
            <a:r>
              <a:rPr lang="en-US" sz="1200" b="0" i="0" kern="1200" dirty="0" smtClean="0">
                <a:solidFill>
                  <a:schemeClr val="tx1"/>
                </a:solidFill>
                <a:effectLst/>
                <a:latin typeface="+mn-lt"/>
                <a:ea typeface="+mn-ea"/>
                <a:cs typeface="+mn-cs"/>
              </a:rPr>
              <a:t> </a:t>
            </a:r>
          </a:p>
          <a:p>
            <a:r>
              <a:rPr lang="en-US" sz="1200" b="0" i="0" kern="1200" dirty="0" smtClean="0">
                <a:solidFill>
                  <a:schemeClr val="tx1"/>
                </a:solidFill>
                <a:effectLst/>
                <a:latin typeface="+mn-lt"/>
                <a:ea typeface="+mn-ea"/>
                <a:cs typeface="+mn-cs"/>
              </a:rPr>
              <a:t>Within 180 days, IHS is also required to </a:t>
            </a:r>
            <a:r>
              <a:rPr lang="en-US" sz="1200" b="1" i="0" kern="1200" dirty="0" smtClean="0">
                <a:solidFill>
                  <a:schemeClr val="tx1"/>
                </a:solidFill>
                <a:effectLst/>
                <a:latin typeface="+mn-lt"/>
                <a:ea typeface="+mn-ea"/>
                <a:cs typeface="+mn-cs"/>
              </a:rPr>
              <a:t>report to Congress on "patient population and service growth over the past ten years and the funding sources used to provide for these medical services.</a:t>
            </a:r>
            <a:r>
              <a:rPr lang="en-US" sz="1200" b="0" i="0" kern="1200" dirty="0" smtClean="0">
                <a:solidFill>
                  <a:schemeClr val="tx1"/>
                </a:solidFill>
                <a:effectLst/>
                <a:latin typeface="+mn-lt"/>
                <a:ea typeface="+mn-ea"/>
                <a:cs typeface="+mn-cs"/>
              </a:rPr>
              <a:t>" This report is to include funding sources which supplement appropriated dollars to cover the provision of medical services at IHS-operated facilities. The Appropriations Committee would like to understand how services have expanded over time due to additional funding available. Congress also requests an analysis of the different personnel hiring and recruitment authorities used by the Department of Veteran Affairs (VA) and the IHS and to report such findings to Congress.</a:t>
            </a:r>
          </a:p>
          <a:p>
            <a:r>
              <a:rPr lang="en-US" sz="1200" b="0" i="0" kern="1200" dirty="0" smtClean="0">
                <a:solidFill>
                  <a:schemeClr val="tx1"/>
                </a:solidFill>
                <a:effectLst/>
                <a:latin typeface="+mn-lt"/>
                <a:ea typeface="+mn-ea"/>
                <a:cs typeface="+mn-cs"/>
              </a:rPr>
              <a:t> </a:t>
            </a:r>
          </a:p>
          <a:p>
            <a:r>
              <a:rPr lang="en-US" sz="1200" b="0" i="0" kern="1200" dirty="0" smtClean="0">
                <a:solidFill>
                  <a:schemeClr val="tx1"/>
                </a:solidFill>
                <a:effectLst/>
                <a:latin typeface="+mn-lt"/>
                <a:ea typeface="+mn-ea"/>
                <a:cs typeface="+mn-cs"/>
              </a:rPr>
              <a:t>The spending agreement also contains language that allows IHS to provide a housing subsidy for medical personnel at IHS operated sites. It also requires IHS to conduct additional training for all IHS personnel on how to improve quality of care, so that staff understand their obligations to improve quality of care.</a:t>
            </a:r>
          </a:p>
          <a:p>
            <a:r>
              <a:rPr lang="en-US" sz="1200" b="0" i="0" kern="1200" dirty="0" smtClean="0">
                <a:solidFill>
                  <a:schemeClr val="tx1"/>
                </a:solidFill>
                <a:effectLst/>
                <a:latin typeface="+mn-lt"/>
                <a:ea typeface="+mn-ea"/>
                <a:cs typeface="+mn-cs"/>
              </a:rPr>
              <a:t> </a:t>
            </a:r>
          </a:p>
          <a:p>
            <a:r>
              <a:rPr lang="en-US" sz="1200" b="0" i="0" kern="1200" dirty="0" smtClean="0">
                <a:solidFill>
                  <a:schemeClr val="tx1"/>
                </a:solidFill>
                <a:effectLst/>
                <a:latin typeface="+mn-lt"/>
                <a:ea typeface="+mn-ea"/>
                <a:cs typeface="+mn-cs"/>
              </a:rPr>
              <a:t>Finally, the agreement also contains language that "encourages" IHS to provide funding for the Substance Abuse and Suicide Prevention Program, Domestic Violence Prevention Program, Zero Suicide Initiative, and aftercare pilots at Youth Regional Treatment Centers </a:t>
            </a:r>
            <a:r>
              <a:rPr lang="en-US" sz="1200" b="1" i="0" kern="1200" dirty="0" smtClean="0">
                <a:solidFill>
                  <a:schemeClr val="tx1"/>
                </a:solidFill>
                <a:effectLst/>
                <a:latin typeface="+mn-lt"/>
                <a:ea typeface="+mn-ea"/>
                <a:cs typeface="+mn-cs"/>
              </a:rPr>
              <a:t>through contracts and compacts rather than through grant based programs </a:t>
            </a:r>
            <a:r>
              <a:rPr lang="en-US" sz="1200" b="0" i="0" kern="1200" dirty="0" smtClean="0">
                <a:solidFill>
                  <a:schemeClr val="tx1"/>
                </a:solidFill>
                <a:effectLst/>
                <a:latin typeface="+mn-lt"/>
                <a:ea typeface="+mn-ea"/>
                <a:cs typeface="+mn-cs"/>
              </a:rPr>
              <a:t>to ensure that Contract Support Costs are available.</a:t>
            </a:r>
          </a:p>
          <a:p>
            <a:r>
              <a:rPr lang="en-US" sz="1200" b="0" i="0" kern="1200" dirty="0" smtClean="0">
                <a:solidFill>
                  <a:schemeClr val="tx1"/>
                </a:solidFill>
                <a:effectLst/>
                <a:latin typeface="+mn-lt"/>
                <a:ea typeface="+mn-ea"/>
                <a:cs typeface="+mn-cs"/>
              </a:rPr>
              <a:t> </a:t>
            </a:r>
          </a:p>
          <a:p>
            <a:r>
              <a:rPr lang="en-US" sz="1200" b="1" i="0" u="sng" kern="1200" dirty="0" smtClean="0">
                <a:solidFill>
                  <a:schemeClr val="tx1"/>
                </a:solidFill>
                <a:effectLst/>
                <a:latin typeface="+mn-lt"/>
                <a:ea typeface="+mn-ea"/>
                <a:cs typeface="+mn-cs"/>
              </a:rPr>
              <a:t>Facilities</a:t>
            </a:r>
            <a:r>
              <a:rPr lang="en-US" sz="1200" b="0" i="0" kern="1200" dirty="0" smtClean="0">
                <a:solidFill>
                  <a:schemeClr val="tx1"/>
                </a:solidFill>
                <a:effectLst/>
                <a:latin typeface="+mn-lt"/>
                <a:ea typeface="+mn-ea"/>
                <a:cs typeface="+mn-cs"/>
              </a:rPr>
              <a:t/>
            </a:r>
            <a:br>
              <a:rPr lang="en-US" sz="1200" b="0" i="0" kern="1200" dirty="0" smtClean="0">
                <a:solidFill>
                  <a:schemeClr val="tx1"/>
                </a:solidFill>
                <a:effectLst/>
                <a:latin typeface="+mn-lt"/>
                <a:ea typeface="+mn-ea"/>
                <a:cs typeface="+mn-cs"/>
              </a:rPr>
            </a:br>
            <a:r>
              <a:rPr lang="en-US" sz="1200" b="0" i="0" kern="1200" dirty="0" smtClean="0">
                <a:solidFill>
                  <a:schemeClr val="tx1"/>
                </a:solidFill>
                <a:effectLst/>
                <a:latin typeface="+mn-lt"/>
                <a:ea typeface="+mn-ea"/>
                <a:cs typeface="+mn-cs"/>
              </a:rPr>
              <a:t>The spending agreement also contains a total of $867.5 million for facilities funding which is an increase of $303.4 million over FY 2017. This includes $243 million for Health Care Facilities Construction, which is 106% more than the FY 2017 enacted amount. Within that amount, there is $15,000,000 for small ambulatory clinics and $11,489,000 for staff quarters.</a:t>
            </a:r>
          </a:p>
          <a:p>
            <a:r>
              <a:rPr lang="en-US" sz="1200" b="0" i="0" kern="1200" dirty="0" smtClean="0">
                <a:solidFill>
                  <a:schemeClr val="tx1"/>
                </a:solidFill>
                <a:effectLst/>
                <a:latin typeface="+mn-lt"/>
                <a:ea typeface="+mn-ea"/>
                <a:cs typeface="+mn-cs"/>
              </a:rPr>
              <a:t> </a:t>
            </a:r>
          </a:p>
          <a:p>
            <a:r>
              <a:rPr lang="en-US" sz="1200" b="0" i="0" kern="1200" dirty="0" smtClean="0">
                <a:solidFill>
                  <a:schemeClr val="tx1"/>
                </a:solidFill>
                <a:effectLst/>
                <a:latin typeface="+mn-lt"/>
                <a:ea typeface="+mn-ea"/>
                <a:cs typeface="+mn-cs"/>
              </a:rPr>
              <a:t>The spending agreement also directs the HHS Secretary to prioritize Indian Health Services facilities from the Nonrecurring Expenses Fund which include Indian Health Services facilities. This fund is comprised of unobligated appropriations at HHS since FY 2008.</a:t>
            </a:r>
          </a:p>
          <a:p>
            <a:r>
              <a:rPr lang="en-US" sz="1200" b="0" i="0" kern="1200" dirty="0" smtClean="0">
                <a:solidFill>
                  <a:schemeClr val="tx1"/>
                </a:solidFill>
                <a:effectLst/>
                <a:latin typeface="+mn-lt"/>
                <a:ea typeface="+mn-ea"/>
                <a:cs typeface="+mn-cs"/>
              </a:rPr>
              <a:t> </a:t>
            </a:r>
          </a:p>
          <a:p>
            <a:r>
              <a:rPr lang="en-US" sz="1200" b="0" i="0" u="sng" kern="1200" dirty="0" smtClean="0">
                <a:solidFill>
                  <a:schemeClr val="tx1"/>
                </a:solidFill>
                <a:effectLst/>
                <a:latin typeface="+mn-lt"/>
                <a:ea typeface="+mn-ea"/>
                <a:cs typeface="+mn-cs"/>
                <a:hlinkClick r:id="rId4"/>
              </a:rPr>
              <a:t>Click here</a:t>
            </a:r>
            <a:r>
              <a:rPr lang="en-US" sz="1200" b="0" i="0" kern="1200" dirty="0" smtClean="0">
                <a:solidFill>
                  <a:schemeClr val="tx1"/>
                </a:solidFill>
                <a:effectLst/>
                <a:latin typeface="+mn-lt"/>
                <a:ea typeface="+mn-ea"/>
                <a:cs typeface="+mn-cs"/>
              </a:rPr>
              <a:t> to view a chart of FY 2018 IHS Appropriations as outlined in the Consolidated Appropriations Act.</a:t>
            </a:r>
          </a:p>
          <a:p>
            <a:endParaRPr lang="en-US" dirty="0"/>
          </a:p>
        </p:txBody>
      </p:sp>
      <p:sp>
        <p:nvSpPr>
          <p:cNvPr id="4" name="Slide Number Placeholder 3"/>
          <p:cNvSpPr>
            <a:spLocks noGrp="1"/>
          </p:cNvSpPr>
          <p:nvPr>
            <p:ph type="sldNum" sz="quarter" idx="10"/>
          </p:nvPr>
        </p:nvSpPr>
        <p:spPr/>
        <p:txBody>
          <a:bodyPr/>
          <a:lstStyle/>
          <a:p>
            <a:fld id="{5A2DB493-9C5D-4D76-B736-2C3295FDD405}" type="slidenum">
              <a:rPr lang="en-US" smtClean="0"/>
              <a:t>3</a:t>
            </a:fld>
            <a:endParaRPr lang="en-US"/>
          </a:p>
        </p:txBody>
      </p:sp>
    </p:spTree>
    <p:extLst>
      <p:ext uri="{BB962C8B-B14F-4D97-AF65-F5344CB8AC3E}">
        <p14:creationId xmlns:p14="http://schemas.microsoft.com/office/powerpoint/2010/main" val="1070201345"/>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That $1,000,000,000 shall be for State Opioid Response Grants for carrying out activities pertaining to opioids undertaken by the State agency responsible for administering the substance abuse prevention and treatment block grant under subpart II of part B of title XIX of the PHS Act (42 U.S.C. 300x–21 et seq.): Provided further, That of such amount $50,000,000 shall be made available to Indian Tribes or tribal organizations</a:t>
            </a:r>
            <a:endParaRPr lang="en-US" dirty="0"/>
          </a:p>
        </p:txBody>
      </p:sp>
      <p:sp>
        <p:nvSpPr>
          <p:cNvPr id="4" name="Slide Number Placeholder 3"/>
          <p:cNvSpPr>
            <a:spLocks noGrp="1"/>
          </p:cNvSpPr>
          <p:nvPr>
            <p:ph type="sldNum" sz="quarter" idx="10"/>
          </p:nvPr>
        </p:nvSpPr>
        <p:spPr/>
        <p:txBody>
          <a:bodyPr/>
          <a:lstStyle/>
          <a:p>
            <a:fld id="{5A2DB493-9C5D-4D76-B736-2C3295FDD405}" type="slidenum">
              <a:rPr lang="en-US" smtClean="0"/>
              <a:t>4</a:t>
            </a:fld>
            <a:endParaRPr lang="en-US"/>
          </a:p>
        </p:txBody>
      </p:sp>
    </p:spTree>
    <p:extLst>
      <p:ext uri="{BB962C8B-B14F-4D97-AF65-F5344CB8AC3E}">
        <p14:creationId xmlns:p14="http://schemas.microsoft.com/office/powerpoint/2010/main" val="987820878"/>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The president submitted a (partial)</a:t>
            </a:r>
            <a:r>
              <a:rPr lang="en-US" baseline="0" dirty="0" smtClean="0"/>
              <a:t> budget to Congress on February 12. This budget is a guideline for Congress to consider as it works on FY 2019 appropriations.   Congress will make the funding decisions. </a:t>
            </a:r>
          </a:p>
          <a:p>
            <a:endParaRPr lang="en-US" baseline="0" dirty="0" smtClean="0"/>
          </a:p>
          <a:p>
            <a:r>
              <a:rPr lang="en-US" baseline="0" dirty="0" smtClean="0"/>
              <a:t>The full details contained in the Congressional Justifications have not been released.  We don’t know when they will be but it is assumed they are working on them to re write for the Bipartisan Budget Act numbers. . </a:t>
            </a:r>
          </a:p>
          <a:p>
            <a:endParaRPr lang="en-US" baseline="0" dirty="0" smtClean="0"/>
          </a:p>
          <a:p>
            <a:r>
              <a:rPr lang="en-US" sz="1200" b="0" i="0" kern="1200" dirty="0" smtClean="0">
                <a:solidFill>
                  <a:schemeClr val="tx1"/>
                </a:solidFill>
                <a:effectLst/>
                <a:latin typeface="+mn-lt"/>
                <a:ea typeface="+mn-ea"/>
                <a:cs typeface="+mn-cs"/>
              </a:rPr>
              <a:t>Overall, the president's budget request eliminates $3.6 trillion from domestic spending programs including for Medicare, Medicaid, public health and social safety net programs. Many of these programs are at HHS which, as a whole, would take a 21% cut in the President's budget.</a:t>
            </a:r>
            <a:endParaRPr lang="en-US" baseline="0" dirty="0" smtClean="0"/>
          </a:p>
          <a:p>
            <a:endParaRPr lang="en-US" baseline="0" dirty="0" smtClean="0"/>
          </a:p>
          <a:p>
            <a:r>
              <a:rPr lang="en-US" dirty="0" smtClean="0"/>
              <a:t>Many programs are </a:t>
            </a:r>
          </a:p>
          <a:p>
            <a:endParaRPr lang="en-US" dirty="0" smtClean="0"/>
          </a:p>
          <a:p>
            <a:r>
              <a:rPr lang="en-US" dirty="0" smtClean="0"/>
              <a:t>Proposes Medicaid</a:t>
            </a:r>
            <a:r>
              <a:rPr lang="en-US" baseline="0" dirty="0" smtClean="0"/>
              <a:t> block grants </a:t>
            </a:r>
            <a:r>
              <a:rPr lang="en-US" baseline="0" dirty="0" smtClean="0">
                <a:sym typeface="Wingdings" panose="05000000000000000000" pitchFamily="2" charset="2"/>
              </a:rPr>
              <a:t> Congress opposed this during the summer.  Would be a </a:t>
            </a:r>
            <a:r>
              <a:rPr lang="en-US" baseline="0" dirty="0" err="1" smtClean="0">
                <a:sym typeface="Wingdings" panose="05000000000000000000" pitchFamily="2" charset="2"/>
              </a:rPr>
              <a:t>ddrastic</a:t>
            </a:r>
            <a:r>
              <a:rPr lang="en-US" baseline="0" dirty="0" smtClean="0">
                <a:sym typeface="Wingdings" panose="05000000000000000000" pitchFamily="2" charset="2"/>
              </a:rPr>
              <a:t> </a:t>
            </a:r>
            <a:endParaRPr lang="en-US" dirty="0"/>
          </a:p>
        </p:txBody>
      </p:sp>
      <p:sp>
        <p:nvSpPr>
          <p:cNvPr id="4" name="Slide Number Placeholder 3"/>
          <p:cNvSpPr>
            <a:spLocks noGrp="1"/>
          </p:cNvSpPr>
          <p:nvPr>
            <p:ph type="sldNum" sz="quarter" idx="10"/>
          </p:nvPr>
        </p:nvSpPr>
        <p:spPr/>
        <p:txBody>
          <a:bodyPr/>
          <a:lstStyle/>
          <a:p>
            <a:fld id="{5A2DB493-9C5D-4D76-B736-2C3295FDD405}" type="slidenum">
              <a:rPr lang="en-US" smtClean="0"/>
              <a:t>5</a:t>
            </a:fld>
            <a:endParaRPr lang="en-US"/>
          </a:p>
        </p:txBody>
      </p:sp>
    </p:spTree>
    <p:extLst>
      <p:ext uri="{BB962C8B-B14F-4D97-AF65-F5344CB8AC3E}">
        <p14:creationId xmlns:p14="http://schemas.microsoft.com/office/powerpoint/2010/main" val="1428923343"/>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The IHS budget</a:t>
            </a:r>
            <a:r>
              <a:rPr lang="en-US" baseline="0" dirty="0" smtClean="0"/>
              <a:t> does not have a full detail yet, but many disturbing cuts to Community Health Representatives and Health Education</a:t>
            </a:r>
          </a:p>
          <a:p>
            <a:endParaRPr lang="en-US" baseline="0" dirty="0" smtClean="0"/>
          </a:p>
          <a:p>
            <a:r>
              <a:rPr lang="en-US" baseline="0" dirty="0" smtClean="0"/>
              <a:t>This represents lack of consultation – TBFWG recommended increases for both of these programs – not CUTS</a:t>
            </a:r>
          </a:p>
          <a:p>
            <a:endParaRPr lang="en-US" baseline="0" dirty="0" smtClean="0"/>
          </a:p>
          <a:p>
            <a:endParaRPr lang="en-US" dirty="0"/>
          </a:p>
        </p:txBody>
      </p:sp>
      <p:sp>
        <p:nvSpPr>
          <p:cNvPr id="4" name="Slide Number Placeholder 3"/>
          <p:cNvSpPr>
            <a:spLocks noGrp="1"/>
          </p:cNvSpPr>
          <p:nvPr>
            <p:ph type="sldNum" sz="quarter" idx="10"/>
          </p:nvPr>
        </p:nvSpPr>
        <p:spPr/>
        <p:txBody>
          <a:bodyPr/>
          <a:lstStyle/>
          <a:p>
            <a:fld id="{5A2DB493-9C5D-4D76-B736-2C3295FDD405}" type="slidenum">
              <a:rPr lang="en-US" smtClean="0"/>
              <a:t>6</a:t>
            </a:fld>
            <a:endParaRPr lang="en-US"/>
          </a:p>
        </p:txBody>
      </p:sp>
    </p:spTree>
    <p:extLst>
      <p:ext uri="{BB962C8B-B14F-4D97-AF65-F5344CB8AC3E}">
        <p14:creationId xmlns:p14="http://schemas.microsoft.com/office/powerpoint/2010/main" val="2786399830"/>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lvl="0" indent="0">
              <a:buFont typeface="Arial" panose="020B0604020202020204" pitchFamily="34" charset="0"/>
              <a:buNone/>
            </a:pPr>
            <a:endParaRPr lang="en-US" sz="1200" b="0" kern="1200" dirty="0" smtClean="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5A2DB493-9C5D-4D76-B736-2C3295FDD405}" type="slidenum">
              <a:rPr lang="en-US" smtClean="0">
                <a:solidFill>
                  <a:prstClr val="black"/>
                </a:solidFill>
              </a:rPr>
              <a:pPr/>
              <a:t>7</a:t>
            </a:fld>
            <a:endParaRPr lang="en-US">
              <a:solidFill>
                <a:prstClr val="black"/>
              </a:solidFill>
            </a:endParaRPr>
          </a:p>
        </p:txBody>
      </p:sp>
    </p:spTree>
    <p:extLst>
      <p:ext uri="{BB962C8B-B14F-4D97-AF65-F5344CB8AC3E}">
        <p14:creationId xmlns:p14="http://schemas.microsoft.com/office/powerpoint/2010/main" val="3210017468"/>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lvl="0" indent="0">
              <a:buFont typeface="Arial" panose="020B0604020202020204" pitchFamily="34" charset="0"/>
              <a:buNone/>
            </a:pPr>
            <a:endParaRPr lang="en-US" sz="1200" b="0" kern="1200" dirty="0" smtClean="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5A2DB493-9C5D-4D76-B736-2C3295FDD405}" type="slidenum">
              <a:rPr lang="en-US" smtClean="0">
                <a:solidFill>
                  <a:prstClr val="black"/>
                </a:solidFill>
              </a:rPr>
              <a:pPr/>
              <a:t>8</a:t>
            </a:fld>
            <a:endParaRPr lang="en-US">
              <a:solidFill>
                <a:prstClr val="black"/>
              </a:solidFill>
            </a:endParaRPr>
          </a:p>
        </p:txBody>
      </p:sp>
    </p:spTree>
    <p:extLst>
      <p:ext uri="{BB962C8B-B14F-4D97-AF65-F5344CB8AC3E}">
        <p14:creationId xmlns:p14="http://schemas.microsoft.com/office/powerpoint/2010/main" val="2288104187"/>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lvl="0" indent="0">
              <a:buFont typeface="Arial" panose="020B0604020202020204" pitchFamily="34" charset="0"/>
              <a:buNone/>
            </a:pPr>
            <a:r>
              <a:rPr lang="en-US" b="1" dirty="0" smtClean="0"/>
              <a:t>S2193:</a:t>
            </a:r>
            <a:r>
              <a:rPr lang="en-US" b="1" baseline="0" dirty="0" smtClean="0"/>
              <a:t> </a:t>
            </a:r>
          </a:p>
          <a:p>
            <a:pPr marL="0" lvl="0" indent="0">
              <a:buFont typeface="Arial" panose="020B0604020202020204" pitchFamily="34" charset="0"/>
              <a:buNone/>
            </a:pPr>
            <a:r>
              <a:rPr lang="en-US" dirty="0" smtClean="0"/>
              <a:t>the Secretary of Veterans Affairs shall continue all contracts, memorandums of understanding, memorandums of agreements, and other arrangements that were in effect on the day before the date of the enactment of this Act between the Department of Veterans Affairs and the American Indian and Alaska Native health care systems as established under the terms of the Department of Veterans Affairs and Indian Health Service Memorandum of Understanding, signed October 1, 2010, 5 the National Reimbursement Agreement, signed December 5, 2012, and agreements entered into under sections 102 and 103 of the Veterans Access, 8 Choice, and Accountability Act of 2014 (Public Law 9 113–146). </a:t>
            </a:r>
            <a:endParaRPr lang="en-US" sz="1200" b="0" kern="1200" dirty="0" smtClean="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5A2DB493-9C5D-4D76-B736-2C3295FDD405}" type="slidenum">
              <a:rPr lang="en-US" smtClean="0">
                <a:solidFill>
                  <a:prstClr val="black"/>
                </a:solidFill>
              </a:rPr>
              <a:pPr/>
              <a:t>9</a:t>
            </a:fld>
            <a:endParaRPr lang="en-US">
              <a:solidFill>
                <a:prstClr val="black"/>
              </a:solidFill>
            </a:endParaRPr>
          </a:p>
        </p:txBody>
      </p:sp>
    </p:spTree>
    <p:extLst>
      <p:ext uri="{BB962C8B-B14F-4D97-AF65-F5344CB8AC3E}">
        <p14:creationId xmlns:p14="http://schemas.microsoft.com/office/powerpoint/2010/main" val="3774142262"/>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lvl="0" indent="0">
              <a:buFont typeface="Arial" panose="020B0604020202020204" pitchFamily="34" charset="0"/>
              <a:buNone/>
            </a:pPr>
            <a:endParaRPr lang="en-US" sz="1200" b="0" kern="1200" dirty="0" smtClean="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5A2DB493-9C5D-4D76-B736-2C3295FDD405}" type="slidenum">
              <a:rPr lang="en-US" smtClean="0">
                <a:solidFill>
                  <a:prstClr val="black"/>
                </a:solidFill>
              </a:rPr>
              <a:pPr/>
              <a:t>10</a:t>
            </a:fld>
            <a:endParaRPr lang="en-US">
              <a:solidFill>
                <a:prstClr val="black"/>
              </a:solidFill>
            </a:endParaRPr>
          </a:p>
        </p:txBody>
      </p:sp>
    </p:spTree>
    <p:extLst>
      <p:ext uri="{BB962C8B-B14F-4D97-AF65-F5344CB8AC3E}">
        <p14:creationId xmlns:p14="http://schemas.microsoft.com/office/powerpoint/2010/main" val="1262753668"/>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5A2DB493-9C5D-4D76-B736-2C3295FDD405}" type="slidenum">
              <a:rPr lang="en-US" smtClean="0"/>
              <a:t>11</a:t>
            </a:fld>
            <a:endParaRPr lang="en-US"/>
          </a:p>
        </p:txBody>
      </p:sp>
    </p:spTree>
    <p:extLst>
      <p:ext uri="{BB962C8B-B14F-4D97-AF65-F5344CB8AC3E}">
        <p14:creationId xmlns:p14="http://schemas.microsoft.com/office/powerpoint/2010/main" val="1596879927"/>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1905001"/>
            <a:ext cx="10058400" cy="2593975"/>
          </a:xfrm>
        </p:spPr>
        <p:txBody>
          <a:bodyPr anchor="b"/>
          <a:lstStyle>
            <a:lvl1pPr>
              <a:defRPr sz="6600">
                <a:ln>
                  <a:noFill/>
                </a:ln>
                <a:solidFill>
                  <a:schemeClr val="tx2"/>
                </a:solidFill>
              </a:defRPr>
            </a:lvl1pPr>
          </a:lstStyle>
          <a:p>
            <a:r>
              <a:rPr lang="en-US" smtClean="0"/>
              <a:t>Click to edit Master title style</a:t>
            </a:r>
            <a:endParaRPr lang="en-US" dirty="0"/>
          </a:p>
        </p:txBody>
      </p:sp>
      <p:sp>
        <p:nvSpPr>
          <p:cNvPr id="3" name="Subtitle 2"/>
          <p:cNvSpPr>
            <a:spLocks noGrp="1"/>
          </p:cNvSpPr>
          <p:nvPr>
            <p:ph type="subTitle" idx="1"/>
          </p:nvPr>
        </p:nvSpPr>
        <p:spPr>
          <a:xfrm>
            <a:off x="914400" y="4572000"/>
            <a:ext cx="8615680" cy="1066800"/>
          </a:xfrm>
        </p:spPr>
        <p:txBody>
          <a:bodyPr anchor="t">
            <a:normAutofit/>
          </a:bodyPr>
          <a:lstStyle>
            <a:lvl1pPr marL="0" indent="0" algn="l">
              <a:buNone/>
              <a:defRPr sz="2000">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18628040-60C7-40D5-BF81-00C63F4E6CDA}" type="datetimeFigureOut">
              <a:rPr lang="en-US" smtClean="0">
                <a:solidFill>
                  <a:srgbClr val="DEDEE0"/>
                </a:solidFill>
              </a:rPr>
              <a:pPr/>
              <a:t>3/28/2018</a:t>
            </a:fld>
            <a:endParaRPr lang="en-US">
              <a:solidFill>
                <a:srgbClr val="DEDEE0"/>
              </a:solidFill>
            </a:endParaRPr>
          </a:p>
        </p:txBody>
      </p:sp>
      <p:sp>
        <p:nvSpPr>
          <p:cNvPr id="5" name="Footer Placeholder 4"/>
          <p:cNvSpPr>
            <a:spLocks noGrp="1"/>
          </p:cNvSpPr>
          <p:nvPr>
            <p:ph type="ftr" sz="quarter" idx="11"/>
          </p:nvPr>
        </p:nvSpPr>
        <p:spPr/>
        <p:txBody>
          <a:bodyPr/>
          <a:lstStyle/>
          <a:p>
            <a:endParaRPr lang="en-US">
              <a:solidFill>
                <a:srgbClr val="DEDEE0"/>
              </a:solidFill>
            </a:endParaRPr>
          </a:p>
        </p:txBody>
      </p:sp>
      <p:sp>
        <p:nvSpPr>
          <p:cNvPr id="6" name="Slide Number Placeholder 5"/>
          <p:cNvSpPr>
            <a:spLocks noGrp="1"/>
          </p:cNvSpPr>
          <p:nvPr>
            <p:ph type="sldNum" sz="quarter" idx="12"/>
          </p:nvPr>
        </p:nvSpPr>
        <p:spPr/>
        <p:txBody>
          <a:bodyPr/>
          <a:lstStyle/>
          <a:p>
            <a:fld id="{F04160CB-2F8A-4D53-BFB9-96930DAD3863}" type="slidenum">
              <a:rPr lang="en-US" smtClean="0"/>
              <a:pPr/>
              <a:t>‹#›</a:t>
            </a:fld>
            <a:endParaRPr lang="en-US"/>
          </a:p>
        </p:txBody>
      </p:sp>
    </p:spTree>
    <p:extLst>
      <p:ext uri="{BB962C8B-B14F-4D97-AF65-F5344CB8AC3E}">
        <p14:creationId xmlns:p14="http://schemas.microsoft.com/office/powerpoint/2010/main" val="3227107519"/>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8628040-60C7-40D5-BF81-00C63F4E6CDA}" type="datetimeFigureOut">
              <a:rPr lang="en-US" smtClean="0">
                <a:solidFill>
                  <a:srgbClr val="DEDEE0"/>
                </a:solidFill>
              </a:rPr>
              <a:pPr/>
              <a:t>3/28/2018</a:t>
            </a:fld>
            <a:endParaRPr lang="en-US">
              <a:solidFill>
                <a:srgbClr val="DEDEE0"/>
              </a:solidFill>
            </a:endParaRPr>
          </a:p>
        </p:txBody>
      </p:sp>
      <p:sp>
        <p:nvSpPr>
          <p:cNvPr id="5" name="Footer Placeholder 4"/>
          <p:cNvSpPr>
            <a:spLocks noGrp="1"/>
          </p:cNvSpPr>
          <p:nvPr>
            <p:ph type="ftr" sz="quarter" idx="11"/>
          </p:nvPr>
        </p:nvSpPr>
        <p:spPr/>
        <p:txBody>
          <a:bodyPr/>
          <a:lstStyle/>
          <a:p>
            <a:endParaRPr lang="en-US">
              <a:solidFill>
                <a:srgbClr val="DEDEE0"/>
              </a:solidFill>
            </a:endParaRPr>
          </a:p>
        </p:txBody>
      </p:sp>
      <p:sp>
        <p:nvSpPr>
          <p:cNvPr id="6" name="Slide Number Placeholder 5"/>
          <p:cNvSpPr>
            <a:spLocks noGrp="1"/>
          </p:cNvSpPr>
          <p:nvPr>
            <p:ph type="sldNum" sz="quarter" idx="12"/>
          </p:nvPr>
        </p:nvSpPr>
        <p:spPr/>
        <p:txBody>
          <a:bodyPr/>
          <a:lstStyle/>
          <a:p>
            <a:fld id="{F04160CB-2F8A-4D53-BFB9-96930DAD3863}" type="slidenum">
              <a:rPr lang="en-US" smtClean="0"/>
              <a:pPr/>
              <a:t>‹#›</a:t>
            </a:fld>
            <a:endParaRPr lang="en-US"/>
          </a:p>
        </p:txBody>
      </p:sp>
    </p:spTree>
    <p:extLst>
      <p:ext uri="{BB962C8B-B14F-4D97-AF65-F5344CB8AC3E}">
        <p14:creationId xmlns:p14="http://schemas.microsoft.com/office/powerpoint/2010/main" val="223838553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5" y="5486400"/>
            <a:ext cx="10212916" cy="1168400"/>
          </a:xfrm>
        </p:spPr>
        <p:txBody>
          <a:bodyPr anchor="t"/>
          <a:lstStyle>
            <a:lvl1pPr algn="l">
              <a:defRPr sz="3600" b="0" cap="all"/>
            </a:lvl1pPr>
          </a:lstStyle>
          <a:p>
            <a:r>
              <a:rPr lang="en-US" smtClean="0"/>
              <a:t>Click to edit Master title style</a:t>
            </a:r>
            <a:endParaRPr lang="en-US" dirty="0"/>
          </a:p>
        </p:txBody>
      </p:sp>
      <p:sp>
        <p:nvSpPr>
          <p:cNvPr id="3" name="Text Placeholder 2"/>
          <p:cNvSpPr>
            <a:spLocks noGrp="1"/>
          </p:cNvSpPr>
          <p:nvPr>
            <p:ph type="body" idx="1"/>
          </p:nvPr>
        </p:nvSpPr>
        <p:spPr>
          <a:xfrm>
            <a:off x="963085" y="3852863"/>
            <a:ext cx="8180916" cy="1633538"/>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18628040-60C7-40D5-BF81-00C63F4E6CDA}" type="datetimeFigureOut">
              <a:rPr lang="en-US" smtClean="0">
                <a:solidFill>
                  <a:srgbClr val="DEDEE0"/>
                </a:solidFill>
              </a:rPr>
              <a:pPr/>
              <a:t>3/28/2018</a:t>
            </a:fld>
            <a:endParaRPr lang="en-US">
              <a:solidFill>
                <a:srgbClr val="DEDEE0"/>
              </a:solidFill>
            </a:endParaRPr>
          </a:p>
        </p:txBody>
      </p:sp>
      <p:sp>
        <p:nvSpPr>
          <p:cNvPr id="5" name="Footer Placeholder 4"/>
          <p:cNvSpPr>
            <a:spLocks noGrp="1"/>
          </p:cNvSpPr>
          <p:nvPr>
            <p:ph type="ftr" sz="quarter" idx="11"/>
          </p:nvPr>
        </p:nvSpPr>
        <p:spPr/>
        <p:txBody>
          <a:bodyPr/>
          <a:lstStyle/>
          <a:p>
            <a:endParaRPr lang="en-US">
              <a:solidFill>
                <a:srgbClr val="DEDEE0"/>
              </a:solidFill>
            </a:endParaRPr>
          </a:p>
        </p:txBody>
      </p:sp>
      <p:sp>
        <p:nvSpPr>
          <p:cNvPr id="6" name="Slide Number Placeholder 5"/>
          <p:cNvSpPr>
            <a:spLocks noGrp="1"/>
          </p:cNvSpPr>
          <p:nvPr>
            <p:ph type="sldNum" sz="quarter" idx="12"/>
          </p:nvPr>
        </p:nvSpPr>
        <p:spPr/>
        <p:txBody>
          <a:bodyPr/>
          <a:lstStyle/>
          <a:p>
            <a:fld id="{F04160CB-2F8A-4D53-BFB9-96930DAD3863}" type="slidenum">
              <a:rPr lang="en-US" smtClean="0"/>
              <a:pPr/>
              <a:t>‹#›</a:t>
            </a:fld>
            <a:endParaRPr lang="en-US"/>
          </a:p>
        </p:txBody>
      </p:sp>
    </p:spTree>
    <p:extLst>
      <p:ext uri="{BB962C8B-B14F-4D97-AF65-F5344CB8AC3E}">
        <p14:creationId xmlns:p14="http://schemas.microsoft.com/office/powerpoint/2010/main" val="370738016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609600" y="1536192"/>
            <a:ext cx="4876800" cy="4590288"/>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5892800" y="1536192"/>
            <a:ext cx="4876800" cy="4590288"/>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18628040-60C7-40D5-BF81-00C63F4E6CDA}" type="datetimeFigureOut">
              <a:rPr lang="en-US" smtClean="0">
                <a:solidFill>
                  <a:srgbClr val="DEDEE0"/>
                </a:solidFill>
              </a:rPr>
              <a:pPr/>
              <a:t>3/28/2018</a:t>
            </a:fld>
            <a:endParaRPr lang="en-US">
              <a:solidFill>
                <a:srgbClr val="DEDEE0"/>
              </a:solidFill>
            </a:endParaRPr>
          </a:p>
        </p:txBody>
      </p:sp>
      <p:sp>
        <p:nvSpPr>
          <p:cNvPr id="6" name="Footer Placeholder 5"/>
          <p:cNvSpPr>
            <a:spLocks noGrp="1"/>
          </p:cNvSpPr>
          <p:nvPr>
            <p:ph type="ftr" sz="quarter" idx="11"/>
          </p:nvPr>
        </p:nvSpPr>
        <p:spPr/>
        <p:txBody>
          <a:bodyPr/>
          <a:lstStyle/>
          <a:p>
            <a:endParaRPr lang="en-US">
              <a:solidFill>
                <a:srgbClr val="DEDEE0"/>
              </a:solidFill>
            </a:endParaRPr>
          </a:p>
        </p:txBody>
      </p:sp>
      <p:sp>
        <p:nvSpPr>
          <p:cNvPr id="7" name="Slide Number Placeholder 6"/>
          <p:cNvSpPr>
            <a:spLocks noGrp="1"/>
          </p:cNvSpPr>
          <p:nvPr>
            <p:ph type="sldNum" sz="quarter" idx="12"/>
          </p:nvPr>
        </p:nvSpPr>
        <p:spPr/>
        <p:txBody>
          <a:bodyPr/>
          <a:lstStyle/>
          <a:p>
            <a:fld id="{F04160CB-2F8A-4D53-BFB9-96930DAD3863}" type="slidenum">
              <a:rPr lang="en-US" smtClean="0"/>
              <a:pPr/>
              <a:t>‹#›</a:t>
            </a:fld>
            <a:endParaRPr lang="en-US"/>
          </a:p>
        </p:txBody>
      </p:sp>
    </p:spTree>
    <p:extLst>
      <p:ext uri="{BB962C8B-B14F-4D97-AF65-F5344CB8AC3E}">
        <p14:creationId xmlns:p14="http://schemas.microsoft.com/office/powerpoint/2010/main" val="299814114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609600" y="1535113"/>
            <a:ext cx="4876800" cy="639762"/>
          </a:xfrm>
        </p:spPr>
        <p:txBody>
          <a:bodyPr anchor="b">
            <a:noAutofit/>
          </a:bodyPr>
          <a:lstStyle>
            <a:lvl1pPr marL="0" indent="0" algn="ctr">
              <a:buNone/>
              <a:defRPr sz="2000" b="1">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609600" y="2174875"/>
            <a:ext cx="4876800"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5892800" y="1535113"/>
            <a:ext cx="4876800" cy="639762"/>
          </a:xfrm>
        </p:spPr>
        <p:txBody>
          <a:bodyPr anchor="b">
            <a:noAutofit/>
          </a:bodyPr>
          <a:lstStyle>
            <a:lvl1pPr marL="0" indent="0" algn="ctr">
              <a:buNone/>
              <a:defRPr sz="2000" b="1">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5892800" y="2174875"/>
            <a:ext cx="4876800"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18628040-60C7-40D5-BF81-00C63F4E6CDA}" type="datetimeFigureOut">
              <a:rPr lang="en-US" smtClean="0">
                <a:solidFill>
                  <a:srgbClr val="DEDEE0"/>
                </a:solidFill>
              </a:rPr>
              <a:pPr/>
              <a:t>3/28/2018</a:t>
            </a:fld>
            <a:endParaRPr lang="en-US">
              <a:solidFill>
                <a:srgbClr val="DEDEE0"/>
              </a:solidFill>
            </a:endParaRPr>
          </a:p>
        </p:txBody>
      </p:sp>
      <p:sp>
        <p:nvSpPr>
          <p:cNvPr id="8" name="Footer Placeholder 7"/>
          <p:cNvSpPr>
            <a:spLocks noGrp="1"/>
          </p:cNvSpPr>
          <p:nvPr>
            <p:ph type="ftr" sz="quarter" idx="11"/>
          </p:nvPr>
        </p:nvSpPr>
        <p:spPr/>
        <p:txBody>
          <a:bodyPr/>
          <a:lstStyle/>
          <a:p>
            <a:endParaRPr lang="en-US">
              <a:solidFill>
                <a:srgbClr val="DEDEE0"/>
              </a:solidFill>
            </a:endParaRPr>
          </a:p>
        </p:txBody>
      </p:sp>
      <p:sp>
        <p:nvSpPr>
          <p:cNvPr id="9" name="Slide Number Placeholder 8"/>
          <p:cNvSpPr>
            <a:spLocks noGrp="1"/>
          </p:cNvSpPr>
          <p:nvPr>
            <p:ph type="sldNum" sz="quarter" idx="12"/>
          </p:nvPr>
        </p:nvSpPr>
        <p:spPr/>
        <p:txBody>
          <a:bodyPr/>
          <a:lstStyle/>
          <a:p>
            <a:fld id="{F04160CB-2F8A-4D53-BFB9-96930DAD3863}" type="slidenum">
              <a:rPr lang="en-US" smtClean="0"/>
              <a:pPr/>
              <a:t>‹#›</a:t>
            </a:fld>
            <a:endParaRPr lang="en-US"/>
          </a:p>
        </p:txBody>
      </p:sp>
    </p:spTree>
    <p:extLst>
      <p:ext uri="{BB962C8B-B14F-4D97-AF65-F5344CB8AC3E}">
        <p14:creationId xmlns:p14="http://schemas.microsoft.com/office/powerpoint/2010/main" val="315828929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18628040-60C7-40D5-BF81-00C63F4E6CDA}" type="datetimeFigureOut">
              <a:rPr lang="en-US" smtClean="0">
                <a:solidFill>
                  <a:srgbClr val="DEDEE0"/>
                </a:solidFill>
              </a:rPr>
              <a:pPr/>
              <a:t>3/28/2018</a:t>
            </a:fld>
            <a:endParaRPr lang="en-US">
              <a:solidFill>
                <a:srgbClr val="DEDEE0"/>
              </a:solidFill>
            </a:endParaRPr>
          </a:p>
        </p:txBody>
      </p:sp>
      <p:sp>
        <p:nvSpPr>
          <p:cNvPr id="4" name="Footer Placeholder 3"/>
          <p:cNvSpPr>
            <a:spLocks noGrp="1"/>
          </p:cNvSpPr>
          <p:nvPr>
            <p:ph type="ftr" sz="quarter" idx="11"/>
          </p:nvPr>
        </p:nvSpPr>
        <p:spPr/>
        <p:txBody>
          <a:bodyPr/>
          <a:lstStyle/>
          <a:p>
            <a:endParaRPr lang="en-US">
              <a:solidFill>
                <a:srgbClr val="DEDEE0"/>
              </a:solidFill>
            </a:endParaRPr>
          </a:p>
        </p:txBody>
      </p:sp>
      <p:sp>
        <p:nvSpPr>
          <p:cNvPr id="5" name="Slide Number Placeholder 4"/>
          <p:cNvSpPr>
            <a:spLocks noGrp="1"/>
          </p:cNvSpPr>
          <p:nvPr>
            <p:ph type="sldNum" sz="quarter" idx="12"/>
          </p:nvPr>
        </p:nvSpPr>
        <p:spPr/>
        <p:txBody>
          <a:bodyPr/>
          <a:lstStyle/>
          <a:p>
            <a:fld id="{F04160CB-2F8A-4D53-BFB9-96930DAD3863}" type="slidenum">
              <a:rPr lang="en-US" smtClean="0"/>
              <a:pPr/>
              <a:t>‹#›</a:t>
            </a:fld>
            <a:endParaRPr lang="en-US"/>
          </a:p>
        </p:txBody>
      </p:sp>
    </p:spTree>
    <p:extLst>
      <p:ext uri="{BB962C8B-B14F-4D97-AF65-F5344CB8AC3E}">
        <p14:creationId xmlns:p14="http://schemas.microsoft.com/office/powerpoint/2010/main" val="1921406876"/>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8628040-60C7-40D5-BF81-00C63F4E6CDA}" type="datetimeFigureOut">
              <a:rPr lang="en-US" smtClean="0">
                <a:solidFill>
                  <a:srgbClr val="DEDEE0"/>
                </a:solidFill>
              </a:rPr>
              <a:pPr/>
              <a:t>3/28/2018</a:t>
            </a:fld>
            <a:endParaRPr lang="en-US">
              <a:solidFill>
                <a:srgbClr val="DEDEE0"/>
              </a:solidFill>
            </a:endParaRPr>
          </a:p>
        </p:txBody>
      </p:sp>
      <p:sp>
        <p:nvSpPr>
          <p:cNvPr id="3" name="Footer Placeholder 2"/>
          <p:cNvSpPr>
            <a:spLocks noGrp="1"/>
          </p:cNvSpPr>
          <p:nvPr>
            <p:ph type="ftr" sz="quarter" idx="11"/>
          </p:nvPr>
        </p:nvSpPr>
        <p:spPr/>
        <p:txBody>
          <a:bodyPr/>
          <a:lstStyle/>
          <a:p>
            <a:endParaRPr lang="en-US">
              <a:solidFill>
                <a:srgbClr val="DEDEE0"/>
              </a:solidFill>
            </a:endParaRPr>
          </a:p>
        </p:txBody>
      </p:sp>
      <p:sp>
        <p:nvSpPr>
          <p:cNvPr id="4" name="Slide Number Placeholder 3"/>
          <p:cNvSpPr>
            <a:spLocks noGrp="1"/>
          </p:cNvSpPr>
          <p:nvPr>
            <p:ph type="sldNum" sz="quarter" idx="12"/>
          </p:nvPr>
        </p:nvSpPr>
        <p:spPr/>
        <p:txBody>
          <a:bodyPr/>
          <a:lstStyle/>
          <a:p>
            <a:fld id="{F04160CB-2F8A-4D53-BFB9-96930DAD3863}" type="slidenum">
              <a:rPr lang="en-US" smtClean="0"/>
              <a:pPr/>
              <a:t>‹#›</a:t>
            </a:fld>
            <a:endParaRPr lang="en-US"/>
          </a:p>
        </p:txBody>
      </p:sp>
    </p:spTree>
    <p:extLst>
      <p:ext uri="{BB962C8B-B14F-4D97-AF65-F5344CB8AC3E}">
        <p14:creationId xmlns:p14="http://schemas.microsoft.com/office/powerpoint/2010/main" val="341480200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06401" y="5495544"/>
            <a:ext cx="10363200" cy="594360"/>
          </a:xfrm>
        </p:spPr>
        <p:txBody>
          <a:bodyPr anchor="b"/>
          <a:lstStyle>
            <a:lvl1pPr algn="ctr">
              <a:defRPr sz="2200" b="1"/>
            </a:lvl1pPr>
          </a:lstStyle>
          <a:p>
            <a:r>
              <a:rPr lang="en-US" smtClean="0"/>
              <a:t>Click to edit Master title style</a:t>
            </a:r>
            <a:endParaRPr lang="en-US" dirty="0"/>
          </a:p>
        </p:txBody>
      </p:sp>
      <p:sp>
        <p:nvSpPr>
          <p:cNvPr id="4" name="Text Placeholder 3"/>
          <p:cNvSpPr>
            <a:spLocks noGrp="1"/>
          </p:cNvSpPr>
          <p:nvPr>
            <p:ph type="body" sz="half" idx="2"/>
          </p:nvPr>
        </p:nvSpPr>
        <p:spPr>
          <a:xfrm>
            <a:off x="406400" y="6096000"/>
            <a:ext cx="10363201" cy="609600"/>
          </a:xfrm>
        </p:spPr>
        <p:txBody>
          <a:bodyPr>
            <a:normAutofit/>
          </a:bodyPr>
          <a:lstStyle>
            <a:lvl1pPr marL="0" indent="0" algn="ctr">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18628040-60C7-40D5-BF81-00C63F4E6CDA}" type="datetimeFigureOut">
              <a:rPr lang="en-US" smtClean="0">
                <a:solidFill>
                  <a:srgbClr val="DEDEE0"/>
                </a:solidFill>
              </a:rPr>
              <a:pPr/>
              <a:t>3/28/2018</a:t>
            </a:fld>
            <a:endParaRPr lang="en-US">
              <a:solidFill>
                <a:srgbClr val="DEDEE0"/>
              </a:solidFill>
            </a:endParaRPr>
          </a:p>
        </p:txBody>
      </p:sp>
      <p:sp>
        <p:nvSpPr>
          <p:cNvPr id="6" name="Footer Placeholder 5"/>
          <p:cNvSpPr>
            <a:spLocks noGrp="1"/>
          </p:cNvSpPr>
          <p:nvPr>
            <p:ph type="ftr" sz="quarter" idx="11"/>
          </p:nvPr>
        </p:nvSpPr>
        <p:spPr/>
        <p:txBody>
          <a:bodyPr/>
          <a:lstStyle/>
          <a:p>
            <a:endParaRPr lang="en-US">
              <a:solidFill>
                <a:srgbClr val="DEDEE0"/>
              </a:solidFill>
            </a:endParaRPr>
          </a:p>
        </p:txBody>
      </p:sp>
      <p:sp>
        <p:nvSpPr>
          <p:cNvPr id="7" name="Slide Number Placeholder 6"/>
          <p:cNvSpPr>
            <a:spLocks noGrp="1"/>
          </p:cNvSpPr>
          <p:nvPr>
            <p:ph type="sldNum" sz="quarter" idx="12"/>
          </p:nvPr>
        </p:nvSpPr>
        <p:spPr/>
        <p:txBody>
          <a:bodyPr/>
          <a:lstStyle/>
          <a:p>
            <a:fld id="{F04160CB-2F8A-4D53-BFB9-96930DAD3863}" type="slidenum">
              <a:rPr lang="en-US" smtClean="0"/>
              <a:pPr/>
              <a:t>‹#›</a:t>
            </a:fld>
            <a:endParaRPr lang="en-US"/>
          </a:p>
        </p:txBody>
      </p:sp>
      <p:sp>
        <p:nvSpPr>
          <p:cNvPr id="9" name="Content Placeholder 8"/>
          <p:cNvSpPr>
            <a:spLocks noGrp="1"/>
          </p:cNvSpPr>
          <p:nvPr>
            <p:ph sz="quarter" idx="13"/>
          </p:nvPr>
        </p:nvSpPr>
        <p:spPr>
          <a:xfrm>
            <a:off x="406400" y="381000"/>
            <a:ext cx="10363200" cy="494284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extLst>
      <p:ext uri="{BB962C8B-B14F-4D97-AF65-F5344CB8AC3E}">
        <p14:creationId xmlns:p14="http://schemas.microsoft.com/office/powerpoint/2010/main" val="257219422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02336" y="5495278"/>
            <a:ext cx="10363200" cy="594626"/>
          </a:xfrm>
        </p:spPr>
        <p:txBody>
          <a:bodyPr anchor="b"/>
          <a:lstStyle>
            <a:lvl1pPr algn="ctr">
              <a:defRPr sz="2200" b="1">
                <a:ln>
                  <a:noFill/>
                </a:ln>
                <a:solidFill>
                  <a:schemeClr val="tx2"/>
                </a:solidFill>
              </a:defRPr>
            </a:lvl1pPr>
          </a:lstStyle>
          <a:p>
            <a:r>
              <a:rPr lang="en-US" smtClean="0"/>
              <a:t>Click to edit Master title style</a:t>
            </a:r>
            <a:endParaRPr lang="en-US" dirty="0"/>
          </a:p>
        </p:txBody>
      </p:sp>
      <p:sp>
        <p:nvSpPr>
          <p:cNvPr id="3" name="Picture Placeholder 2"/>
          <p:cNvSpPr>
            <a:spLocks noGrp="1"/>
          </p:cNvSpPr>
          <p:nvPr>
            <p:ph type="pic" idx="1"/>
          </p:nvPr>
        </p:nvSpPr>
        <p:spPr>
          <a:xfrm>
            <a:off x="0" y="0"/>
            <a:ext cx="11277600" cy="54864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Click icon to add picture</a:t>
            </a:r>
            <a:endParaRPr lang="en-US" dirty="0"/>
          </a:p>
        </p:txBody>
      </p:sp>
      <p:sp>
        <p:nvSpPr>
          <p:cNvPr id="4" name="Text Placeholder 3"/>
          <p:cNvSpPr>
            <a:spLocks noGrp="1"/>
          </p:cNvSpPr>
          <p:nvPr>
            <p:ph type="body" sz="half" idx="2"/>
          </p:nvPr>
        </p:nvSpPr>
        <p:spPr>
          <a:xfrm>
            <a:off x="402336" y="6096000"/>
            <a:ext cx="10363200" cy="612648"/>
          </a:xfrm>
        </p:spPr>
        <p:txBody>
          <a:bodyPr>
            <a:normAutofit/>
          </a:bodyPr>
          <a:lstStyle>
            <a:lvl1pPr marL="0" indent="0" algn="ctr">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8" name="Date Placeholder 7"/>
          <p:cNvSpPr>
            <a:spLocks noGrp="1"/>
          </p:cNvSpPr>
          <p:nvPr>
            <p:ph type="dt" sz="half" idx="10"/>
          </p:nvPr>
        </p:nvSpPr>
        <p:spPr/>
        <p:txBody>
          <a:bodyPr/>
          <a:lstStyle/>
          <a:p>
            <a:fld id="{18628040-60C7-40D5-BF81-00C63F4E6CDA}" type="datetimeFigureOut">
              <a:rPr lang="en-US" smtClean="0">
                <a:solidFill>
                  <a:srgbClr val="DEDEE0"/>
                </a:solidFill>
              </a:rPr>
              <a:pPr/>
              <a:t>3/28/2018</a:t>
            </a:fld>
            <a:endParaRPr lang="en-US">
              <a:solidFill>
                <a:srgbClr val="DEDEE0"/>
              </a:solidFill>
            </a:endParaRPr>
          </a:p>
        </p:txBody>
      </p:sp>
      <p:sp>
        <p:nvSpPr>
          <p:cNvPr id="9" name="Slide Number Placeholder 8"/>
          <p:cNvSpPr>
            <a:spLocks noGrp="1"/>
          </p:cNvSpPr>
          <p:nvPr>
            <p:ph type="sldNum" sz="quarter" idx="11"/>
          </p:nvPr>
        </p:nvSpPr>
        <p:spPr/>
        <p:txBody>
          <a:bodyPr/>
          <a:lstStyle/>
          <a:p>
            <a:fld id="{F04160CB-2F8A-4D53-BFB9-96930DAD3863}" type="slidenum">
              <a:rPr lang="en-US" smtClean="0"/>
              <a:pPr/>
              <a:t>‹#›</a:t>
            </a:fld>
            <a:endParaRPr lang="en-US"/>
          </a:p>
        </p:txBody>
      </p:sp>
      <p:sp>
        <p:nvSpPr>
          <p:cNvPr id="10" name="Footer Placeholder 9"/>
          <p:cNvSpPr>
            <a:spLocks noGrp="1"/>
          </p:cNvSpPr>
          <p:nvPr>
            <p:ph type="ftr" sz="quarter" idx="12"/>
          </p:nvPr>
        </p:nvSpPr>
        <p:spPr/>
        <p:txBody>
          <a:bodyPr/>
          <a:lstStyle/>
          <a:p>
            <a:endParaRPr lang="en-US">
              <a:solidFill>
                <a:srgbClr val="DEDEE0"/>
              </a:solidFill>
            </a:endParaRPr>
          </a:p>
        </p:txBody>
      </p:sp>
    </p:spTree>
    <p:extLst>
      <p:ext uri="{BB962C8B-B14F-4D97-AF65-F5344CB8AC3E}">
        <p14:creationId xmlns:p14="http://schemas.microsoft.com/office/powerpoint/2010/main" val="3308111782"/>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8628040-60C7-40D5-BF81-00C63F4E6CDA}" type="datetimeFigureOut">
              <a:rPr lang="en-US" smtClean="0">
                <a:solidFill>
                  <a:srgbClr val="DEDEE0"/>
                </a:solidFill>
              </a:rPr>
              <a:pPr/>
              <a:t>3/28/2018</a:t>
            </a:fld>
            <a:endParaRPr lang="en-US">
              <a:solidFill>
                <a:srgbClr val="DEDEE0"/>
              </a:solidFill>
            </a:endParaRPr>
          </a:p>
        </p:txBody>
      </p:sp>
      <p:sp>
        <p:nvSpPr>
          <p:cNvPr id="5" name="Footer Placeholder 4"/>
          <p:cNvSpPr>
            <a:spLocks noGrp="1"/>
          </p:cNvSpPr>
          <p:nvPr>
            <p:ph type="ftr" sz="quarter" idx="11"/>
          </p:nvPr>
        </p:nvSpPr>
        <p:spPr/>
        <p:txBody>
          <a:bodyPr/>
          <a:lstStyle/>
          <a:p>
            <a:endParaRPr lang="en-US">
              <a:solidFill>
                <a:srgbClr val="DEDEE0"/>
              </a:solidFill>
            </a:endParaRPr>
          </a:p>
        </p:txBody>
      </p:sp>
      <p:sp>
        <p:nvSpPr>
          <p:cNvPr id="6" name="Slide Number Placeholder 5"/>
          <p:cNvSpPr>
            <a:spLocks noGrp="1"/>
          </p:cNvSpPr>
          <p:nvPr>
            <p:ph type="sldNum" sz="quarter" idx="12"/>
          </p:nvPr>
        </p:nvSpPr>
        <p:spPr/>
        <p:txBody>
          <a:bodyPr/>
          <a:lstStyle/>
          <a:p>
            <a:fld id="{F04160CB-2F8A-4D53-BFB9-96930DAD3863}" type="slidenum">
              <a:rPr lang="en-US" smtClean="0"/>
              <a:pPr/>
              <a:t>‹#›</a:t>
            </a:fld>
            <a:endParaRPr lang="en-US"/>
          </a:p>
        </p:txBody>
      </p:sp>
    </p:spTree>
    <p:extLst>
      <p:ext uri="{BB962C8B-B14F-4D97-AF65-F5344CB8AC3E}">
        <p14:creationId xmlns:p14="http://schemas.microsoft.com/office/powerpoint/2010/main" val="2526137417"/>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274639"/>
            <a:ext cx="2336800" cy="5851525"/>
          </a:xfrm>
        </p:spPr>
        <p:txBody>
          <a:bodyPr vert="eaVert" anchor="b" anchorCtr="0"/>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609600" y="274639"/>
            <a:ext cx="80264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8628040-60C7-40D5-BF81-00C63F4E6CDA}" type="datetimeFigureOut">
              <a:rPr lang="en-US" smtClean="0">
                <a:solidFill>
                  <a:srgbClr val="DEDEE0"/>
                </a:solidFill>
              </a:rPr>
              <a:pPr/>
              <a:t>3/28/2018</a:t>
            </a:fld>
            <a:endParaRPr lang="en-US">
              <a:solidFill>
                <a:srgbClr val="DEDEE0"/>
              </a:solidFill>
            </a:endParaRPr>
          </a:p>
        </p:txBody>
      </p:sp>
      <p:sp>
        <p:nvSpPr>
          <p:cNvPr id="5" name="Footer Placeholder 4"/>
          <p:cNvSpPr>
            <a:spLocks noGrp="1"/>
          </p:cNvSpPr>
          <p:nvPr>
            <p:ph type="ftr" sz="quarter" idx="11"/>
          </p:nvPr>
        </p:nvSpPr>
        <p:spPr/>
        <p:txBody>
          <a:bodyPr/>
          <a:lstStyle/>
          <a:p>
            <a:endParaRPr lang="en-US">
              <a:solidFill>
                <a:srgbClr val="DEDEE0"/>
              </a:solidFill>
            </a:endParaRPr>
          </a:p>
        </p:txBody>
      </p:sp>
      <p:sp>
        <p:nvSpPr>
          <p:cNvPr id="6" name="Slide Number Placeholder 5"/>
          <p:cNvSpPr>
            <a:spLocks noGrp="1"/>
          </p:cNvSpPr>
          <p:nvPr>
            <p:ph type="sldNum" sz="quarter" idx="12"/>
          </p:nvPr>
        </p:nvSpPr>
        <p:spPr/>
        <p:txBody>
          <a:bodyPr/>
          <a:lstStyle/>
          <a:p>
            <a:fld id="{F04160CB-2F8A-4D53-BFB9-96930DAD3863}" type="slidenum">
              <a:rPr lang="en-US" smtClean="0"/>
              <a:pPr/>
              <a:t>‹#›</a:t>
            </a:fld>
            <a:endParaRPr lang="en-US"/>
          </a:p>
        </p:txBody>
      </p:sp>
    </p:spTree>
    <p:extLst>
      <p:ext uri="{BB962C8B-B14F-4D97-AF65-F5344CB8AC3E}">
        <p14:creationId xmlns:p14="http://schemas.microsoft.com/office/powerpoint/2010/main" val="2677384667"/>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1905001"/>
            <a:ext cx="10058400" cy="2593975"/>
          </a:xfrm>
        </p:spPr>
        <p:txBody>
          <a:bodyPr anchor="b"/>
          <a:lstStyle>
            <a:lvl1pPr>
              <a:defRPr sz="6600">
                <a:ln>
                  <a:noFill/>
                </a:ln>
                <a:solidFill>
                  <a:schemeClr val="tx2"/>
                </a:solidFill>
              </a:defRPr>
            </a:lvl1pPr>
          </a:lstStyle>
          <a:p>
            <a:r>
              <a:rPr lang="en-US" smtClean="0"/>
              <a:t>Click to edit Master title style</a:t>
            </a:r>
            <a:endParaRPr lang="en-US" dirty="0"/>
          </a:p>
        </p:txBody>
      </p:sp>
      <p:sp>
        <p:nvSpPr>
          <p:cNvPr id="3" name="Subtitle 2"/>
          <p:cNvSpPr>
            <a:spLocks noGrp="1"/>
          </p:cNvSpPr>
          <p:nvPr>
            <p:ph type="subTitle" idx="1"/>
          </p:nvPr>
        </p:nvSpPr>
        <p:spPr>
          <a:xfrm>
            <a:off x="914400" y="4572000"/>
            <a:ext cx="8615680" cy="1066800"/>
          </a:xfrm>
        </p:spPr>
        <p:txBody>
          <a:bodyPr anchor="t">
            <a:normAutofit/>
          </a:bodyPr>
          <a:lstStyle>
            <a:lvl1pPr marL="0" indent="0" algn="l">
              <a:buNone/>
              <a:defRPr sz="2000">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18628040-60C7-40D5-BF81-00C63F4E6CDA}" type="datetimeFigureOut">
              <a:rPr lang="en-US" smtClean="0">
                <a:solidFill>
                  <a:srgbClr val="DEDEE0"/>
                </a:solidFill>
              </a:rPr>
              <a:pPr/>
              <a:t>3/28/2018</a:t>
            </a:fld>
            <a:endParaRPr lang="en-US">
              <a:solidFill>
                <a:srgbClr val="DEDEE0"/>
              </a:solidFill>
            </a:endParaRPr>
          </a:p>
        </p:txBody>
      </p:sp>
      <p:sp>
        <p:nvSpPr>
          <p:cNvPr id="5" name="Footer Placeholder 4"/>
          <p:cNvSpPr>
            <a:spLocks noGrp="1"/>
          </p:cNvSpPr>
          <p:nvPr>
            <p:ph type="ftr" sz="quarter" idx="11"/>
          </p:nvPr>
        </p:nvSpPr>
        <p:spPr/>
        <p:txBody>
          <a:bodyPr/>
          <a:lstStyle/>
          <a:p>
            <a:endParaRPr lang="en-US">
              <a:solidFill>
                <a:srgbClr val="DEDEE0"/>
              </a:solidFill>
            </a:endParaRPr>
          </a:p>
        </p:txBody>
      </p:sp>
      <p:sp>
        <p:nvSpPr>
          <p:cNvPr id="6" name="Slide Number Placeholder 5"/>
          <p:cNvSpPr>
            <a:spLocks noGrp="1"/>
          </p:cNvSpPr>
          <p:nvPr>
            <p:ph type="sldNum" sz="quarter" idx="12"/>
          </p:nvPr>
        </p:nvSpPr>
        <p:spPr/>
        <p:txBody>
          <a:bodyPr/>
          <a:lstStyle/>
          <a:p>
            <a:fld id="{F04160CB-2F8A-4D53-BFB9-96930DAD3863}" type="slidenum">
              <a:rPr lang="en-US" smtClean="0"/>
              <a:pPr/>
              <a:t>‹#›</a:t>
            </a:fld>
            <a:endParaRPr lang="en-US"/>
          </a:p>
        </p:txBody>
      </p:sp>
    </p:spTree>
    <p:extLst>
      <p:ext uri="{BB962C8B-B14F-4D97-AF65-F5344CB8AC3E}">
        <p14:creationId xmlns:p14="http://schemas.microsoft.com/office/powerpoint/2010/main" val="878487244"/>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8628040-60C7-40D5-BF81-00C63F4E6CDA}" type="datetimeFigureOut">
              <a:rPr lang="en-US" smtClean="0">
                <a:solidFill>
                  <a:srgbClr val="DEDEE0"/>
                </a:solidFill>
              </a:rPr>
              <a:pPr/>
              <a:t>3/28/2018</a:t>
            </a:fld>
            <a:endParaRPr lang="en-US">
              <a:solidFill>
                <a:srgbClr val="DEDEE0"/>
              </a:solidFill>
            </a:endParaRPr>
          </a:p>
        </p:txBody>
      </p:sp>
      <p:sp>
        <p:nvSpPr>
          <p:cNvPr id="5" name="Footer Placeholder 4"/>
          <p:cNvSpPr>
            <a:spLocks noGrp="1"/>
          </p:cNvSpPr>
          <p:nvPr>
            <p:ph type="ftr" sz="quarter" idx="11"/>
          </p:nvPr>
        </p:nvSpPr>
        <p:spPr/>
        <p:txBody>
          <a:bodyPr/>
          <a:lstStyle/>
          <a:p>
            <a:endParaRPr lang="en-US">
              <a:solidFill>
                <a:srgbClr val="DEDEE0"/>
              </a:solidFill>
            </a:endParaRPr>
          </a:p>
        </p:txBody>
      </p:sp>
      <p:sp>
        <p:nvSpPr>
          <p:cNvPr id="6" name="Slide Number Placeholder 5"/>
          <p:cNvSpPr>
            <a:spLocks noGrp="1"/>
          </p:cNvSpPr>
          <p:nvPr>
            <p:ph type="sldNum" sz="quarter" idx="12"/>
          </p:nvPr>
        </p:nvSpPr>
        <p:spPr/>
        <p:txBody>
          <a:bodyPr/>
          <a:lstStyle/>
          <a:p>
            <a:fld id="{F04160CB-2F8A-4D53-BFB9-96930DAD3863}" type="slidenum">
              <a:rPr lang="en-US" smtClean="0"/>
              <a:pPr/>
              <a:t>‹#›</a:t>
            </a:fld>
            <a:endParaRPr lang="en-US"/>
          </a:p>
        </p:txBody>
      </p:sp>
    </p:spTree>
    <p:extLst>
      <p:ext uri="{BB962C8B-B14F-4D97-AF65-F5344CB8AC3E}">
        <p14:creationId xmlns:p14="http://schemas.microsoft.com/office/powerpoint/2010/main" val="3045549859"/>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5" y="5486400"/>
            <a:ext cx="10212916" cy="1168400"/>
          </a:xfrm>
        </p:spPr>
        <p:txBody>
          <a:bodyPr anchor="t"/>
          <a:lstStyle>
            <a:lvl1pPr algn="l">
              <a:defRPr sz="3600" b="0" cap="all"/>
            </a:lvl1pPr>
          </a:lstStyle>
          <a:p>
            <a:r>
              <a:rPr lang="en-US" smtClean="0"/>
              <a:t>Click to edit Master title style</a:t>
            </a:r>
            <a:endParaRPr lang="en-US" dirty="0"/>
          </a:p>
        </p:txBody>
      </p:sp>
      <p:sp>
        <p:nvSpPr>
          <p:cNvPr id="3" name="Text Placeholder 2"/>
          <p:cNvSpPr>
            <a:spLocks noGrp="1"/>
          </p:cNvSpPr>
          <p:nvPr>
            <p:ph type="body" idx="1"/>
          </p:nvPr>
        </p:nvSpPr>
        <p:spPr>
          <a:xfrm>
            <a:off x="963085" y="3852863"/>
            <a:ext cx="8180916" cy="1633538"/>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18628040-60C7-40D5-BF81-00C63F4E6CDA}" type="datetimeFigureOut">
              <a:rPr lang="en-US" smtClean="0">
                <a:solidFill>
                  <a:srgbClr val="DEDEE0"/>
                </a:solidFill>
              </a:rPr>
              <a:pPr/>
              <a:t>3/28/2018</a:t>
            </a:fld>
            <a:endParaRPr lang="en-US">
              <a:solidFill>
                <a:srgbClr val="DEDEE0"/>
              </a:solidFill>
            </a:endParaRPr>
          </a:p>
        </p:txBody>
      </p:sp>
      <p:sp>
        <p:nvSpPr>
          <p:cNvPr id="5" name="Footer Placeholder 4"/>
          <p:cNvSpPr>
            <a:spLocks noGrp="1"/>
          </p:cNvSpPr>
          <p:nvPr>
            <p:ph type="ftr" sz="quarter" idx="11"/>
          </p:nvPr>
        </p:nvSpPr>
        <p:spPr/>
        <p:txBody>
          <a:bodyPr/>
          <a:lstStyle/>
          <a:p>
            <a:endParaRPr lang="en-US">
              <a:solidFill>
                <a:srgbClr val="DEDEE0"/>
              </a:solidFill>
            </a:endParaRPr>
          </a:p>
        </p:txBody>
      </p:sp>
      <p:sp>
        <p:nvSpPr>
          <p:cNvPr id="6" name="Slide Number Placeholder 5"/>
          <p:cNvSpPr>
            <a:spLocks noGrp="1"/>
          </p:cNvSpPr>
          <p:nvPr>
            <p:ph type="sldNum" sz="quarter" idx="12"/>
          </p:nvPr>
        </p:nvSpPr>
        <p:spPr/>
        <p:txBody>
          <a:bodyPr/>
          <a:lstStyle/>
          <a:p>
            <a:fld id="{F04160CB-2F8A-4D53-BFB9-96930DAD3863}" type="slidenum">
              <a:rPr lang="en-US" smtClean="0"/>
              <a:pPr/>
              <a:t>‹#›</a:t>
            </a:fld>
            <a:endParaRPr lang="en-US"/>
          </a:p>
        </p:txBody>
      </p:sp>
    </p:spTree>
    <p:extLst>
      <p:ext uri="{BB962C8B-B14F-4D97-AF65-F5344CB8AC3E}">
        <p14:creationId xmlns:p14="http://schemas.microsoft.com/office/powerpoint/2010/main" val="4035997491"/>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609600" y="1536192"/>
            <a:ext cx="4876800" cy="4590288"/>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5892800" y="1536192"/>
            <a:ext cx="4876800" cy="4590288"/>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18628040-60C7-40D5-BF81-00C63F4E6CDA}" type="datetimeFigureOut">
              <a:rPr lang="en-US" smtClean="0">
                <a:solidFill>
                  <a:srgbClr val="DEDEE0"/>
                </a:solidFill>
              </a:rPr>
              <a:pPr/>
              <a:t>3/28/2018</a:t>
            </a:fld>
            <a:endParaRPr lang="en-US">
              <a:solidFill>
                <a:srgbClr val="DEDEE0"/>
              </a:solidFill>
            </a:endParaRPr>
          </a:p>
        </p:txBody>
      </p:sp>
      <p:sp>
        <p:nvSpPr>
          <p:cNvPr id="6" name="Footer Placeholder 5"/>
          <p:cNvSpPr>
            <a:spLocks noGrp="1"/>
          </p:cNvSpPr>
          <p:nvPr>
            <p:ph type="ftr" sz="quarter" idx="11"/>
          </p:nvPr>
        </p:nvSpPr>
        <p:spPr/>
        <p:txBody>
          <a:bodyPr/>
          <a:lstStyle/>
          <a:p>
            <a:endParaRPr lang="en-US">
              <a:solidFill>
                <a:srgbClr val="DEDEE0"/>
              </a:solidFill>
            </a:endParaRPr>
          </a:p>
        </p:txBody>
      </p:sp>
      <p:sp>
        <p:nvSpPr>
          <p:cNvPr id="7" name="Slide Number Placeholder 6"/>
          <p:cNvSpPr>
            <a:spLocks noGrp="1"/>
          </p:cNvSpPr>
          <p:nvPr>
            <p:ph type="sldNum" sz="quarter" idx="12"/>
          </p:nvPr>
        </p:nvSpPr>
        <p:spPr/>
        <p:txBody>
          <a:bodyPr/>
          <a:lstStyle/>
          <a:p>
            <a:fld id="{F04160CB-2F8A-4D53-BFB9-96930DAD3863}" type="slidenum">
              <a:rPr lang="en-US" smtClean="0"/>
              <a:pPr/>
              <a:t>‹#›</a:t>
            </a:fld>
            <a:endParaRPr lang="en-US"/>
          </a:p>
        </p:txBody>
      </p:sp>
    </p:spTree>
    <p:extLst>
      <p:ext uri="{BB962C8B-B14F-4D97-AF65-F5344CB8AC3E}">
        <p14:creationId xmlns:p14="http://schemas.microsoft.com/office/powerpoint/2010/main" val="323024757"/>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609600" y="1535113"/>
            <a:ext cx="4876800" cy="639762"/>
          </a:xfrm>
        </p:spPr>
        <p:txBody>
          <a:bodyPr anchor="b">
            <a:noAutofit/>
          </a:bodyPr>
          <a:lstStyle>
            <a:lvl1pPr marL="0" indent="0" algn="ctr">
              <a:buNone/>
              <a:defRPr sz="2000" b="1">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609600" y="2174875"/>
            <a:ext cx="4876800"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5892800" y="1535113"/>
            <a:ext cx="4876800" cy="639762"/>
          </a:xfrm>
        </p:spPr>
        <p:txBody>
          <a:bodyPr anchor="b">
            <a:noAutofit/>
          </a:bodyPr>
          <a:lstStyle>
            <a:lvl1pPr marL="0" indent="0" algn="ctr">
              <a:buNone/>
              <a:defRPr sz="2000" b="1">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5892800" y="2174875"/>
            <a:ext cx="4876800"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18628040-60C7-40D5-BF81-00C63F4E6CDA}" type="datetimeFigureOut">
              <a:rPr lang="en-US" smtClean="0">
                <a:solidFill>
                  <a:srgbClr val="DEDEE0"/>
                </a:solidFill>
              </a:rPr>
              <a:pPr/>
              <a:t>3/28/2018</a:t>
            </a:fld>
            <a:endParaRPr lang="en-US">
              <a:solidFill>
                <a:srgbClr val="DEDEE0"/>
              </a:solidFill>
            </a:endParaRPr>
          </a:p>
        </p:txBody>
      </p:sp>
      <p:sp>
        <p:nvSpPr>
          <p:cNvPr id="8" name="Footer Placeholder 7"/>
          <p:cNvSpPr>
            <a:spLocks noGrp="1"/>
          </p:cNvSpPr>
          <p:nvPr>
            <p:ph type="ftr" sz="quarter" idx="11"/>
          </p:nvPr>
        </p:nvSpPr>
        <p:spPr/>
        <p:txBody>
          <a:bodyPr/>
          <a:lstStyle/>
          <a:p>
            <a:endParaRPr lang="en-US">
              <a:solidFill>
                <a:srgbClr val="DEDEE0"/>
              </a:solidFill>
            </a:endParaRPr>
          </a:p>
        </p:txBody>
      </p:sp>
      <p:sp>
        <p:nvSpPr>
          <p:cNvPr id="9" name="Slide Number Placeholder 8"/>
          <p:cNvSpPr>
            <a:spLocks noGrp="1"/>
          </p:cNvSpPr>
          <p:nvPr>
            <p:ph type="sldNum" sz="quarter" idx="12"/>
          </p:nvPr>
        </p:nvSpPr>
        <p:spPr/>
        <p:txBody>
          <a:bodyPr/>
          <a:lstStyle/>
          <a:p>
            <a:fld id="{F04160CB-2F8A-4D53-BFB9-96930DAD3863}" type="slidenum">
              <a:rPr lang="en-US" smtClean="0"/>
              <a:pPr/>
              <a:t>‹#›</a:t>
            </a:fld>
            <a:endParaRPr lang="en-US"/>
          </a:p>
        </p:txBody>
      </p:sp>
    </p:spTree>
    <p:extLst>
      <p:ext uri="{BB962C8B-B14F-4D97-AF65-F5344CB8AC3E}">
        <p14:creationId xmlns:p14="http://schemas.microsoft.com/office/powerpoint/2010/main" val="2981370891"/>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18628040-60C7-40D5-BF81-00C63F4E6CDA}" type="datetimeFigureOut">
              <a:rPr lang="en-US" smtClean="0">
                <a:solidFill>
                  <a:srgbClr val="DEDEE0"/>
                </a:solidFill>
              </a:rPr>
              <a:pPr/>
              <a:t>3/28/2018</a:t>
            </a:fld>
            <a:endParaRPr lang="en-US">
              <a:solidFill>
                <a:srgbClr val="DEDEE0"/>
              </a:solidFill>
            </a:endParaRPr>
          </a:p>
        </p:txBody>
      </p:sp>
      <p:sp>
        <p:nvSpPr>
          <p:cNvPr id="4" name="Footer Placeholder 3"/>
          <p:cNvSpPr>
            <a:spLocks noGrp="1"/>
          </p:cNvSpPr>
          <p:nvPr>
            <p:ph type="ftr" sz="quarter" idx="11"/>
          </p:nvPr>
        </p:nvSpPr>
        <p:spPr/>
        <p:txBody>
          <a:bodyPr/>
          <a:lstStyle/>
          <a:p>
            <a:endParaRPr lang="en-US">
              <a:solidFill>
                <a:srgbClr val="DEDEE0"/>
              </a:solidFill>
            </a:endParaRPr>
          </a:p>
        </p:txBody>
      </p:sp>
      <p:sp>
        <p:nvSpPr>
          <p:cNvPr id="5" name="Slide Number Placeholder 4"/>
          <p:cNvSpPr>
            <a:spLocks noGrp="1"/>
          </p:cNvSpPr>
          <p:nvPr>
            <p:ph type="sldNum" sz="quarter" idx="12"/>
          </p:nvPr>
        </p:nvSpPr>
        <p:spPr/>
        <p:txBody>
          <a:bodyPr/>
          <a:lstStyle/>
          <a:p>
            <a:fld id="{F04160CB-2F8A-4D53-BFB9-96930DAD3863}" type="slidenum">
              <a:rPr lang="en-US" smtClean="0"/>
              <a:pPr/>
              <a:t>‹#›</a:t>
            </a:fld>
            <a:endParaRPr lang="en-US"/>
          </a:p>
        </p:txBody>
      </p:sp>
    </p:spTree>
    <p:extLst>
      <p:ext uri="{BB962C8B-B14F-4D97-AF65-F5344CB8AC3E}">
        <p14:creationId xmlns:p14="http://schemas.microsoft.com/office/powerpoint/2010/main" val="257077348"/>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8628040-60C7-40D5-BF81-00C63F4E6CDA}" type="datetimeFigureOut">
              <a:rPr lang="en-US" smtClean="0">
                <a:solidFill>
                  <a:srgbClr val="DEDEE0"/>
                </a:solidFill>
              </a:rPr>
              <a:pPr/>
              <a:t>3/28/2018</a:t>
            </a:fld>
            <a:endParaRPr lang="en-US">
              <a:solidFill>
                <a:srgbClr val="DEDEE0"/>
              </a:solidFill>
            </a:endParaRPr>
          </a:p>
        </p:txBody>
      </p:sp>
      <p:sp>
        <p:nvSpPr>
          <p:cNvPr id="3" name="Footer Placeholder 2"/>
          <p:cNvSpPr>
            <a:spLocks noGrp="1"/>
          </p:cNvSpPr>
          <p:nvPr>
            <p:ph type="ftr" sz="quarter" idx="11"/>
          </p:nvPr>
        </p:nvSpPr>
        <p:spPr/>
        <p:txBody>
          <a:bodyPr/>
          <a:lstStyle/>
          <a:p>
            <a:endParaRPr lang="en-US">
              <a:solidFill>
                <a:srgbClr val="DEDEE0"/>
              </a:solidFill>
            </a:endParaRPr>
          </a:p>
        </p:txBody>
      </p:sp>
      <p:sp>
        <p:nvSpPr>
          <p:cNvPr id="4" name="Slide Number Placeholder 3"/>
          <p:cNvSpPr>
            <a:spLocks noGrp="1"/>
          </p:cNvSpPr>
          <p:nvPr>
            <p:ph type="sldNum" sz="quarter" idx="12"/>
          </p:nvPr>
        </p:nvSpPr>
        <p:spPr/>
        <p:txBody>
          <a:bodyPr/>
          <a:lstStyle/>
          <a:p>
            <a:fld id="{F04160CB-2F8A-4D53-BFB9-96930DAD3863}" type="slidenum">
              <a:rPr lang="en-US" smtClean="0"/>
              <a:pPr/>
              <a:t>‹#›</a:t>
            </a:fld>
            <a:endParaRPr lang="en-US"/>
          </a:p>
        </p:txBody>
      </p:sp>
    </p:spTree>
    <p:extLst>
      <p:ext uri="{BB962C8B-B14F-4D97-AF65-F5344CB8AC3E}">
        <p14:creationId xmlns:p14="http://schemas.microsoft.com/office/powerpoint/2010/main" val="3857851585"/>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06401" y="5495544"/>
            <a:ext cx="10363200" cy="594360"/>
          </a:xfrm>
        </p:spPr>
        <p:txBody>
          <a:bodyPr anchor="b"/>
          <a:lstStyle>
            <a:lvl1pPr algn="ctr">
              <a:defRPr sz="2200" b="1"/>
            </a:lvl1pPr>
          </a:lstStyle>
          <a:p>
            <a:r>
              <a:rPr lang="en-US" smtClean="0"/>
              <a:t>Click to edit Master title style</a:t>
            </a:r>
            <a:endParaRPr lang="en-US" dirty="0"/>
          </a:p>
        </p:txBody>
      </p:sp>
      <p:sp>
        <p:nvSpPr>
          <p:cNvPr id="4" name="Text Placeholder 3"/>
          <p:cNvSpPr>
            <a:spLocks noGrp="1"/>
          </p:cNvSpPr>
          <p:nvPr>
            <p:ph type="body" sz="half" idx="2"/>
          </p:nvPr>
        </p:nvSpPr>
        <p:spPr>
          <a:xfrm>
            <a:off x="406400" y="6096000"/>
            <a:ext cx="10363201" cy="609600"/>
          </a:xfrm>
        </p:spPr>
        <p:txBody>
          <a:bodyPr>
            <a:normAutofit/>
          </a:bodyPr>
          <a:lstStyle>
            <a:lvl1pPr marL="0" indent="0" algn="ctr">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18628040-60C7-40D5-BF81-00C63F4E6CDA}" type="datetimeFigureOut">
              <a:rPr lang="en-US" smtClean="0">
                <a:solidFill>
                  <a:srgbClr val="DEDEE0"/>
                </a:solidFill>
              </a:rPr>
              <a:pPr/>
              <a:t>3/28/2018</a:t>
            </a:fld>
            <a:endParaRPr lang="en-US">
              <a:solidFill>
                <a:srgbClr val="DEDEE0"/>
              </a:solidFill>
            </a:endParaRPr>
          </a:p>
        </p:txBody>
      </p:sp>
      <p:sp>
        <p:nvSpPr>
          <p:cNvPr id="6" name="Footer Placeholder 5"/>
          <p:cNvSpPr>
            <a:spLocks noGrp="1"/>
          </p:cNvSpPr>
          <p:nvPr>
            <p:ph type="ftr" sz="quarter" idx="11"/>
          </p:nvPr>
        </p:nvSpPr>
        <p:spPr/>
        <p:txBody>
          <a:bodyPr/>
          <a:lstStyle/>
          <a:p>
            <a:endParaRPr lang="en-US">
              <a:solidFill>
                <a:srgbClr val="DEDEE0"/>
              </a:solidFill>
            </a:endParaRPr>
          </a:p>
        </p:txBody>
      </p:sp>
      <p:sp>
        <p:nvSpPr>
          <p:cNvPr id="7" name="Slide Number Placeholder 6"/>
          <p:cNvSpPr>
            <a:spLocks noGrp="1"/>
          </p:cNvSpPr>
          <p:nvPr>
            <p:ph type="sldNum" sz="quarter" idx="12"/>
          </p:nvPr>
        </p:nvSpPr>
        <p:spPr/>
        <p:txBody>
          <a:bodyPr/>
          <a:lstStyle/>
          <a:p>
            <a:fld id="{F04160CB-2F8A-4D53-BFB9-96930DAD3863}" type="slidenum">
              <a:rPr lang="en-US" smtClean="0"/>
              <a:pPr/>
              <a:t>‹#›</a:t>
            </a:fld>
            <a:endParaRPr lang="en-US"/>
          </a:p>
        </p:txBody>
      </p:sp>
      <p:sp>
        <p:nvSpPr>
          <p:cNvPr id="9" name="Content Placeholder 8"/>
          <p:cNvSpPr>
            <a:spLocks noGrp="1"/>
          </p:cNvSpPr>
          <p:nvPr>
            <p:ph sz="quarter" idx="13"/>
          </p:nvPr>
        </p:nvSpPr>
        <p:spPr>
          <a:xfrm>
            <a:off x="406400" y="381000"/>
            <a:ext cx="10363200" cy="494284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extLst>
      <p:ext uri="{BB962C8B-B14F-4D97-AF65-F5344CB8AC3E}">
        <p14:creationId xmlns:p14="http://schemas.microsoft.com/office/powerpoint/2010/main" val="3923711284"/>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02336" y="5495278"/>
            <a:ext cx="10363200" cy="594626"/>
          </a:xfrm>
        </p:spPr>
        <p:txBody>
          <a:bodyPr anchor="b"/>
          <a:lstStyle>
            <a:lvl1pPr algn="ctr">
              <a:defRPr sz="2200" b="1">
                <a:ln>
                  <a:noFill/>
                </a:ln>
                <a:solidFill>
                  <a:schemeClr val="tx2"/>
                </a:solidFill>
              </a:defRPr>
            </a:lvl1pPr>
          </a:lstStyle>
          <a:p>
            <a:r>
              <a:rPr lang="en-US" smtClean="0"/>
              <a:t>Click to edit Master title style</a:t>
            </a:r>
            <a:endParaRPr lang="en-US" dirty="0"/>
          </a:p>
        </p:txBody>
      </p:sp>
      <p:sp>
        <p:nvSpPr>
          <p:cNvPr id="3" name="Picture Placeholder 2"/>
          <p:cNvSpPr>
            <a:spLocks noGrp="1"/>
          </p:cNvSpPr>
          <p:nvPr>
            <p:ph type="pic" idx="1"/>
          </p:nvPr>
        </p:nvSpPr>
        <p:spPr>
          <a:xfrm>
            <a:off x="0" y="0"/>
            <a:ext cx="11277600" cy="54864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Click icon to add picture</a:t>
            </a:r>
            <a:endParaRPr lang="en-US" dirty="0"/>
          </a:p>
        </p:txBody>
      </p:sp>
      <p:sp>
        <p:nvSpPr>
          <p:cNvPr id="4" name="Text Placeholder 3"/>
          <p:cNvSpPr>
            <a:spLocks noGrp="1"/>
          </p:cNvSpPr>
          <p:nvPr>
            <p:ph type="body" sz="half" idx="2"/>
          </p:nvPr>
        </p:nvSpPr>
        <p:spPr>
          <a:xfrm>
            <a:off x="402336" y="6096000"/>
            <a:ext cx="10363200" cy="612648"/>
          </a:xfrm>
        </p:spPr>
        <p:txBody>
          <a:bodyPr>
            <a:normAutofit/>
          </a:bodyPr>
          <a:lstStyle>
            <a:lvl1pPr marL="0" indent="0" algn="ctr">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8" name="Date Placeholder 7"/>
          <p:cNvSpPr>
            <a:spLocks noGrp="1"/>
          </p:cNvSpPr>
          <p:nvPr>
            <p:ph type="dt" sz="half" idx="10"/>
          </p:nvPr>
        </p:nvSpPr>
        <p:spPr/>
        <p:txBody>
          <a:bodyPr/>
          <a:lstStyle/>
          <a:p>
            <a:fld id="{18628040-60C7-40D5-BF81-00C63F4E6CDA}" type="datetimeFigureOut">
              <a:rPr lang="en-US" smtClean="0">
                <a:solidFill>
                  <a:srgbClr val="DEDEE0"/>
                </a:solidFill>
              </a:rPr>
              <a:pPr/>
              <a:t>3/28/2018</a:t>
            </a:fld>
            <a:endParaRPr lang="en-US">
              <a:solidFill>
                <a:srgbClr val="DEDEE0"/>
              </a:solidFill>
            </a:endParaRPr>
          </a:p>
        </p:txBody>
      </p:sp>
      <p:sp>
        <p:nvSpPr>
          <p:cNvPr id="9" name="Slide Number Placeholder 8"/>
          <p:cNvSpPr>
            <a:spLocks noGrp="1"/>
          </p:cNvSpPr>
          <p:nvPr>
            <p:ph type="sldNum" sz="quarter" idx="11"/>
          </p:nvPr>
        </p:nvSpPr>
        <p:spPr/>
        <p:txBody>
          <a:bodyPr/>
          <a:lstStyle/>
          <a:p>
            <a:fld id="{F04160CB-2F8A-4D53-BFB9-96930DAD3863}" type="slidenum">
              <a:rPr lang="en-US" smtClean="0"/>
              <a:pPr/>
              <a:t>‹#›</a:t>
            </a:fld>
            <a:endParaRPr lang="en-US"/>
          </a:p>
        </p:txBody>
      </p:sp>
      <p:sp>
        <p:nvSpPr>
          <p:cNvPr id="10" name="Footer Placeholder 9"/>
          <p:cNvSpPr>
            <a:spLocks noGrp="1"/>
          </p:cNvSpPr>
          <p:nvPr>
            <p:ph type="ftr" sz="quarter" idx="12"/>
          </p:nvPr>
        </p:nvSpPr>
        <p:spPr/>
        <p:txBody>
          <a:bodyPr/>
          <a:lstStyle/>
          <a:p>
            <a:endParaRPr lang="en-US">
              <a:solidFill>
                <a:srgbClr val="DEDEE0"/>
              </a:solidFill>
            </a:endParaRPr>
          </a:p>
        </p:txBody>
      </p:sp>
    </p:spTree>
    <p:extLst>
      <p:ext uri="{BB962C8B-B14F-4D97-AF65-F5344CB8AC3E}">
        <p14:creationId xmlns:p14="http://schemas.microsoft.com/office/powerpoint/2010/main" val="1105238247"/>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8628040-60C7-40D5-BF81-00C63F4E6CDA}" type="datetimeFigureOut">
              <a:rPr lang="en-US" smtClean="0">
                <a:solidFill>
                  <a:srgbClr val="DEDEE0"/>
                </a:solidFill>
              </a:rPr>
              <a:pPr/>
              <a:t>3/28/2018</a:t>
            </a:fld>
            <a:endParaRPr lang="en-US">
              <a:solidFill>
                <a:srgbClr val="DEDEE0"/>
              </a:solidFill>
            </a:endParaRPr>
          </a:p>
        </p:txBody>
      </p:sp>
      <p:sp>
        <p:nvSpPr>
          <p:cNvPr id="5" name="Footer Placeholder 4"/>
          <p:cNvSpPr>
            <a:spLocks noGrp="1"/>
          </p:cNvSpPr>
          <p:nvPr>
            <p:ph type="ftr" sz="quarter" idx="11"/>
          </p:nvPr>
        </p:nvSpPr>
        <p:spPr/>
        <p:txBody>
          <a:bodyPr/>
          <a:lstStyle/>
          <a:p>
            <a:endParaRPr lang="en-US">
              <a:solidFill>
                <a:srgbClr val="DEDEE0"/>
              </a:solidFill>
            </a:endParaRPr>
          </a:p>
        </p:txBody>
      </p:sp>
      <p:sp>
        <p:nvSpPr>
          <p:cNvPr id="6" name="Slide Number Placeholder 5"/>
          <p:cNvSpPr>
            <a:spLocks noGrp="1"/>
          </p:cNvSpPr>
          <p:nvPr>
            <p:ph type="sldNum" sz="quarter" idx="12"/>
          </p:nvPr>
        </p:nvSpPr>
        <p:spPr/>
        <p:txBody>
          <a:bodyPr/>
          <a:lstStyle/>
          <a:p>
            <a:fld id="{F04160CB-2F8A-4D53-BFB9-96930DAD3863}" type="slidenum">
              <a:rPr lang="en-US" smtClean="0"/>
              <a:pPr/>
              <a:t>‹#›</a:t>
            </a:fld>
            <a:endParaRPr lang="en-US"/>
          </a:p>
        </p:txBody>
      </p:sp>
    </p:spTree>
    <p:extLst>
      <p:ext uri="{BB962C8B-B14F-4D97-AF65-F5344CB8AC3E}">
        <p14:creationId xmlns:p14="http://schemas.microsoft.com/office/powerpoint/2010/main" val="3174037924"/>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274639"/>
            <a:ext cx="2336800" cy="5851525"/>
          </a:xfrm>
        </p:spPr>
        <p:txBody>
          <a:bodyPr vert="eaVert" anchor="b" anchorCtr="0"/>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609600" y="274639"/>
            <a:ext cx="80264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8628040-60C7-40D5-BF81-00C63F4E6CDA}" type="datetimeFigureOut">
              <a:rPr lang="en-US" smtClean="0">
                <a:solidFill>
                  <a:srgbClr val="DEDEE0"/>
                </a:solidFill>
              </a:rPr>
              <a:pPr/>
              <a:t>3/28/2018</a:t>
            </a:fld>
            <a:endParaRPr lang="en-US">
              <a:solidFill>
                <a:srgbClr val="DEDEE0"/>
              </a:solidFill>
            </a:endParaRPr>
          </a:p>
        </p:txBody>
      </p:sp>
      <p:sp>
        <p:nvSpPr>
          <p:cNvPr id="5" name="Footer Placeholder 4"/>
          <p:cNvSpPr>
            <a:spLocks noGrp="1"/>
          </p:cNvSpPr>
          <p:nvPr>
            <p:ph type="ftr" sz="quarter" idx="11"/>
          </p:nvPr>
        </p:nvSpPr>
        <p:spPr/>
        <p:txBody>
          <a:bodyPr/>
          <a:lstStyle/>
          <a:p>
            <a:endParaRPr lang="en-US">
              <a:solidFill>
                <a:srgbClr val="DEDEE0"/>
              </a:solidFill>
            </a:endParaRPr>
          </a:p>
        </p:txBody>
      </p:sp>
      <p:sp>
        <p:nvSpPr>
          <p:cNvPr id="6" name="Slide Number Placeholder 5"/>
          <p:cNvSpPr>
            <a:spLocks noGrp="1"/>
          </p:cNvSpPr>
          <p:nvPr>
            <p:ph type="sldNum" sz="quarter" idx="12"/>
          </p:nvPr>
        </p:nvSpPr>
        <p:spPr/>
        <p:txBody>
          <a:bodyPr/>
          <a:lstStyle/>
          <a:p>
            <a:fld id="{F04160CB-2F8A-4D53-BFB9-96930DAD3863}" type="slidenum">
              <a:rPr lang="en-US" smtClean="0"/>
              <a:pPr/>
              <a:t>‹#›</a:t>
            </a:fld>
            <a:endParaRPr lang="en-US"/>
          </a:p>
        </p:txBody>
      </p:sp>
    </p:spTree>
    <p:extLst>
      <p:ext uri="{BB962C8B-B14F-4D97-AF65-F5344CB8AC3E}">
        <p14:creationId xmlns:p14="http://schemas.microsoft.com/office/powerpoint/2010/main" val="8307974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theme" Target="../theme/theme2.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2">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09600" y="274638"/>
            <a:ext cx="10160000" cy="1143000"/>
          </a:xfrm>
          <a:prstGeom prst="rect">
            <a:avLst/>
          </a:prstGeom>
        </p:spPr>
        <p:txBody>
          <a:bodyPr vert="horz" lIns="91440" tIns="45720" rIns="91440" bIns="45720" rtlCol="0" anchor="ctr">
            <a:noAutofit/>
          </a:bodyPr>
          <a:lstStyle/>
          <a:p>
            <a:r>
              <a:rPr lang="en-US" smtClean="0"/>
              <a:t>Click to edit Master title style</a:t>
            </a:r>
            <a:endParaRPr lang="en-US" dirty="0"/>
          </a:p>
        </p:txBody>
      </p:sp>
      <p:sp>
        <p:nvSpPr>
          <p:cNvPr id="3" name="Text Placeholder 2"/>
          <p:cNvSpPr>
            <a:spLocks noGrp="1"/>
          </p:cNvSpPr>
          <p:nvPr>
            <p:ph type="body" idx="1"/>
          </p:nvPr>
        </p:nvSpPr>
        <p:spPr>
          <a:xfrm>
            <a:off x="609600" y="1600200"/>
            <a:ext cx="10160000" cy="4800600"/>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Rectangle 6"/>
          <p:cNvSpPr/>
          <p:nvPr/>
        </p:nvSpPr>
        <p:spPr>
          <a:xfrm>
            <a:off x="11277600" y="0"/>
            <a:ext cx="914400" cy="6858000"/>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800">
              <a:solidFill>
                <a:prstClr val="white"/>
              </a:solidFill>
            </a:endParaRPr>
          </a:p>
        </p:txBody>
      </p:sp>
      <p:sp>
        <p:nvSpPr>
          <p:cNvPr id="8" name="Rectangle 7"/>
          <p:cNvSpPr/>
          <p:nvPr/>
        </p:nvSpPr>
        <p:spPr>
          <a:xfrm>
            <a:off x="11277600" y="5486400"/>
            <a:ext cx="914400" cy="6858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800">
              <a:solidFill>
                <a:prstClr val="white"/>
              </a:solidFill>
            </a:endParaRPr>
          </a:p>
        </p:txBody>
      </p:sp>
      <p:sp>
        <p:nvSpPr>
          <p:cNvPr id="6" name="Slide Number Placeholder 5"/>
          <p:cNvSpPr>
            <a:spLocks noGrp="1"/>
          </p:cNvSpPr>
          <p:nvPr>
            <p:ph type="sldNum" sz="quarter" idx="4"/>
          </p:nvPr>
        </p:nvSpPr>
        <p:spPr>
          <a:xfrm>
            <a:off x="11375717" y="5648960"/>
            <a:ext cx="731520" cy="396240"/>
          </a:xfrm>
          <a:prstGeom prst="bracketPair">
            <a:avLst>
              <a:gd name="adj" fmla="val 17949"/>
            </a:avLst>
          </a:prstGeom>
          <a:ln w="19050">
            <a:solidFill>
              <a:srgbClr val="FFFFFF"/>
            </a:solidFill>
          </a:ln>
        </p:spPr>
        <p:txBody>
          <a:bodyPr vert="horz" lIns="0" tIns="0" rIns="0" bIns="0" rtlCol="0" anchor="ctr"/>
          <a:lstStyle>
            <a:lvl1pPr algn="ctr">
              <a:defRPr sz="1800">
                <a:solidFill>
                  <a:srgbClr val="FFFFFF"/>
                </a:solidFill>
              </a:defRPr>
            </a:lvl1pPr>
          </a:lstStyle>
          <a:p>
            <a:fld id="{F04160CB-2F8A-4D53-BFB9-96930DAD3863}" type="slidenum">
              <a:rPr lang="en-US" smtClean="0"/>
              <a:pPr/>
              <a:t>‹#›</a:t>
            </a:fld>
            <a:endParaRPr lang="en-US"/>
          </a:p>
        </p:txBody>
      </p:sp>
      <p:sp>
        <p:nvSpPr>
          <p:cNvPr id="5" name="Footer Placeholder 4"/>
          <p:cNvSpPr>
            <a:spLocks noGrp="1"/>
          </p:cNvSpPr>
          <p:nvPr>
            <p:ph type="ftr" sz="quarter" idx="3"/>
          </p:nvPr>
        </p:nvSpPr>
        <p:spPr>
          <a:xfrm rot="16200000">
            <a:off x="10510428" y="3987800"/>
            <a:ext cx="2367281" cy="487680"/>
          </a:xfrm>
          <a:prstGeom prst="rect">
            <a:avLst/>
          </a:prstGeom>
        </p:spPr>
        <p:txBody>
          <a:bodyPr vert="horz" lIns="91440" tIns="45720" rIns="91440" bIns="45720" rtlCol="0" anchor="ctr"/>
          <a:lstStyle>
            <a:lvl1pPr algn="r">
              <a:defRPr sz="1200">
                <a:solidFill>
                  <a:schemeClr val="bg2"/>
                </a:solidFill>
              </a:defRPr>
            </a:lvl1pPr>
          </a:lstStyle>
          <a:p>
            <a:endParaRPr lang="en-US">
              <a:solidFill>
                <a:srgbClr val="DEDEE0"/>
              </a:solidFill>
            </a:endParaRPr>
          </a:p>
        </p:txBody>
      </p:sp>
      <p:sp>
        <p:nvSpPr>
          <p:cNvPr id="4" name="Date Placeholder 3"/>
          <p:cNvSpPr>
            <a:spLocks noGrp="1"/>
          </p:cNvSpPr>
          <p:nvPr>
            <p:ph type="dt" sz="half" idx="2"/>
          </p:nvPr>
        </p:nvSpPr>
        <p:spPr>
          <a:xfrm rot="16200000">
            <a:off x="10474869" y="1584960"/>
            <a:ext cx="2438399" cy="487680"/>
          </a:xfrm>
          <a:prstGeom prst="rect">
            <a:avLst/>
          </a:prstGeom>
        </p:spPr>
        <p:txBody>
          <a:bodyPr vert="horz" lIns="91440" tIns="45720" rIns="91440" bIns="45720" rtlCol="0" anchor="ctr"/>
          <a:lstStyle>
            <a:lvl1pPr algn="l">
              <a:defRPr sz="1200">
                <a:solidFill>
                  <a:schemeClr val="bg2"/>
                </a:solidFill>
              </a:defRPr>
            </a:lvl1pPr>
          </a:lstStyle>
          <a:p>
            <a:fld id="{18628040-60C7-40D5-BF81-00C63F4E6CDA}" type="datetimeFigureOut">
              <a:rPr lang="en-US" smtClean="0">
                <a:solidFill>
                  <a:srgbClr val="DEDEE0"/>
                </a:solidFill>
              </a:rPr>
              <a:pPr/>
              <a:t>3/28/2018</a:t>
            </a:fld>
            <a:endParaRPr lang="en-US">
              <a:solidFill>
                <a:srgbClr val="DEDEE0"/>
              </a:solidFill>
            </a:endParaRPr>
          </a:p>
        </p:txBody>
      </p:sp>
    </p:spTree>
    <p:extLst>
      <p:ext uri="{BB962C8B-B14F-4D97-AF65-F5344CB8AC3E}">
        <p14:creationId xmlns:p14="http://schemas.microsoft.com/office/powerpoint/2010/main" val="581748919"/>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defTabSz="914400" rtl="0" eaLnBrk="1" latinLnBrk="0" hangingPunct="1">
        <a:spcBef>
          <a:spcPct val="0"/>
        </a:spcBef>
        <a:buNone/>
        <a:defRPr sz="4600" kern="1200" cap="none" spc="-100" baseline="0">
          <a:ln>
            <a:noFill/>
          </a:ln>
          <a:solidFill>
            <a:schemeClr val="tx2"/>
          </a:solidFill>
          <a:effectLst/>
          <a:latin typeface="+mj-lt"/>
          <a:ea typeface="+mj-ea"/>
          <a:cs typeface="+mj-cs"/>
        </a:defRPr>
      </a:lvl1pPr>
    </p:titleStyle>
    <p:bodyStyle>
      <a:lvl1pPr marL="342900" indent="-228600" algn="l" defTabSz="914400" rtl="0" eaLnBrk="1" latinLnBrk="0" hangingPunct="1">
        <a:spcBef>
          <a:spcPct val="20000"/>
        </a:spcBef>
        <a:buClr>
          <a:schemeClr val="accent1"/>
        </a:buClr>
        <a:buFont typeface="Arial" pitchFamily="34" charset="0"/>
        <a:buChar char="•"/>
        <a:defRPr sz="2200" kern="1200">
          <a:solidFill>
            <a:schemeClr val="tx1"/>
          </a:solidFill>
          <a:latin typeface="+mn-lt"/>
          <a:ea typeface="+mn-ea"/>
          <a:cs typeface="+mn-cs"/>
        </a:defRPr>
      </a:lvl1pPr>
      <a:lvl2pPr marL="640080" indent="-228600" algn="l" defTabSz="914400" rtl="0" eaLnBrk="1" latinLnBrk="0" hangingPunct="1">
        <a:spcBef>
          <a:spcPct val="20000"/>
        </a:spcBef>
        <a:buClr>
          <a:schemeClr val="accent2"/>
        </a:buClr>
        <a:buFont typeface="Arial" pitchFamily="34" charset="0"/>
        <a:buChar char="•"/>
        <a:defRPr sz="2000" kern="1200">
          <a:solidFill>
            <a:schemeClr val="tx1"/>
          </a:solidFill>
          <a:latin typeface="+mn-lt"/>
          <a:ea typeface="+mn-ea"/>
          <a:cs typeface="+mn-cs"/>
        </a:defRPr>
      </a:lvl2pPr>
      <a:lvl3pPr marL="1005840" indent="-228600" algn="l" defTabSz="914400" rtl="0" eaLnBrk="1" latinLnBrk="0" hangingPunct="1">
        <a:spcBef>
          <a:spcPct val="20000"/>
        </a:spcBef>
        <a:buClr>
          <a:schemeClr val="accent3"/>
        </a:buClr>
        <a:buFont typeface="Arial" pitchFamily="34" charset="0"/>
        <a:buChar char="•"/>
        <a:defRPr sz="1800" kern="1200">
          <a:solidFill>
            <a:schemeClr val="tx1"/>
          </a:solidFill>
          <a:latin typeface="+mn-lt"/>
          <a:ea typeface="+mn-ea"/>
          <a:cs typeface="+mn-cs"/>
        </a:defRPr>
      </a:lvl3pPr>
      <a:lvl4pPr marL="1280160" indent="-228600" algn="l" defTabSz="914400" rtl="0" eaLnBrk="1" latinLnBrk="0" hangingPunct="1">
        <a:spcBef>
          <a:spcPct val="20000"/>
        </a:spcBef>
        <a:buClr>
          <a:schemeClr val="accent4"/>
        </a:buClr>
        <a:buFont typeface="Arial" pitchFamily="34" charset="0"/>
        <a:buChar char="•"/>
        <a:defRPr sz="1600" kern="1200">
          <a:solidFill>
            <a:schemeClr val="tx1"/>
          </a:solidFill>
          <a:latin typeface="+mn-lt"/>
          <a:ea typeface="+mn-ea"/>
          <a:cs typeface="+mn-cs"/>
        </a:defRPr>
      </a:lvl4pPr>
      <a:lvl5pPr marL="1554480" indent="-228600" algn="l" defTabSz="914400" rtl="0" eaLnBrk="1" latinLnBrk="0" hangingPunct="1">
        <a:spcBef>
          <a:spcPct val="20000"/>
        </a:spcBef>
        <a:buClr>
          <a:schemeClr val="accent5"/>
        </a:buClr>
        <a:buFont typeface="Arial" pitchFamily="34" charset="0"/>
        <a:buChar char="•"/>
        <a:defRPr sz="1400" kern="1200" baseline="0">
          <a:solidFill>
            <a:schemeClr val="tx1"/>
          </a:solidFill>
          <a:latin typeface="+mn-lt"/>
          <a:ea typeface="+mn-ea"/>
          <a:cs typeface="+mn-cs"/>
        </a:defRPr>
      </a:lvl5pPr>
      <a:lvl6pPr marL="1737360" indent="-182880" algn="l" defTabSz="914400" rtl="0" eaLnBrk="1" latinLnBrk="0" hangingPunct="1">
        <a:spcBef>
          <a:spcPct val="20000"/>
        </a:spcBef>
        <a:buClr>
          <a:schemeClr val="accent1"/>
        </a:buClr>
        <a:buFont typeface="Arial" pitchFamily="34" charset="0"/>
        <a:buChar char="•"/>
        <a:defRPr sz="1400" kern="1200" baseline="0">
          <a:solidFill>
            <a:schemeClr val="tx1"/>
          </a:solidFill>
          <a:latin typeface="+mn-lt"/>
          <a:ea typeface="+mn-ea"/>
          <a:cs typeface="+mn-cs"/>
        </a:defRPr>
      </a:lvl6pPr>
      <a:lvl7pPr marL="1920240" indent="-182880" algn="l" defTabSz="914400" rtl="0" eaLnBrk="1" latinLnBrk="0" hangingPunct="1">
        <a:spcBef>
          <a:spcPct val="20000"/>
        </a:spcBef>
        <a:buClr>
          <a:schemeClr val="accent2"/>
        </a:buClr>
        <a:buFont typeface="Arial" pitchFamily="34" charset="0"/>
        <a:buChar char="•"/>
        <a:defRPr sz="1400" kern="1200">
          <a:solidFill>
            <a:schemeClr val="tx1"/>
          </a:solidFill>
          <a:latin typeface="+mn-lt"/>
          <a:ea typeface="+mn-ea"/>
          <a:cs typeface="+mn-cs"/>
        </a:defRPr>
      </a:lvl7pPr>
      <a:lvl8pPr marL="2103120" indent="-182880" algn="l" defTabSz="914400" rtl="0" eaLnBrk="1" latinLnBrk="0" hangingPunct="1">
        <a:spcBef>
          <a:spcPct val="20000"/>
        </a:spcBef>
        <a:buClr>
          <a:schemeClr val="accent3"/>
        </a:buClr>
        <a:buFont typeface="Arial" pitchFamily="34" charset="0"/>
        <a:buChar char="•"/>
        <a:defRPr sz="1400" kern="1200">
          <a:solidFill>
            <a:schemeClr val="tx1"/>
          </a:solidFill>
          <a:latin typeface="+mn-lt"/>
          <a:ea typeface="+mn-ea"/>
          <a:cs typeface="+mn-cs"/>
        </a:defRPr>
      </a:lvl8pPr>
      <a:lvl9pPr marL="2286000" indent="-182880" algn="l" defTabSz="914400" rtl="0" eaLnBrk="1" latinLnBrk="0" hangingPunct="1">
        <a:spcBef>
          <a:spcPct val="20000"/>
        </a:spcBef>
        <a:buClr>
          <a:schemeClr val="accent4"/>
        </a:buClr>
        <a:buFont typeface="Arial" pitchFamily="34" charset="0"/>
        <a:buChar char="•"/>
        <a:defRPr sz="14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2">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09600" y="274638"/>
            <a:ext cx="10160000" cy="1143000"/>
          </a:xfrm>
          <a:prstGeom prst="rect">
            <a:avLst/>
          </a:prstGeom>
        </p:spPr>
        <p:txBody>
          <a:bodyPr vert="horz" lIns="91440" tIns="45720" rIns="91440" bIns="45720" rtlCol="0" anchor="ctr">
            <a:noAutofit/>
          </a:bodyPr>
          <a:lstStyle/>
          <a:p>
            <a:r>
              <a:rPr lang="en-US" smtClean="0"/>
              <a:t>Click to edit Master title style</a:t>
            </a:r>
            <a:endParaRPr lang="en-US" dirty="0"/>
          </a:p>
        </p:txBody>
      </p:sp>
      <p:sp>
        <p:nvSpPr>
          <p:cNvPr id="3" name="Text Placeholder 2"/>
          <p:cNvSpPr>
            <a:spLocks noGrp="1"/>
          </p:cNvSpPr>
          <p:nvPr>
            <p:ph type="body" idx="1"/>
          </p:nvPr>
        </p:nvSpPr>
        <p:spPr>
          <a:xfrm>
            <a:off x="609600" y="1600200"/>
            <a:ext cx="10160000" cy="4800600"/>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Rectangle 6"/>
          <p:cNvSpPr/>
          <p:nvPr/>
        </p:nvSpPr>
        <p:spPr>
          <a:xfrm>
            <a:off x="11277600" y="0"/>
            <a:ext cx="914400" cy="6858000"/>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800">
              <a:solidFill>
                <a:prstClr val="white"/>
              </a:solidFill>
            </a:endParaRPr>
          </a:p>
        </p:txBody>
      </p:sp>
      <p:sp>
        <p:nvSpPr>
          <p:cNvPr id="8" name="Rectangle 7"/>
          <p:cNvSpPr/>
          <p:nvPr/>
        </p:nvSpPr>
        <p:spPr>
          <a:xfrm>
            <a:off x="11277600" y="5486400"/>
            <a:ext cx="914400" cy="6858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800">
              <a:solidFill>
                <a:prstClr val="white"/>
              </a:solidFill>
            </a:endParaRPr>
          </a:p>
        </p:txBody>
      </p:sp>
      <p:sp>
        <p:nvSpPr>
          <p:cNvPr id="6" name="Slide Number Placeholder 5"/>
          <p:cNvSpPr>
            <a:spLocks noGrp="1"/>
          </p:cNvSpPr>
          <p:nvPr>
            <p:ph type="sldNum" sz="quarter" idx="4"/>
          </p:nvPr>
        </p:nvSpPr>
        <p:spPr>
          <a:xfrm>
            <a:off x="11375717" y="5648960"/>
            <a:ext cx="731520" cy="396240"/>
          </a:xfrm>
          <a:prstGeom prst="bracketPair">
            <a:avLst>
              <a:gd name="adj" fmla="val 17949"/>
            </a:avLst>
          </a:prstGeom>
          <a:ln w="19050">
            <a:solidFill>
              <a:srgbClr val="FFFFFF"/>
            </a:solidFill>
          </a:ln>
        </p:spPr>
        <p:txBody>
          <a:bodyPr vert="horz" lIns="0" tIns="0" rIns="0" bIns="0" rtlCol="0" anchor="ctr"/>
          <a:lstStyle>
            <a:lvl1pPr algn="ctr">
              <a:defRPr sz="1800">
                <a:solidFill>
                  <a:srgbClr val="FFFFFF"/>
                </a:solidFill>
              </a:defRPr>
            </a:lvl1pPr>
          </a:lstStyle>
          <a:p>
            <a:fld id="{F04160CB-2F8A-4D53-BFB9-96930DAD3863}" type="slidenum">
              <a:rPr lang="en-US" smtClean="0"/>
              <a:pPr/>
              <a:t>‹#›</a:t>
            </a:fld>
            <a:endParaRPr lang="en-US"/>
          </a:p>
        </p:txBody>
      </p:sp>
      <p:sp>
        <p:nvSpPr>
          <p:cNvPr id="5" name="Footer Placeholder 4"/>
          <p:cNvSpPr>
            <a:spLocks noGrp="1"/>
          </p:cNvSpPr>
          <p:nvPr>
            <p:ph type="ftr" sz="quarter" idx="3"/>
          </p:nvPr>
        </p:nvSpPr>
        <p:spPr>
          <a:xfrm rot="16200000">
            <a:off x="10510428" y="3987800"/>
            <a:ext cx="2367281" cy="487680"/>
          </a:xfrm>
          <a:prstGeom prst="rect">
            <a:avLst/>
          </a:prstGeom>
        </p:spPr>
        <p:txBody>
          <a:bodyPr vert="horz" lIns="91440" tIns="45720" rIns="91440" bIns="45720" rtlCol="0" anchor="ctr"/>
          <a:lstStyle>
            <a:lvl1pPr algn="r">
              <a:defRPr sz="1200">
                <a:solidFill>
                  <a:schemeClr val="bg2"/>
                </a:solidFill>
              </a:defRPr>
            </a:lvl1pPr>
          </a:lstStyle>
          <a:p>
            <a:endParaRPr lang="en-US">
              <a:solidFill>
                <a:srgbClr val="DEDEE0"/>
              </a:solidFill>
            </a:endParaRPr>
          </a:p>
        </p:txBody>
      </p:sp>
      <p:sp>
        <p:nvSpPr>
          <p:cNvPr id="4" name="Date Placeholder 3"/>
          <p:cNvSpPr>
            <a:spLocks noGrp="1"/>
          </p:cNvSpPr>
          <p:nvPr>
            <p:ph type="dt" sz="half" idx="2"/>
          </p:nvPr>
        </p:nvSpPr>
        <p:spPr>
          <a:xfrm rot="16200000">
            <a:off x="10474869" y="1584960"/>
            <a:ext cx="2438399" cy="487680"/>
          </a:xfrm>
          <a:prstGeom prst="rect">
            <a:avLst/>
          </a:prstGeom>
        </p:spPr>
        <p:txBody>
          <a:bodyPr vert="horz" lIns="91440" tIns="45720" rIns="91440" bIns="45720" rtlCol="0" anchor="ctr"/>
          <a:lstStyle>
            <a:lvl1pPr algn="l">
              <a:defRPr sz="1200">
                <a:solidFill>
                  <a:schemeClr val="bg2"/>
                </a:solidFill>
              </a:defRPr>
            </a:lvl1pPr>
          </a:lstStyle>
          <a:p>
            <a:fld id="{18628040-60C7-40D5-BF81-00C63F4E6CDA}" type="datetimeFigureOut">
              <a:rPr lang="en-US" smtClean="0">
                <a:solidFill>
                  <a:srgbClr val="DEDEE0"/>
                </a:solidFill>
              </a:rPr>
              <a:pPr/>
              <a:t>3/28/2018</a:t>
            </a:fld>
            <a:endParaRPr lang="en-US">
              <a:solidFill>
                <a:srgbClr val="DEDEE0"/>
              </a:solidFill>
            </a:endParaRPr>
          </a:p>
        </p:txBody>
      </p:sp>
    </p:spTree>
    <p:extLst>
      <p:ext uri="{BB962C8B-B14F-4D97-AF65-F5344CB8AC3E}">
        <p14:creationId xmlns:p14="http://schemas.microsoft.com/office/powerpoint/2010/main" val="2669372908"/>
      </p:ext>
    </p:extLst>
  </p:cSld>
  <p:clrMap bg1="lt1" tx1="dk1" bg2="lt2" tx2="dk2" accent1="accent1" accent2="accent2" accent3="accent3" accent4="accent4" accent5="accent5" accent6="accent6" hlink="hlink" folHlink="folHlink"/>
  <p:sldLayoutIdLst>
    <p:sldLayoutId id="2147483673" r:id="rId1"/>
    <p:sldLayoutId id="2147483674" r:id="rId2"/>
    <p:sldLayoutId id="2147483675" r:id="rId3"/>
    <p:sldLayoutId id="2147483676" r:id="rId4"/>
    <p:sldLayoutId id="2147483677" r:id="rId5"/>
    <p:sldLayoutId id="2147483678" r:id="rId6"/>
    <p:sldLayoutId id="2147483679" r:id="rId7"/>
    <p:sldLayoutId id="2147483680" r:id="rId8"/>
    <p:sldLayoutId id="2147483681" r:id="rId9"/>
    <p:sldLayoutId id="2147483682" r:id="rId10"/>
    <p:sldLayoutId id="2147483683" r:id="rId11"/>
  </p:sldLayoutIdLst>
  <p:txStyles>
    <p:titleStyle>
      <a:lvl1pPr algn="l" defTabSz="914400" rtl="0" eaLnBrk="1" latinLnBrk="0" hangingPunct="1">
        <a:spcBef>
          <a:spcPct val="0"/>
        </a:spcBef>
        <a:buNone/>
        <a:defRPr sz="4600" kern="1200" cap="none" spc="-100" baseline="0">
          <a:ln>
            <a:noFill/>
          </a:ln>
          <a:solidFill>
            <a:schemeClr val="tx2"/>
          </a:solidFill>
          <a:effectLst/>
          <a:latin typeface="+mj-lt"/>
          <a:ea typeface="+mj-ea"/>
          <a:cs typeface="+mj-cs"/>
        </a:defRPr>
      </a:lvl1pPr>
    </p:titleStyle>
    <p:bodyStyle>
      <a:lvl1pPr marL="342900" indent="-228600" algn="l" defTabSz="914400" rtl="0" eaLnBrk="1" latinLnBrk="0" hangingPunct="1">
        <a:spcBef>
          <a:spcPct val="20000"/>
        </a:spcBef>
        <a:buClr>
          <a:schemeClr val="accent1"/>
        </a:buClr>
        <a:buFont typeface="Arial" pitchFamily="34" charset="0"/>
        <a:buChar char="•"/>
        <a:defRPr sz="2200" kern="1200">
          <a:solidFill>
            <a:schemeClr val="tx1"/>
          </a:solidFill>
          <a:latin typeface="+mn-lt"/>
          <a:ea typeface="+mn-ea"/>
          <a:cs typeface="+mn-cs"/>
        </a:defRPr>
      </a:lvl1pPr>
      <a:lvl2pPr marL="640080" indent="-228600" algn="l" defTabSz="914400" rtl="0" eaLnBrk="1" latinLnBrk="0" hangingPunct="1">
        <a:spcBef>
          <a:spcPct val="20000"/>
        </a:spcBef>
        <a:buClr>
          <a:schemeClr val="accent2"/>
        </a:buClr>
        <a:buFont typeface="Arial" pitchFamily="34" charset="0"/>
        <a:buChar char="•"/>
        <a:defRPr sz="2000" kern="1200">
          <a:solidFill>
            <a:schemeClr val="tx1"/>
          </a:solidFill>
          <a:latin typeface="+mn-lt"/>
          <a:ea typeface="+mn-ea"/>
          <a:cs typeface="+mn-cs"/>
        </a:defRPr>
      </a:lvl2pPr>
      <a:lvl3pPr marL="1005840" indent="-228600" algn="l" defTabSz="914400" rtl="0" eaLnBrk="1" latinLnBrk="0" hangingPunct="1">
        <a:spcBef>
          <a:spcPct val="20000"/>
        </a:spcBef>
        <a:buClr>
          <a:schemeClr val="accent3"/>
        </a:buClr>
        <a:buFont typeface="Arial" pitchFamily="34" charset="0"/>
        <a:buChar char="•"/>
        <a:defRPr sz="1800" kern="1200">
          <a:solidFill>
            <a:schemeClr val="tx1"/>
          </a:solidFill>
          <a:latin typeface="+mn-lt"/>
          <a:ea typeface="+mn-ea"/>
          <a:cs typeface="+mn-cs"/>
        </a:defRPr>
      </a:lvl3pPr>
      <a:lvl4pPr marL="1280160" indent="-228600" algn="l" defTabSz="914400" rtl="0" eaLnBrk="1" latinLnBrk="0" hangingPunct="1">
        <a:spcBef>
          <a:spcPct val="20000"/>
        </a:spcBef>
        <a:buClr>
          <a:schemeClr val="accent4"/>
        </a:buClr>
        <a:buFont typeface="Arial" pitchFamily="34" charset="0"/>
        <a:buChar char="•"/>
        <a:defRPr sz="1600" kern="1200">
          <a:solidFill>
            <a:schemeClr val="tx1"/>
          </a:solidFill>
          <a:latin typeface="+mn-lt"/>
          <a:ea typeface="+mn-ea"/>
          <a:cs typeface="+mn-cs"/>
        </a:defRPr>
      </a:lvl4pPr>
      <a:lvl5pPr marL="1554480" indent="-228600" algn="l" defTabSz="914400" rtl="0" eaLnBrk="1" latinLnBrk="0" hangingPunct="1">
        <a:spcBef>
          <a:spcPct val="20000"/>
        </a:spcBef>
        <a:buClr>
          <a:schemeClr val="accent5"/>
        </a:buClr>
        <a:buFont typeface="Arial" pitchFamily="34" charset="0"/>
        <a:buChar char="•"/>
        <a:defRPr sz="1400" kern="1200" baseline="0">
          <a:solidFill>
            <a:schemeClr val="tx1"/>
          </a:solidFill>
          <a:latin typeface="+mn-lt"/>
          <a:ea typeface="+mn-ea"/>
          <a:cs typeface="+mn-cs"/>
        </a:defRPr>
      </a:lvl5pPr>
      <a:lvl6pPr marL="1737360" indent="-182880" algn="l" defTabSz="914400" rtl="0" eaLnBrk="1" latinLnBrk="0" hangingPunct="1">
        <a:spcBef>
          <a:spcPct val="20000"/>
        </a:spcBef>
        <a:buClr>
          <a:schemeClr val="accent1"/>
        </a:buClr>
        <a:buFont typeface="Arial" pitchFamily="34" charset="0"/>
        <a:buChar char="•"/>
        <a:defRPr sz="1400" kern="1200" baseline="0">
          <a:solidFill>
            <a:schemeClr val="tx1"/>
          </a:solidFill>
          <a:latin typeface="+mn-lt"/>
          <a:ea typeface="+mn-ea"/>
          <a:cs typeface="+mn-cs"/>
        </a:defRPr>
      </a:lvl6pPr>
      <a:lvl7pPr marL="1920240" indent="-182880" algn="l" defTabSz="914400" rtl="0" eaLnBrk="1" latinLnBrk="0" hangingPunct="1">
        <a:spcBef>
          <a:spcPct val="20000"/>
        </a:spcBef>
        <a:buClr>
          <a:schemeClr val="accent2"/>
        </a:buClr>
        <a:buFont typeface="Arial" pitchFamily="34" charset="0"/>
        <a:buChar char="•"/>
        <a:defRPr sz="1400" kern="1200">
          <a:solidFill>
            <a:schemeClr val="tx1"/>
          </a:solidFill>
          <a:latin typeface="+mn-lt"/>
          <a:ea typeface="+mn-ea"/>
          <a:cs typeface="+mn-cs"/>
        </a:defRPr>
      </a:lvl7pPr>
      <a:lvl8pPr marL="2103120" indent="-182880" algn="l" defTabSz="914400" rtl="0" eaLnBrk="1" latinLnBrk="0" hangingPunct="1">
        <a:spcBef>
          <a:spcPct val="20000"/>
        </a:spcBef>
        <a:buClr>
          <a:schemeClr val="accent3"/>
        </a:buClr>
        <a:buFont typeface="Arial" pitchFamily="34" charset="0"/>
        <a:buChar char="•"/>
        <a:defRPr sz="1400" kern="1200">
          <a:solidFill>
            <a:schemeClr val="tx1"/>
          </a:solidFill>
          <a:latin typeface="+mn-lt"/>
          <a:ea typeface="+mn-ea"/>
          <a:cs typeface="+mn-cs"/>
        </a:defRPr>
      </a:lvl8pPr>
      <a:lvl9pPr marL="2286000" indent="-182880" algn="l" defTabSz="914400" rtl="0" eaLnBrk="1" latinLnBrk="0" hangingPunct="1">
        <a:spcBef>
          <a:spcPct val="20000"/>
        </a:spcBef>
        <a:buClr>
          <a:schemeClr val="accent4"/>
        </a:buClr>
        <a:buFont typeface="Arial" pitchFamily="34" charset="0"/>
        <a:buChar char="•"/>
        <a:defRPr sz="14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xml"/><Relationship Id="rId1" Type="http://schemas.openxmlformats.org/officeDocument/2006/relationships/slideLayout" Target="../slideLayouts/slideLayout1.xml"/><Relationship Id="rId4" Type="http://schemas.openxmlformats.org/officeDocument/2006/relationships/image" Target="../media/image3.png"/></Relationships>
</file>

<file path=ppt/slides/_rels/slide2.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hyperlink" Target="http://www.appropriations.gov/" TargetMode="External"/><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notesSlide" Target="../notesSlides/notesSlide7.xml"/><Relationship Id="rId1" Type="http://schemas.openxmlformats.org/officeDocument/2006/relationships/slideLayout" Target="../slideLayouts/slideLayout2.xml"/><Relationship Id="rId5" Type="http://schemas.openxmlformats.org/officeDocument/2006/relationships/image" Target="../media/image8.jpeg"/><Relationship Id="rId4" Type="http://schemas.openxmlformats.org/officeDocument/2006/relationships/image" Target="../media/image7.png"/></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8" Type="http://schemas.openxmlformats.org/officeDocument/2006/relationships/image" Target="../media/image9.png"/><Relationship Id="rId3" Type="http://schemas.openxmlformats.org/officeDocument/2006/relationships/hyperlink" Target="http://www.nihb.org/" TargetMode="External"/><Relationship Id="rId7" Type="http://schemas.openxmlformats.org/officeDocument/2006/relationships/hyperlink" Target="mailto:cshuy@nihb.org" TargetMode="External"/><Relationship Id="rId2" Type="http://schemas.openxmlformats.org/officeDocument/2006/relationships/notesSlide" Target="../notesSlides/notesSlide11.xml"/><Relationship Id="rId1" Type="http://schemas.openxmlformats.org/officeDocument/2006/relationships/slideLayout" Target="../slideLayouts/slideLayout12.xml"/><Relationship Id="rId6" Type="http://schemas.openxmlformats.org/officeDocument/2006/relationships/hyperlink" Target="mailto:ddelrow@nihb.org" TargetMode="External"/><Relationship Id="rId5" Type="http://schemas.openxmlformats.org/officeDocument/2006/relationships/hyperlink" Target="mailto:jsteinberg@nihb.org" TargetMode="External"/><Relationship Id="rId4" Type="http://schemas.openxmlformats.org/officeDocument/2006/relationships/hyperlink" Target="mailto:sbohlen@nihb.org" TargetMode="Externa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417847" y="567763"/>
            <a:ext cx="10752792" cy="2101558"/>
          </a:xfrm>
        </p:spPr>
        <p:txBody>
          <a:bodyPr/>
          <a:lstStyle/>
          <a:p>
            <a:pPr algn="ctr"/>
            <a:r>
              <a:rPr lang="en-US" sz="6000" b="1" dirty="0" smtClean="0"/>
              <a:t>Indian Health Legislative Update</a:t>
            </a:r>
            <a:endParaRPr lang="en-US" sz="6000" b="1" dirty="0"/>
          </a:p>
        </p:txBody>
      </p:sp>
      <p:pic>
        <p:nvPicPr>
          <p:cNvPr id="4" name="Picture 3"/>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772401" y="6132976"/>
            <a:ext cx="2114031" cy="694693"/>
          </a:xfrm>
          <a:prstGeom prst="rect">
            <a:avLst/>
          </a:prstGeom>
        </p:spPr>
      </p:pic>
      <p:sp>
        <p:nvSpPr>
          <p:cNvPr id="5" name="Subtitle 4"/>
          <p:cNvSpPr>
            <a:spLocks noGrp="1"/>
          </p:cNvSpPr>
          <p:nvPr>
            <p:ph type="subTitle" idx="1"/>
          </p:nvPr>
        </p:nvSpPr>
        <p:spPr/>
        <p:txBody>
          <a:bodyPr/>
          <a:lstStyle/>
          <a:p>
            <a:endParaRPr lang="en-US"/>
          </a:p>
        </p:txBody>
      </p:sp>
      <p:sp>
        <p:nvSpPr>
          <p:cNvPr id="6" name="Subtitle 2"/>
          <p:cNvSpPr txBox="1">
            <a:spLocks/>
          </p:cNvSpPr>
          <p:nvPr/>
        </p:nvSpPr>
        <p:spPr>
          <a:xfrm>
            <a:off x="-35311" y="3541296"/>
            <a:ext cx="11362804" cy="3286373"/>
          </a:xfrm>
          <a:prstGeom prst="rect">
            <a:avLst/>
          </a:prstGeom>
          <a:solidFill>
            <a:srgbClr val="800000"/>
          </a:solidFill>
        </p:spPr>
        <p:txBody>
          <a:bodyPr vert="horz" lIns="91440" tIns="45720" rIns="91440" bIns="45720" rtlCol="0" anchor="t">
            <a:noAutofit/>
          </a:bodyPr>
          <a:lstStyle>
            <a:lvl1pPr marL="0" indent="0" algn="l" defTabSz="914400" rtl="0" eaLnBrk="1" latinLnBrk="0" hangingPunct="1">
              <a:spcBef>
                <a:spcPct val="20000"/>
              </a:spcBef>
              <a:buClr>
                <a:schemeClr val="accent1"/>
              </a:buClr>
              <a:buFont typeface="Arial" pitchFamily="34" charset="0"/>
              <a:buNone/>
              <a:defRPr sz="2000" kern="1200">
                <a:solidFill>
                  <a:schemeClr val="tx1">
                    <a:tint val="75000"/>
                  </a:schemeClr>
                </a:solidFill>
                <a:latin typeface="+mn-lt"/>
                <a:ea typeface="+mn-ea"/>
                <a:cs typeface="+mn-cs"/>
              </a:defRPr>
            </a:lvl1pPr>
            <a:lvl2pPr marL="457200" indent="0" algn="ctr" defTabSz="914400" rtl="0" eaLnBrk="1" latinLnBrk="0" hangingPunct="1">
              <a:spcBef>
                <a:spcPct val="20000"/>
              </a:spcBef>
              <a:buClr>
                <a:schemeClr val="accent2"/>
              </a:buClr>
              <a:buFont typeface="Arial" pitchFamily="34" charset="0"/>
              <a:buNone/>
              <a:defRPr sz="2000" kern="1200">
                <a:solidFill>
                  <a:schemeClr val="tx1">
                    <a:tint val="75000"/>
                  </a:schemeClr>
                </a:solidFill>
                <a:latin typeface="+mn-lt"/>
                <a:ea typeface="+mn-ea"/>
                <a:cs typeface="+mn-cs"/>
              </a:defRPr>
            </a:lvl2pPr>
            <a:lvl3pPr marL="914400" indent="0" algn="ctr" defTabSz="914400" rtl="0" eaLnBrk="1" latinLnBrk="0" hangingPunct="1">
              <a:spcBef>
                <a:spcPct val="20000"/>
              </a:spcBef>
              <a:buClr>
                <a:schemeClr val="accent3"/>
              </a:buClr>
              <a:buFont typeface="Arial" pitchFamily="34" charset="0"/>
              <a:buNone/>
              <a:defRPr sz="1800" kern="1200">
                <a:solidFill>
                  <a:schemeClr val="tx1">
                    <a:tint val="75000"/>
                  </a:schemeClr>
                </a:solidFill>
                <a:latin typeface="+mn-lt"/>
                <a:ea typeface="+mn-ea"/>
                <a:cs typeface="+mn-cs"/>
              </a:defRPr>
            </a:lvl3pPr>
            <a:lvl4pPr marL="1371600" indent="0" algn="ctr" defTabSz="914400" rtl="0" eaLnBrk="1" latinLnBrk="0" hangingPunct="1">
              <a:spcBef>
                <a:spcPct val="20000"/>
              </a:spcBef>
              <a:buClr>
                <a:schemeClr val="accent4"/>
              </a:buClr>
              <a:buFont typeface="Arial" pitchFamily="34" charset="0"/>
              <a:buNone/>
              <a:defRPr sz="1600" kern="1200">
                <a:solidFill>
                  <a:schemeClr val="tx1">
                    <a:tint val="75000"/>
                  </a:schemeClr>
                </a:solidFill>
                <a:latin typeface="+mn-lt"/>
                <a:ea typeface="+mn-ea"/>
                <a:cs typeface="+mn-cs"/>
              </a:defRPr>
            </a:lvl4pPr>
            <a:lvl5pPr marL="1828800" indent="0" algn="ctr" defTabSz="914400" rtl="0" eaLnBrk="1" latinLnBrk="0" hangingPunct="1">
              <a:spcBef>
                <a:spcPct val="20000"/>
              </a:spcBef>
              <a:buClr>
                <a:schemeClr val="accent5"/>
              </a:buClr>
              <a:buFont typeface="Arial" pitchFamily="34" charset="0"/>
              <a:buNone/>
              <a:defRPr sz="1400" kern="1200" baseline="0">
                <a:solidFill>
                  <a:schemeClr val="tx1">
                    <a:tint val="75000"/>
                  </a:schemeClr>
                </a:solidFill>
                <a:latin typeface="+mn-lt"/>
                <a:ea typeface="+mn-ea"/>
                <a:cs typeface="+mn-cs"/>
              </a:defRPr>
            </a:lvl5pPr>
            <a:lvl6pPr marL="2286000" indent="0" algn="ctr" defTabSz="914400" rtl="0" eaLnBrk="1" latinLnBrk="0" hangingPunct="1">
              <a:spcBef>
                <a:spcPct val="20000"/>
              </a:spcBef>
              <a:buClr>
                <a:schemeClr val="accent1"/>
              </a:buClr>
              <a:buFont typeface="Arial" pitchFamily="34" charset="0"/>
              <a:buNone/>
              <a:defRPr sz="1400" kern="1200" baseline="0">
                <a:solidFill>
                  <a:schemeClr val="tx1">
                    <a:tint val="75000"/>
                  </a:schemeClr>
                </a:solidFill>
                <a:latin typeface="+mn-lt"/>
                <a:ea typeface="+mn-ea"/>
                <a:cs typeface="+mn-cs"/>
              </a:defRPr>
            </a:lvl6pPr>
            <a:lvl7pPr marL="2743200" indent="0" algn="ctr" defTabSz="914400" rtl="0" eaLnBrk="1" latinLnBrk="0" hangingPunct="1">
              <a:spcBef>
                <a:spcPct val="20000"/>
              </a:spcBef>
              <a:buClr>
                <a:schemeClr val="accent2"/>
              </a:buClr>
              <a:buFont typeface="Arial" pitchFamily="34" charset="0"/>
              <a:buNone/>
              <a:defRPr sz="1400" kern="1200">
                <a:solidFill>
                  <a:schemeClr val="tx1">
                    <a:tint val="75000"/>
                  </a:schemeClr>
                </a:solidFill>
                <a:latin typeface="+mn-lt"/>
                <a:ea typeface="+mn-ea"/>
                <a:cs typeface="+mn-cs"/>
              </a:defRPr>
            </a:lvl7pPr>
            <a:lvl8pPr marL="3200400" indent="0" algn="ctr" defTabSz="914400" rtl="0" eaLnBrk="1" latinLnBrk="0" hangingPunct="1">
              <a:spcBef>
                <a:spcPct val="20000"/>
              </a:spcBef>
              <a:buClr>
                <a:schemeClr val="accent3"/>
              </a:buClr>
              <a:buFont typeface="Arial" pitchFamily="34" charset="0"/>
              <a:buNone/>
              <a:defRPr sz="1400" kern="1200">
                <a:solidFill>
                  <a:schemeClr val="tx1">
                    <a:tint val="75000"/>
                  </a:schemeClr>
                </a:solidFill>
                <a:latin typeface="+mn-lt"/>
                <a:ea typeface="+mn-ea"/>
                <a:cs typeface="+mn-cs"/>
              </a:defRPr>
            </a:lvl8pPr>
            <a:lvl9pPr marL="3657600" indent="0" algn="ctr" defTabSz="914400" rtl="0" eaLnBrk="1" latinLnBrk="0" hangingPunct="1">
              <a:spcBef>
                <a:spcPct val="20000"/>
              </a:spcBef>
              <a:buClr>
                <a:schemeClr val="accent4"/>
              </a:buClr>
              <a:buFont typeface="Arial" pitchFamily="34" charset="0"/>
              <a:buNone/>
              <a:defRPr sz="1400" kern="1200">
                <a:solidFill>
                  <a:schemeClr val="tx1">
                    <a:tint val="75000"/>
                  </a:schemeClr>
                </a:solidFill>
                <a:latin typeface="+mn-lt"/>
                <a:ea typeface="+mn-ea"/>
                <a:cs typeface="+mn-cs"/>
              </a:defRPr>
            </a:lvl9pPr>
          </a:lstStyle>
          <a:p>
            <a:pPr algn="ctr"/>
            <a:endParaRPr lang="en-US" b="1" u="sng" dirty="0" smtClean="0">
              <a:solidFill>
                <a:schemeClr val="bg1"/>
              </a:solidFill>
              <a:latin typeface="Papyrus" panose="03070502060502030205" pitchFamily="66" charset="0"/>
            </a:endParaRPr>
          </a:p>
          <a:p>
            <a:endParaRPr lang="en-US" b="1" u="sng" dirty="0" smtClean="0">
              <a:solidFill>
                <a:schemeClr val="bg1"/>
              </a:solidFill>
              <a:latin typeface="Papyrus" panose="03070502060502030205" pitchFamily="66" charset="0"/>
            </a:endParaRPr>
          </a:p>
          <a:p>
            <a:endParaRPr lang="en-US" b="1" u="sng" dirty="0" smtClean="0">
              <a:solidFill>
                <a:schemeClr val="bg1"/>
              </a:solidFill>
              <a:latin typeface="Papyrus" panose="03070502060502030205" pitchFamily="66" charset="0"/>
            </a:endParaRPr>
          </a:p>
          <a:p>
            <a:r>
              <a:rPr lang="en-US" sz="3200" b="1" u="sng" dirty="0" smtClean="0">
                <a:solidFill>
                  <a:schemeClr val="bg1"/>
                </a:solidFill>
                <a:latin typeface="Papyrus" panose="03070502060502030205" pitchFamily="66" charset="0"/>
              </a:rPr>
              <a:t>Presented </a:t>
            </a:r>
            <a:r>
              <a:rPr lang="en-US" sz="3200" b="1" u="sng" dirty="0">
                <a:solidFill>
                  <a:schemeClr val="bg1"/>
                </a:solidFill>
                <a:latin typeface="Papyrus" panose="03070502060502030205" pitchFamily="66" charset="0"/>
              </a:rPr>
              <a:t>by: </a:t>
            </a:r>
            <a:endParaRPr lang="en-US" sz="3200" b="1" u="sng" dirty="0" smtClean="0">
              <a:solidFill>
                <a:schemeClr val="bg1"/>
              </a:solidFill>
              <a:latin typeface="Papyrus" panose="03070502060502030205" pitchFamily="66" charset="0"/>
            </a:endParaRPr>
          </a:p>
          <a:p>
            <a:r>
              <a:rPr lang="en-US" sz="2800" b="1" dirty="0" smtClean="0">
                <a:solidFill>
                  <a:schemeClr val="bg1"/>
                </a:solidFill>
                <a:latin typeface="Papyrus" panose="03070502060502030205" pitchFamily="66" charset="0"/>
              </a:rPr>
              <a:t>Caitrin Shuy, Director of Congressional Relations</a:t>
            </a:r>
          </a:p>
        </p:txBody>
      </p:sp>
      <p:pic>
        <p:nvPicPr>
          <p:cNvPr id="7" name="Picture 6"/>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2710543" y="3580916"/>
            <a:ext cx="7185416" cy="2057884"/>
          </a:xfrm>
          <a:prstGeom prst="rect">
            <a:avLst/>
          </a:prstGeom>
        </p:spPr>
      </p:pic>
    </p:spTree>
    <p:extLst>
      <p:ext uri="{BB962C8B-B14F-4D97-AF65-F5344CB8AC3E}">
        <p14:creationId xmlns:p14="http://schemas.microsoft.com/office/powerpoint/2010/main" val="2526720423"/>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8"/>
            <a:ext cx="10160000" cy="519841"/>
          </a:xfrm>
        </p:spPr>
        <p:txBody>
          <a:bodyPr/>
          <a:lstStyle/>
          <a:p>
            <a:pPr algn="ctr"/>
            <a:r>
              <a:rPr lang="en-US" b="1" dirty="0" smtClean="0"/>
              <a:t>SAVE THE DATE! </a:t>
            </a:r>
            <a:endParaRPr lang="en-US" b="1" dirty="0"/>
          </a:p>
        </p:txBody>
      </p:sp>
      <p:pic>
        <p:nvPicPr>
          <p:cNvPr id="1026" name="Picture 1" descr="2018 TPHS Email Signa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038662" y="964134"/>
            <a:ext cx="7899817" cy="29644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 name="TextBox 2"/>
          <p:cNvSpPr txBox="1"/>
          <p:nvPr/>
        </p:nvSpPr>
        <p:spPr>
          <a:xfrm>
            <a:off x="2038662" y="4322618"/>
            <a:ext cx="7899817" cy="1384995"/>
          </a:xfrm>
          <a:prstGeom prst="rect">
            <a:avLst/>
          </a:prstGeom>
          <a:noFill/>
        </p:spPr>
        <p:txBody>
          <a:bodyPr wrap="square" rtlCol="0">
            <a:spAutoFit/>
          </a:bodyPr>
          <a:lstStyle/>
          <a:p>
            <a:r>
              <a:rPr lang="en-US" sz="2800" b="1" dirty="0" smtClean="0">
                <a:solidFill>
                  <a:srgbClr val="800000"/>
                </a:solidFill>
              </a:rPr>
              <a:t>Joint Agency Consultation on the Opioid Crisis – Monday, March 21 and Tuesday, March 22</a:t>
            </a:r>
          </a:p>
          <a:p>
            <a:pPr marL="285750" indent="-285750">
              <a:buFont typeface="Arial" panose="020B0604020202020204" pitchFamily="34" charset="0"/>
              <a:buChar char="•"/>
            </a:pPr>
            <a:r>
              <a:rPr lang="en-US" sz="2800" dirty="0" smtClean="0"/>
              <a:t>SAMHSA, IHS, and NIH</a:t>
            </a:r>
            <a:endParaRPr lang="en-US" sz="2800" dirty="0"/>
          </a:p>
        </p:txBody>
      </p:sp>
    </p:spTree>
    <p:extLst>
      <p:ext uri="{BB962C8B-B14F-4D97-AF65-F5344CB8AC3E}">
        <p14:creationId xmlns:p14="http://schemas.microsoft.com/office/powerpoint/2010/main" val="1757128014"/>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79620" y="214678"/>
            <a:ext cx="10160000" cy="1143000"/>
          </a:xfrm>
        </p:spPr>
        <p:txBody>
          <a:bodyPr/>
          <a:lstStyle/>
          <a:p>
            <a:pPr algn="ctr"/>
            <a:r>
              <a:rPr lang="en-US" b="1" dirty="0" smtClean="0"/>
              <a:t>FY 2018 Omnibus Appropriations Act</a:t>
            </a:r>
            <a:endParaRPr lang="en-US" b="1" dirty="0"/>
          </a:p>
        </p:txBody>
      </p:sp>
      <p:sp>
        <p:nvSpPr>
          <p:cNvPr id="3" name="Content Placeholder 2"/>
          <p:cNvSpPr>
            <a:spLocks noGrp="1"/>
          </p:cNvSpPr>
          <p:nvPr>
            <p:ph idx="1"/>
          </p:nvPr>
        </p:nvSpPr>
        <p:spPr>
          <a:xfrm>
            <a:off x="359229" y="1235034"/>
            <a:ext cx="10601696" cy="5622966"/>
          </a:xfrm>
        </p:spPr>
        <p:txBody>
          <a:bodyPr>
            <a:normAutofit lnSpcReduction="10000"/>
          </a:bodyPr>
          <a:lstStyle/>
          <a:p>
            <a:r>
              <a:rPr lang="en-US" sz="2800" dirty="0" smtClean="0"/>
              <a:t>March 23 – Congress passed the FY 2018 Omnibus Appropriations Act </a:t>
            </a:r>
          </a:p>
          <a:p>
            <a:pPr lvl="1"/>
            <a:r>
              <a:rPr lang="en-US" sz="2600" dirty="0" smtClean="0"/>
              <a:t>$1.3 trillion in discretionary spending </a:t>
            </a:r>
          </a:p>
          <a:p>
            <a:pPr marL="411480" lvl="1" indent="0">
              <a:buNone/>
            </a:pPr>
            <a:endParaRPr lang="en-US" sz="2600" dirty="0" smtClean="0"/>
          </a:p>
          <a:p>
            <a:r>
              <a:rPr lang="en-US" sz="2800" dirty="0" smtClean="0"/>
              <a:t> $10.1 billion increase for Department of Health and Human Services </a:t>
            </a:r>
          </a:p>
          <a:p>
            <a:pPr lvl="1"/>
            <a:r>
              <a:rPr lang="en-US" sz="2600" dirty="0" smtClean="0"/>
              <a:t>$5.5 billion (10% </a:t>
            </a:r>
            <a:r>
              <a:rPr lang="en-US" sz="2600" dirty="0" smtClean="0"/>
              <a:t>increase over FY17) </a:t>
            </a:r>
            <a:r>
              <a:rPr lang="en-US" sz="2600" dirty="0" smtClean="0"/>
              <a:t>for IHS major gains in:</a:t>
            </a:r>
          </a:p>
          <a:p>
            <a:pPr lvl="2"/>
            <a:r>
              <a:rPr lang="en-US" sz="2400" dirty="0" smtClean="0"/>
              <a:t>Hospitals </a:t>
            </a:r>
            <a:r>
              <a:rPr lang="en-US" sz="2400" dirty="0"/>
              <a:t>and Clinics: +$109.95 million</a:t>
            </a:r>
          </a:p>
          <a:p>
            <a:pPr lvl="2"/>
            <a:r>
              <a:rPr lang="en-US" sz="2400" dirty="0" smtClean="0"/>
              <a:t>Health Care Facilities Construction: +$125.9 million</a:t>
            </a:r>
          </a:p>
          <a:p>
            <a:pPr lvl="2"/>
            <a:r>
              <a:rPr lang="en-US" sz="2400" dirty="0" smtClean="0"/>
              <a:t> Maintenance and Improvement: +$91.7 million</a:t>
            </a:r>
          </a:p>
          <a:p>
            <a:pPr lvl="2"/>
            <a:r>
              <a:rPr lang="en-US" sz="2400" dirty="0" smtClean="0"/>
              <a:t>Sanitation Facilities Construction: +$90.3 million</a:t>
            </a:r>
          </a:p>
          <a:p>
            <a:pPr lvl="2"/>
            <a:r>
              <a:rPr lang="en-US" sz="2400" dirty="0" smtClean="0"/>
              <a:t>Indian Health Care Improvement Fund: +72 million</a:t>
            </a:r>
          </a:p>
          <a:p>
            <a:pPr marL="777240" lvl="2" indent="0">
              <a:buNone/>
            </a:pPr>
            <a:endParaRPr lang="en-US" sz="2400" dirty="0" smtClean="0"/>
          </a:p>
          <a:p>
            <a:pPr marL="342900" lvl="2">
              <a:buClr>
                <a:schemeClr val="accent1"/>
              </a:buClr>
            </a:pPr>
            <a:r>
              <a:rPr lang="en-US" sz="2800" dirty="0"/>
              <a:t>Language that “encourages” IHS to provide funding for SASP; DVPP; Zero Suicide through contracts and </a:t>
            </a:r>
            <a:r>
              <a:rPr lang="en-US" sz="2800" dirty="0" smtClean="0"/>
              <a:t>compacts so Tribes can get CSC</a:t>
            </a:r>
            <a:endParaRPr lang="en-US" sz="2800" dirty="0"/>
          </a:p>
          <a:p>
            <a:pPr lvl="1"/>
            <a:endParaRPr lang="en-US" sz="2600" dirty="0" smtClean="0"/>
          </a:p>
          <a:p>
            <a:pPr marL="114300" indent="0">
              <a:buNone/>
            </a:pPr>
            <a:endParaRPr lang="en-US" sz="2800" dirty="0" smtClean="0"/>
          </a:p>
          <a:p>
            <a:endParaRPr lang="en-US" sz="2800" dirty="0" smtClean="0"/>
          </a:p>
        </p:txBody>
      </p:sp>
    </p:spTree>
    <p:extLst>
      <p:ext uri="{BB962C8B-B14F-4D97-AF65-F5344CB8AC3E}">
        <p14:creationId xmlns:p14="http://schemas.microsoft.com/office/powerpoint/2010/main" val="2225501232"/>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79620" y="214678"/>
            <a:ext cx="10160000" cy="1143000"/>
          </a:xfrm>
        </p:spPr>
        <p:txBody>
          <a:bodyPr/>
          <a:lstStyle/>
          <a:p>
            <a:pPr algn="ctr"/>
            <a:r>
              <a:rPr lang="en-US" b="1" dirty="0" smtClean="0"/>
              <a:t>FY 2018 Omnibus Appropriations Act</a:t>
            </a:r>
            <a:endParaRPr lang="en-US" b="1" dirty="0"/>
          </a:p>
        </p:txBody>
      </p:sp>
      <p:sp>
        <p:nvSpPr>
          <p:cNvPr id="3" name="Content Placeholder 2"/>
          <p:cNvSpPr>
            <a:spLocks noGrp="1"/>
          </p:cNvSpPr>
          <p:nvPr>
            <p:ph idx="1"/>
          </p:nvPr>
        </p:nvSpPr>
        <p:spPr>
          <a:xfrm>
            <a:off x="359229" y="1235034"/>
            <a:ext cx="10601696" cy="5622966"/>
          </a:xfrm>
        </p:spPr>
        <p:txBody>
          <a:bodyPr>
            <a:normAutofit lnSpcReduction="10000"/>
          </a:bodyPr>
          <a:lstStyle/>
          <a:p>
            <a:pPr marL="114300" indent="0">
              <a:buNone/>
            </a:pPr>
            <a:r>
              <a:rPr lang="en-US" sz="2800" b="1" dirty="0" smtClean="0"/>
              <a:t>Opioid Crisis</a:t>
            </a:r>
          </a:p>
          <a:p>
            <a:pPr marL="342900" lvl="1" algn="just">
              <a:buClr>
                <a:schemeClr val="accent1"/>
              </a:buClr>
            </a:pPr>
            <a:r>
              <a:rPr lang="en-US" sz="2200" dirty="0" smtClean="0">
                <a:solidFill>
                  <a:srgbClr val="000000"/>
                </a:solidFill>
              </a:rPr>
              <a:t>$50 million Tribal set aside (out of $1 billion) that would allow Tribes access to the State Targeted Response to Opioid Crisis Grants at SAMHSA</a:t>
            </a:r>
          </a:p>
          <a:p>
            <a:pPr marL="342900" lvl="1" algn="just">
              <a:buClr>
                <a:schemeClr val="accent1"/>
              </a:buClr>
            </a:pPr>
            <a:r>
              <a:rPr lang="en-US" sz="2200" dirty="0" smtClean="0">
                <a:solidFill>
                  <a:srgbClr val="000000"/>
                </a:solidFill>
              </a:rPr>
              <a:t>$5 million for Tribal set aside Medication Assisted Treatment programs at SAMHSA</a:t>
            </a:r>
          </a:p>
          <a:p>
            <a:pPr lvl="1"/>
            <a:endParaRPr lang="en-US" sz="2400" dirty="0"/>
          </a:p>
          <a:p>
            <a:pPr marL="114300" lvl="1" indent="0">
              <a:buClr>
                <a:schemeClr val="accent1"/>
              </a:buClr>
              <a:buNone/>
            </a:pPr>
            <a:r>
              <a:rPr lang="en-US" sz="2800" b="1" dirty="0"/>
              <a:t>Other Programs</a:t>
            </a:r>
          </a:p>
          <a:p>
            <a:pPr algn="just"/>
            <a:r>
              <a:rPr lang="en-US" dirty="0">
                <a:solidFill>
                  <a:srgbClr val="000000"/>
                </a:solidFill>
              </a:rPr>
              <a:t>Good Health and Wellness in Indian Country (CDC) - $16 million</a:t>
            </a:r>
          </a:p>
          <a:p>
            <a:pPr marL="742950" lvl="1" indent="-285750" algn="just"/>
            <a:r>
              <a:rPr lang="en-US" dirty="0">
                <a:solidFill>
                  <a:srgbClr val="000000"/>
                </a:solidFill>
              </a:rPr>
              <a:t>Equal to FY 2017 Funding</a:t>
            </a:r>
          </a:p>
          <a:p>
            <a:pPr algn="just"/>
            <a:r>
              <a:rPr lang="en-US" dirty="0">
                <a:solidFill>
                  <a:srgbClr val="000000"/>
                </a:solidFill>
              </a:rPr>
              <a:t>Tribal Behavioral Health Grants (SAMHSA) - $15 million</a:t>
            </a:r>
          </a:p>
          <a:p>
            <a:pPr marL="742950" lvl="1" indent="-285750" algn="just"/>
            <a:r>
              <a:rPr lang="en-US" dirty="0">
                <a:solidFill>
                  <a:srgbClr val="000000"/>
                </a:solidFill>
              </a:rPr>
              <a:t>Equal to FY 2017 Funding</a:t>
            </a:r>
          </a:p>
          <a:p>
            <a:pPr algn="just"/>
            <a:r>
              <a:rPr lang="en-US" dirty="0">
                <a:solidFill>
                  <a:srgbClr val="000000"/>
                </a:solidFill>
              </a:rPr>
              <a:t>American Indian and Alaskan Native Suicide Prevention Initiative (SAMHSA) -</a:t>
            </a:r>
          </a:p>
          <a:p>
            <a:pPr marL="742950" lvl="1" indent="-285750" algn="just"/>
            <a:r>
              <a:rPr lang="en-US" dirty="0">
                <a:solidFill>
                  <a:srgbClr val="000000"/>
                </a:solidFill>
              </a:rPr>
              <a:t>Equal to FY 2017 Funding</a:t>
            </a:r>
          </a:p>
          <a:p>
            <a:pPr algn="just"/>
            <a:r>
              <a:rPr lang="en-US" dirty="0">
                <a:solidFill>
                  <a:srgbClr val="000000"/>
                </a:solidFill>
              </a:rPr>
              <a:t>Zero Suicide Initiative for American Indians and Alaska Natives (SAMHSA) - $2 million</a:t>
            </a:r>
          </a:p>
          <a:p>
            <a:pPr marL="742950" lvl="1" indent="-285750" algn="just"/>
            <a:r>
              <a:rPr lang="en-US" dirty="0">
                <a:solidFill>
                  <a:srgbClr val="000000"/>
                </a:solidFill>
              </a:rPr>
              <a:t>Equal to FY 2017 Funding</a:t>
            </a:r>
          </a:p>
          <a:p>
            <a:pPr marL="777240" lvl="2" indent="0">
              <a:buNone/>
            </a:pPr>
            <a:endParaRPr lang="en-US" sz="2400" dirty="0" smtClean="0"/>
          </a:p>
          <a:p>
            <a:pPr lvl="1"/>
            <a:endParaRPr lang="en-US" sz="2600" dirty="0" smtClean="0"/>
          </a:p>
          <a:p>
            <a:pPr marL="114300" indent="0">
              <a:buNone/>
            </a:pPr>
            <a:endParaRPr lang="en-US" sz="2800" dirty="0" smtClean="0"/>
          </a:p>
          <a:p>
            <a:endParaRPr lang="en-US" sz="2800" dirty="0" smtClean="0"/>
          </a:p>
        </p:txBody>
      </p:sp>
    </p:spTree>
    <p:extLst>
      <p:ext uri="{BB962C8B-B14F-4D97-AF65-F5344CB8AC3E}">
        <p14:creationId xmlns:p14="http://schemas.microsoft.com/office/powerpoint/2010/main" val="889244018"/>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b="1" dirty="0" smtClean="0"/>
              <a:t>FY 2019 President’s Budget</a:t>
            </a:r>
            <a:endParaRPr lang="en-US" b="1" dirty="0"/>
          </a:p>
        </p:txBody>
      </p:sp>
      <p:sp>
        <p:nvSpPr>
          <p:cNvPr id="3" name="Content Placeholder 2"/>
          <p:cNvSpPr>
            <a:spLocks noGrp="1"/>
          </p:cNvSpPr>
          <p:nvPr>
            <p:ph idx="1"/>
          </p:nvPr>
        </p:nvSpPr>
        <p:spPr>
          <a:xfrm>
            <a:off x="0" y="1544444"/>
            <a:ext cx="7042068" cy="4800600"/>
          </a:xfrm>
        </p:spPr>
        <p:txBody>
          <a:bodyPr>
            <a:normAutofit/>
          </a:bodyPr>
          <a:lstStyle/>
          <a:p>
            <a:r>
              <a:rPr lang="en-US" dirty="0" smtClean="0"/>
              <a:t>Meanwhile…. The President Submitted his FY 2019 budget to Congress on February 12</a:t>
            </a:r>
          </a:p>
          <a:p>
            <a:r>
              <a:rPr lang="en-US" sz="2200" dirty="0" smtClean="0"/>
              <a:t>$3.6 trillion in domestic spending cuts, including a 21% cut to the Department of Health and Human Services </a:t>
            </a:r>
          </a:p>
          <a:p>
            <a:r>
              <a:rPr lang="en-US" dirty="0" smtClean="0"/>
              <a:t>Eliminates LIHEAP</a:t>
            </a:r>
          </a:p>
          <a:p>
            <a:r>
              <a:rPr lang="en-US" dirty="0" smtClean="0"/>
              <a:t>Major cuts to Cuts SNAP </a:t>
            </a:r>
          </a:p>
          <a:p>
            <a:r>
              <a:rPr lang="en-US" dirty="0" smtClean="0"/>
              <a:t>Eliminates the Community Services Block Grant</a:t>
            </a:r>
          </a:p>
          <a:p>
            <a:r>
              <a:rPr lang="en-US" dirty="0" smtClean="0"/>
              <a:t>$10 billion investment in opioid funding at </a:t>
            </a:r>
            <a:r>
              <a:rPr lang="en-US" dirty="0" smtClean="0"/>
              <a:t>HHS</a:t>
            </a:r>
          </a:p>
          <a:p>
            <a:pPr lvl="1"/>
            <a:r>
              <a:rPr lang="en-US" dirty="0" smtClean="0"/>
              <a:t>$150 million in “competitive grants” at IHS to address the opioid crisis </a:t>
            </a:r>
            <a:endParaRPr lang="en-US" dirty="0" smtClean="0"/>
          </a:p>
          <a:p>
            <a:pPr marL="114300" indent="0">
              <a:buNone/>
            </a:pPr>
            <a:endParaRPr lang="en-US" sz="2200" dirty="0" smtClean="0"/>
          </a:p>
          <a:p>
            <a:pPr marL="708660" lvl="2">
              <a:buClr>
                <a:schemeClr val="accent1"/>
              </a:buClr>
            </a:pPr>
            <a:endParaRPr lang="en-US" dirty="0"/>
          </a:p>
        </p:txBody>
      </p:sp>
      <p:pic>
        <p:nvPicPr>
          <p:cNvPr id="2050" name="Picture 2" descr="Image result for fy 2019 budget"/>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7142934" y="2107581"/>
            <a:ext cx="4052889" cy="270192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537400477"/>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b="1" dirty="0" smtClean="0"/>
              <a:t>FY 2019 President’s Budget – Indian Health Service </a:t>
            </a:r>
            <a:endParaRPr lang="en-US" b="1" dirty="0"/>
          </a:p>
        </p:txBody>
      </p:sp>
      <p:sp>
        <p:nvSpPr>
          <p:cNvPr id="3" name="Content Placeholder 2"/>
          <p:cNvSpPr>
            <a:spLocks noGrp="1"/>
          </p:cNvSpPr>
          <p:nvPr>
            <p:ph idx="1"/>
          </p:nvPr>
        </p:nvSpPr>
        <p:spPr>
          <a:xfrm>
            <a:off x="0" y="1544444"/>
            <a:ext cx="10769600" cy="5313556"/>
          </a:xfrm>
        </p:spPr>
        <p:txBody>
          <a:bodyPr>
            <a:normAutofit lnSpcReduction="10000"/>
          </a:bodyPr>
          <a:lstStyle/>
          <a:p>
            <a:r>
              <a:rPr lang="en-US" dirty="0" smtClean="0"/>
              <a:t>FY 2019 proposes $5.4 billion for IHS in FY 2019 (8% increase from current levels)</a:t>
            </a:r>
          </a:p>
          <a:p>
            <a:r>
              <a:rPr lang="en-US" dirty="0" smtClean="0"/>
              <a:t>Increases to Hospitals and Clinics / Purchased Referred Care / Mental Health Alcohol and Substance Abuse </a:t>
            </a:r>
          </a:p>
          <a:p>
            <a:r>
              <a:rPr lang="en-US" dirty="0" smtClean="0"/>
              <a:t>Eliminates Community Health Representatives; Health Education programs</a:t>
            </a:r>
          </a:p>
          <a:p>
            <a:pPr lvl="1"/>
            <a:r>
              <a:rPr lang="en-US" dirty="0"/>
              <a:t> "to prioritize direct health care services and staffing and operating costs for new and replacement facilities."</a:t>
            </a:r>
            <a:endParaRPr lang="en-US" dirty="0" smtClean="0"/>
          </a:p>
          <a:p>
            <a:r>
              <a:rPr lang="en-US" dirty="0" smtClean="0"/>
              <a:t>No (known) investment in Health IT, despite VA receiving $1.2 billion</a:t>
            </a:r>
          </a:p>
          <a:p>
            <a:r>
              <a:rPr lang="en-US" dirty="0" smtClean="0"/>
              <a:t>Moves SDPI (and certain other health programs) from “mandatory” to “discretionary” funding. </a:t>
            </a:r>
          </a:p>
          <a:p>
            <a:r>
              <a:rPr lang="en-US" dirty="0" smtClean="0"/>
              <a:t>February 16 – Tribal Budget Formulation Workgroup wrote to the Office of Management and Budget Director asking for better consultation on the budget and emphasizing the support for CHRs and Health Education</a:t>
            </a:r>
          </a:p>
          <a:p>
            <a:r>
              <a:rPr lang="en-US" sz="2200" b="1" dirty="0" smtClean="0">
                <a:solidFill>
                  <a:srgbClr val="800000"/>
                </a:solidFill>
              </a:rPr>
              <a:t>Deadline to Testify before House Appropriations is </a:t>
            </a:r>
            <a:r>
              <a:rPr lang="en-US" sz="2200" b="1" u="sng" dirty="0" smtClean="0">
                <a:solidFill>
                  <a:srgbClr val="800000"/>
                </a:solidFill>
              </a:rPr>
              <a:t>April 6, 2018 </a:t>
            </a:r>
            <a:r>
              <a:rPr lang="en-US" sz="2200" b="1" dirty="0" smtClean="0">
                <a:solidFill>
                  <a:srgbClr val="800000"/>
                </a:solidFill>
              </a:rPr>
              <a:t>for Hearings on May 9 and 10 – visit </a:t>
            </a:r>
            <a:r>
              <a:rPr lang="en-US" sz="2200" b="1" dirty="0" smtClean="0">
                <a:solidFill>
                  <a:srgbClr val="800000"/>
                </a:solidFill>
                <a:hlinkClick r:id="rId3"/>
              </a:rPr>
              <a:t>www.appropriations.gov</a:t>
            </a:r>
            <a:r>
              <a:rPr lang="en-US" sz="2200" b="1" dirty="0" smtClean="0">
                <a:solidFill>
                  <a:srgbClr val="800000"/>
                </a:solidFill>
              </a:rPr>
              <a:t> and go to the Interior, Environment Subcommittee</a:t>
            </a:r>
          </a:p>
          <a:p>
            <a:pPr marL="708660" lvl="2">
              <a:buClr>
                <a:schemeClr val="accent1"/>
              </a:buClr>
            </a:pPr>
            <a:endParaRPr lang="en-US" dirty="0"/>
          </a:p>
        </p:txBody>
      </p:sp>
    </p:spTree>
    <p:extLst>
      <p:ext uri="{BB962C8B-B14F-4D97-AF65-F5344CB8AC3E}">
        <p14:creationId xmlns:p14="http://schemas.microsoft.com/office/powerpoint/2010/main" val="2141870278"/>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91440"/>
            <a:ext cx="11473841" cy="1143000"/>
          </a:xfrm>
        </p:spPr>
        <p:txBody>
          <a:bodyPr/>
          <a:lstStyle/>
          <a:p>
            <a:pPr algn="ctr"/>
            <a:r>
              <a:rPr lang="en-US" sz="4400" b="1" dirty="0" smtClean="0"/>
              <a:t>Opioid Crisis in Indian Country</a:t>
            </a:r>
            <a:endParaRPr lang="en-US" sz="4400" b="1" dirty="0"/>
          </a:p>
        </p:txBody>
      </p:sp>
      <p:sp>
        <p:nvSpPr>
          <p:cNvPr id="3" name="Content Placeholder 2"/>
          <p:cNvSpPr>
            <a:spLocks noGrp="1"/>
          </p:cNvSpPr>
          <p:nvPr>
            <p:ph idx="1"/>
          </p:nvPr>
        </p:nvSpPr>
        <p:spPr>
          <a:xfrm>
            <a:off x="290946" y="1064824"/>
            <a:ext cx="6347359" cy="5543794"/>
          </a:xfrm>
        </p:spPr>
        <p:txBody>
          <a:bodyPr>
            <a:normAutofit/>
          </a:bodyPr>
          <a:lstStyle/>
          <a:p>
            <a:r>
              <a:rPr lang="en-US" dirty="0" smtClean="0"/>
              <a:t>NIHB testified on March 14 and March 22 on the opioid crisis in Indian Country before Senate Committee  on Indian Affairs and House Energy and Commerce Committee</a:t>
            </a:r>
          </a:p>
          <a:p>
            <a:pPr lvl="1"/>
            <a:r>
              <a:rPr lang="en-US" dirty="0" smtClean="0"/>
              <a:t>Emphasized the need to fund Tribes directly; embrace traditional health with federal funds; consultation on PDMPs; and Health IT upgrades</a:t>
            </a:r>
          </a:p>
          <a:p>
            <a:pPr marL="114300" indent="0">
              <a:buNone/>
            </a:pPr>
            <a:endParaRPr lang="en-US" dirty="0" smtClean="0"/>
          </a:p>
          <a:p>
            <a:pPr marL="342900" lvl="1">
              <a:buClr>
                <a:schemeClr val="accent1"/>
              </a:buClr>
            </a:pPr>
            <a:r>
              <a:rPr lang="en-US" sz="2200" dirty="0" smtClean="0"/>
              <a:t>Bills introduced S. 2270; S. 2437 (10% set aside); and H.R. 5140</a:t>
            </a:r>
          </a:p>
          <a:p>
            <a:pPr marL="708660" lvl="2">
              <a:buClr>
                <a:schemeClr val="accent1"/>
              </a:buClr>
            </a:pPr>
            <a:r>
              <a:rPr lang="en-US" dirty="0" smtClean="0"/>
              <a:t>All grant access to the State Targeted Response to Opioids </a:t>
            </a:r>
          </a:p>
          <a:p>
            <a:pPr marL="708660" lvl="2">
              <a:buClr>
                <a:schemeClr val="accent1"/>
              </a:buClr>
            </a:pPr>
            <a:r>
              <a:rPr lang="en-US" dirty="0" smtClean="0"/>
              <a:t>Other opportunity such as Tribal Access to Substance Abuse and Mental Health Services Act </a:t>
            </a:r>
          </a:p>
        </p:txBody>
      </p:sp>
      <p:pic>
        <p:nvPicPr>
          <p:cNvPr id="6" name="Picture 5"/>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9294480" y="6197703"/>
            <a:ext cx="1967029" cy="646386"/>
          </a:xfrm>
          <a:prstGeom prst="rect">
            <a:avLst/>
          </a:prstGeom>
        </p:spPr>
      </p:pic>
      <p:pic>
        <p:nvPicPr>
          <p:cNvPr id="1026" name="Picture 2" descr="http://files.constantcontact.com/a3c45cb9201/5145a540-092c-4f5c-8520-58043565f948.pn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7556622" y="884692"/>
            <a:ext cx="3941726" cy="2952029"/>
          </a:xfrm>
          <a:prstGeom prst="rect">
            <a:avLst/>
          </a:prstGeom>
          <a:noFill/>
          <a:extLst>
            <a:ext uri="{909E8E84-426E-40DD-AFC4-6F175D3DCCD1}">
              <a14:hiddenFill xmlns:a14="http://schemas.microsoft.com/office/drawing/2010/main">
                <a:solidFill>
                  <a:srgbClr val="FFFFFF"/>
                </a:solidFill>
              </a14:hiddenFill>
            </a:ext>
          </a:extLst>
        </p:spPr>
      </p:pic>
      <p:pic>
        <p:nvPicPr>
          <p:cNvPr id="1028" name="Picture 4" descr="http://files.constantcontact.com/a3c45cb9201/58a7be74-8937-4252-b1cd-2ea6c64566d9.jpg"/>
          <p:cNvPicPr>
            <a:picLocks noChangeAspect="1" noChangeArrowheads="1"/>
          </p:cNvPicPr>
          <p:nvPr/>
        </p:nvPicPr>
        <p:blipFill rotWithShape="1">
          <a:blip r:embed="rId5">
            <a:extLst>
              <a:ext uri="{28A0092B-C50C-407E-A947-70E740481C1C}">
                <a14:useLocalDpi xmlns:a14="http://schemas.microsoft.com/office/drawing/2010/main" val="0"/>
              </a:ext>
            </a:extLst>
          </a:blip>
          <a:srcRect l="1" t="23065" r="488"/>
          <a:stretch/>
        </p:blipFill>
        <p:spPr bwMode="auto">
          <a:xfrm>
            <a:off x="6737052" y="3256201"/>
            <a:ext cx="3416666" cy="3522022"/>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29109161"/>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91440"/>
            <a:ext cx="11473841" cy="1143000"/>
          </a:xfrm>
        </p:spPr>
        <p:txBody>
          <a:bodyPr/>
          <a:lstStyle/>
          <a:p>
            <a:pPr algn="ctr"/>
            <a:r>
              <a:rPr lang="en-US" sz="4400" b="1" dirty="0" smtClean="0"/>
              <a:t>Restoring Accountability in the IHS Act</a:t>
            </a:r>
            <a:endParaRPr lang="en-US" sz="4400" b="1" dirty="0"/>
          </a:p>
        </p:txBody>
      </p:sp>
      <p:sp>
        <p:nvSpPr>
          <p:cNvPr id="3" name="Content Placeholder 2"/>
          <p:cNvSpPr>
            <a:spLocks noGrp="1"/>
          </p:cNvSpPr>
          <p:nvPr>
            <p:ph idx="1"/>
          </p:nvPr>
        </p:nvSpPr>
        <p:spPr>
          <a:xfrm>
            <a:off x="290947" y="1064824"/>
            <a:ext cx="10598726" cy="5543794"/>
          </a:xfrm>
        </p:spPr>
        <p:txBody>
          <a:bodyPr>
            <a:normAutofit fontScale="92500" lnSpcReduction="20000"/>
          </a:bodyPr>
          <a:lstStyle/>
          <a:p>
            <a:r>
              <a:rPr lang="en-US" sz="3000" dirty="0" smtClean="0"/>
              <a:t>Senate Committee on Indian Affairs was scheduled to markup S. 1250 but cancelled do to weather.  Likely markup in April. </a:t>
            </a:r>
          </a:p>
          <a:p>
            <a:pPr marL="114300" indent="0">
              <a:buNone/>
            </a:pPr>
            <a:endParaRPr lang="en-US" dirty="0" smtClean="0"/>
          </a:p>
          <a:p>
            <a:r>
              <a:rPr lang="en-US" sz="3000" dirty="0" smtClean="0"/>
              <a:t>Bill’s amendment key changes: </a:t>
            </a:r>
          </a:p>
          <a:p>
            <a:pPr lvl="1"/>
            <a:r>
              <a:rPr lang="en-US" sz="2400" b="1" dirty="0" smtClean="0"/>
              <a:t>Self Governance Exemption </a:t>
            </a:r>
            <a:r>
              <a:rPr lang="en-US" sz="2400" dirty="0" smtClean="0"/>
              <a:t>Clarification </a:t>
            </a:r>
            <a:r>
              <a:rPr lang="en-US" sz="2400" dirty="0"/>
              <a:t>on the fact that the provisions would not impact self-governance contracts/compacts.  (They accepted NIHB’s suggested language) </a:t>
            </a:r>
          </a:p>
          <a:p>
            <a:pPr lvl="1"/>
            <a:r>
              <a:rPr lang="en-US" sz="2400" b="1" dirty="0" smtClean="0"/>
              <a:t>Indian preference waived </a:t>
            </a:r>
            <a:r>
              <a:rPr lang="en-US" sz="2400" dirty="0" smtClean="0"/>
              <a:t>for </a:t>
            </a:r>
            <a:r>
              <a:rPr lang="en-US" sz="2400" dirty="0"/>
              <a:t>hiring of an employee </a:t>
            </a:r>
            <a:r>
              <a:rPr lang="en-US" sz="2400" b="1" u="sng" dirty="0" smtClean="0"/>
              <a:t>only </a:t>
            </a:r>
            <a:r>
              <a:rPr lang="en-US" sz="2400" dirty="0" smtClean="0"/>
              <a:t>“at </a:t>
            </a:r>
            <a:r>
              <a:rPr lang="en-US" sz="2400" dirty="0"/>
              <a:t>the request of an Indian tribe.” It also changes </a:t>
            </a:r>
            <a:r>
              <a:rPr lang="en-US" sz="2400" dirty="0" smtClean="0"/>
              <a:t>language </a:t>
            </a:r>
            <a:r>
              <a:rPr lang="en-US" sz="2400" dirty="0"/>
              <a:t>from “shall” to “may”</a:t>
            </a:r>
          </a:p>
          <a:p>
            <a:pPr lvl="1"/>
            <a:r>
              <a:rPr lang="en-US" sz="2400" b="1" dirty="0" smtClean="0"/>
              <a:t>IHS </a:t>
            </a:r>
            <a:r>
              <a:rPr lang="en-US" sz="2400" b="1" dirty="0"/>
              <a:t>Tribal Consultation policy </a:t>
            </a:r>
            <a:r>
              <a:rPr lang="en-US" sz="2400" dirty="0"/>
              <a:t>– Adds language that requires “meaningful consultation with representatives of affected Indian Tribes” in the development of the consultation policy.  Took out specific language on the negotiated rulemaking process. </a:t>
            </a:r>
            <a:endParaRPr lang="en-US" sz="2400" dirty="0" smtClean="0"/>
          </a:p>
          <a:p>
            <a:pPr lvl="1"/>
            <a:r>
              <a:rPr lang="en-US" sz="2400" b="1" dirty="0" smtClean="0"/>
              <a:t>IHS Employment Provisions </a:t>
            </a:r>
            <a:r>
              <a:rPr lang="en-US" sz="2400" dirty="0" smtClean="0"/>
              <a:t>Re-written </a:t>
            </a:r>
            <a:r>
              <a:rPr lang="en-US" sz="2400" dirty="0"/>
              <a:t>The reason for this is to improve upon the introduced language that was originally borrowed from reform at the Veterans’ Administration legislation.  The new language will better address some constitutionality issues that the original language had. </a:t>
            </a:r>
            <a:endParaRPr lang="en-US" sz="2400" b="1" dirty="0" smtClean="0"/>
          </a:p>
          <a:p>
            <a:pPr marL="982980" lvl="3">
              <a:buClr>
                <a:schemeClr val="accent1"/>
              </a:buClr>
            </a:pPr>
            <a:r>
              <a:rPr lang="en-US" sz="1900" dirty="0" smtClean="0"/>
              <a:t>Democrats on Committee have concerns on the effectiveness of the employment reforms based on experiences with VA. </a:t>
            </a:r>
          </a:p>
        </p:txBody>
      </p:sp>
    </p:spTree>
    <p:extLst>
      <p:ext uri="{BB962C8B-B14F-4D97-AF65-F5344CB8AC3E}">
        <p14:creationId xmlns:p14="http://schemas.microsoft.com/office/powerpoint/2010/main" val="647951217"/>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91440"/>
            <a:ext cx="11473841" cy="1143000"/>
          </a:xfrm>
        </p:spPr>
        <p:txBody>
          <a:bodyPr/>
          <a:lstStyle/>
          <a:p>
            <a:pPr algn="ctr"/>
            <a:r>
              <a:rPr lang="en-US" sz="4400" b="1" dirty="0" smtClean="0"/>
              <a:t>Veterans’ Health Legislation</a:t>
            </a:r>
            <a:endParaRPr lang="en-US" sz="4400" b="1" dirty="0"/>
          </a:p>
        </p:txBody>
      </p:sp>
      <p:sp>
        <p:nvSpPr>
          <p:cNvPr id="3" name="Content Placeholder 2"/>
          <p:cNvSpPr>
            <a:spLocks noGrp="1"/>
          </p:cNvSpPr>
          <p:nvPr>
            <p:ph idx="1"/>
          </p:nvPr>
        </p:nvSpPr>
        <p:spPr>
          <a:xfrm>
            <a:off x="0" y="839449"/>
            <a:ext cx="11062741" cy="6004640"/>
          </a:xfrm>
        </p:spPr>
        <p:txBody>
          <a:bodyPr>
            <a:normAutofit/>
          </a:bodyPr>
          <a:lstStyle/>
          <a:p>
            <a:pPr marL="342900" lvl="1">
              <a:buClr>
                <a:schemeClr val="accent1"/>
              </a:buClr>
            </a:pPr>
            <a:r>
              <a:rPr lang="en-US" sz="2200" dirty="0" smtClean="0"/>
              <a:t>S. 2193 – Caring for our Veterans Act introduced </a:t>
            </a:r>
            <a:r>
              <a:rPr lang="en-US" sz="2200" dirty="0"/>
              <a:t>and passed out of committee </a:t>
            </a:r>
            <a:r>
              <a:rPr lang="en-US" sz="2200" dirty="0" smtClean="0"/>
              <a:t>on December 5.  Includes language supporting the MOUs:</a:t>
            </a:r>
          </a:p>
          <a:p>
            <a:pPr marL="708660" lvl="2">
              <a:buClr>
                <a:schemeClr val="accent1"/>
              </a:buClr>
            </a:pPr>
            <a:r>
              <a:rPr lang="en-US" u="sng" dirty="0" smtClean="0"/>
              <a:t>Section 101(d)(1): </a:t>
            </a:r>
            <a:r>
              <a:rPr lang="en-US" i="1" dirty="0" smtClean="0"/>
              <a:t>The </a:t>
            </a:r>
            <a:r>
              <a:rPr lang="en-US" i="1" dirty="0"/>
              <a:t>Secretary of Veterans Affairs shall continue all contracts, memorandums of understanding, memorandums of agreements, and other arrangements that were in effect on the day before the date of the enactment of this Act between the Department of Veterans Affairs and the American Indian and Alaska Native health care systems as established under the terms of the Department of Veterans Affairs and Indian Health Service Memorandum of Understanding, signed October 1, 2010, 5 the National Reimbursement Agreement, signed December 5, 2012, and agreements entered into under sections 102 and 103 of the Veterans Access, 8 Choice, and Accountability Act of 2014 (Public Law 9 113–146). </a:t>
            </a:r>
            <a:endParaRPr lang="en-US" i="1" dirty="0" smtClean="0"/>
          </a:p>
          <a:p>
            <a:pPr marL="480060" lvl="2" indent="0">
              <a:buClr>
                <a:schemeClr val="accent1"/>
              </a:buClr>
              <a:buNone/>
            </a:pPr>
            <a:endParaRPr lang="en-US" i="1" dirty="0" smtClean="0"/>
          </a:p>
          <a:p>
            <a:pPr marL="342900" lvl="1">
              <a:buClr>
                <a:schemeClr val="accent1"/>
              </a:buClr>
            </a:pPr>
            <a:r>
              <a:rPr lang="en-US" sz="2200" dirty="0" smtClean="0"/>
              <a:t>Provision </a:t>
            </a:r>
            <a:r>
              <a:rPr lang="en-US" sz="2200" dirty="0" smtClean="0"/>
              <a:t>Likely </a:t>
            </a:r>
            <a:r>
              <a:rPr lang="en-US" sz="2200" dirty="0"/>
              <a:t>to be retained in </a:t>
            </a:r>
            <a:r>
              <a:rPr lang="en-US" sz="2200" dirty="0" smtClean="0"/>
              <a:t>conference</a:t>
            </a:r>
          </a:p>
          <a:p>
            <a:pPr marL="114300" lvl="1" indent="0">
              <a:buClr>
                <a:schemeClr val="accent1"/>
              </a:buClr>
              <a:buNone/>
            </a:pPr>
            <a:endParaRPr lang="en-US" sz="2200" dirty="0"/>
          </a:p>
          <a:p>
            <a:pPr marL="342900" lvl="1">
              <a:buClr>
                <a:schemeClr val="accent1"/>
              </a:buClr>
            </a:pPr>
            <a:r>
              <a:rPr lang="en-US" sz="2200" dirty="0"/>
              <a:t>Trying to add language (or report language) emphasizing that PRC could be repaid through the MOU/MOA arrangements </a:t>
            </a:r>
            <a:endParaRPr lang="en-US" sz="2200" dirty="0" smtClean="0"/>
          </a:p>
          <a:p>
            <a:pPr marL="342900" lvl="1">
              <a:buClr>
                <a:schemeClr val="accent1"/>
              </a:buClr>
            </a:pPr>
            <a:r>
              <a:rPr lang="en-US" sz="2200" dirty="0" smtClean="0"/>
              <a:t>Bill Status -- ??</a:t>
            </a:r>
          </a:p>
          <a:p>
            <a:pPr marL="708660" lvl="2">
              <a:buClr>
                <a:schemeClr val="accent1"/>
              </a:buClr>
            </a:pPr>
            <a:r>
              <a:rPr lang="en-US" dirty="0" smtClean="0"/>
              <a:t>Will possibly (likely?) pass this year, but cost is an issue. </a:t>
            </a:r>
            <a:endParaRPr lang="en-US" dirty="0"/>
          </a:p>
          <a:p>
            <a:pPr marL="708660" lvl="2">
              <a:buClr>
                <a:schemeClr val="accent1"/>
              </a:buClr>
            </a:pPr>
            <a:endParaRPr lang="en-US" dirty="0" smtClean="0"/>
          </a:p>
        </p:txBody>
      </p:sp>
      <p:pic>
        <p:nvPicPr>
          <p:cNvPr id="6" name="Picture 5"/>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9294480" y="6197703"/>
            <a:ext cx="1967029" cy="646386"/>
          </a:xfrm>
          <a:prstGeom prst="rect">
            <a:avLst/>
          </a:prstGeom>
        </p:spPr>
      </p:pic>
    </p:spTree>
    <p:extLst>
      <p:ext uri="{BB962C8B-B14F-4D97-AF65-F5344CB8AC3E}">
        <p14:creationId xmlns:p14="http://schemas.microsoft.com/office/powerpoint/2010/main" val="1602710736"/>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91440"/>
            <a:ext cx="11473841" cy="1143000"/>
          </a:xfrm>
        </p:spPr>
        <p:txBody>
          <a:bodyPr/>
          <a:lstStyle/>
          <a:p>
            <a:pPr algn="ctr"/>
            <a:r>
              <a:rPr lang="en-US" sz="4400" b="1" dirty="0" smtClean="0"/>
              <a:t>Other Issues</a:t>
            </a:r>
            <a:endParaRPr lang="en-US" sz="4400" b="1" dirty="0"/>
          </a:p>
        </p:txBody>
      </p:sp>
      <p:sp>
        <p:nvSpPr>
          <p:cNvPr id="3" name="Content Placeholder 2"/>
          <p:cNvSpPr>
            <a:spLocks noGrp="1"/>
          </p:cNvSpPr>
          <p:nvPr>
            <p:ph idx="1"/>
          </p:nvPr>
        </p:nvSpPr>
        <p:spPr>
          <a:xfrm>
            <a:off x="0" y="839449"/>
            <a:ext cx="10865921" cy="5822608"/>
          </a:xfrm>
        </p:spPr>
        <p:txBody>
          <a:bodyPr>
            <a:normAutofit lnSpcReduction="10000"/>
          </a:bodyPr>
          <a:lstStyle/>
          <a:p>
            <a:pPr marL="342900" lvl="1">
              <a:buClr>
                <a:schemeClr val="accent1"/>
              </a:buClr>
            </a:pPr>
            <a:r>
              <a:rPr lang="en-US" sz="2200" b="1" dirty="0" smtClean="0"/>
              <a:t>Farm Bill Priorities </a:t>
            </a:r>
          </a:p>
          <a:p>
            <a:pPr marL="571500" lvl="0" indent="-457200">
              <a:buFont typeface="+mj-lt"/>
              <a:buAutoNum type="arabicPeriod"/>
            </a:pPr>
            <a:r>
              <a:rPr lang="en-US" sz="1800" dirty="0"/>
              <a:t>Authorize Tribes to enter into self-determination contracts pursuant to P.L. 93-638 for administration of food assistance programs.</a:t>
            </a:r>
            <a:endParaRPr lang="en-US" sz="1600" dirty="0"/>
          </a:p>
          <a:p>
            <a:pPr marL="571500" indent="-457200">
              <a:buFont typeface="+mj-lt"/>
              <a:buAutoNum type="arabicPeriod"/>
            </a:pPr>
            <a:r>
              <a:rPr lang="en-US" sz="1800" dirty="0"/>
              <a:t>E</a:t>
            </a:r>
            <a:r>
              <a:rPr lang="en-US" sz="1800" dirty="0" smtClean="0"/>
              <a:t>xpand </a:t>
            </a:r>
            <a:r>
              <a:rPr lang="en-US" sz="1800" dirty="0"/>
              <a:t>the Food Distribution Program on Indian Reservations (FDPIR) through increased funding for purchasing of traditional foods, infrastructure development, and nutrition education. </a:t>
            </a:r>
          </a:p>
          <a:p>
            <a:pPr marL="457200" lvl="0" indent="-342900">
              <a:buAutoNum type="arabicPeriod" startAt="3"/>
            </a:pPr>
            <a:r>
              <a:rPr lang="en-US" sz="1800" dirty="0" smtClean="0"/>
              <a:t>  Provide </a:t>
            </a:r>
            <a:r>
              <a:rPr lang="en-US" sz="1800" dirty="0"/>
              <a:t>Tribes with base funding to develop or expand traditional foods programs</a:t>
            </a:r>
          </a:p>
          <a:p>
            <a:pPr marL="457200" lvl="0" indent="-342900">
              <a:buAutoNum type="arabicPeriod" startAt="3"/>
            </a:pPr>
            <a:r>
              <a:rPr lang="en-US" sz="1800" dirty="0" smtClean="0"/>
              <a:t>Require </a:t>
            </a:r>
            <a:r>
              <a:rPr lang="en-US" sz="1800" dirty="0"/>
              <a:t>a CBO or CRS inquiry into the impact of drastic cuts or elimination of food assistance </a:t>
            </a:r>
            <a:r>
              <a:rPr lang="en-US" sz="1800" dirty="0" smtClean="0"/>
              <a:t>programs </a:t>
            </a:r>
            <a:r>
              <a:rPr lang="en-US" sz="1800" dirty="0"/>
              <a:t>on the overall food security of Tribes. </a:t>
            </a:r>
          </a:p>
          <a:p>
            <a:pPr marL="708660" lvl="2">
              <a:buClr>
                <a:schemeClr val="accent1"/>
              </a:buClr>
            </a:pPr>
            <a:endParaRPr lang="en-US" i="1" dirty="0" smtClean="0"/>
          </a:p>
          <a:p>
            <a:pPr marL="342900" lvl="1">
              <a:buClr>
                <a:schemeClr val="accent1"/>
              </a:buClr>
            </a:pPr>
            <a:r>
              <a:rPr lang="en-US" sz="2200" b="1" dirty="0" smtClean="0"/>
              <a:t>Pandemic </a:t>
            </a:r>
            <a:r>
              <a:rPr lang="en-US" sz="2200" b="1" dirty="0"/>
              <a:t>and All-Hazards Preparedness Reauthorization </a:t>
            </a:r>
            <a:r>
              <a:rPr lang="en-US" sz="2200" b="1" dirty="0" smtClean="0"/>
              <a:t>Act (PAHPA)</a:t>
            </a:r>
          </a:p>
          <a:p>
            <a:pPr marL="708660" lvl="2">
              <a:buClr>
                <a:schemeClr val="accent1"/>
              </a:buClr>
            </a:pPr>
            <a:r>
              <a:rPr lang="en-US" dirty="0" smtClean="0"/>
              <a:t>Up for Reauthorization </a:t>
            </a:r>
          </a:p>
          <a:p>
            <a:pPr marL="708660" lvl="2">
              <a:buClr>
                <a:schemeClr val="accent1"/>
              </a:buClr>
            </a:pPr>
            <a:r>
              <a:rPr lang="en-US" dirty="0" smtClean="0"/>
              <a:t>Asking for Tribes to be included in Hospital Preparedness Program (ASPR) and the Public Health Emergency Preparedness Cooperative Agreements (CDC)</a:t>
            </a:r>
          </a:p>
          <a:p>
            <a:pPr marL="708660" lvl="2">
              <a:buClr>
                <a:schemeClr val="accent1"/>
              </a:buClr>
            </a:pPr>
            <a:r>
              <a:rPr lang="en-US" dirty="0" smtClean="0"/>
              <a:t>Senate legislation coming soon – will be controlling language </a:t>
            </a:r>
          </a:p>
          <a:p>
            <a:pPr marL="480060" lvl="2" indent="0">
              <a:buClr>
                <a:schemeClr val="accent1"/>
              </a:buClr>
              <a:buNone/>
            </a:pPr>
            <a:endParaRPr lang="en-US" dirty="0"/>
          </a:p>
          <a:p>
            <a:pPr marL="342900" lvl="1">
              <a:buClr>
                <a:schemeClr val="accent1"/>
              </a:buClr>
            </a:pPr>
            <a:r>
              <a:rPr lang="en-US" sz="2200" b="1" dirty="0" smtClean="0"/>
              <a:t>IHS Task Force Update </a:t>
            </a:r>
          </a:p>
          <a:p>
            <a:pPr marL="708660" lvl="2">
              <a:buClr>
                <a:schemeClr val="accent1"/>
              </a:buClr>
            </a:pPr>
            <a:r>
              <a:rPr lang="en-US" dirty="0" smtClean="0"/>
              <a:t>Group continues to meet</a:t>
            </a:r>
          </a:p>
          <a:p>
            <a:pPr marL="708660" lvl="2">
              <a:buClr>
                <a:schemeClr val="accent1"/>
              </a:buClr>
            </a:pPr>
            <a:r>
              <a:rPr lang="en-US" dirty="0" smtClean="0"/>
              <a:t>Hopefully doing report in coming months, NIHB to assist </a:t>
            </a:r>
          </a:p>
          <a:p>
            <a:pPr marL="708660" lvl="2">
              <a:buClr>
                <a:schemeClr val="accent1"/>
              </a:buClr>
            </a:pPr>
            <a:r>
              <a:rPr lang="en-US" dirty="0" smtClean="0"/>
              <a:t>Tribal Leader Meeting with Members of Congress April 11</a:t>
            </a:r>
          </a:p>
          <a:p>
            <a:pPr marL="708660" lvl="2">
              <a:buClr>
                <a:schemeClr val="accent1"/>
              </a:buClr>
            </a:pPr>
            <a:endParaRPr lang="en-US" dirty="0"/>
          </a:p>
          <a:p>
            <a:pPr marL="708660" lvl="2">
              <a:buClr>
                <a:schemeClr val="accent1"/>
              </a:buClr>
            </a:pPr>
            <a:endParaRPr lang="en-US" dirty="0" smtClean="0"/>
          </a:p>
        </p:txBody>
      </p:sp>
      <p:pic>
        <p:nvPicPr>
          <p:cNvPr id="6" name="Picture 5"/>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9294480" y="6197703"/>
            <a:ext cx="1967029" cy="646386"/>
          </a:xfrm>
          <a:prstGeom prst="rect">
            <a:avLst/>
          </a:prstGeom>
        </p:spPr>
      </p:pic>
    </p:spTree>
    <p:extLst>
      <p:ext uri="{BB962C8B-B14F-4D97-AF65-F5344CB8AC3E}">
        <p14:creationId xmlns:p14="http://schemas.microsoft.com/office/powerpoint/2010/main" val="3679708096"/>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851493" y="420582"/>
            <a:ext cx="9243391" cy="1368150"/>
          </a:xfrm>
        </p:spPr>
        <p:txBody>
          <a:bodyPr/>
          <a:lstStyle/>
          <a:p>
            <a:pPr algn="ctr"/>
            <a:r>
              <a:rPr lang="en-US" sz="8800" b="1" dirty="0" smtClean="0">
                <a:solidFill>
                  <a:srgbClr val="002060"/>
                </a:solidFill>
                <a:latin typeface="Papyrus" panose="03070502060502030205" pitchFamily="66" charset="0"/>
              </a:rPr>
              <a:t>Contacts</a:t>
            </a:r>
            <a:endParaRPr lang="en-US" sz="8800" b="1" dirty="0">
              <a:solidFill>
                <a:srgbClr val="002060"/>
              </a:solidFill>
              <a:latin typeface="Papyrus" panose="03070502060502030205" pitchFamily="66" charset="0"/>
            </a:endParaRPr>
          </a:p>
        </p:txBody>
      </p:sp>
      <p:sp>
        <p:nvSpPr>
          <p:cNvPr id="3" name="Subtitle 2"/>
          <p:cNvSpPr>
            <a:spLocks noGrp="1"/>
          </p:cNvSpPr>
          <p:nvPr>
            <p:ph type="subTitle" idx="1"/>
          </p:nvPr>
        </p:nvSpPr>
        <p:spPr>
          <a:xfrm>
            <a:off x="921966" y="1788732"/>
            <a:ext cx="9523404" cy="4690746"/>
          </a:xfrm>
        </p:spPr>
        <p:txBody>
          <a:bodyPr>
            <a:normAutofit lnSpcReduction="10000"/>
          </a:bodyPr>
          <a:lstStyle/>
          <a:p>
            <a:endParaRPr lang="en-US" sz="2400" dirty="0" smtClean="0">
              <a:latin typeface="Times New Roman" panose="02020603050405020304" pitchFamily="18" charset="0"/>
              <a:cs typeface="Times New Roman" panose="02020603050405020304" pitchFamily="18" charset="0"/>
            </a:endParaRPr>
          </a:p>
          <a:p>
            <a:r>
              <a:rPr lang="en-US" sz="2400" b="1" dirty="0">
                <a:solidFill>
                  <a:srgbClr val="800000"/>
                </a:solidFill>
                <a:latin typeface="Times New Roman" panose="02020603050405020304" pitchFamily="18" charset="0"/>
                <a:cs typeface="Times New Roman" panose="02020603050405020304" pitchFamily="18" charset="0"/>
              </a:rPr>
              <a:t>More info</a:t>
            </a:r>
            <a:r>
              <a:rPr lang="en-US" sz="2400" dirty="0">
                <a:latin typeface="Times New Roman" panose="02020603050405020304" pitchFamily="18" charset="0"/>
                <a:cs typeface="Times New Roman" panose="02020603050405020304" pitchFamily="18" charset="0"/>
              </a:rPr>
              <a:t>: </a:t>
            </a:r>
            <a:r>
              <a:rPr lang="en-US" sz="2400" dirty="0" smtClean="0">
                <a:solidFill>
                  <a:srgbClr val="0070C0"/>
                </a:solidFill>
                <a:latin typeface="Times New Roman" panose="02020603050405020304" pitchFamily="18" charset="0"/>
                <a:cs typeface="Times New Roman" panose="02020603050405020304" pitchFamily="18" charset="0"/>
                <a:hlinkClick r:id="rId3"/>
              </a:rPr>
              <a:t>www.nihb.org</a:t>
            </a:r>
            <a:r>
              <a:rPr lang="en-US" sz="2400" dirty="0" smtClean="0">
                <a:solidFill>
                  <a:srgbClr val="0070C0"/>
                </a:solidFill>
                <a:latin typeface="Times New Roman" panose="02020603050405020304" pitchFamily="18" charset="0"/>
                <a:cs typeface="Times New Roman" panose="02020603050405020304" pitchFamily="18" charset="0"/>
              </a:rPr>
              <a:t> </a:t>
            </a:r>
          </a:p>
          <a:p>
            <a:endParaRPr lang="en-US" sz="2400" dirty="0">
              <a:latin typeface="Times New Roman" panose="02020603050405020304" pitchFamily="18" charset="0"/>
              <a:cs typeface="Times New Roman" panose="02020603050405020304" pitchFamily="18" charset="0"/>
            </a:endParaRPr>
          </a:p>
          <a:p>
            <a:pPr marL="342900" indent="-342900">
              <a:buFont typeface="Arial" panose="020B0604020202020204" pitchFamily="34" charset="0"/>
              <a:buChar char="•"/>
            </a:pPr>
            <a:r>
              <a:rPr lang="en-US" sz="2400" dirty="0" smtClean="0">
                <a:solidFill>
                  <a:schemeClr val="tx1"/>
                </a:solidFill>
                <a:latin typeface="Times New Roman" panose="02020603050405020304" pitchFamily="18" charset="0"/>
                <a:cs typeface="Times New Roman" panose="02020603050405020304" pitchFamily="18" charset="0"/>
              </a:rPr>
              <a:t>Stacy Bohlen, Executive Director: </a:t>
            </a:r>
            <a:r>
              <a:rPr lang="en-US" sz="2400" dirty="0" smtClean="0">
                <a:latin typeface="Times New Roman" panose="02020603050405020304" pitchFamily="18" charset="0"/>
                <a:cs typeface="Times New Roman" panose="02020603050405020304" pitchFamily="18" charset="0"/>
                <a:hlinkClick r:id="rId4"/>
              </a:rPr>
              <a:t>sbohlen@nihb.org</a:t>
            </a:r>
            <a:r>
              <a:rPr lang="en-US" sz="2400" dirty="0" smtClean="0">
                <a:latin typeface="Times New Roman" panose="02020603050405020304" pitchFamily="18" charset="0"/>
                <a:cs typeface="Times New Roman" panose="02020603050405020304" pitchFamily="18" charset="0"/>
              </a:rPr>
              <a:t> </a:t>
            </a:r>
          </a:p>
          <a:p>
            <a:pPr marL="342900" indent="-342900">
              <a:buFont typeface="Arial" panose="020B0604020202020204" pitchFamily="34" charset="0"/>
              <a:buChar char="•"/>
            </a:pPr>
            <a:r>
              <a:rPr lang="en-US" sz="2400" dirty="0">
                <a:solidFill>
                  <a:schemeClr val="tx1"/>
                </a:solidFill>
                <a:latin typeface="Times New Roman" panose="02020603050405020304" pitchFamily="18" charset="0"/>
                <a:cs typeface="Times New Roman" panose="02020603050405020304" pitchFamily="18" charset="0"/>
              </a:rPr>
              <a:t>Jessica Steinberg, </a:t>
            </a:r>
            <a:r>
              <a:rPr lang="en-US" sz="2400" dirty="0" smtClean="0">
                <a:solidFill>
                  <a:schemeClr val="tx1"/>
                </a:solidFill>
                <a:latin typeface="Times New Roman" panose="02020603050405020304" pitchFamily="18" charset="0"/>
                <a:cs typeface="Times New Roman" panose="02020603050405020304" pitchFamily="18" charset="0"/>
              </a:rPr>
              <a:t>Director </a:t>
            </a:r>
            <a:r>
              <a:rPr lang="en-US" sz="2400" dirty="0">
                <a:solidFill>
                  <a:schemeClr val="tx1"/>
                </a:solidFill>
                <a:latin typeface="Times New Roman" panose="02020603050405020304" pitchFamily="18" charset="0"/>
                <a:cs typeface="Times New Roman" panose="02020603050405020304" pitchFamily="18" charset="0"/>
              </a:rPr>
              <a:t>of Center for Native American Health Care Policy and </a:t>
            </a:r>
            <a:r>
              <a:rPr lang="en-US" sz="2400" dirty="0" smtClean="0">
                <a:solidFill>
                  <a:schemeClr val="tx1"/>
                </a:solidFill>
                <a:latin typeface="Times New Roman" panose="02020603050405020304" pitchFamily="18" charset="0"/>
                <a:cs typeface="Times New Roman" panose="02020603050405020304" pitchFamily="18" charset="0"/>
              </a:rPr>
              <a:t>Research, </a:t>
            </a:r>
            <a:r>
              <a:rPr lang="en-US" sz="2400" dirty="0" smtClean="0">
                <a:solidFill>
                  <a:schemeClr val="tx1"/>
                </a:solidFill>
                <a:latin typeface="Times New Roman" panose="02020603050405020304" pitchFamily="18" charset="0"/>
                <a:cs typeface="Times New Roman" panose="02020603050405020304" pitchFamily="18" charset="0"/>
                <a:hlinkClick r:id="rId5"/>
              </a:rPr>
              <a:t>jsteinberg@nihb.org</a:t>
            </a:r>
            <a:r>
              <a:rPr lang="en-US" sz="2400" dirty="0" smtClean="0">
                <a:solidFill>
                  <a:schemeClr val="tx1"/>
                </a:solidFill>
                <a:latin typeface="Times New Roman" panose="02020603050405020304" pitchFamily="18" charset="0"/>
                <a:cs typeface="Times New Roman" panose="02020603050405020304" pitchFamily="18" charset="0"/>
              </a:rPr>
              <a:t> </a:t>
            </a:r>
            <a:endParaRPr lang="en-US" sz="2400" dirty="0">
              <a:solidFill>
                <a:schemeClr val="tx1"/>
              </a:solidFill>
              <a:latin typeface="Times New Roman" panose="02020603050405020304" pitchFamily="18" charset="0"/>
              <a:cs typeface="Times New Roman" panose="02020603050405020304" pitchFamily="18" charset="0"/>
            </a:endParaRPr>
          </a:p>
          <a:p>
            <a:pPr marL="342900" indent="-342900">
              <a:buFont typeface="Arial" panose="020B0604020202020204" pitchFamily="34" charset="0"/>
              <a:buChar char="•"/>
            </a:pPr>
            <a:r>
              <a:rPr lang="en-US" sz="2400" dirty="0">
                <a:solidFill>
                  <a:schemeClr val="tx1"/>
                </a:solidFill>
                <a:latin typeface="Times New Roman" panose="02020603050405020304" pitchFamily="18" charset="0"/>
                <a:cs typeface="Times New Roman" panose="02020603050405020304" pitchFamily="18" charset="0"/>
              </a:rPr>
              <a:t>Devin Delrow, Director of </a:t>
            </a:r>
            <a:r>
              <a:rPr lang="en-US" sz="2400" dirty="0" smtClean="0">
                <a:solidFill>
                  <a:schemeClr val="tx1"/>
                </a:solidFill>
                <a:latin typeface="Times New Roman" panose="02020603050405020304" pitchFamily="18" charset="0"/>
                <a:cs typeface="Times New Roman" panose="02020603050405020304" pitchFamily="18" charset="0"/>
              </a:rPr>
              <a:t>Policy, </a:t>
            </a:r>
            <a:r>
              <a:rPr lang="en-US" sz="2400" dirty="0" smtClean="0">
                <a:solidFill>
                  <a:schemeClr val="tx1"/>
                </a:solidFill>
                <a:latin typeface="Times New Roman" panose="02020603050405020304" pitchFamily="18" charset="0"/>
                <a:cs typeface="Times New Roman" panose="02020603050405020304" pitchFamily="18" charset="0"/>
                <a:hlinkClick r:id="rId6"/>
              </a:rPr>
              <a:t>ddelrow@nihb.org</a:t>
            </a:r>
            <a:r>
              <a:rPr lang="en-US" sz="2400" dirty="0" smtClean="0">
                <a:solidFill>
                  <a:schemeClr val="tx1"/>
                </a:solidFill>
                <a:latin typeface="Times New Roman" panose="02020603050405020304" pitchFamily="18" charset="0"/>
                <a:cs typeface="Times New Roman" panose="02020603050405020304" pitchFamily="18" charset="0"/>
              </a:rPr>
              <a:t> </a:t>
            </a:r>
            <a:endParaRPr lang="en-US" sz="2400" dirty="0">
              <a:solidFill>
                <a:schemeClr val="tx1"/>
              </a:solidFill>
              <a:latin typeface="Times New Roman" panose="02020603050405020304" pitchFamily="18" charset="0"/>
              <a:cs typeface="Times New Roman" panose="02020603050405020304" pitchFamily="18" charset="0"/>
            </a:endParaRPr>
          </a:p>
          <a:p>
            <a:pPr marL="342900" indent="-342900">
              <a:buFont typeface="Arial" panose="020B0604020202020204" pitchFamily="34" charset="0"/>
              <a:buChar char="•"/>
            </a:pPr>
            <a:r>
              <a:rPr lang="en-US" sz="2400" dirty="0" smtClean="0">
                <a:solidFill>
                  <a:schemeClr val="tx1"/>
                </a:solidFill>
                <a:latin typeface="Times New Roman" panose="02020603050405020304" pitchFamily="18" charset="0"/>
                <a:cs typeface="Times New Roman" panose="02020603050405020304" pitchFamily="18" charset="0"/>
              </a:rPr>
              <a:t>Caitrin </a:t>
            </a:r>
            <a:r>
              <a:rPr lang="en-US" sz="2400" dirty="0">
                <a:solidFill>
                  <a:schemeClr val="tx1"/>
                </a:solidFill>
                <a:latin typeface="Times New Roman" panose="02020603050405020304" pitchFamily="18" charset="0"/>
                <a:cs typeface="Times New Roman" panose="02020603050405020304" pitchFamily="18" charset="0"/>
              </a:rPr>
              <a:t>Shuy, Director of Congressional Relations: </a:t>
            </a:r>
            <a:r>
              <a:rPr lang="en-US" sz="2400" dirty="0">
                <a:latin typeface="Times New Roman" panose="02020603050405020304" pitchFamily="18" charset="0"/>
                <a:cs typeface="Times New Roman" panose="02020603050405020304" pitchFamily="18" charset="0"/>
                <a:hlinkClick r:id="rId7"/>
              </a:rPr>
              <a:t>cshuy@nihb.org</a:t>
            </a:r>
            <a:endParaRPr lang="en-US" sz="2400" dirty="0">
              <a:latin typeface="Times New Roman" panose="02020603050405020304" pitchFamily="18" charset="0"/>
              <a:cs typeface="Times New Roman" panose="02020603050405020304" pitchFamily="18" charset="0"/>
            </a:endParaRPr>
          </a:p>
          <a:p>
            <a:endParaRPr lang="en-US" sz="2400" dirty="0" smtClean="0">
              <a:solidFill>
                <a:schemeClr val="tx1"/>
              </a:solidFill>
              <a:latin typeface="Times New Roman" panose="02020603050405020304" pitchFamily="18" charset="0"/>
              <a:cs typeface="Times New Roman" panose="02020603050405020304" pitchFamily="18" charset="0"/>
            </a:endParaRPr>
          </a:p>
          <a:p>
            <a:r>
              <a:rPr lang="en-US" sz="2400" dirty="0" smtClean="0">
                <a:solidFill>
                  <a:schemeClr val="tx1"/>
                </a:solidFill>
                <a:latin typeface="Times New Roman" panose="02020603050405020304" pitchFamily="18" charset="0"/>
                <a:cs typeface="Times New Roman" panose="02020603050405020304" pitchFamily="18" charset="0"/>
              </a:rPr>
              <a:t>Twitter @NIHB1</a:t>
            </a:r>
          </a:p>
          <a:p>
            <a:r>
              <a:rPr lang="en-US" sz="2400" dirty="0" smtClean="0">
                <a:solidFill>
                  <a:schemeClr val="tx1"/>
                </a:solidFill>
                <a:latin typeface="Times New Roman" panose="02020603050405020304" pitchFamily="18" charset="0"/>
                <a:cs typeface="Times New Roman" panose="02020603050405020304" pitchFamily="18" charset="0"/>
              </a:rPr>
              <a:t>Facebook, too! </a:t>
            </a:r>
          </a:p>
          <a:p>
            <a:endParaRPr lang="en-US" dirty="0" smtClean="0">
              <a:latin typeface="Times New Roman" panose="02020603050405020304" pitchFamily="18" charset="0"/>
              <a:cs typeface="Times New Roman" panose="02020603050405020304" pitchFamily="18" charset="0"/>
            </a:endParaRPr>
          </a:p>
        </p:txBody>
      </p:sp>
      <p:pic>
        <p:nvPicPr>
          <p:cNvPr id="4" name="Picture 3"/>
          <p:cNvPicPr>
            <a:picLocks noChangeAspect="1"/>
          </p:cNvPicPr>
          <p:nvPr/>
        </p:nvPicPr>
        <p:blipFill>
          <a:blip r:embed="rId8" cstate="print">
            <a:extLst>
              <a:ext uri="{28A0092B-C50C-407E-A947-70E740481C1C}">
                <a14:useLocalDpi xmlns:a14="http://schemas.microsoft.com/office/drawing/2010/main" val="0"/>
              </a:ext>
            </a:extLst>
          </a:blip>
          <a:stretch>
            <a:fillRect/>
          </a:stretch>
        </p:blipFill>
        <p:spPr>
          <a:xfrm>
            <a:off x="9576079" y="6286365"/>
            <a:ext cx="1738583" cy="571317"/>
          </a:xfrm>
          <a:prstGeom prst="rect">
            <a:avLst/>
          </a:prstGeom>
        </p:spPr>
      </p:pic>
    </p:spTree>
    <p:extLst>
      <p:ext uri="{BB962C8B-B14F-4D97-AF65-F5344CB8AC3E}">
        <p14:creationId xmlns:p14="http://schemas.microsoft.com/office/powerpoint/2010/main" val="731865559"/>
      </p:ext>
    </p:extLst>
  </p:cSld>
  <p:clrMapOvr>
    <a:masterClrMapping/>
  </p:clrMapOvr>
  <p:timing>
    <p:tnLst>
      <p:par>
        <p:cTn id="1" dur="indefinite" restart="never" nodeType="tmRoot"/>
      </p:par>
    </p:tnLst>
  </p:timing>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_rels/theme2.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Adjacency">
  <a:themeElements>
    <a:clrScheme name="NewsPrint">
      <a:dk1>
        <a:sysClr val="windowText" lastClr="000000"/>
      </a:dk1>
      <a:lt1>
        <a:sysClr val="window" lastClr="FFFFFF"/>
      </a:lt1>
      <a:dk2>
        <a:srgbClr val="303030"/>
      </a:dk2>
      <a:lt2>
        <a:srgbClr val="DEDEE0"/>
      </a:lt2>
      <a:accent1>
        <a:srgbClr val="AD0101"/>
      </a:accent1>
      <a:accent2>
        <a:srgbClr val="726056"/>
      </a:accent2>
      <a:accent3>
        <a:srgbClr val="AC956E"/>
      </a:accent3>
      <a:accent4>
        <a:srgbClr val="808DA9"/>
      </a:accent4>
      <a:accent5>
        <a:srgbClr val="424E5B"/>
      </a:accent5>
      <a:accent6>
        <a:srgbClr val="730E00"/>
      </a:accent6>
      <a:hlink>
        <a:srgbClr val="D26900"/>
      </a:hlink>
      <a:folHlink>
        <a:srgbClr val="D89243"/>
      </a:folHlink>
    </a:clrScheme>
    <a:fontScheme name="Office">
      <a:majorFont>
        <a:latin typeface="Cambria"/>
        <a:ea typeface=""/>
        <a:cs typeface=""/>
        <a:font script="Jpan" typeface="ＭＳ 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明朝"/>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Adjacency">
      <a:fillStyleLst>
        <a:solidFill>
          <a:schemeClr val="phClr"/>
        </a:solidFill>
        <a:solidFill>
          <a:schemeClr val="phClr">
            <a:tint val="55000"/>
          </a:schemeClr>
        </a:solidFill>
        <a:solidFill>
          <a:schemeClr val="phClr"/>
        </a:solidFill>
      </a:fillStyleLst>
      <a:lnStyleLst>
        <a:ln w="12700"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effectStyle>
        <a:effectStyle>
          <a:effectLst>
            <a:outerShdw blurRad="50800" dist="25400" algn="bl" rotWithShape="0">
              <a:srgbClr val="000000">
                <a:alpha val="60000"/>
              </a:srgbClr>
            </a:outerShdw>
          </a:effectLst>
        </a:effectStyle>
        <a:effectStyle>
          <a:effectLst/>
          <a:scene3d>
            <a:camera prst="orthographicFront">
              <a:rot lat="0" lon="0" rev="0"/>
            </a:camera>
            <a:lightRig rig="brightRoom" dir="tl">
              <a:rot lat="0" lon="0" rev="1800000"/>
            </a:lightRig>
          </a:scene3d>
          <a:sp3d contourW="10160" prstMaterial="dkEdge">
            <a:bevelT w="38100" h="50800" prst="angle"/>
            <a:contourClr>
              <a:schemeClr val="phClr">
                <a:shade val="40000"/>
                <a:satMod val="150000"/>
              </a:schemeClr>
            </a:contourClr>
          </a:sp3d>
        </a:effectStyle>
      </a:effectStyleLst>
      <a:bgFillStyleLst>
        <a:solidFill>
          <a:schemeClr val="phClr"/>
        </a:solidFill>
        <a:gradFill rotWithShape="1">
          <a:gsLst>
            <a:gs pos="0">
              <a:schemeClr val="phClr">
                <a:tint val="90000"/>
              </a:schemeClr>
            </a:gs>
            <a:gs pos="75000">
              <a:schemeClr val="phClr">
                <a:shade val="100000"/>
                <a:satMod val="115000"/>
              </a:schemeClr>
            </a:gs>
            <a:gs pos="100000">
              <a:schemeClr val="phClr">
                <a:shade val="70000"/>
                <a:satMod val="130000"/>
              </a:schemeClr>
            </a:gs>
          </a:gsLst>
          <a:path path="circle">
            <a:fillToRect l="20000" t="50000" r="100000" b="50000"/>
          </a:path>
        </a:gradFill>
        <a:blipFill rotWithShape="1">
          <a:blip xmlns:r="http://schemas.openxmlformats.org/officeDocument/2006/relationships" r:embed="rId1">
            <a:duotone>
              <a:schemeClr val="phClr">
                <a:tint val="97000"/>
              </a:schemeClr>
              <a:schemeClr val="phClr">
                <a:shade val="96000"/>
              </a:schemeClr>
            </a:duotone>
          </a:blip>
          <a:tile tx="0" ty="0" sx="32000" sy="32000" flip="none" algn="tl"/>
        </a:blipFill>
      </a:bgFillStyleLst>
    </a:fmtScheme>
  </a:themeElements>
  <a:objectDefaults/>
  <a:extraClrSchemeLst/>
</a:theme>
</file>

<file path=ppt/theme/theme2.xml><?xml version="1.0" encoding="utf-8"?>
<a:theme xmlns:a="http://schemas.openxmlformats.org/drawingml/2006/main" name="1_Adjacency">
  <a:themeElements>
    <a:clrScheme name="NewsPrint">
      <a:dk1>
        <a:sysClr val="windowText" lastClr="000000"/>
      </a:dk1>
      <a:lt1>
        <a:sysClr val="window" lastClr="FFFFFF"/>
      </a:lt1>
      <a:dk2>
        <a:srgbClr val="303030"/>
      </a:dk2>
      <a:lt2>
        <a:srgbClr val="DEDEE0"/>
      </a:lt2>
      <a:accent1>
        <a:srgbClr val="AD0101"/>
      </a:accent1>
      <a:accent2>
        <a:srgbClr val="726056"/>
      </a:accent2>
      <a:accent3>
        <a:srgbClr val="AC956E"/>
      </a:accent3>
      <a:accent4>
        <a:srgbClr val="808DA9"/>
      </a:accent4>
      <a:accent5>
        <a:srgbClr val="424E5B"/>
      </a:accent5>
      <a:accent6>
        <a:srgbClr val="730E00"/>
      </a:accent6>
      <a:hlink>
        <a:srgbClr val="D26900"/>
      </a:hlink>
      <a:folHlink>
        <a:srgbClr val="D89243"/>
      </a:folHlink>
    </a:clrScheme>
    <a:fontScheme name="Office">
      <a:majorFont>
        <a:latin typeface="Cambria"/>
        <a:ea typeface=""/>
        <a:cs typeface=""/>
        <a:font script="Jpan" typeface="ＭＳ 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明朝"/>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Adjacency">
      <a:fillStyleLst>
        <a:solidFill>
          <a:schemeClr val="phClr"/>
        </a:solidFill>
        <a:solidFill>
          <a:schemeClr val="phClr">
            <a:tint val="55000"/>
          </a:schemeClr>
        </a:solidFill>
        <a:solidFill>
          <a:schemeClr val="phClr"/>
        </a:solidFill>
      </a:fillStyleLst>
      <a:lnStyleLst>
        <a:ln w="12700"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effectStyle>
        <a:effectStyle>
          <a:effectLst>
            <a:outerShdw blurRad="50800" dist="25400" algn="bl" rotWithShape="0">
              <a:srgbClr val="000000">
                <a:alpha val="60000"/>
              </a:srgbClr>
            </a:outerShdw>
          </a:effectLst>
        </a:effectStyle>
        <a:effectStyle>
          <a:effectLst/>
          <a:scene3d>
            <a:camera prst="orthographicFront">
              <a:rot lat="0" lon="0" rev="0"/>
            </a:camera>
            <a:lightRig rig="brightRoom" dir="tl">
              <a:rot lat="0" lon="0" rev="1800000"/>
            </a:lightRig>
          </a:scene3d>
          <a:sp3d contourW="10160" prstMaterial="dkEdge">
            <a:bevelT w="38100" h="50800" prst="angle"/>
            <a:contourClr>
              <a:schemeClr val="phClr">
                <a:shade val="40000"/>
                <a:satMod val="150000"/>
              </a:schemeClr>
            </a:contourClr>
          </a:sp3d>
        </a:effectStyle>
      </a:effectStyleLst>
      <a:bgFillStyleLst>
        <a:solidFill>
          <a:schemeClr val="phClr"/>
        </a:solidFill>
        <a:gradFill rotWithShape="1">
          <a:gsLst>
            <a:gs pos="0">
              <a:schemeClr val="phClr">
                <a:tint val="90000"/>
              </a:schemeClr>
            </a:gs>
            <a:gs pos="75000">
              <a:schemeClr val="phClr">
                <a:shade val="100000"/>
                <a:satMod val="115000"/>
              </a:schemeClr>
            </a:gs>
            <a:gs pos="100000">
              <a:schemeClr val="phClr">
                <a:shade val="70000"/>
                <a:satMod val="130000"/>
              </a:schemeClr>
            </a:gs>
          </a:gsLst>
          <a:path path="circle">
            <a:fillToRect l="20000" t="50000" r="100000" b="50000"/>
          </a:path>
        </a:gradFill>
        <a:blipFill rotWithShape="1">
          <a:blip xmlns:r="http://schemas.openxmlformats.org/officeDocument/2006/relationships" r:embed="rId1">
            <a:duotone>
              <a:schemeClr val="phClr">
                <a:tint val="97000"/>
              </a:schemeClr>
              <a:schemeClr val="phClr">
                <a:shade val="96000"/>
              </a:schemeClr>
            </a:duotone>
          </a:blip>
          <a:tile tx="0" ty="0" sx="32000" sy="32000" flip="none" algn="tl"/>
        </a:blip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4.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14531</TotalTime>
  <Words>1419</Words>
  <Application>Microsoft Office PowerPoint</Application>
  <PresentationFormat>Widescreen</PresentationFormat>
  <Paragraphs>155</Paragraphs>
  <Slides>11</Slides>
  <Notes>11</Notes>
  <HiddenSlides>0</HiddenSlides>
  <MMClips>0</MMClips>
  <ScaleCrop>false</ScaleCrop>
  <HeadingPairs>
    <vt:vector size="6" baseType="variant">
      <vt:variant>
        <vt:lpstr>Fonts Used</vt:lpstr>
      </vt:variant>
      <vt:variant>
        <vt:i4>6</vt:i4>
      </vt:variant>
      <vt:variant>
        <vt:lpstr>Theme</vt:lpstr>
      </vt:variant>
      <vt:variant>
        <vt:i4>2</vt:i4>
      </vt:variant>
      <vt:variant>
        <vt:lpstr>Slide Titles</vt:lpstr>
      </vt:variant>
      <vt:variant>
        <vt:i4>11</vt:i4>
      </vt:variant>
    </vt:vector>
  </HeadingPairs>
  <TitlesOfParts>
    <vt:vector size="19" baseType="lpstr">
      <vt:lpstr>Arial</vt:lpstr>
      <vt:lpstr>Calibri</vt:lpstr>
      <vt:lpstr>Cambria</vt:lpstr>
      <vt:lpstr>Papyrus</vt:lpstr>
      <vt:lpstr>Times New Roman</vt:lpstr>
      <vt:lpstr>Wingdings</vt:lpstr>
      <vt:lpstr>Adjacency</vt:lpstr>
      <vt:lpstr>1_Adjacency</vt:lpstr>
      <vt:lpstr>Indian Health Legislative Update</vt:lpstr>
      <vt:lpstr>SAVE THE DATE! </vt:lpstr>
      <vt:lpstr>FY 2018 Omnibus Appropriations Act</vt:lpstr>
      <vt:lpstr>FY 2018 Omnibus Appropriations Act</vt:lpstr>
      <vt:lpstr>FY 2019 President’s Budget</vt:lpstr>
      <vt:lpstr>FY 2019 President’s Budget – Indian Health Service </vt:lpstr>
      <vt:lpstr>Opioid Crisis in Indian Country</vt:lpstr>
      <vt:lpstr>Restoring Accountability in the IHS Act</vt:lpstr>
      <vt:lpstr>Veterans’ Health Legislation</vt:lpstr>
      <vt:lpstr>Other Issues</vt:lpstr>
      <vt:lpstr>Contacts</vt:lpstr>
    </vt:vector>
  </TitlesOfParts>
  <Company/>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Devin Delrow</dc:creator>
  <cp:lastModifiedBy>Caitrin McCarron Shuy</cp:lastModifiedBy>
  <cp:revision>360</cp:revision>
  <cp:lastPrinted>2018-03-28T13:00:51Z</cp:lastPrinted>
  <dcterms:created xsi:type="dcterms:W3CDTF">2015-04-23T20:15:34Z</dcterms:created>
  <dcterms:modified xsi:type="dcterms:W3CDTF">2018-03-28T13:41:40Z</dcterms:modified>
</cp:coreProperties>
</file>