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9" r:id="rId1"/>
  </p:sldMasterIdLst>
  <p:notesMasterIdLst>
    <p:notesMasterId r:id="rId50"/>
  </p:notesMasterIdLst>
  <p:sldIdLst>
    <p:sldId id="476" r:id="rId2"/>
    <p:sldId id="261" r:id="rId3"/>
    <p:sldId id="467" r:id="rId4"/>
    <p:sldId id="477" r:id="rId5"/>
    <p:sldId id="286" r:id="rId6"/>
    <p:sldId id="287" r:id="rId7"/>
    <p:sldId id="320" r:id="rId8"/>
    <p:sldId id="448" r:id="rId9"/>
    <p:sldId id="322" r:id="rId10"/>
    <p:sldId id="288" r:id="rId11"/>
    <p:sldId id="363" r:id="rId12"/>
    <p:sldId id="364" r:id="rId13"/>
    <p:sldId id="365" r:id="rId14"/>
    <p:sldId id="366" r:id="rId15"/>
    <p:sldId id="367" r:id="rId16"/>
    <p:sldId id="368" r:id="rId17"/>
    <p:sldId id="369" r:id="rId18"/>
    <p:sldId id="370" r:id="rId19"/>
    <p:sldId id="371" r:id="rId20"/>
    <p:sldId id="372" r:id="rId21"/>
    <p:sldId id="373" r:id="rId22"/>
    <p:sldId id="354" r:id="rId23"/>
    <p:sldId id="355" r:id="rId24"/>
    <p:sldId id="356" r:id="rId25"/>
    <p:sldId id="357" r:id="rId26"/>
    <p:sldId id="475" r:id="rId27"/>
    <p:sldId id="316" r:id="rId28"/>
    <p:sldId id="318" r:id="rId29"/>
    <p:sldId id="319" r:id="rId30"/>
    <p:sldId id="317" r:id="rId31"/>
    <p:sldId id="323" r:id="rId32"/>
    <p:sldId id="338" r:id="rId33"/>
    <p:sldId id="379" r:id="rId34"/>
    <p:sldId id="478" r:id="rId35"/>
    <p:sldId id="481" r:id="rId36"/>
    <p:sldId id="466" r:id="rId37"/>
    <p:sldId id="479" r:id="rId38"/>
    <p:sldId id="468" r:id="rId39"/>
    <p:sldId id="469" r:id="rId40"/>
    <p:sldId id="470" r:id="rId41"/>
    <p:sldId id="471" r:id="rId42"/>
    <p:sldId id="473" r:id="rId43"/>
    <p:sldId id="472" r:id="rId44"/>
    <p:sldId id="480" r:id="rId45"/>
    <p:sldId id="474" r:id="rId46"/>
    <p:sldId id="482" r:id="rId47"/>
    <p:sldId id="483" r:id="rId48"/>
    <p:sldId id="484" r:id="rId4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60"/>
  </p:normalViewPr>
  <p:slideViewPr>
    <p:cSldViewPr snapToGrid="0" snapToObjects="1">
      <p:cViewPr varScale="1">
        <p:scale>
          <a:sx n="112" d="100"/>
          <a:sy n="112" d="100"/>
        </p:scale>
        <p:origin x="-61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6903722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Whoever speaks to this number needs to also draw attention to the: (1) almost even split between crop and livestock sales; and (2) the average income per farm Native vs. non-Native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8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p>
        </p:txBody>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Century Gothic" charset="0"/>
                <a:ea typeface="Century Gothic" charset="0"/>
                <a:cs typeface="Century Gothic" charset="0"/>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edit Master subtitle style</a:t>
            </a: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1"/>
          </p:nvPr>
        </p:nvSpPr>
        <p:spPr/>
        <p:txBody>
          <a:bodyPr/>
          <a:lstStyle/>
          <a:p>
            <a:fld id="{B88CE1A6-3BA2-A642-8632-A380944C8708}" type="slidenum">
              <a:rPr lang="en-US" smtClean="0"/>
              <a:t>‹#›</a:t>
            </a:fld>
            <a:endParaRPr lang="en-US"/>
          </a:p>
        </p:txBody>
      </p:sp>
      <p:sp>
        <p:nvSpPr>
          <p:cNvPr id="15" name="Title 14"/>
          <p:cNvSpPr>
            <a:spLocks noGrp="1"/>
          </p:cNvSpPr>
          <p:nvPr>
            <p:ph type="title"/>
          </p:nvPr>
        </p:nvSpPr>
        <p:spPr/>
        <p:txBody>
          <a:bodyPr/>
          <a:lstStyle/>
          <a:p>
            <a:r>
              <a:rPr lang="en-US"/>
              <a:t>Click to edit Master title style</a:t>
            </a:r>
          </a:p>
        </p:txBody>
      </p:sp>
      <p:sp>
        <p:nvSpPr>
          <p:cNvPr id="16" name="Footer Placeholder 4"/>
          <p:cNvSpPr>
            <a:spLocks noGrp="1"/>
          </p:cNvSpPr>
          <p:nvPr>
            <p:ph type="ftr" sz="quarter" idx="3"/>
          </p:nvPr>
        </p:nvSpPr>
        <p:spPr>
          <a:xfrm>
            <a:off x="822960" y="4828692"/>
            <a:ext cx="7543800" cy="268220"/>
          </a:xfrm>
          <a:prstGeom prst="rect">
            <a:avLst/>
          </a:prstGeom>
        </p:spPr>
        <p:txBody>
          <a:bodyPr vert="horz" lIns="91440" tIns="45720" rIns="91440" bIns="45720" rtlCol="0" anchor="ctr"/>
          <a:lstStyle>
            <a:lvl1pPr algn="ctr">
              <a:defRPr sz="2100" b="1" cap="none" spc="600" baseline="0">
                <a:solidFill>
                  <a:srgbClr val="FFFFFF"/>
                </a:solidFill>
                <a:latin typeface="Century Gothic" charset="0"/>
                <a:ea typeface="Century Gothic" charset="0"/>
                <a:cs typeface="Century Gothic" charset="0"/>
              </a:defRPr>
            </a:lvl1pPr>
          </a:lstStyle>
          <a:p>
            <a:r>
              <a:rPr lang="en-US" dirty="0"/>
              <a:t>Native Farm Bill Coalition</a:t>
            </a:r>
          </a:p>
        </p:txBody>
      </p:sp>
    </p:spTree>
    <p:extLst>
      <p:ext uri="{BB962C8B-B14F-4D97-AF65-F5344CB8AC3E}">
        <p14:creationId xmlns:p14="http://schemas.microsoft.com/office/powerpoint/2010/main" val="242070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8" name="Footer Placeholder 7"/>
          <p:cNvSpPr>
            <a:spLocks noGrp="1"/>
          </p:cNvSpPr>
          <p:nvPr>
            <p:ph type="ftr" sz="quarter" idx="10"/>
          </p:nvPr>
        </p:nvSpPr>
        <p:spPr/>
        <p:txBody>
          <a:bodyPr/>
          <a:lstStyle/>
          <a:p>
            <a:r>
              <a:rPr lang="en-US"/>
              <a:t>Native Farm Bill Coalition</a:t>
            </a:r>
            <a:endParaRPr lang="en-US" dirty="0"/>
          </a:p>
        </p:txBody>
      </p:sp>
      <p:sp>
        <p:nvSpPr>
          <p:cNvPr id="9" name="Slide Number Placeholder 8"/>
          <p:cNvSpPr>
            <a:spLocks noGrp="1"/>
          </p:cNvSpPr>
          <p:nvPr>
            <p:ph type="sldNum" sz="quarter" idx="11"/>
          </p:nvPr>
        </p:nvSpPr>
        <p:spPr/>
        <p:txBody>
          <a:bodyPr/>
          <a:lstStyle/>
          <a:p>
            <a:fld id="{B88CE1A6-3BA2-A642-8632-A380944C8708}" type="slidenum">
              <a:rPr lang="en-US" smtClean="0"/>
              <a:t>‹#›</a:t>
            </a:fld>
            <a:endParaRPr lang="en-US"/>
          </a:p>
        </p:txBody>
      </p:sp>
    </p:spTree>
    <p:extLst>
      <p:ext uri="{BB962C8B-B14F-4D97-AF65-F5344CB8AC3E}">
        <p14:creationId xmlns:p14="http://schemas.microsoft.com/office/powerpoint/2010/main" val="79412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lIns="91440" tIns="0" rIns="91440" bIns="0" anchor="b">
            <a:noAutofit/>
          </a:bodyPr>
          <a:lstStyle>
            <a:lvl1pPr>
              <a:defRPr sz="27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638965" y="5631000"/>
            <a:ext cx="1854203"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88CE1A6-3BA2-A642-8632-A380944C8708}" type="slidenum">
              <a:rPr lang="en-US" smtClean="0"/>
              <a:t>‹#›</a:t>
            </a:fld>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1500442" y="5632"/>
            <a:ext cx="6140735" cy="3666659"/>
          </a:xfrm>
          <a:prstGeom prst="rect">
            <a:avLst/>
          </a:prstGeom>
        </p:spPr>
      </p:pic>
    </p:spTree>
    <p:extLst>
      <p:ext uri="{BB962C8B-B14F-4D97-AF65-F5344CB8AC3E}">
        <p14:creationId xmlns:p14="http://schemas.microsoft.com/office/powerpoint/2010/main" val="3264361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479064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p>
        </p:txBody>
      </p:sp>
      <p:sp>
        <p:nvSpPr>
          <p:cNvPr id="9" name="Rectangle 8"/>
          <p:cNvSpPr/>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22960" y="4828692"/>
            <a:ext cx="7543800" cy="268220"/>
          </a:xfrm>
          <a:prstGeom prst="rect">
            <a:avLst/>
          </a:prstGeom>
        </p:spPr>
        <p:txBody>
          <a:bodyPr vert="horz" lIns="91440" tIns="45720" rIns="91440" bIns="45720" rtlCol="0" anchor="ctr"/>
          <a:lstStyle>
            <a:lvl1pPr algn="ctr">
              <a:defRPr sz="2100" b="1" cap="none" spc="600" baseline="0">
                <a:solidFill>
                  <a:srgbClr val="FFFFFF"/>
                </a:solidFill>
                <a:latin typeface="Century Gothic" charset="0"/>
                <a:ea typeface="Century Gothic" charset="0"/>
                <a:cs typeface="Century Gothic" charset="0"/>
              </a:defRPr>
            </a:lvl1pPr>
          </a:lstStyle>
          <a:p>
            <a:r>
              <a:rPr lang="en-US" dirty="0"/>
              <a:t>Native Farm Bill Coalition</a:t>
            </a:r>
          </a:p>
        </p:txBody>
      </p:sp>
      <p:sp>
        <p:nvSpPr>
          <p:cNvPr id="6" name="Slide Number Placeholder 5"/>
          <p:cNvSpPr>
            <a:spLocks noGrp="1"/>
          </p:cNvSpPr>
          <p:nvPr>
            <p:ph type="sldNum" sz="quarter" idx="4"/>
          </p:nvPr>
        </p:nvSpPr>
        <p:spPr>
          <a:xfrm>
            <a:off x="8077685" y="4823068"/>
            <a:ext cx="984019" cy="273844"/>
          </a:xfrm>
          <a:prstGeom prst="rect">
            <a:avLst/>
          </a:prstGeom>
        </p:spPr>
        <p:txBody>
          <a:bodyPr vert="horz" lIns="91440" tIns="45720" rIns="91440" bIns="45720" rtlCol="0" anchor="ctr"/>
          <a:lstStyle>
            <a:lvl1pPr algn="r">
              <a:defRPr sz="788">
                <a:solidFill>
                  <a:srgbClr val="FFFFFF"/>
                </a:solidFill>
              </a:defRPr>
            </a:lvl1pPr>
          </a:lstStyle>
          <a:p>
            <a:fld id="{B88CE1A6-3BA2-A642-8632-A380944C8708}" type="slidenum">
              <a:rPr lang="en-US" smtClean="0"/>
              <a:t>‹#›</a:t>
            </a:fld>
            <a:endParaRPr lang="en-US"/>
          </a:p>
        </p:txBody>
      </p:sp>
      <p:cxnSp>
        <p:nvCxnSpPr>
          <p:cNvPr id="10" name="Straight Connector 9"/>
          <p:cNvCxnSpPr/>
          <p:nvPr userDrawn="1"/>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88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sldNum="0" hdr="0" dt="0"/>
  <p:txStyles>
    <p:titleStyle>
      <a:lvl1pPr algn="l" defTabSz="685800" rtl="0" eaLnBrk="1" latinLnBrk="0" hangingPunct="1">
        <a:lnSpc>
          <a:spcPct val="85000"/>
        </a:lnSpc>
        <a:spcBef>
          <a:spcPct val="0"/>
        </a:spcBef>
        <a:buNone/>
        <a:defRPr sz="3600" b="1" i="0" kern="1200" spc="-38" baseline="0">
          <a:solidFill>
            <a:schemeClr val="accent2"/>
          </a:solidFill>
          <a:latin typeface="Century Gothic" charset="0"/>
          <a:ea typeface="Century Gothic" charset="0"/>
          <a:cs typeface="Century Gothic" charset="0"/>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Century Gothic" charset="0"/>
          <a:ea typeface="Century Gothic" charset="0"/>
          <a:cs typeface="Century Gothic" charset="0"/>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Century Gothic" charset="0"/>
          <a:ea typeface="Century Gothic" charset="0"/>
          <a:cs typeface="Century Gothic" charset="0"/>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charset="0"/>
          <a:ea typeface="Century Gothic" charset="0"/>
          <a:cs typeface="Century Gothic" charset="0"/>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charset="0"/>
          <a:ea typeface="Century Gothic" charset="0"/>
          <a:cs typeface="Century Gothic" charset="0"/>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charset="0"/>
          <a:ea typeface="Century Gothic" charset="0"/>
          <a:cs typeface="Century Gothic"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hyperlink" Target="http://seedsofnativehealth.org/farm-bill-report-and-title-summaries/" TargetMode="Externa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tiff"/></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janie.hipp2@gmail.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info@nativefarmbillcoalition.org" TargetMode="External"/><Relationship Id="rId2" Type="http://schemas.openxmlformats.org/officeDocument/2006/relationships/hyperlink" Target="http://www.nativefarmbillcoalition.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nativefarmbillcoalition.org/"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hyperlink" Target="mailto:cduren@uark.edu" TargetMode="External"/><Relationship Id="rId4" Type="http://schemas.openxmlformats.org/officeDocument/2006/relationships/hyperlink" Target="mailto:info@nativefarmbillcoalition.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994081"/>
            <a:ext cx="7585234" cy="888999"/>
          </a:xfrm>
        </p:spPr>
        <p:txBody>
          <a:bodyPr/>
          <a:lstStyle/>
          <a:p>
            <a:pPr algn="ctr"/>
            <a:r>
              <a:rPr lang="en-US" sz="2400" b="1" dirty="0"/>
              <a:t/>
            </a:r>
            <a:br>
              <a:rPr lang="en-US" sz="2400" b="1" dirty="0"/>
            </a:br>
            <a:r>
              <a:rPr lang="en-US" sz="2400" b="1" dirty="0"/>
              <a:t/>
            </a:r>
            <a:br>
              <a:rPr lang="en-US" sz="2400" b="1" dirty="0"/>
            </a:br>
            <a:r>
              <a:rPr lang="en-US" sz="2400" b="1" dirty="0"/>
              <a:t/>
            </a:r>
            <a:br>
              <a:rPr lang="en-US" sz="2400" b="1" dirty="0"/>
            </a:br>
            <a:r>
              <a:rPr lang="en-US" sz="2400" b="1" dirty="0"/>
              <a:t>2018 Tribal Self-Governance Annual Conference</a:t>
            </a:r>
            <a:r>
              <a:rPr lang="en-US" b="1" dirty="0"/>
              <a:t/>
            </a:r>
            <a:br>
              <a:rPr lang="en-US" b="1" dirty="0"/>
            </a:br>
            <a:r>
              <a:rPr lang="en-US" sz="1800" b="1" i="1" dirty="0"/>
              <a:t>April 25, 2018</a:t>
            </a:r>
            <a:br>
              <a:rPr lang="en-US" sz="1800" b="1" i="1" dirty="0"/>
            </a:br>
            <a:endParaRPr lang="en-US" b="1" dirty="0"/>
          </a:p>
        </p:txBody>
      </p:sp>
    </p:spTree>
    <p:extLst>
      <p:ext uri="{BB962C8B-B14F-4D97-AF65-F5344CB8AC3E}">
        <p14:creationId xmlns:p14="http://schemas.microsoft.com/office/powerpoint/2010/main" val="363127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Current Farm Bill Titles</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
        <p:nvSpPr>
          <p:cNvPr id="7" name="Content Placeholder 4"/>
          <p:cNvSpPr>
            <a:spLocks noGrp="1"/>
          </p:cNvSpPr>
          <p:nvPr>
            <p:ph idx="1"/>
          </p:nvPr>
        </p:nvSpPr>
        <p:spPr/>
        <p:txBody>
          <a:bodyPr numCol="2">
            <a:noAutofit/>
          </a:bodyPr>
          <a:lstStyle/>
          <a:p>
            <a:pPr marL="385763" indent="-385763">
              <a:buFont typeface="+mj-lt"/>
              <a:buAutoNum type="romanUcPeriod"/>
            </a:pPr>
            <a:r>
              <a:rPr lang="en-US" sz="2100" b="1" dirty="0">
                <a:solidFill>
                  <a:schemeClr val="tx1"/>
                </a:solidFill>
              </a:rPr>
              <a:t>Commodities </a:t>
            </a:r>
          </a:p>
          <a:p>
            <a:pPr marL="385763" indent="-385763">
              <a:buFont typeface="+mj-lt"/>
              <a:buAutoNum type="romanUcPeriod"/>
            </a:pPr>
            <a:r>
              <a:rPr lang="en-US" sz="2100" b="1" dirty="0">
                <a:solidFill>
                  <a:schemeClr val="tx1"/>
                </a:solidFill>
              </a:rPr>
              <a:t>Conservation</a:t>
            </a:r>
          </a:p>
          <a:p>
            <a:pPr marL="385763" indent="-385763">
              <a:buFont typeface="+mj-lt"/>
              <a:buAutoNum type="romanUcPeriod"/>
            </a:pPr>
            <a:r>
              <a:rPr lang="en-US" sz="2100" b="1" dirty="0">
                <a:solidFill>
                  <a:schemeClr val="tx1"/>
                </a:solidFill>
              </a:rPr>
              <a:t>Trade</a:t>
            </a:r>
          </a:p>
          <a:p>
            <a:pPr marL="385763" indent="-385763">
              <a:buFont typeface="+mj-lt"/>
              <a:buAutoNum type="romanUcPeriod"/>
            </a:pPr>
            <a:r>
              <a:rPr lang="en-US" sz="2100" b="1" dirty="0">
                <a:solidFill>
                  <a:schemeClr val="tx1"/>
                </a:solidFill>
              </a:rPr>
              <a:t>Nutrition</a:t>
            </a:r>
          </a:p>
          <a:p>
            <a:pPr marL="385763" indent="-385763">
              <a:buFont typeface="+mj-lt"/>
              <a:buAutoNum type="romanUcPeriod"/>
            </a:pPr>
            <a:r>
              <a:rPr lang="en-US" sz="2100" b="1" dirty="0">
                <a:solidFill>
                  <a:schemeClr val="tx1"/>
                </a:solidFill>
              </a:rPr>
              <a:t>Credit</a:t>
            </a:r>
          </a:p>
          <a:p>
            <a:pPr marL="385763" indent="-385763">
              <a:buFont typeface="+mj-lt"/>
              <a:buAutoNum type="romanUcPeriod"/>
            </a:pPr>
            <a:r>
              <a:rPr lang="en-US" sz="2100" b="1" dirty="0">
                <a:solidFill>
                  <a:schemeClr val="tx1"/>
                </a:solidFill>
              </a:rPr>
              <a:t>Rural Development</a:t>
            </a:r>
          </a:p>
          <a:p>
            <a:pPr marL="385763" indent="-385763">
              <a:buFont typeface="+mj-lt"/>
              <a:buAutoNum type="romanUcPeriod"/>
            </a:pPr>
            <a:endParaRPr lang="en-US" sz="2100" b="1" dirty="0">
              <a:solidFill>
                <a:schemeClr val="tx1"/>
              </a:solidFill>
            </a:endParaRPr>
          </a:p>
          <a:p>
            <a:pPr marL="385763" indent="-385763">
              <a:buFont typeface="+mj-lt"/>
              <a:buAutoNum type="romanUcPeriod"/>
            </a:pPr>
            <a:r>
              <a:rPr lang="en-US" sz="2100" b="1" dirty="0">
                <a:solidFill>
                  <a:schemeClr val="tx1"/>
                </a:solidFill>
              </a:rPr>
              <a:t>Research/Education</a:t>
            </a:r>
          </a:p>
          <a:p>
            <a:pPr marL="385763" indent="-385763">
              <a:buFont typeface="+mj-lt"/>
              <a:buAutoNum type="romanUcPeriod"/>
            </a:pPr>
            <a:r>
              <a:rPr lang="en-US" sz="2100" b="1" dirty="0">
                <a:solidFill>
                  <a:schemeClr val="tx1"/>
                </a:solidFill>
              </a:rPr>
              <a:t>Forestry</a:t>
            </a:r>
          </a:p>
          <a:p>
            <a:pPr marL="385763" indent="-385763">
              <a:buFont typeface="+mj-lt"/>
              <a:buAutoNum type="romanUcPeriod"/>
            </a:pPr>
            <a:r>
              <a:rPr lang="en-US" sz="2100" b="1" dirty="0">
                <a:solidFill>
                  <a:schemeClr val="tx1"/>
                </a:solidFill>
              </a:rPr>
              <a:t>Energy</a:t>
            </a:r>
          </a:p>
          <a:p>
            <a:pPr marL="385763" indent="-385763">
              <a:buFont typeface="+mj-lt"/>
              <a:buAutoNum type="romanUcPeriod"/>
            </a:pPr>
            <a:r>
              <a:rPr lang="en-US" sz="2100" b="1" dirty="0">
                <a:solidFill>
                  <a:schemeClr val="tx1"/>
                </a:solidFill>
              </a:rPr>
              <a:t>Horticulture</a:t>
            </a:r>
          </a:p>
          <a:p>
            <a:pPr marL="385763" indent="-385763">
              <a:buFont typeface="+mj-lt"/>
              <a:buAutoNum type="romanUcPeriod"/>
            </a:pPr>
            <a:r>
              <a:rPr lang="en-US" sz="2100" b="1" dirty="0">
                <a:solidFill>
                  <a:schemeClr val="tx1"/>
                </a:solidFill>
              </a:rPr>
              <a:t>Crop Insurance</a:t>
            </a:r>
          </a:p>
          <a:p>
            <a:pPr marL="385763" indent="-385763">
              <a:buFont typeface="+mj-lt"/>
              <a:buAutoNum type="romanUcPeriod"/>
            </a:pPr>
            <a:r>
              <a:rPr lang="en-US" sz="2100" b="1" dirty="0">
                <a:solidFill>
                  <a:schemeClr val="tx1"/>
                </a:solidFill>
              </a:rPr>
              <a:t>Miscellaneous </a:t>
            </a:r>
          </a:p>
        </p:txBody>
      </p:sp>
    </p:spTree>
    <p:extLst>
      <p:ext uri="{BB962C8B-B14F-4D97-AF65-F5344CB8AC3E}">
        <p14:creationId xmlns:p14="http://schemas.microsoft.com/office/powerpoint/2010/main" val="1069762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Basics and upcoming issues</a:t>
            </a:r>
          </a:p>
        </p:txBody>
      </p:sp>
      <p:sp>
        <p:nvSpPr>
          <p:cNvPr id="3" name="Title 2"/>
          <p:cNvSpPr>
            <a:spLocks noGrp="1"/>
          </p:cNvSpPr>
          <p:nvPr>
            <p:ph type="title"/>
          </p:nvPr>
        </p:nvSpPr>
        <p:spPr/>
        <p:txBody>
          <a:bodyPr/>
          <a:lstStyle/>
          <a:p>
            <a:r>
              <a:rPr lang="en-US" dirty="0"/>
              <a:t>The Nutrition Title </a:t>
            </a:r>
          </a:p>
        </p:txBody>
      </p:sp>
      <p:sp>
        <p:nvSpPr>
          <p:cNvPr id="4" name="Footer Placeholder 3"/>
          <p:cNvSpPr>
            <a:spLocks noGrp="1"/>
          </p:cNvSpPr>
          <p:nvPr>
            <p:ph type="ftr" sz="quarter" idx="3"/>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245738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00000"/>
              </a:lnSpc>
              <a:spcBef>
                <a:spcPts val="0"/>
              </a:spcBef>
              <a:spcAft>
                <a:spcPts val="0"/>
              </a:spcAft>
              <a:buClrTx/>
            </a:pPr>
            <a:r>
              <a:rPr lang="en-US" sz="2100" b="1" dirty="0"/>
              <a:t>The Basics</a:t>
            </a:r>
          </a:p>
          <a:p>
            <a:pPr lvl="1">
              <a:lnSpc>
                <a:spcPct val="100000"/>
              </a:lnSpc>
              <a:spcBef>
                <a:spcPts val="0"/>
              </a:spcBef>
              <a:spcAft>
                <a:spcPts val="0"/>
              </a:spcAft>
            </a:pPr>
            <a:r>
              <a:rPr lang="en-US" sz="1800" dirty="0"/>
              <a:t>The Most Contentious Title</a:t>
            </a:r>
          </a:p>
          <a:p>
            <a:pPr lvl="1">
              <a:lnSpc>
                <a:spcPct val="100000"/>
              </a:lnSpc>
              <a:spcBef>
                <a:spcPts val="0"/>
              </a:spcBef>
              <a:spcAft>
                <a:spcPts val="0"/>
              </a:spcAft>
            </a:pPr>
            <a:r>
              <a:rPr lang="en-US" sz="1800" dirty="0"/>
              <a:t>80 percent of total funding of the entire Farm Bill</a:t>
            </a:r>
          </a:p>
          <a:p>
            <a:pPr lvl="1">
              <a:lnSpc>
                <a:spcPct val="100000"/>
              </a:lnSpc>
              <a:spcBef>
                <a:spcPts val="0"/>
              </a:spcBef>
              <a:spcAft>
                <a:spcPts val="0"/>
              </a:spcAft>
            </a:pPr>
            <a:r>
              <a:rPr lang="en-US" sz="1800" dirty="0"/>
              <a:t>SNAP cut by $8.6 billion in 2014 - Survived a $20 billion cut &amp; being removed from the Bill</a:t>
            </a:r>
          </a:p>
          <a:p>
            <a:pPr lvl="1">
              <a:lnSpc>
                <a:spcPct val="100000"/>
              </a:lnSpc>
              <a:spcBef>
                <a:spcPts val="0"/>
              </a:spcBef>
              <a:spcAft>
                <a:spcPts val="0"/>
              </a:spcAft>
            </a:pPr>
            <a:r>
              <a:rPr lang="en-US" sz="1800" dirty="0"/>
              <a:t>Represents rural and urban partnership that’s existed for over 40 years</a:t>
            </a:r>
          </a:p>
          <a:p>
            <a:pPr lvl="1">
              <a:lnSpc>
                <a:spcPct val="100000"/>
              </a:lnSpc>
              <a:spcBef>
                <a:spcPts val="0"/>
              </a:spcBef>
              <a:spcAft>
                <a:spcPts val="0"/>
              </a:spcAft>
            </a:pPr>
            <a:r>
              <a:rPr lang="en-US" sz="1800" dirty="0"/>
              <a:t>Must keep this partnership together to improve food access for everyone</a:t>
            </a:r>
          </a:p>
          <a:p>
            <a:endParaRPr lang="en-US" dirty="0"/>
          </a:p>
        </p:txBody>
      </p:sp>
      <p:sp>
        <p:nvSpPr>
          <p:cNvPr id="3" name="Title 2"/>
          <p:cNvSpPr>
            <a:spLocks noGrp="1"/>
          </p:cNvSpPr>
          <p:nvPr>
            <p:ph type="title"/>
          </p:nvPr>
        </p:nvSpPr>
        <p:spPr/>
        <p:txBody>
          <a:bodyPr/>
          <a:lstStyle/>
          <a:p>
            <a:pPr algn="ctr"/>
            <a:r>
              <a:rPr lang="en-US" dirty="0"/>
              <a:t>The Nutrition Title Basics</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425429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00000"/>
              </a:lnSpc>
              <a:spcBef>
                <a:spcPts val="0"/>
              </a:spcBef>
              <a:spcAft>
                <a:spcPts val="0"/>
              </a:spcAft>
            </a:pPr>
            <a:r>
              <a:rPr lang="en-US" sz="2100" b="1" dirty="0"/>
              <a:t>Impacts the Largest Number of People</a:t>
            </a:r>
          </a:p>
          <a:p>
            <a:pPr lvl="1">
              <a:lnSpc>
                <a:spcPct val="100000"/>
              </a:lnSpc>
              <a:spcBef>
                <a:spcPts val="0"/>
              </a:spcBef>
              <a:spcAft>
                <a:spcPts val="0"/>
              </a:spcAft>
            </a:pPr>
            <a:r>
              <a:rPr lang="en-US" sz="1950" dirty="0"/>
              <a:t>15 federal food assistance programs </a:t>
            </a:r>
            <a:r>
              <a:rPr lang="mr-IN" sz="1950" dirty="0"/>
              <a:t>–</a:t>
            </a:r>
            <a:r>
              <a:rPr lang="en-US" sz="1950" dirty="0"/>
              <a:t> tribes can manage 3</a:t>
            </a:r>
          </a:p>
          <a:p>
            <a:pPr>
              <a:lnSpc>
                <a:spcPct val="100000"/>
              </a:lnSpc>
              <a:spcBef>
                <a:spcPts val="0"/>
              </a:spcBef>
              <a:spcAft>
                <a:spcPts val="0"/>
              </a:spcAft>
            </a:pPr>
            <a:r>
              <a:rPr lang="en-US" sz="2100" b="1" dirty="0"/>
              <a:t>25 percent of all American Indians and Alaska Natives receive some type of food assistance</a:t>
            </a:r>
          </a:p>
          <a:p>
            <a:pPr lvl="1">
              <a:lnSpc>
                <a:spcPct val="100000"/>
              </a:lnSpc>
              <a:spcBef>
                <a:spcPts val="0"/>
              </a:spcBef>
              <a:spcAft>
                <a:spcPts val="0"/>
              </a:spcAft>
            </a:pPr>
            <a:r>
              <a:rPr lang="en-US" sz="1950" dirty="0"/>
              <a:t>Supplemental Nutrition Assistance Program (SNAP) (Food Stamps) </a:t>
            </a:r>
          </a:p>
          <a:p>
            <a:pPr lvl="1">
              <a:lnSpc>
                <a:spcPct val="100000"/>
              </a:lnSpc>
              <a:spcBef>
                <a:spcPts val="0"/>
              </a:spcBef>
              <a:spcAft>
                <a:spcPts val="0"/>
              </a:spcAft>
            </a:pPr>
            <a:r>
              <a:rPr lang="en-US" sz="1950" dirty="0"/>
              <a:t>24 percent of AI/AN households– but in some communities that number is double or triple that percentage</a:t>
            </a:r>
          </a:p>
          <a:p>
            <a:pPr>
              <a:lnSpc>
                <a:spcPct val="100000"/>
              </a:lnSpc>
              <a:spcBef>
                <a:spcPts val="0"/>
              </a:spcBef>
              <a:spcAft>
                <a:spcPts val="0"/>
              </a:spcAft>
            </a:pPr>
            <a:r>
              <a:rPr lang="en-US" sz="2100" b="1" dirty="0"/>
              <a:t>Food Distribution Program on Indian Reservations (FDPIR) (Commodity Food Package) </a:t>
            </a:r>
          </a:p>
          <a:p>
            <a:pPr lvl="1">
              <a:lnSpc>
                <a:spcPct val="100000"/>
              </a:lnSpc>
              <a:spcBef>
                <a:spcPts val="0"/>
              </a:spcBef>
              <a:spcAft>
                <a:spcPts val="0"/>
              </a:spcAft>
            </a:pPr>
            <a:r>
              <a:rPr lang="en-US" sz="1950" dirty="0"/>
              <a:t>276 Tribes and 100 ITOs manage the program</a:t>
            </a:r>
          </a:p>
          <a:p>
            <a:endParaRPr lang="en-US" dirty="0"/>
          </a:p>
        </p:txBody>
      </p:sp>
      <p:sp>
        <p:nvSpPr>
          <p:cNvPr id="3" name="Title 2"/>
          <p:cNvSpPr>
            <a:spLocks noGrp="1"/>
          </p:cNvSpPr>
          <p:nvPr>
            <p:ph type="title"/>
          </p:nvPr>
        </p:nvSpPr>
        <p:spPr/>
        <p:txBody>
          <a:bodyPr/>
          <a:lstStyle/>
          <a:p>
            <a:pPr algn="ctr"/>
            <a:r>
              <a:rPr lang="en-US" dirty="0"/>
              <a:t>The Nutrition Title Basics</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3933643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41" y="730880"/>
            <a:ext cx="7778236" cy="3613064"/>
          </a:xfrm>
          <a:prstGeom prst="rect">
            <a:avLst/>
          </a:prstGeom>
        </p:spPr>
      </p:pic>
      <p:sp>
        <p:nvSpPr>
          <p:cNvPr id="3" name="TextBox 2"/>
          <p:cNvSpPr txBox="1"/>
          <p:nvPr/>
        </p:nvSpPr>
        <p:spPr>
          <a:xfrm>
            <a:off x="2198594" y="110939"/>
            <a:ext cx="5203860" cy="646331"/>
          </a:xfrm>
          <a:prstGeom prst="rect">
            <a:avLst/>
          </a:prstGeom>
          <a:noFill/>
        </p:spPr>
        <p:txBody>
          <a:bodyPr wrap="none" rtlCol="0">
            <a:spAutoFit/>
          </a:bodyPr>
          <a:lstStyle/>
          <a:p>
            <a:pPr defTabSz="685800" hangingPunct="1"/>
            <a:r>
              <a:rPr lang="en-US" sz="3600" b="1" kern="1200" spc="-38" dirty="0">
                <a:solidFill>
                  <a:srgbClr val="63A537"/>
                </a:solidFill>
                <a:latin typeface="Century Gothic" charset="0"/>
                <a:ea typeface="Century Gothic" charset="0"/>
                <a:cs typeface="Century Gothic" charset="0"/>
              </a:rPr>
              <a:t>SNAP in Indian Country</a:t>
            </a:r>
            <a:endParaRPr lang="en-US" sz="1350" kern="1200" dirty="0">
              <a:solidFill>
                <a:prstClr val="black"/>
              </a:solidFill>
              <a:latin typeface="Calibri" panose="020F0502020204030204"/>
            </a:endParaRPr>
          </a:p>
        </p:txBody>
      </p:sp>
      <p:sp>
        <p:nvSpPr>
          <p:cNvPr id="6" name="TextBox 5"/>
          <p:cNvSpPr txBox="1"/>
          <p:nvPr/>
        </p:nvSpPr>
        <p:spPr>
          <a:xfrm>
            <a:off x="705742" y="4343944"/>
            <a:ext cx="7929415" cy="507831"/>
          </a:xfrm>
          <a:prstGeom prst="rect">
            <a:avLst/>
          </a:prstGeom>
          <a:noFill/>
        </p:spPr>
        <p:txBody>
          <a:bodyPr wrap="none" rtlCol="0">
            <a:spAutoFit/>
          </a:bodyPr>
          <a:lstStyle/>
          <a:p>
            <a:pPr defTabSz="685800" hangingPunct="1"/>
            <a:r>
              <a:rPr lang="en-US" sz="1350" kern="1200" dirty="0">
                <a:solidFill>
                  <a:prstClr val="black"/>
                </a:solidFill>
                <a:latin typeface="Calibri" panose="020F0502020204030204"/>
              </a:rPr>
              <a:t>Source: US Census Bureau (American Community Survey– SNAP Usage by Race</a:t>
            </a:r>
            <a:r>
              <a:rPr lang="en-US" sz="1350" kern="1200">
                <a:solidFill>
                  <a:prstClr val="black"/>
                </a:solidFill>
                <a:latin typeface="Calibri" panose="020F0502020204030204"/>
              </a:rPr>
              <a:t>: AIAN, state level) </a:t>
            </a:r>
            <a:r>
              <a:rPr lang="en-US" sz="1350" kern="1200" dirty="0">
                <a:solidFill>
                  <a:prstClr val="black"/>
                </a:solidFill>
                <a:latin typeface="Calibri" panose="020F0502020204030204"/>
              </a:rPr>
              <a:t>(2016 data). </a:t>
            </a:r>
          </a:p>
          <a:p>
            <a:pPr defTabSz="685800" hangingPunct="1"/>
            <a:endParaRPr lang="en-US" sz="1350" kern="1200" dirty="0">
              <a:solidFill>
                <a:prstClr val="black"/>
              </a:solidFill>
              <a:latin typeface="Calibri" panose="020F0502020204030204"/>
            </a:endParaRPr>
          </a:p>
        </p:txBody>
      </p:sp>
    </p:spTree>
    <p:extLst>
      <p:ext uri="{BB962C8B-B14F-4D97-AF65-F5344CB8AC3E}">
        <p14:creationId xmlns:p14="http://schemas.microsoft.com/office/powerpoint/2010/main" val="3573058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18" y="758986"/>
            <a:ext cx="7025416" cy="3790905"/>
          </a:xfrm>
          <a:prstGeom prst="rect">
            <a:avLst/>
          </a:prstGeom>
        </p:spPr>
      </p:pic>
      <p:sp>
        <p:nvSpPr>
          <p:cNvPr id="8" name="Rectangle 7"/>
          <p:cNvSpPr/>
          <p:nvPr/>
        </p:nvSpPr>
        <p:spPr>
          <a:xfrm>
            <a:off x="3133164" y="3519441"/>
            <a:ext cx="4572000" cy="715581"/>
          </a:xfrm>
          <a:prstGeom prst="rect">
            <a:avLst/>
          </a:prstGeom>
        </p:spPr>
        <p:txBody>
          <a:bodyPr>
            <a:spAutoFit/>
          </a:bodyPr>
          <a:lstStyle/>
          <a:p>
            <a:pPr defTabSz="685800" hangingPunct="1"/>
            <a:r>
              <a:rPr lang="en-US" sz="1350" kern="1200" dirty="0">
                <a:solidFill>
                  <a:prstClr val="black"/>
                </a:solidFill>
                <a:latin typeface="Calibri" panose="020F0502020204030204"/>
              </a:rPr>
              <a:t>On-reservation AIAN SNAP Usage; Southwestern United States. Source: US Census Bureau (American Community Survey– SNAP Usage by Race: AIAN) (2016 data). </a:t>
            </a:r>
          </a:p>
        </p:txBody>
      </p:sp>
      <p:sp>
        <p:nvSpPr>
          <p:cNvPr id="9" name="Title 8"/>
          <p:cNvSpPr>
            <a:spLocks noGrp="1"/>
          </p:cNvSpPr>
          <p:nvPr>
            <p:ph type="title"/>
          </p:nvPr>
        </p:nvSpPr>
        <p:spPr>
          <a:xfrm>
            <a:off x="2093708" y="-286723"/>
            <a:ext cx="5510605" cy="1045709"/>
          </a:xfrm>
        </p:spPr>
        <p:txBody>
          <a:bodyPr/>
          <a:lstStyle/>
          <a:p>
            <a:r>
              <a:rPr lang="en-US" dirty="0"/>
              <a:t>SNAP in Indian Country </a:t>
            </a:r>
          </a:p>
        </p:txBody>
      </p:sp>
    </p:spTree>
    <p:extLst>
      <p:ext uri="{BB962C8B-B14F-4D97-AF65-F5344CB8AC3E}">
        <p14:creationId xmlns:p14="http://schemas.microsoft.com/office/powerpoint/2010/main" val="3628806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829583"/>
            <a:ext cx="7543800" cy="3764107"/>
          </a:xfrm>
          <a:prstGeom prst="rect">
            <a:avLst/>
          </a:prstGeom>
        </p:spPr>
      </p:pic>
      <p:sp>
        <p:nvSpPr>
          <p:cNvPr id="8" name="Rectangle 7"/>
          <p:cNvSpPr/>
          <p:nvPr/>
        </p:nvSpPr>
        <p:spPr>
          <a:xfrm>
            <a:off x="914399" y="927520"/>
            <a:ext cx="4572000" cy="715581"/>
          </a:xfrm>
          <a:prstGeom prst="rect">
            <a:avLst/>
          </a:prstGeom>
        </p:spPr>
        <p:txBody>
          <a:bodyPr>
            <a:spAutoFit/>
          </a:bodyPr>
          <a:lstStyle/>
          <a:p>
            <a:pPr defTabSz="685800" hangingPunct="1"/>
            <a:r>
              <a:rPr lang="en-US" sz="1350" kern="1200" dirty="0">
                <a:solidFill>
                  <a:prstClr val="black"/>
                </a:solidFill>
                <a:latin typeface="Calibri" panose="020F0502020204030204"/>
              </a:rPr>
              <a:t>Tribal Areas: AIAN SNAP Usage; Oklahoma. Source: US Census Bureau (American Community Survey– SNAP Usage by Race: AIAN) (2016 data). </a:t>
            </a:r>
          </a:p>
        </p:txBody>
      </p:sp>
      <p:sp>
        <p:nvSpPr>
          <p:cNvPr id="9" name="Title 8"/>
          <p:cNvSpPr>
            <a:spLocks noGrp="1"/>
          </p:cNvSpPr>
          <p:nvPr>
            <p:ph type="title"/>
          </p:nvPr>
        </p:nvSpPr>
        <p:spPr>
          <a:xfrm>
            <a:off x="2093708" y="-286723"/>
            <a:ext cx="5510605" cy="1045709"/>
          </a:xfrm>
        </p:spPr>
        <p:txBody>
          <a:bodyPr/>
          <a:lstStyle/>
          <a:p>
            <a:r>
              <a:rPr lang="en-US" dirty="0"/>
              <a:t>SNAP in Indian Country </a:t>
            </a:r>
          </a:p>
        </p:txBody>
      </p:sp>
    </p:spTree>
    <p:extLst>
      <p:ext uri="{BB962C8B-B14F-4D97-AF65-F5344CB8AC3E}">
        <p14:creationId xmlns:p14="http://schemas.microsoft.com/office/powerpoint/2010/main" val="2215470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758986"/>
            <a:ext cx="7543800" cy="3931495"/>
          </a:xfrm>
          <a:prstGeom prst="rect">
            <a:avLst/>
          </a:prstGeom>
          <a:ln>
            <a:solidFill>
              <a:schemeClr val="accent1">
                <a:alpha val="29000"/>
              </a:schemeClr>
            </a:solidFill>
          </a:ln>
        </p:spPr>
      </p:pic>
      <p:sp>
        <p:nvSpPr>
          <p:cNvPr id="8" name="Rectangle 7"/>
          <p:cNvSpPr/>
          <p:nvPr/>
        </p:nvSpPr>
        <p:spPr>
          <a:xfrm>
            <a:off x="822960" y="897198"/>
            <a:ext cx="4572000" cy="715581"/>
          </a:xfrm>
          <a:prstGeom prst="rect">
            <a:avLst/>
          </a:prstGeom>
        </p:spPr>
        <p:txBody>
          <a:bodyPr>
            <a:spAutoFit/>
          </a:bodyPr>
          <a:lstStyle/>
          <a:p>
            <a:pPr defTabSz="685800" hangingPunct="1"/>
            <a:r>
              <a:rPr lang="en-US" sz="1350" kern="1200" dirty="0">
                <a:solidFill>
                  <a:prstClr val="black"/>
                </a:solidFill>
                <a:latin typeface="Calibri" panose="020F0502020204030204"/>
              </a:rPr>
              <a:t>On-reservation AIAN SNAP Usage; South Dakota. Source: US Census Bureau (American Community Survey– SNAP Usage by Race: AIAN) (2016 data). </a:t>
            </a:r>
          </a:p>
        </p:txBody>
      </p:sp>
      <p:sp>
        <p:nvSpPr>
          <p:cNvPr id="9" name="Title 8"/>
          <p:cNvSpPr>
            <a:spLocks noGrp="1"/>
          </p:cNvSpPr>
          <p:nvPr>
            <p:ph type="title"/>
          </p:nvPr>
        </p:nvSpPr>
        <p:spPr>
          <a:xfrm>
            <a:off x="2093708" y="-286723"/>
            <a:ext cx="5510605" cy="1045709"/>
          </a:xfrm>
        </p:spPr>
        <p:txBody>
          <a:bodyPr/>
          <a:lstStyle/>
          <a:p>
            <a:r>
              <a:rPr lang="en-US" dirty="0"/>
              <a:t>SNAP in Indian Country </a:t>
            </a:r>
          </a:p>
        </p:txBody>
      </p:sp>
    </p:spTree>
    <p:extLst>
      <p:ext uri="{BB962C8B-B14F-4D97-AF65-F5344CB8AC3E}">
        <p14:creationId xmlns:p14="http://schemas.microsoft.com/office/powerpoint/2010/main" val="3824635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746838"/>
          </a:xfrm>
          <a:prstGeom prst="rect">
            <a:avLst/>
          </a:prstGeom>
        </p:spPr>
      </p:pic>
    </p:spTree>
    <p:extLst>
      <p:ext uri="{BB962C8B-B14F-4D97-AF65-F5344CB8AC3E}">
        <p14:creationId xmlns:p14="http://schemas.microsoft.com/office/powerpoint/2010/main" val="3759462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00000"/>
              </a:lnSpc>
              <a:spcBef>
                <a:spcPts val="0"/>
              </a:spcBef>
              <a:spcAft>
                <a:spcPts val="0"/>
              </a:spcAft>
              <a:buClrTx/>
            </a:pPr>
            <a:r>
              <a:rPr lang="en-US" sz="1650" b="1" dirty="0"/>
              <a:t>Participants may only use either FDPIR or SNAP in a given month. Policy changes– such as budget cuts and benefit reductions– to SNAP typically result in higher FDPIR usage without any additional funding, leaving ITO’s with more clients to assist but no additional resources to do it. </a:t>
            </a:r>
            <a:br>
              <a:rPr lang="en-US" sz="1650" b="1" dirty="0"/>
            </a:br>
            <a:endParaRPr lang="en-US" sz="1650" b="1" dirty="0"/>
          </a:p>
          <a:p>
            <a:pPr lvl="2">
              <a:lnSpc>
                <a:spcPct val="100000"/>
              </a:lnSpc>
              <a:spcBef>
                <a:spcPts val="0"/>
              </a:spcBef>
              <a:spcAft>
                <a:spcPts val="0"/>
              </a:spcAft>
            </a:pPr>
            <a:r>
              <a:rPr lang="en-US" sz="1350" dirty="0"/>
              <a:t> Example: When the American Recovery and Reinvestment Act (ARRA) expired in October of 2013, the temporary increase the ARRA gave to SNAP benefits ended. </a:t>
            </a:r>
            <a:br>
              <a:rPr lang="en-US" sz="1350" dirty="0"/>
            </a:br>
            <a:endParaRPr lang="en-US" sz="1350" dirty="0"/>
          </a:p>
          <a:p>
            <a:pPr lvl="2">
              <a:lnSpc>
                <a:spcPct val="100000"/>
              </a:lnSpc>
              <a:spcBef>
                <a:spcPts val="0"/>
              </a:spcBef>
              <a:spcAft>
                <a:spcPts val="0"/>
              </a:spcAft>
            </a:pPr>
            <a:r>
              <a:rPr lang="en-US" sz="1350" dirty="0"/>
              <a:t>The following month, in November 2013, participation data for selected Tribes in FDPIR showed an immediate rise in participation, sometimes by more than 100 new participants at an ITO site. </a:t>
            </a:r>
            <a:br>
              <a:rPr lang="en-US" sz="1350" dirty="0"/>
            </a:br>
            <a:endParaRPr lang="en-US" sz="1350" dirty="0"/>
          </a:p>
          <a:p>
            <a:pPr lvl="2">
              <a:lnSpc>
                <a:spcPct val="100000"/>
              </a:lnSpc>
              <a:spcBef>
                <a:spcPts val="0"/>
              </a:spcBef>
              <a:spcAft>
                <a:spcPts val="0"/>
              </a:spcAft>
            </a:pPr>
            <a:r>
              <a:rPr lang="en-US" sz="1350" dirty="0"/>
              <a:t>ITO’s could not receive additional funds to  support these new participants, and the government shutdown that occurred during those months resulted in a food shortage for FDPIR. The effects of the shortage persisted for nearly a year in some places. </a:t>
            </a:r>
          </a:p>
          <a:p>
            <a:endParaRPr lang="en-US" dirty="0"/>
          </a:p>
        </p:txBody>
      </p:sp>
      <p:sp>
        <p:nvSpPr>
          <p:cNvPr id="3" name="Title 2"/>
          <p:cNvSpPr>
            <a:spLocks noGrp="1"/>
          </p:cNvSpPr>
          <p:nvPr>
            <p:ph type="title"/>
          </p:nvPr>
        </p:nvSpPr>
        <p:spPr/>
        <p:txBody>
          <a:bodyPr/>
          <a:lstStyle/>
          <a:p>
            <a:pPr algn="ctr"/>
            <a:r>
              <a:rPr lang="en-US" dirty="0"/>
              <a:t>Program Relationship: FDPIR and SNAP </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2969031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solidFill>
                  <a:schemeClr val="tx2"/>
                </a:solidFill>
              </a:rPr>
              <a:t>Regaining Our Future: </a:t>
            </a:r>
            <a:r>
              <a:rPr lang="en-US" i="1" dirty="0">
                <a:solidFill>
                  <a:schemeClr val="tx2"/>
                </a:solidFill>
              </a:rPr>
              <a:t>An Assessment of Risks and Opportunities for Native Communities in the 2018 Farm Bill </a:t>
            </a:r>
          </a:p>
          <a:p>
            <a:pPr lvl="1"/>
            <a:r>
              <a:rPr lang="en-US" dirty="0">
                <a:solidFill>
                  <a:schemeClr val="tx2"/>
                </a:solidFill>
              </a:rPr>
              <a:t>Commissioned by the </a:t>
            </a:r>
            <a:r>
              <a:rPr lang="en-US" dirty="0"/>
              <a:t>Shakopee Mdewakanton Sioux Community</a:t>
            </a:r>
          </a:p>
          <a:p>
            <a:pPr lvl="1"/>
            <a:r>
              <a:rPr lang="en-US" dirty="0"/>
              <a:t>Release at NCAI Mid Year Conference in June 2017</a:t>
            </a:r>
          </a:p>
          <a:p>
            <a:pPr lvl="1"/>
            <a:r>
              <a:rPr lang="en-US" dirty="0"/>
              <a:t>Compendium of information on the Farm Bill, Indian Country’s involvement, the asks of Tribes, Tribal organizations, and a review or potential opportunities in the 2018 reauthorization</a:t>
            </a:r>
          </a:p>
          <a:p>
            <a:pPr lvl="1"/>
            <a:r>
              <a:rPr lang="en-US" b="1" dirty="0"/>
              <a:t>Available at:</a:t>
            </a:r>
            <a:r>
              <a:rPr lang="en-US" dirty="0"/>
              <a:t> </a:t>
            </a:r>
            <a:r>
              <a:rPr lang="en-US" dirty="0">
                <a:hlinkClick r:id="rId2"/>
              </a:rPr>
              <a:t>http://seedsofnativehealth.org/farm-bill-report-and-title-summaries/</a:t>
            </a:r>
            <a:r>
              <a:rPr lang="en-US" dirty="0"/>
              <a:t> </a:t>
            </a:r>
          </a:p>
          <a:p>
            <a:pPr lvl="2"/>
            <a:endParaRPr lang="en-US" dirty="0"/>
          </a:p>
          <a:p>
            <a:pPr lvl="1"/>
            <a:endParaRPr lang="en-US" dirty="0"/>
          </a:p>
          <a:p>
            <a:endParaRPr lang="en-US" b="1" dirty="0"/>
          </a:p>
        </p:txBody>
      </p:sp>
      <p:sp>
        <p:nvSpPr>
          <p:cNvPr id="3" name="Title 2"/>
          <p:cNvSpPr>
            <a:spLocks noGrp="1"/>
          </p:cNvSpPr>
          <p:nvPr>
            <p:ph type="title"/>
          </p:nvPr>
        </p:nvSpPr>
        <p:spPr/>
        <p:txBody>
          <a:bodyPr/>
          <a:lstStyle/>
          <a:p>
            <a:r>
              <a:rPr lang="en-US" i="1" dirty="0"/>
              <a:t>Regaining our Future </a:t>
            </a:r>
            <a:br>
              <a:rPr lang="en-US" i="1" dirty="0"/>
            </a:br>
            <a:r>
              <a:rPr lang="en-US" b="0" i="1" dirty="0"/>
              <a:t>2018 Farm Bill </a:t>
            </a:r>
            <a:r>
              <a:rPr lang="en-US" b="0" dirty="0"/>
              <a:t>Report</a:t>
            </a:r>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11" y="3178227"/>
            <a:ext cx="1146347" cy="1543747"/>
          </a:xfrm>
          <a:prstGeom prst="rect">
            <a:avLst/>
          </a:prstGeom>
        </p:spPr>
      </p:pic>
      <p:pic>
        <p:nvPicPr>
          <p:cNvPr id="6" name="Picture 5" descr="Seeds of Native Health horizontal logo cop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629" y="3501764"/>
            <a:ext cx="3123597" cy="812078"/>
          </a:xfrm>
          <a:prstGeom prst="rect">
            <a:avLst/>
          </a:prstGeom>
        </p:spPr>
      </p:pic>
      <p:grpSp>
        <p:nvGrpSpPr>
          <p:cNvPr id="11" name="Group 10"/>
          <p:cNvGrpSpPr/>
          <p:nvPr/>
        </p:nvGrpSpPr>
        <p:grpSpPr>
          <a:xfrm>
            <a:off x="4716536" y="3321512"/>
            <a:ext cx="4207049" cy="1400463"/>
            <a:chOff x="319734" y="4030259"/>
            <a:chExt cx="8556252" cy="2827741"/>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34" y="4233233"/>
              <a:ext cx="1772653" cy="242179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9985" y="4030259"/>
              <a:ext cx="1242492" cy="282774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0075" y="4263029"/>
              <a:ext cx="2362200" cy="236220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9873" y="4263030"/>
              <a:ext cx="2406113" cy="2387400"/>
            </a:xfrm>
            <a:prstGeom prst="rect">
              <a:avLst/>
            </a:prstGeom>
          </p:spPr>
        </p:pic>
      </p:grpSp>
      <p:pic>
        <p:nvPicPr>
          <p:cNvPr id="16" name="Picture 15"/>
          <p:cNvPicPr>
            <a:picLocks noChangeAspect="1"/>
          </p:cNvPicPr>
          <p:nvPr/>
        </p:nvPicPr>
        <p:blipFill>
          <a:blip r:embed="rId9"/>
          <a:stretch>
            <a:fillRect/>
          </a:stretch>
        </p:blipFill>
        <p:spPr>
          <a:xfrm>
            <a:off x="7676180" y="74323"/>
            <a:ext cx="1381161" cy="1766212"/>
          </a:xfrm>
          <a:prstGeom prst="rect">
            <a:avLst/>
          </a:prstGeom>
        </p:spPr>
      </p:pic>
    </p:spTree>
    <p:extLst>
      <p:ext uri="{BB962C8B-B14F-4D97-AF65-F5344CB8AC3E}">
        <p14:creationId xmlns:p14="http://schemas.microsoft.com/office/powerpoint/2010/main" val="422393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100000"/>
              </a:lnSpc>
              <a:spcBef>
                <a:spcPts val="0"/>
              </a:spcBef>
              <a:spcAft>
                <a:spcPts val="0"/>
              </a:spcAft>
              <a:buClrTx/>
            </a:pPr>
            <a:r>
              <a:rPr lang="en-US" sz="1650" b="1" dirty="0"/>
              <a:t>Tribal administration of SNAP/federal food programs </a:t>
            </a:r>
            <a:r>
              <a:rPr lang="mr-IN" sz="1650" b="1" dirty="0"/>
              <a:t>–</a:t>
            </a:r>
            <a:r>
              <a:rPr lang="en-US" sz="1650" b="1" dirty="0"/>
              <a:t> 638 Authority</a:t>
            </a:r>
          </a:p>
          <a:p>
            <a:pPr>
              <a:lnSpc>
                <a:spcPct val="100000"/>
              </a:lnSpc>
              <a:spcBef>
                <a:spcPts val="0"/>
              </a:spcBef>
              <a:spcAft>
                <a:spcPts val="0"/>
              </a:spcAft>
              <a:buClrTx/>
            </a:pPr>
            <a:r>
              <a:rPr lang="en-US" sz="1650" b="1" dirty="0"/>
              <a:t>Food Distribution Program on Indian Reservations:</a:t>
            </a:r>
          </a:p>
          <a:p>
            <a:pPr lvl="2">
              <a:lnSpc>
                <a:spcPct val="100000"/>
              </a:lnSpc>
              <a:spcBef>
                <a:spcPts val="0"/>
              </a:spcBef>
              <a:spcAft>
                <a:spcPts val="0"/>
              </a:spcAft>
            </a:pPr>
            <a:r>
              <a:rPr lang="en-US" sz="1350" dirty="0"/>
              <a:t>A Tribal Leaders Consultation Working Group has been sitting in consultation with USDA for the past two years on this program, and has surfaced up a variety of opportunities in the FDPIR that could be addressed through the Farm Bill, including: </a:t>
            </a:r>
          </a:p>
          <a:p>
            <a:pPr lvl="3">
              <a:lnSpc>
                <a:spcPct val="100000"/>
              </a:lnSpc>
              <a:spcBef>
                <a:spcPts val="0"/>
              </a:spcBef>
              <a:spcAft>
                <a:spcPts val="0"/>
              </a:spcAft>
            </a:pPr>
            <a:r>
              <a:rPr lang="en-US" sz="1350" dirty="0"/>
              <a:t>Eliminate match require for program sites</a:t>
            </a:r>
          </a:p>
          <a:p>
            <a:pPr lvl="3">
              <a:lnSpc>
                <a:spcPct val="100000"/>
              </a:lnSpc>
              <a:spcBef>
                <a:spcPts val="0"/>
              </a:spcBef>
              <a:spcAft>
                <a:spcPts val="0"/>
              </a:spcAft>
            </a:pPr>
            <a:r>
              <a:rPr lang="en-US" sz="1350" dirty="0"/>
              <a:t>Allow for carryover funding</a:t>
            </a:r>
          </a:p>
          <a:p>
            <a:pPr lvl="3">
              <a:lnSpc>
                <a:spcPct val="100000"/>
              </a:lnSpc>
              <a:spcBef>
                <a:spcPts val="0"/>
              </a:spcBef>
              <a:spcAft>
                <a:spcPts val="0"/>
              </a:spcAft>
            </a:pPr>
            <a:r>
              <a:rPr lang="en-US" sz="1350" dirty="0"/>
              <a:t>Stop regulatory-approved “tailgating” practice</a:t>
            </a:r>
          </a:p>
          <a:p>
            <a:pPr lvl="3">
              <a:lnSpc>
                <a:spcPct val="100000"/>
              </a:lnSpc>
              <a:spcBef>
                <a:spcPts val="0"/>
              </a:spcBef>
              <a:spcAft>
                <a:spcPts val="0"/>
              </a:spcAft>
            </a:pPr>
            <a:r>
              <a:rPr lang="en-US" sz="1350" dirty="0"/>
              <a:t>Tribal consultation for contingency plans </a:t>
            </a:r>
          </a:p>
          <a:p>
            <a:pPr lvl="3">
              <a:lnSpc>
                <a:spcPct val="100000"/>
              </a:lnSpc>
              <a:spcBef>
                <a:spcPts val="0"/>
              </a:spcBef>
              <a:spcAft>
                <a:spcPts val="0"/>
              </a:spcAft>
            </a:pPr>
            <a:r>
              <a:rPr lang="en-US" sz="1350" dirty="0"/>
              <a:t>Food and Nutrition Service should hire a national tribal liaison and have regional liaisons</a:t>
            </a:r>
          </a:p>
          <a:p>
            <a:pPr lvl="3">
              <a:lnSpc>
                <a:spcPct val="100000"/>
              </a:lnSpc>
              <a:spcBef>
                <a:spcPts val="0"/>
              </a:spcBef>
              <a:spcAft>
                <a:spcPts val="0"/>
              </a:spcAft>
            </a:pPr>
            <a:r>
              <a:rPr lang="en-US" sz="1350" dirty="0"/>
              <a:t>At least $5 million increase for education funding</a:t>
            </a:r>
          </a:p>
          <a:p>
            <a:pPr lvl="3">
              <a:lnSpc>
                <a:spcPct val="100000"/>
              </a:lnSpc>
              <a:spcBef>
                <a:spcPts val="0"/>
              </a:spcBef>
              <a:spcAft>
                <a:spcPts val="0"/>
              </a:spcAft>
            </a:pPr>
            <a:r>
              <a:rPr lang="en-US" sz="1350" dirty="0"/>
              <a:t>All traditional food purchases should be included in FDPIR packages</a:t>
            </a:r>
          </a:p>
          <a:p>
            <a:pPr lvl="3">
              <a:lnSpc>
                <a:spcPct val="100000"/>
              </a:lnSpc>
              <a:spcBef>
                <a:spcPts val="0"/>
              </a:spcBef>
              <a:spcAft>
                <a:spcPts val="0"/>
              </a:spcAft>
            </a:pPr>
            <a:r>
              <a:rPr lang="en-US" sz="1350" dirty="0"/>
              <a:t>Distribution should be regionally based and include local, tribally produced foods </a:t>
            </a:r>
          </a:p>
          <a:p>
            <a:pPr lvl="3">
              <a:lnSpc>
                <a:spcPct val="100000"/>
              </a:lnSpc>
              <a:spcBef>
                <a:spcPts val="0"/>
              </a:spcBef>
              <a:spcAft>
                <a:spcPts val="0"/>
              </a:spcAft>
            </a:pPr>
            <a:r>
              <a:rPr lang="en-US" sz="1350" dirty="0"/>
              <a:t>Remove “Urban Place” definition and limitation  </a:t>
            </a:r>
          </a:p>
          <a:p>
            <a:endParaRPr lang="en-US" dirty="0"/>
          </a:p>
        </p:txBody>
      </p:sp>
      <p:sp>
        <p:nvSpPr>
          <p:cNvPr id="3" name="Title 2"/>
          <p:cNvSpPr>
            <a:spLocks noGrp="1"/>
          </p:cNvSpPr>
          <p:nvPr>
            <p:ph type="title"/>
          </p:nvPr>
        </p:nvSpPr>
        <p:spPr/>
        <p:txBody>
          <a:bodyPr/>
          <a:lstStyle/>
          <a:p>
            <a:pPr algn="ctr"/>
            <a:r>
              <a:rPr lang="en-US" dirty="0"/>
              <a:t>Indian Country Opportunities </a:t>
            </a:r>
            <a:br>
              <a:rPr lang="en-US" dirty="0"/>
            </a:br>
            <a:r>
              <a:rPr lang="en-US" dirty="0"/>
              <a:t>in the Nutrition Title</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72216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Potential for deep cuts and structural changes</a:t>
            </a:r>
            <a:endParaRPr lang="en-US" dirty="0"/>
          </a:p>
          <a:p>
            <a:pPr lvl="1"/>
            <a:r>
              <a:rPr lang="en-US" dirty="0"/>
              <a:t>SNAP was cut by $8.6 billion in 2014 Farm Bill </a:t>
            </a:r>
            <a:r>
              <a:rPr lang="mr-IN" dirty="0"/>
              <a:t>–</a:t>
            </a:r>
            <a:r>
              <a:rPr lang="en-US" dirty="0"/>
              <a:t> negotiated down from $20 billion</a:t>
            </a:r>
          </a:p>
          <a:p>
            <a:pPr lvl="1"/>
            <a:r>
              <a:rPr lang="en-US" dirty="0"/>
              <a:t>House Ag has held well over 20 hearings on SNAP and published white paper on issues</a:t>
            </a:r>
          </a:p>
          <a:p>
            <a:pPr lvl="1"/>
            <a:r>
              <a:rPr lang="en-US" dirty="0"/>
              <a:t>Proposals to Block Grant program to states</a:t>
            </a:r>
          </a:p>
          <a:p>
            <a:pPr lvl="1"/>
            <a:r>
              <a:rPr lang="en-US" dirty="0"/>
              <a:t>Increase work requirements on Abled-Bodied Adults Without Dependents (ABAWDs)</a:t>
            </a:r>
          </a:p>
          <a:p>
            <a:pPr lvl="1"/>
            <a:r>
              <a:rPr lang="en-US" dirty="0"/>
              <a:t>Further restrictions on eligibility </a:t>
            </a:r>
          </a:p>
          <a:p>
            <a:pPr lvl="1"/>
            <a:r>
              <a:rPr lang="en-US" dirty="0"/>
              <a:t>Budget cuts proposed in President’s Skinny Budget in March 2017 - $193 billion over 10 years, including shift to 50/50 state match model/block grant </a:t>
            </a:r>
          </a:p>
          <a:p>
            <a:pPr lvl="1"/>
            <a:r>
              <a:rPr lang="en-US" dirty="0"/>
              <a:t>FDPIR is funded from SNAP budget, leaves uncertainty in the program</a:t>
            </a:r>
          </a:p>
          <a:p>
            <a:pPr lvl="1"/>
            <a:endParaRPr lang="en-US" dirty="0"/>
          </a:p>
        </p:txBody>
      </p:sp>
      <p:sp>
        <p:nvSpPr>
          <p:cNvPr id="3" name="Title 2"/>
          <p:cNvSpPr>
            <a:spLocks noGrp="1"/>
          </p:cNvSpPr>
          <p:nvPr>
            <p:ph type="title"/>
          </p:nvPr>
        </p:nvSpPr>
        <p:spPr/>
        <p:txBody>
          <a:bodyPr/>
          <a:lstStyle/>
          <a:p>
            <a:pPr algn="ctr"/>
            <a:r>
              <a:rPr lang="en-US" dirty="0"/>
              <a:t>Nutrition Title Issues </a:t>
            </a:r>
            <a:br>
              <a:rPr lang="en-US" dirty="0"/>
            </a:br>
            <a:r>
              <a:rPr lang="en-US" dirty="0"/>
              <a:t>in 2018 Farm Bill</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102204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Basics and upcoming issues</a:t>
            </a:r>
          </a:p>
        </p:txBody>
      </p:sp>
      <p:sp>
        <p:nvSpPr>
          <p:cNvPr id="3" name="Title 2"/>
          <p:cNvSpPr>
            <a:spLocks noGrp="1"/>
          </p:cNvSpPr>
          <p:nvPr>
            <p:ph type="title"/>
          </p:nvPr>
        </p:nvSpPr>
        <p:spPr/>
        <p:txBody>
          <a:bodyPr/>
          <a:lstStyle/>
          <a:p>
            <a:r>
              <a:rPr lang="en-US" dirty="0"/>
              <a:t>Supporting and Protecting Traditional Foods</a:t>
            </a:r>
          </a:p>
        </p:txBody>
      </p:sp>
      <p:sp>
        <p:nvSpPr>
          <p:cNvPr id="4" name="Footer Placeholder 3"/>
          <p:cNvSpPr>
            <a:spLocks noGrp="1"/>
          </p:cNvSpPr>
          <p:nvPr>
            <p:ph type="ftr" sz="quarter" idx="3"/>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3782992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a:t>Traditional Foods can be Impacted by Many of the Farm Bill Titles</a:t>
            </a:r>
          </a:p>
          <a:p>
            <a:pPr lvl="1"/>
            <a:r>
              <a:rPr lang="en-US" dirty="0"/>
              <a:t>Conservation and Forestry Titles highlight some of the most important parts of traditional foods protection: </a:t>
            </a:r>
          </a:p>
          <a:p>
            <a:pPr lvl="2"/>
            <a:r>
              <a:rPr lang="en-US" dirty="0"/>
              <a:t>Conservation measures protect not only the land but the waters which contain foods</a:t>
            </a:r>
          </a:p>
          <a:p>
            <a:pPr lvl="2"/>
            <a:r>
              <a:rPr lang="en-US" dirty="0"/>
              <a:t>Healthy, well-managed forests are vital since they’re where many traditional foods are grown, gathered, fished, or hunted</a:t>
            </a:r>
          </a:p>
          <a:p>
            <a:pPr lvl="1"/>
            <a:r>
              <a:rPr lang="en-US" dirty="0"/>
              <a:t>Many Tribes are involved with using conservation programs, working with farmers in their areas to protect the health of shared water ways to protect salmon and other fish</a:t>
            </a:r>
          </a:p>
          <a:p>
            <a:pPr lvl="1"/>
            <a:r>
              <a:rPr lang="en-US" dirty="0"/>
              <a:t>In Alaska, especially for those that practice traditional and customary lifeways, natural resources and animal health and protection is essential to Native subsistence practices</a:t>
            </a:r>
          </a:p>
          <a:p>
            <a:pPr lvl="1"/>
            <a:r>
              <a:rPr lang="en-US" dirty="0"/>
              <a:t>In all areas of Indian Country, natural resources and animal health and protection are essential to the protection of traditional foods</a:t>
            </a:r>
          </a:p>
          <a:p>
            <a:pPr lvl="1"/>
            <a:r>
              <a:rPr lang="en-US" dirty="0"/>
              <a:t>Food sovereignty activities which involve traditional foods can be found in at least half of the titles of the Farm Bill</a:t>
            </a:r>
          </a:p>
          <a:p>
            <a:pPr lvl="1"/>
            <a:endParaRPr lang="en-US" dirty="0"/>
          </a:p>
          <a:p>
            <a:endParaRPr lang="en-US" dirty="0"/>
          </a:p>
        </p:txBody>
      </p:sp>
      <p:sp>
        <p:nvSpPr>
          <p:cNvPr id="3" name="Title 2"/>
          <p:cNvSpPr>
            <a:spLocks noGrp="1"/>
          </p:cNvSpPr>
          <p:nvPr>
            <p:ph type="title"/>
          </p:nvPr>
        </p:nvSpPr>
        <p:spPr/>
        <p:txBody>
          <a:bodyPr/>
          <a:lstStyle/>
          <a:p>
            <a:pPr algn="ctr"/>
            <a:r>
              <a:rPr lang="en-US" dirty="0"/>
              <a:t>Supporting and Protecting Traditional Foods</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795608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220357"/>
          </a:xfrm>
        </p:spPr>
        <p:txBody>
          <a:bodyPr>
            <a:normAutofit/>
          </a:bodyPr>
          <a:lstStyle/>
          <a:p>
            <a:r>
              <a:rPr lang="en-US" b="1" dirty="0">
                <a:solidFill>
                  <a:schemeClr val="accent2"/>
                </a:solidFill>
              </a:rPr>
              <a:t>2014 Farm Bill Efforts on Traditional Foods</a:t>
            </a:r>
          </a:p>
          <a:p>
            <a:pPr lvl="1"/>
            <a:r>
              <a:rPr lang="en-US" b="1" dirty="0"/>
              <a:t>Demonstration Projection</a:t>
            </a:r>
          </a:p>
          <a:p>
            <a:pPr lvl="2"/>
            <a:r>
              <a:rPr lang="en-US" dirty="0"/>
              <a:t>Authorized a demo project to include traditional and locally grown foods from Native producers in FDPIR food packages.</a:t>
            </a:r>
          </a:p>
          <a:p>
            <a:pPr lvl="2"/>
            <a:r>
              <a:rPr lang="en-US" dirty="0"/>
              <a:t>An authorization of $5 million has existed since 2008, but has never been funded.</a:t>
            </a:r>
          </a:p>
          <a:p>
            <a:pPr lvl="1"/>
            <a:r>
              <a:rPr lang="en-US" b="1" dirty="0"/>
              <a:t>Donation of Traditional Foods </a:t>
            </a:r>
          </a:p>
          <a:p>
            <a:pPr lvl="2"/>
            <a:r>
              <a:rPr lang="en-US" dirty="0"/>
              <a:t>Section 4033 allowed traditional foods to be donated in residential child care facilities, child nutrition programs, hospitals, clinics, long-term care facilities, and senior meal programs. </a:t>
            </a:r>
          </a:p>
          <a:p>
            <a:pPr lvl="2"/>
            <a:r>
              <a:rPr lang="en-US" dirty="0"/>
              <a:t>Traditional foods were defined as: wild game meat, fish, seafood, marine mammals, plants, and berries. Based on the Alaska State Food Code</a:t>
            </a:r>
          </a:p>
          <a:p>
            <a:pPr lvl="2"/>
            <a:r>
              <a:rPr lang="en-US" dirty="0"/>
              <a:t>Section waived liability arising from harm caused by donation food but also included call for USDA and FDA to require service of these foods “if certain food safety measures are met.” </a:t>
            </a:r>
          </a:p>
          <a:p>
            <a:pPr lvl="2"/>
            <a:endParaRPr lang="en-US" dirty="0"/>
          </a:p>
          <a:p>
            <a:r>
              <a:rPr lang="en-US" b="1" dirty="0">
                <a:solidFill>
                  <a:schemeClr val="accent2"/>
                </a:solidFill>
              </a:rPr>
              <a:t>Previous Farm Bills authorized purchasing of traditional foods for feeding programs such as the Food Distribution on Indian Reservation Program.</a:t>
            </a:r>
            <a:endParaRPr lang="en-US" b="1" dirty="0">
              <a:solidFill>
                <a:schemeClr val="accent3"/>
              </a:solidFill>
            </a:endParaRPr>
          </a:p>
          <a:p>
            <a:pPr lvl="1"/>
            <a:endParaRPr lang="en-US" dirty="0"/>
          </a:p>
          <a:p>
            <a:endParaRPr lang="en-US" dirty="0"/>
          </a:p>
        </p:txBody>
      </p:sp>
      <p:sp>
        <p:nvSpPr>
          <p:cNvPr id="3" name="Title 2"/>
          <p:cNvSpPr>
            <a:spLocks noGrp="1"/>
          </p:cNvSpPr>
          <p:nvPr>
            <p:ph type="title"/>
          </p:nvPr>
        </p:nvSpPr>
        <p:spPr/>
        <p:txBody>
          <a:bodyPr/>
          <a:lstStyle/>
          <a:p>
            <a:pPr algn="ctr"/>
            <a:r>
              <a:rPr lang="en-US" dirty="0"/>
              <a:t>Supporting and Protecting Traditional Foods</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1940706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283564"/>
          </a:xfrm>
        </p:spPr>
        <p:txBody>
          <a:bodyPr>
            <a:normAutofit lnSpcReduction="10000"/>
          </a:bodyPr>
          <a:lstStyle/>
          <a:p>
            <a:pPr lvl="1"/>
            <a:r>
              <a:rPr lang="en-US" b="1" dirty="0"/>
              <a:t>Commodities Title</a:t>
            </a:r>
          </a:p>
          <a:p>
            <a:pPr lvl="2"/>
            <a:r>
              <a:rPr lang="en-US" dirty="0"/>
              <a:t>Protections for livestock/animals traditionally raised by Native producers</a:t>
            </a:r>
          </a:p>
          <a:p>
            <a:pPr lvl="1"/>
            <a:r>
              <a:rPr lang="en-US" b="1" dirty="0"/>
              <a:t>Conservation Title</a:t>
            </a:r>
            <a:endParaRPr lang="en-US" dirty="0"/>
          </a:p>
          <a:p>
            <a:pPr lvl="2"/>
            <a:r>
              <a:rPr lang="en-US" dirty="0"/>
              <a:t>Recognition of Traditional Ecological Knowledge in practices for traditional foods</a:t>
            </a:r>
          </a:p>
          <a:p>
            <a:pPr lvl="2"/>
            <a:r>
              <a:rPr lang="en-US" dirty="0"/>
              <a:t>Leveraging programs to protect water ways and expand to fisheries</a:t>
            </a:r>
          </a:p>
          <a:p>
            <a:pPr lvl="1"/>
            <a:r>
              <a:rPr lang="en-US" b="1" dirty="0"/>
              <a:t>Trade Title</a:t>
            </a:r>
            <a:endParaRPr lang="en-US" dirty="0"/>
          </a:p>
          <a:p>
            <a:pPr lvl="2"/>
            <a:r>
              <a:rPr lang="en-US" dirty="0"/>
              <a:t>Promote commercialized Traditional Foods in international markets; protect from fraud in the marketplace</a:t>
            </a:r>
          </a:p>
          <a:p>
            <a:pPr lvl="1"/>
            <a:r>
              <a:rPr lang="en-US" b="1" dirty="0"/>
              <a:t>Nutrition Title</a:t>
            </a:r>
          </a:p>
          <a:p>
            <a:pPr lvl="2"/>
            <a:r>
              <a:rPr lang="en-US" dirty="0"/>
              <a:t>Increase inclusion in Food Distribution Program on Indian Reservations using a regional/local food sourcing model</a:t>
            </a:r>
          </a:p>
          <a:p>
            <a:pPr lvl="1"/>
            <a:r>
              <a:rPr lang="en-US" b="1" dirty="0"/>
              <a:t>Forestry Title</a:t>
            </a:r>
            <a:r>
              <a:rPr lang="en-US" dirty="0"/>
              <a:t> </a:t>
            </a:r>
          </a:p>
          <a:p>
            <a:pPr lvl="2"/>
            <a:r>
              <a:rPr lang="en-US" dirty="0"/>
              <a:t>Protect from fires, infestation, and disease to promote health of traditional foods and medicines that grow in federal and tribal forests</a:t>
            </a:r>
          </a:p>
          <a:p>
            <a:pPr lvl="1"/>
            <a:r>
              <a:rPr lang="en-US" b="1" dirty="0"/>
              <a:t>Horticulture Title</a:t>
            </a:r>
          </a:p>
          <a:p>
            <a:pPr lvl="2"/>
            <a:r>
              <a:rPr lang="en-US" dirty="0"/>
              <a:t>Many Traditional crops are “produce” or “specialty crops” under federal law</a:t>
            </a:r>
          </a:p>
          <a:p>
            <a:pPr lvl="2"/>
            <a:r>
              <a:rPr lang="en-US" dirty="0"/>
              <a:t>Protection of Native seeds and Traditional Foods</a:t>
            </a:r>
          </a:p>
          <a:p>
            <a:pPr lvl="2"/>
            <a:endParaRPr lang="en-US" b="1" dirty="0"/>
          </a:p>
          <a:p>
            <a:endParaRPr lang="en-US" dirty="0"/>
          </a:p>
        </p:txBody>
      </p:sp>
      <p:sp>
        <p:nvSpPr>
          <p:cNvPr id="3" name="Title 2"/>
          <p:cNvSpPr>
            <a:spLocks noGrp="1"/>
          </p:cNvSpPr>
          <p:nvPr>
            <p:ph type="title"/>
          </p:nvPr>
        </p:nvSpPr>
        <p:spPr/>
        <p:txBody>
          <a:bodyPr/>
          <a:lstStyle/>
          <a:p>
            <a:pPr algn="ctr"/>
            <a:r>
              <a:rPr lang="en-US" dirty="0"/>
              <a:t>2018 Farm Bill Opportunities for Traditional Foods</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1018049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DA1A090-8216-4C48-9ADD-E4CD780361CB}"/>
              </a:ext>
            </a:extLst>
          </p:cNvPr>
          <p:cNvSpPr>
            <a:spLocks noGrp="1"/>
          </p:cNvSpPr>
          <p:nvPr>
            <p:ph idx="1"/>
          </p:nvPr>
        </p:nvSpPr>
        <p:spPr>
          <a:xfrm>
            <a:off x="189186" y="1384300"/>
            <a:ext cx="8844455" cy="3298058"/>
          </a:xfrm>
        </p:spPr>
        <p:txBody>
          <a:bodyPr>
            <a:normAutofit fontScale="92500" lnSpcReduction="10000"/>
          </a:bodyPr>
          <a:lstStyle/>
          <a:p>
            <a:pPr lvl="1">
              <a:lnSpc>
                <a:spcPct val="100000"/>
              </a:lnSpc>
              <a:spcBef>
                <a:spcPts val="0"/>
              </a:spcBef>
              <a:spcAft>
                <a:spcPts val="0"/>
              </a:spcAft>
              <a:buClr>
                <a:schemeClr val="tx2"/>
              </a:buClr>
            </a:pPr>
            <a:r>
              <a:rPr lang="en-US" sz="1950" b="1" dirty="0">
                <a:solidFill>
                  <a:schemeClr val="accent2"/>
                </a:solidFill>
              </a:rPr>
              <a:t>Tribal administration of SNAP/federal food programs </a:t>
            </a:r>
            <a:r>
              <a:rPr lang="en-US" sz="1950" dirty="0">
                <a:solidFill>
                  <a:schemeClr val="accent2"/>
                </a:solidFill>
              </a:rPr>
              <a:t>– </a:t>
            </a:r>
            <a:r>
              <a:rPr lang="en-US" sz="1950" dirty="0"/>
              <a:t>“638”</a:t>
            </a:r>
          </a:p>
          <a:p>
            <a:pPr lvl="1">
              <a:lnSpc>
                <a:spcPct val="100000"/>
              </a:lnSpc>
              <a:spcBef>
                <a:spcPts val="0"/>
              </a:spcBef>
              <a:spcAft>
                <a:spcPts val="0"/>
              </a:spcAft>
              <a:buClr>
                <a:schemeClr val="tx2"/>
              </a:buClr>
            </a:pPr>
            <a:r>
              <a:rPr lang="en-US" sz="1950" b="1" dirty="0">
                <a:solidFill>
                  <a:schemeClr val="accent2"/>
                </a:solidFill>
              </a:rPr>
              <a:t>Food Distribution Program on Indian Reservations </a:t>
            </a:r>
            <a:r>
              <a:rPr lang="en-US" sz="1950" dirty="0"/>
              <a:t>– Increased authority, regional model, traditional foods, no matching, etc.</a:t>
            </a:r>
          </a:p>
          <a:p>
            <a:pPr lvl="1">
              <a:lnSpc>
                <a:spcPct val="100000"/>
              </a:lnSpc>
              <a:spcBef>
                <a:spcPts val="0"/>
              </a:spcBef>
              <a:spcAft>
                <a:spcPts val="0"/>
              </a:spcAft>
              <a:buClr>
                <a:schemeClr val="tx2"/>
              </a:buClr>
            </a:pPr>
            <a:r>
              <a:rPr lang="en-US" sz="1950" b="1" dirty="0">
                <a:solidFill>
                  <a:schemeClr val="accent2"/>
                </a:solidFill>
              </a:rPr>
              <a:t>Tribal Parity, Sovereignty, and Self-Determination</a:t>
            </a:r>
            <a:r>
              <a:rPr lang="en-US" sz="1950" b="1" dirty="0">
                <a:solidFill>
                  <a:schemeClr val="tx2"/>
                </a:solidFill>
              </a:rPr>
              <a:t> </a:t>
            </a:r>
            <a:r>
              <a:rPr lang="en-US" sz="1950" dirty="0"/>
              <a:t>through out the Farm Bill and USDA Programs</a:t>
            </a:r>
          </a:p>
          <a:p>
            <a:pPr lvl="2">
              <a:lnSpc>
                <a:spcPct val="100000"/>
              </a:lnSpc>
              <a:spcBef>
                <a:spcPts val="0"/>
              </a:spcBef>
              <a:spcAft>
                <a:spcPts val="0"/>
              </a:spcAft>
              <a:buClr>
                <a:schemeClr val="tx2"/>
              </a:buClr>
            </a:pPr>
            <a:r>
              <a:rPr lang="en-US" sz="1650" dirty="0"/>
              <a:t>“638” Tribal contracting and compacting where appropriate</a:t>
            </a:r>
          </a:p>
          <a:p>
            <a:pPr lvl="2">
              <a:lnSpc>
                <a:spcPct val="100000"/>
              </a:lnSpc>
              <a:spcBef>
                <a:spcPts val="0"/>
              </a:spcBef>
              <a:spcAft>
                <a:spcPts val="0"/>
              </a:spcAft>
              <a:buClr>
                <a:schemeClr val="tx2"/>
              </a:buClr>
            </a:pPr>
            <a:r>
              <a:rPr lang="en-US" sz="1650" dirty="0"/>
              <a:t>Treatment as States/State Departments of Agriculture</a:t>
            </a:r>
          </a:p>
          <a:p>
            <a:pPr lvl="2">
              <a:lnSpc>
                <a:spcPct val="100000"/>
              </a:lnSpc>
              <a:spcBef>
                <a:spcPts val="0"/>
              </a:spcBef>
              <a:spcAft>
                <a:spcPts val="0"/>
              </a:spcAft>
              <a:buClr>
                <a:schemeClr val="tx2"/>
              </a:buClr>
            </a:pPr>
            <a:r>
              <a:rPr lang="en-US" sz="1650" dirty="0"/>
              <a:t>Conservation and Forestry</a:t>
            </a:r>
          </a:p>
          <a:p>
            <a:pPr lvl="2">
              <a:lnSpc>
                <a:spcPct val="100000"/>
              </a:lnSpc>
              <a:spcBef>
                <a:spcPts val="0"/>
              </a:spcBef>
              <a:spcAft>
                <a:spcPts val="0"/>
              </a:spcAft>
              <a:buClr>
                <a:schemeClr val="tx2"/>
              </a:buClr>
            </a:pPr>
            <a:r>
              <a:rPr lang="en-US" sz="1650" dirty="0"/>
              <a:t>Improved Access to Credit</a:t>
            </a:r>
          </a:p>
          <a:p>
            <a:pPr lvl="1">
              <a:lnSpc>
                <a:spcPct val="100000"/>
              </a:lnSpc>
              <a:spcBef>
                <a:spcPts val="0"/>
              </a:spcBef>
              <a:spcAft>
                <a:spcPts val="0"/>
              </a:spcAft>
              <a:buClr>
                <a:schemeClr val="tx2"/>
              </a:buClr>
            </a:pPr>
            <a:r>
              <a:rPr lang="en-US" sz="1950" b="1" dirty="0">
                <a:solidFill>
                  <a:schemeClr val="accent2"/>
                </a:solidFill>
              </a:rPr>
              <a:t>Rural Development: </a:t>
            </a:r>
            <a:r>
              <a:rPr lang="en-US" sz="1950" dirty="0"/>
              <a:t>“SUTA” and Technical Assistance</a:t>
            </a:r>
          </a:p>
          <a:p>
            <a:pPr lvl="1">
              <a:lnSpc>
                <a:spcPct val="100000"/>
              </a:lnSpc>
              <a:spcBef>
                <a:spcPts val="0"/>
              </a:spcBef>
              <a:spcAft>
                <a:spcPts val="0"/>
              </a:spcAft>
              <a:buClr>
                <a:schemeClr val="tx2"/>
              </a:buClr>
            </a:pPr>
            <a:r>
              <a:rPr lang="en-US" sz="1950" b="1" dirty="0">
                <a:solidFill>
                  <a:schemeClr val="accent2"/>
                </a:solidFill>
              </a:rPr>
              <a:t>Increase Support and Access </a:t>
            </a:r>
            <a:r>
              <a:rPr lang="en-US" sz="1950" dirty="0"/>
              <a:t>to healthy, traditional, local, and regionally produced food by Native Farmers and Ranchers</a:t>
            </a:r>
          </a:p>
          <a:p>
            <a:pPr lvl="1">
              <a:lnSpc>
                <a:spcPct val="100000"/>
              </a:lnSpc>
              <a:spcBef>
                <a:spcPts val="0"/>
              </a:spcBef>
              <a:spcAft>
                <a:spcPts val="0"/>
              </a:spcAft>
              <a:buClr>
                <a:schemeClr val="tx2"/>
              </a:buClr>
            </a:pPr>
            <a:r>
              <a:rPr lang="en-US" sz="1950" b="1" dirty="0">
                <a:solidFill>
                  <a:schemeClr val="accent2"/>
                </a:solidFill>
              </a:rPr>
              <a:t>FRTEP, Research, Education, and TCUs</a:t>
            </a:r>
          </a:p>
          <a:p>
            <a:pPr lvl="1">
              <a:lnSpc>
                <a:spcPct val="100000"/>
              </a:lnSpc>
              <a:spcBef>
                <a:spcPts val="0"/>
              </a:spcBef>
              <a:spcAft>
                <a:spcPts val="0"/>
              </a:spcAft>
              <a:buClr>
                <a:schemeClr val="tx2"/>
              </a:buClr>
            </a:pPr>
            <a:endParaRPr lang="en-US" sz="1950" b="1" dirty="0">
              <a:solidFill>
                <a:schemeClr val="accent2"/>
              </a:solidFill>
            </a:endParaRPr>
          </a:p>
          <a:p>
            <a:endParaRPr lang="en-US" dirty="0"/>
          </a:p>
        </p:txBody>
      </p:sp>
      <p:sp>
        <p:nvSpPr>
          <p:cNvPr id="3" name="Title 2">
            <a:extLst>
              <a:ext uri="{FF2B5EF4-FFF2-40B4-BE49-F238E27FC236}">
                <a16:creationId xmlns:a16="http://schemas.microsoft.com/office/drawing/2014/main" xmlns="" id="{6F1020E2-5B69-F543-A611-A8CBDDE00F8C}"/>
              </a:ext>
            </a:extLst>
          </p:cNvPr>
          <p:cNvSpPr>
            <a:spLocks noGrp="1"/>
          </p:cNvSpPr>
          <p:nvPr>
            <p:ph type="title"/>
          </p:nvPr>
        </p:nvSpPr>
        <p:spPr/>
        <p:txBody>
          <a:bodyPr/>
          <a:lstStyle/>
          <a:p>
            <a:pPr algn="ctr"/>
            <a:r>
              <a:rPr lang="en-US" dirty="0"/>
              <a:t>2018 Farm Bill Opportunities for Indian Country</a:t>
            </a:r>
          </a:p>
        </p:txBody>
      </p:sp>
      <p:sp>
        <p:nvSpPr>
          <p:cNvPr id="4" name="Footer Placeholder 3">
            <a:extLst>
              <a:ext uri="{FF2B5EF4-FFF2-40B4-BE49-F238E27FC236}">
                <a16:creationId xmlns:a16="http://schemas.microsoft.com/office/drawing/2014/main" xmlns="" id="{B03C3FD6-EDA2-ED41-8F83-508BC89AB0C1}"/>
              </a:ext>
            </a:extLst>
          </p:cNvPr>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231995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The Basics</a:t>
            </a:r>
            <a:endParaRPr lang="en-US" b="1" dirty="0">
              <a:solidFill>
                <a:schemeClr val="accent2"/>
              </a:solidFill>
            </a:endParaRPr>
          </a:p>
          <a:p>
            <a:r>
              <a:rPr lang="en-US" b="1" dirty="0">
                <a:solidFill>
                  <a:schemeClr val="accent2"/>
                </a:solidFill>
              </a:rPr>
              <a:t>71,947 Native Farm Operators </a:t>
            </a:r>
          </a:p>
          <a:p>
            <a:r>
              <a:rPr lang="en-US" b="1" dirty="0">
                <a:solidFill>
                  <a:schemeClr val="accent2"/>
                </a:solidFill>
              </a:rPr>
              <a:t>57 million acres </a:t>
            </a:r>
            <a:r>
              <a:rPr lang="en-US" dirty="0"/>
              <a:t>of land in Indian Country are already engaged in food and agriculture (2012 USDA Census of Agriculture)</a:t>
            </a:r>
          </a:p>
          <a:p>
            <a:pPr lvl="1"/>
            <a:r>
              <a:rPr lang="en-US" dirty="0"/>
              <a:t>Example: </a:t>
            </a:r>
            <a:r>
              <a:rPr lang="en-US" b="1" dirty="0">
                <a:solidFill>
                  <a:schemeClr val="accent2"/>
                </a:solidFill>
              </a:rPr>
              <a:t>20 million </a:t>
            </a:r>
            <a:r>
              <a:rPr lang="en-US" dirty="0"/>
              <a:t>of the 26 million acres in Arizona involved in food and agriculture is under direct Tribal control</a:t>
            </a:r>
          </a:p>
          <a:p>
            <a:pPr lvl="1"/>
            <a:r>
              <a:rPr lang="en-US" dirty="0"/>
              <a:t>One of the largest contiguous farms in the U.S. is Navajo owned (NAPI). </a:t>
            </a:r>
          </a:p>
          <a:p>
            <a:endParaRPr lang="en-US" dirty="0"/>
          </a:p>
        </p:txBody>
      </p:sp>
      <p:sp>
        <p:nvSpPr>
          <p:cNvPr id="3" name="Title 2"/>
          <p:cNvSpPr>
            <a:spLocks noGrp="1"/>
          </p:cNvSpPr>
          <p:nvPr>
            <p:ph type="title"/>
          </p:nvPr>
        </p:nvSpPr>
        <p:spPr/>
        <p:txBody>
          <a:bodyPr/>
          <a:lstStyle/>
          <a:p>
            <a:pPr algn="ctr"/>
            <a:r>
              <a:rPr lang="en-US" dirty="0"/>
              <a:t>Current Scope of Ag in </a:t>
            </a:r>
            <a:br>
              <a:rPr lang="en-US" dirty="0"/>
            </a:br>
            <a:r>
              <a:rPr lang="en-US" dirty="0"/>
              <a:t>Indian Country </a:t>
            </a:r>
            <a:r>
              <a:rPr lang="mr-IN" dirty="0"/>
              <a:t>–</a:t>
            </a:r>
            <a:r>
              <a:rPr lang="en-US" dirty="0"/>
              <a:t> People/Land</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graphicFrame>
        <p:nvGraphicFramePr>
          <p:cNvPr id="5" name="Table 4"/>
          <p:cNvGraphicFramePr>
            <a:graphicFrameLocks noGrp="1"/>
          </p:cNvGraphicFramePr>
          <p:nvPr>
            <p:extLst/>
          </p:nvPr>
        </p:nvGraphicFramePr>
        <p:xfrm>
          <a:off x="1082526" y="3297232"/>
          <a:ext cx="7024669" cy="1378909"/>
        </p:xfrm>
        <a:graphic>
          <a:graphicData uri="http://schemas.openxmlformats.org/drawingml/2006/table">
            <a:tbl>
              <a:tblPr firstRow="1" firstCol="1" bandRow="1">
                <a:tableStyleId>{5C22544A-7EE6-4342-B048-85BDC9FD1C3A}</a:tableStyleId>
              </a:tblPr>
              <a:tblGrid>
                <a:gridCol w="2341055">
                  <a:extLst>
                    <a:ext uri="{9D8B030D-6E8A-4147-A177-3AD203B41FA5}">
                      <a16:colId xmlns:a16="http://schemas.microsoft.com/office/drawing/2014/main" xmlns="" val="20000"/>
                    </a:ext>
                  </a:extLst>
                </a:gridCol>
                <a:gridCol w="2341807">
                  <a:extLst>
                    <a:ext uri="{9D8B030D-6E8A-4147-A177-3AD203B41FA5}">
                      <a16:colId xmlns:a16="http://schemas.microsoft.com/office/drawing/2014/main" xmlns="" val="20001"/>
                    </a:ext>
                  </a:extLst>
                </a:gridCol>
                <a:gridCol w="2341807">
                  <a:extLst>
                    <a:ext uri="{9D8B030D-6E8A-4147-A177-3AD203B41FA5}">
                      <a16:colId xmlns:a16="http://schemas.microsoft.com/office/drawing/2014/main" xmlns="" val="20002"/>
                    </a:ext>
                  </a:extLst>
                </a:gridCol>
              </a:tblGrid>
              <a:tr h="491490">
                <a:tc gridSpan="3">
                  <a:txBody>
                    <a:bodyPr/>
                    <a:lstStyle/>
                    <a:p>
                      <a:pPr marL="0" marR="0" algn="ctr">
                        <a:spcBef>
                          <a:spcPts val="0"/>
                        </a:spcBef>
                        <a:spcAft>
                          <a:spcPts val="0"/>
                        </a:spcAft>
                      </a:pPr>
                      <a:r>
                        <a:rPr lang="en-US" sz="1800" dirty="0">
                          <a:effectLst/>
                        </a:rPr>
                        <a:t>American Indian and Alaska </a:t>
                      </a:r>
                      <a:r>
                        <a:rPr lang="en-US" sz="1800">
                          <a:effectLst/>
                        </a:rPr>
                        <a:t>Native Farm </a:t>
                      </a:r>
                      <a:r>
                        <a:rPr lang="en-US" sz="1800" dirty="0">
                          <a:effectLst/>
                        </a:rPr>
                        <a:t>Operators and Farm lands</a:t>
                      </a:r>
                    </a:p>
                    <a:p>
                      <a:pPr marL="0" marR="0" algn="ctr">
                        <a:spcBef>
                          <a:spcPts val="0"/>
                        </a:spcBef>
                        <a:spcAft>
                          <a:spcPts val="0"/>
                        </a:spcAft>
                      </a:pPr>
                      <a:endParaRPr lang="en-US" sz="1400" dirty="0">
                        <a:effectLst/>
                        <a:latin typeface="Calibri" charset="0"/>
                        <a:ea typeface="Calibri" charset="0"/>
                        <a:cs typeface="Times New Roman" charset="0"/>
                      </a:endParaRPr>
                    </a:p>
                  </a:txBody>
                  <a:tcPr marL="81140" marR="81140" marT="0" marB="0">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17170">
                <a:tc>
                  <a:txBody>
                    <a:bodyPr/>
                    <a:lstStyle/>
                    <a:p>
                      <a:pPr marL="0" marR="0">
                        <a:spcBef>
                          <a:spcPts val="0"/>
                        </a:spcBef>
                        <a:spcAft>
                          <a:spcPts val="0"/>
                        </a:spcAft>
                      </a:pPr>
                      <a:r>
                        <a:rPr lang="en-US" sz="1400" b="0" i="0" dirty="0">
                          <a:solidFill>
                            <a:schemeClr val="bg1"/>
                          </a:solidFill>
                          <a:effectLst/>
                        </a:rPr>
                        <a:t> USDA Ag Census Year</a:t>
                      </a:r>
                      <a:endParaRPr lang="en-US" sz="1400" b="0" i="0" dirty="0">
                        <a:solidFill>
                          <a:schemeClr val="bg1"/>
                        </a:solidFill>
                        <a:effectLst/>
                        <a:latin typeface="Calibri" charset="0"/>
                        <a:ea typeface="Calibri" charset="0"/>
                        <a:cs typeface="Times New Roman" charset="0"/>
                      </a:endParaRPr>
                    </a:p>
                  </a:txBody>
                  <a:tcPr marL="81140" marR="81140" marT="0" marB="0">
                    <a:solidFill>
                      <a:schemeClr val="accent2"/>
                    </a:solidFill>
                  </a:tcPr>
                </a:tc>
                <a:tc>
                  <a:txBody>
                    <a:bodyPr/>
                    <a:lstStyle/>
                    <a:p>
                      <a:pPr marL="0" marR="0" algn="ctr">
                        <a:spcBef>
                          <a:spcPts val="0"/>
                        </a:spcBef>
                        <a:spcAft>
                          <a:spcPts val="0"/>
                        </a:spcAft>
                      </a:pPr>
                      <a:r>
                        <a:rPr lang="en-US" sz="1400" b="1">
                          <a:solidFill>
                            <a:schemeClr val="bg1"/>
                          </a:solidFill>
                          <a:effectLst/>
                        </a:rPr>
                        <a:t>2007</a:t>
                      </a:r>
                      <a:endParaRPr lang="en-US" sz="1400" b="1">
                        <a:solidFill>
                          <a:schemeClr val="bg1"/>
                        </a:solidFill>
                        <a:effectLst/>
                        <a:latin typeface="Calibri" charset="0"/>
                        <a:ea typeface="Calibri" charset="0"/>
                        <a:cs typeface="Times New Roman" charset="0"/>
                      </a:endParaRPr>
                    </a:p>
                  </a:txBody>
                  <a:tcPr marL="81140" marR="81140" marT="0" marB="0">
                    <a:solidFill>
                      <a:schemeClr val="accent2"/>
                    </a:solidFill>
                  </a:tcPr>
                </a:tc>
                <a:tc>
                  <a:txBody>
                    <a:bodyPr/>
                    <a:lstStyle/>
                    <a:p>
                      <a:pPr marL="0" marR="0" algn="ctr">
                        <a:spcBef>
                          <a:spcPts val="0"/>
                        </a:spcBef>
                        <a:spcAft>
                          <a:spcPts val="0"/>
                        </a:spcAft>
                      </a:pPr>
                      <a:r>
                        <a:rPr lang="en-US" sz="1400" b="1" dirty="0">
                          <a:solidFill>
                            <a:schemeClr val="bg1"/>
                          </a:solidFill>
                          <a:effectLst/>
                        </a:rPr>
                        <a:t>2012</a:t>
                      </a:r>
                      <a:endParaRPr lang="en-US" sz="1400" b="1" dirty="0">
                        <a:solidFill>
                          <a:schemeClr val="bg1"/>
                        </a:solidFill>
                        <a:effectLst/>
                        <a:latin typeface="Calibri" charset="0"/>
                        <a:ea typeface="Calibri" charset="0"/>
                        <a:cs typeface="Times New Roman" charset="0"/>
                      </a:endParaRPr>
                    </a:p>
                  </a:txBody>
                  <a:tcPr marL="81140" marR="81140" marT="0" marB="0">
                    <a:solidFill>
                      <a:schemeClr val="accent2"/>
                    </a:solidFill>
                  </a:tcPr>
                </a:tc>
                <a:extLst>
                  <a:ext uri="{0D108BD9-81ED-4DB2-BD59-A6C34878D82A}">
                    <a16:rowId xmlns:a16="http://schemas.microsoft.com/office/drawing/2014/main" xmlns="" val="10001"/>
                  </a:ext>
                </a:extLst>
              </a:tr>
              <a:tr h="217170">
                <a:tc>
                  <a:txBody>
                    <a:bodyPr/>
                    <a:lstStyle/>
                    <a:p>
                      <a:pPr marL="0" marR="0">
                        <a:spcBef>
                          <a:spcPts val="0"/>
                        </a:spcBef>
                        <a:spcAft>
                          <a:spcPts val="0"/>
                        </a:spcAft>
                      </a:pPr>
                      <a:r>
                        <a:rPr lang="en-US" sz="1400" b="0" i="0">
                          <a:solidFill>
                            <a:schemeClr val="bg1"/>
                          </a:solidFill>
                          <a:effectLst/>
                        </a:rPr>
                        <a:t>Total Native Farm Operators</a:t>
                      </a:r>
                      <a:endParaRPr lang="en-US" sz="1400" b="0" i="0">
                        <a:solidFill>
                          <a:schemeClr val="bg1"/>
                        </a:solidFill>
                        <a:effectLst/>
                        <a:latin typeface="Calibri" charset="0"/>
                        <a:ea typeface="Calibri" charset="0"/>
                        <a:cs typeface="Times New Roman" charset="0"/>
                      </a:endParaRPr>
                    </a:p>
                  </a:txBody>
                  <a:tcPr marL="81140" marR="81140" marT="0" marB="0">
                    <a:solidFill>
                      <a:schemeClr val="accent2"/>
                    </a:solidFill>
                  </a:tcPr>
                </a:tc>
                <a:tc>
                  <a:txBody>
                    <a:bodyPr/>
                    <a:lstStyle/>
                    <a:p>
                      <a:pPr marL="0" marR="0" algn="ctr">
                        <a:spcBef>
                          <a:spcPts val="0"/>
                        </a:spcBef>
                        <a:spcAft>
                          <a:spcPts val="0"/>
                        </a:spcAft>
                      </a:pPr>
                      <a:r>
                        <a:rPr lang="en-US" sz="1400">
                          <a:effectLst/>
                        </a:rPr>
                        <a:t>77,437</a:t>
                      </a:r>
                      <a:endParaRPr lang="en-US" sz="1400">
                        <a:effectLst/>
                        <a:latin typeface="Calibri" charset="0"/>
                        <a:ea typeface="Calibri" charset="0"/>
                        <a:cs typeface="Times New Roman" charset="0"/>
                      </a:endParaRPr>
                    </a:p>
                  </a:txBody>
                  <a:tcPr marL="81140" marR="81140" marT="0" marB="0" anchor="ctr"/>
                </a:tc>
                <a:tc>
                  <a:txBody>
                    <a:bodyPr/>
                    <a:lstStyle/>
                    <a:p>
                      <a:pPr marL="0" marR="0" algn="ctr">
                        <a:spcBef>
                          <a:spcPts val="0"/>
                        </a:spcBef>
                        <a:spcAft>
                          <a:spcPts val="0"/>
                        </a:spcAft>
                      </a:pPr>
                      <a:r>
                        <a:rPr lang="en-US" sz="1400" dirty="0">
                          <a:effectLst/>
                        </a:rPr>
                        <a:t>71,947</a:t>
                      </a:r>
                      <a:endParaRPr lang="en-US" sz="1400" dirty="0">
                        <a:effectLst/>
                        <a:latin typeface="Calibri" charset="0"/>
                        <a:ea typeface="Calibri" charset="0"/>
                        <a:cs typeface="Times New Roman" charset="0"/>
                      </a:endParaRPr>
                    </a:p>
                  </a:txBody>
                  <a:tcPr marL="81140" marR="81140" marT="0" marB="0" anchor="ctr"/>
                </a:tc>
                <a:extLst>
                  <a:ext uri="{0D108BD9-81ED-4DB2-BD59-A6C34878D82A}">
                    <a16:rowId xmlns:a16="http://schemas.microsoft.com/office/drawing/2014/main" xmlns="" val="10002"/>
                  </a:ext>
                </a:extLst>
              </a:tr>
              <a:tr h="217170">
                <a:tc>
                  <a:txBody>
                    <a:bodyPr/>
                    <a:lstStyle/>
                    <a:p>
                      <a:pPr marL="0" marR="0">
                        <a:spcBef>
                          <a:spcPts val="0"/>
                        </a:spcBef>
                        <a:spcAft>
                          <a:spcPts val="0"/>
                        </a:spcAft>
                      </a:pPr>
                      <a:r>
                        <a:rPr lang="en-US" sz="1400" b="0" i="0">
                          <a:solidFill>
                            <a:schemeClr val="bg1"/>
                          </a:solidFill>
                          <a:effectLst/>
                        </a:rPr>
                        <a:t>Acres Operated</a:t>
                      </a:r>
                      <a:endParaRPr lang="en-US" sz="1400" b="0" i="0">
                        <a:solidFill>
                          <a:schemeClr val="bg1"/>
                        </a:solidFill>
                        <a:effectLst/>
                        <a:latin typeface="Calibri" charset="0"/>
                        <a:ea typeface="Calibri" charset="0"/>
                        <a:cs typeface="Times New Roman" charset="0"/>
                      </a:endParaRPr>
                    </a:p>
                  </a:txBody>
                  <a:tcPr marL="81140" marR="81140" marT="0" marB="0">
                    <a:solidFill>
                      <a:schemeClr val="accent2"/>
                    </a:solidFill>
                  </a:tcPr>
                </a:tc>
                <a:tc>
                  <a:txBody>
                    <a:bodyPr/>
                    <a:lstStyle/>
                    <a:p>
                      <a:pPr marL="0" marR="0" algn="ctr">
                        <a:spcBef>
                          <a:spcPts val="0"/>
                        </a:spcBef>
                        <a:spcAft>
                          <a:spcPts val="0"/>
                        </a:spcAft>
                      </a:pPr>
                      <a:r>
                        <a:rPr lang="en-US" sz="1400">
                          <a:effectLst/>
                        </a:rPr>
                        <a:t>58.1 million</a:t>
                      </a:r>
                      <a:endParaRPr lang="en-US" sz="1400">
                        <a:effectLst/>
                        <a:latin typeface="Calibri" charset="0"/>
                        <a:ea typeface="Calibri" charset="0"/>
                        <a:cs typeface="Times New Roman" charset="0"/>
                      </a:endParaRPr>
                    </a:p>
                  </a:txBody>
                  <a:tcPr marL="81140" marR="81140" marT="0" marB="0" anchor="ctr"/>
                </a:tc>
                <a:tc>
                  <a:txBody>
                    <a:bodyPr/>
                    <a:lstStyle/>
                    <a:p>
                      <a:pPr marL="0" marR="0" algn="ctr">
                        <a:spcBef>
                          <a:spcPts val="0"/>
                        </a:spcBef>
                        <a:spcAft>
                          <a:spcPts val="0"/>
                        </a:spcAft>
                      </a:pPr>
                      <a:r>
                        <a:rPr lang="en-US" sz="1400">
                          <a:effectLst/>
                        </a:rPr>
                        <a:t>57.2 million</a:t>
                      </a:r>
                      <a:endParaRPr lang="en-US" sz="1400">
                        <a:effectLst/>
                        <a:latin typeface="Calibri" charset="0"/>
                        <a:ea typeface="Calibri" charset="0"/>
                        <a:cs typeface="Times New Roman" charset="0"/>
                      </a:endParaRPr>
                    </a:p>
                  </a:txBody>
                  <a:tcPr marL="81140" marR="81140" marT="0" marB="0" anchor="ctr"/>
                </a:tc>
                <a:extLst>
                  <a:ext uri="{0D108BD9-81ED-4DB2-BD59-A6C34878D82A}">
                    <a16:rowId xmlns:a16="http://schemas.microsoft.com/office/drawing/2014/main" xmlns="" val="10003"/>
                  </a:ext>
                </a:extLst>
              </a:tr>
              <a:tr h="235909">
                <a:tc>
                  <a:txBody>
                    <a:bodyPr/>
                    <a:lstStyle/>
                    <a:p>
                      <a:pPr marL="0" marR="0">
                        <a:spcBef>
                          <a:spcPts val="0"/>
                        </a:spcBef>
                        <a:spcAft>
                          <a:spcPts val="0"/>
                        </a:spcAft>
                      </a:pPr>
                      <a:r>
                        <a:rPr lang="en-US" sz="1400" b="0" i="0" dirty="0">
                          <a:solidFill>
                            <a:schemeClr val="bg1"/>
                          </a:solidFill>
                          <a:effectLst/>
                        </a:rPr>
                        <a:t>Avg. Acres per Operation</a:t>
                      </a:r>
                      <a:endParaRPr lang="en-US" sz="1400" b="0" i="0" dirty="0">
                        <a:solidFill>
                          <a:schemeClr val="bg1"/>
                        </a:solidFill>
                        <a:effectLst/>
                        <a:latin typeface="Calibri" charset="0"/>
                        <a:ea typeface="Calibri" charset="0"/>
                        <a:cs typeface="Times New Roman" charset="0"/>
                      </a:endParaRPr>
                    </a:p>
                  </a:txBody>
                  <a:tcPr marL="81140" marR="81140" marT="0" marB="0">
                    <a:solidFill>
                      <a:schemeClr val="accent2"/>
                    </a:solidFill>
                  </a:tcPr>
                </a:tc>
                <a:tc>
                  <a:txBody>
                    <a:bodyPr/>
                    <a:lstStyle/>
                    <a:p>
                      <a:pPr marL="0" marR="0" algn="ctr">
                        <a:spcBef>
                          <a:spcPts val="0"/>
                        </a:spcBef>
                        <a:spcAft>
                          <a:spcPts val="0"/>
                        </a:spcAft>
                      </a:pPr>
                      <a:r>
                        <a:rPr lang="en-US" sz="1400">
                          <a:effectLst/>
                        </a:rPr>
                        <a:t>946</a:t>
                      </a:r>
                      <a:endParaRPr lang="en-US" sz="1400">
                        <a:effectLst/>
                        <a:latin typeface="Calibri" charset="0"/>
                        <a:ea typeface="Calibri" charset="0"/>
                        <a:cs typeface="Times New Roman" charset="0"/>
                      </a:endParaRPr>
                    </a:p>
                  </a:txBody>
                  <a:tcPr marL="81140" marR="81140" marT="0" marB="0" anchor="ctr"/>
                </a:tc>
                <a:tc>
                  <a:txBody>
                    <a:bodyPr/>
                    <a:lstStyle/>
                    <a:p>
                      <a:pPr marL="0" marR="0" algn="ctr">
                        <a:spcBef>
                          <a:spcPts val="0"/>
                        </a:spcBef>
                        <a:spcAft>
                          <a:spcPts val="0"/>
                        </a:spcAft>
                      </a:pPr>
                      <a:r>
                        <a:rPr lang="en-US" sz="1400" dirty="0">
                          <a:effectLst/>
                        </a:rPr>
                        <a:t>1,020</a:t>
                      </a:r>
                      <a:endParaRPr lang="en-US" sz="1400" dirty="0">
                        <a:effectLst/>
                        <a:latin typeface="Calibri" charset="0"/>
                        <a:ea typeface="Calibri" charset="0"/>
                        <a:cs typeface="Times New Roman" charset="0"/>
                      </a:endParaRPr>
                    </a:p>
                  </a:txBody>
                  <a:tcPr marL="81140" marR="8114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024668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b="1" dirty="0"/>
              <a:t>The Basics</a:t>
            </a:r>
          </a:p>
          <a:p>
            <a:r>
              <a:rPr lang="en-US" b="1" dirty="0">
                <a:solidFill>
                  <a:schemeClr val="accent2"/>
                </a:solidFill>
              </a:rPr>
              <a:t>$3.2 billion </a:t>
            </a:r>
            <a:r>
              <a:rPr lang="mr-IN" b="1" dirty="0">
                <a:solidFill>
                  <a:schemeClr val="accent2"/>
                </a:solidFill>
              </a:rPr>
              <a:t>–</a:t>
            </a:r>
            <a:r>
              <a:rPr lang="en-US" b="1" dirty="0">
                <a:solidFill>
                  <a:schemeClr val="accent2"/>
                </a:solidFill>
              </a:rPr>
              <a:t> </a:t>
            </a:r>
            <a:r>
              <a:rPr lang="en-US" dirty="0"/>
              <a:t>Estimated actual annual value of ag commodities from American Indian/Alaska Native producers. </a:t>
            </a:r>
          </a:p>
          <a:p>
            <a:endParaRPr lang="en-US" dirty="0"/>
          </a:p>
          <a:p>
            <a:endParaRPr lang="en-US" dirty="0"/>
          </a:p>
        </p:txBody>
      </p:sp>
      <p:sp>
        <p:nvSpPr>
          <p:cNvPr id="3" name="Title 2"/>
          <p:cNvSpPr>
            <a:spLocks noGrp="1"/>
          </p:cNvSpPr>
          <p:nvPr>
            <p:ph type="title"/>
          </p:nvPr>
        </p:nvSpPr>
        <p:spPr/>
        <p:txBody>
          <a:bodyPr/>
          <a:lstStyle/>
          <a:p>
            <a:pPr algn="ctr"/>
            <a:r>
              <a:rPr lang="en-US" dirty="0"/>
              <a:t>Current Scope of Ag in </a:t>
            </a:r>
            <a:br>
              <a:rPr lang="en-US" dirty="0"/>
            </a:br>
            <a:r>
              <a:rPr lang="en-US" dirty="0"/>
              <a:t>Indian Country </a:t>
            </a:r>
            <a:r>
              <a:rPr lang="mr-IN" dirty="0"/>
              <a:t>–</a:t>
            </a:r>
            <a:r>
              <a:rPr lang="en-US" dirty="0"/>
              <a:t> Production</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928" y="2265626"/>
            <a:ext cx="5605865" cy="2441539"/>
          </a:xfrm>
          <a:prstGeom prst="rect">
            <a:avLst/>
          </a:prstGeom>
        </p:spPr>
      </p:pic>
    </p:spTree>
    <p:extLst>
      <p:ext uri="{BB962C8B-B14F-4D97-AF65-F5344CB8AC3E}">
        <p14:creationId xmlns:p14="http://schemas.microsoft.com/office/powerpoint/2010/main" val="1967000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466" y="0"/>
            <a:ext cx="6024325" cy="4794188"/>
          </a:xfrm>
          <a:prstGeom prst="rect">
            <a:avLst/>
          </a:prstGeom>
        </p:spPr>
      </p:pic>
    </p:spTree>
    <p:extLst>
      <p:ext uri="{BB962C8B-B14F-4D97-AF65-F5344CB8AC3E}">
        <p14:creationId xmlns:p14="http://schemas.microsoft.com/office/powerpoint/2010/main" val="63208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F1020E2-5B69-F543-A611-A8CBDDE00F8C}"/>
              </a:ext>
            </a:extLst>
          </p:cNvPr>
          <p:cNvSpPr>
            <a:spLocks noGrp="1"/>
          </p:cNvSpPr>
          <p:nvPr>
            <p:ph type="title"/>
          </p:nvPr>
        </p:nvSpPr>
        <p:spPr>
          <a:xfrm>
            <a:off x="231749" y="214953"/>
            <a:ext cx="7543800" cy="1088068"/>
          </a:xfrm>
        </p:spPr>
        <p:txBody>
          <a:bodyPr/>
          <a:lstStyle/>
          <a:p>
            <a:r>
              <a:rPr lang="en-US" b="0" i="1" dirty="0"/>
              <a:t>Building the</a:t>
            </a:r>
            <a:r>
              <a:rPr lang="en-US" dirty="0"/>
              <a:t/>
            </a:r>
            <a:br>
              <a:rPr lang="en-US" dirty="0"/>
            </a:br>
            <a:r>
              <a:rPr lang="en-US" dirty="0"/>
              <a:t>Native Farm Bill Coalition</a:t>
            </a:r>
          </a:p>
        </p:txBody>
      </p:sp>
      <p:sp>
        <p:nvSpPr>
          <p:cNvPr id="4" name="Footer Placeholder 3">
            <a:extLst>
              <a:ext uri="{FF2B5EF4-FFF2-40B4-BE49-F238E27FC236}">
                <a16:creationId xmlns:a16="http://schemas.microsoft.com/office/drawing/2014/main" xmlns="" id="{B03C3FD6-EDA2-ED41-8F83-508BC89AB0C1}"/>
              </a:ext>
            </a:extLst>
          </p:cNvPr>
          <p:cNvSpPr>
            <a:spLocks noGrp="1"/>
          </p:cNvSpPr>
          <p:nvPr>
            <p:ph type="ftr" sz="quarter" idx="10"/>
          </p:nvPr>
        </p:nvSpPr>
        <p:spPr/>
        <p:txBody>
          <a:bodyPr/>
          <a:lstStyle/>
          <a:p>
            <a:pPr defTabSz="685800" hangingPunct="1">
              <a:defRPr/>
            </a:pPr>
            <a:r>
              <a:rPr lang="en-US" kern="1200"/>
              <a:t>Native Farm Bill Coalition</a:t>
            </a:r>
            <a:endParaRPr lang="en-US" kern="1200" dirty="0"/>
          </a:p>
        </p:txBody>
      </p:sp>
      <p:pic>
        <p:nvPicPr>
          <p:cNvPr id="8" name="Picture 7">
            <a:extLst>
              <a:ext uri="{FF2B5EF4-FFF2-40B4-BE49-F238E27FC236}">
                <a16:creationId xmlns:a16="http://schemas.microsoft.com/office/drawing/2014/main" xmlns="" id="{6DD42E7B-2259-5842-82F1-DC174FA003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64363" y="9710"/>
            <a:ext cx="2852659" cy="2071334"/>
          </a:xfrm>
          <a:prstGeom prst="rect">
            <a:avLst/>
          </a:prstGeom>
        </p:spPr>
      </p:pic>
      <p:sp>
        <p:nvSpPr>
          <p:cNvPr id="9" name="Content Placeholder 4">
            <a:extLst>
              <a:ext uri="{FF2B5EF4-FFF2-40B4-BE49-F238E27FC236}">
                <a16:creationId xmlns:a16="http://schemas.microsoft.com/office/drawing/2014/main" xmlns="" id="{CA94C814-82B7-FE4E-B6B5-6C3C7343A78A}"/>
              </a:ext>
            </a:extLst>
          </p:cNvPr>
          <p:cNvSpPr>
            <a:spLocks noGrp="1"/>
          </p:cNvSpPr>
          <p:nvPr>
            <p:ph idx="1"/>
          </p:nvPr>
        </p:nvSpPr>
        <p:spPr>
          <a:xfrm>
            <a:off x="201515" y="1378411"/>
            <a:ext cx="8740974" cy="3303948"/>
          </a:xfrm>
        </p:spPr>
        <p:txBody>
          <a:bodyPr>
            <a:normAutofit lnSpcReduction="10000"/>
          </a:bodyPr>
          <a:lstStyle/>
          <a:p>
            <a:endParaRPr lang="en-US" b="1" dirty="0"/>
          </a:p>
          <a:p>
            <a:r>
              <a:rPr lang="en-US" b="1" dirty="0">
                <a:solidFill>
                  <a:schemeClr val="accent2"/>
                </a:solidFill>
              </a:rPr>
              <a:t>Established in Oct. 2017 at the NCAI Annual Conf. in Milwaukee, WI</a:t>
            </a:r>
          </a:p>
          <a:p>
            <a:pPr lvl="1"/>
            <a:r>
              <a:rPr lang="en-US" dirty="0"/>
              <a:t>Co-chaired by Keith B. Anderson, Vice-Chair of the Shakopee Mdewakanton Sioux Community, and Ross Racine, Executive Director of the Intertribal Agriculture Council</a:t>
            </a:r>
          </a:p>
          <a:p>
            <a:r>
              <a:rPr lang="en-US" b="1" dirty="0">
                <a:solidFill>
                  <a:schemeClr val="accent2"/>
                </a:solidFill>
              </a:rPr>
              <a:t>Founding Partners: </a:t>
            </a:r>
          </a:p>
          <a:p>
            <a:pPr lvl="1"/>
            <a:r>
              <a:rPr lang="en-US" dirty="0"/>
              <a:t>Shakopee Mdewakanton Sioux Community</a:t>
            </a:r>
          </a:p>
          <a:p>
            <a:pPr lvl="1"/>
            <a:r>
              <a:rPr lang="en-US" dirty="0"/>
              <a:t>Intertribal Agriculture Council</a:t>
            </a:r>
          </a:p>
          <a:p>
            <a:pPr lvl="1"/>
            <a:r>
              <a:rPr lang="en-US" dirty="0"/>
              <a:t>National Congress of American Indians</a:t>
            </a:r>
          </a:p>
          <a:p>
            <a:pPr lvl="1"/>
            <a:r>
              <a:rPr lang="en-US" dirty="0"/>
              <a:t>Indigenous Food and Agriculture Initiative (Research Partner)</a:t>
            </a:r>
          </a:p>
          <a:p>
            <a:r>
              <a:rPr lang="en-US" b="1" dirty="0">
                <a:solidFill>
                  <a:schemeClr val="accent2"/>
                </a:solidFill>
              </a:rPr>
              <a:t>Largest coordinated effort to defend/extend Indian Country’s interests in the Farm Bill</a:t>
            </a:r>
          </a:p>
          <a:p>
            <a:pPr lvl="1"/>
            <a:r>
              <a:rPr lang="en-US" dirty="0"/>
              <a:t>Over </a:t>
            </a:r>
            <a:r>
              <a:rPr lang="en-US" b="1" dirty="0">
                <a:solidFill>
                  <a:schemeClr val="accent2"/>
                </a:solidFill>
              </a:rPr>
              <a:t>120 Tribes </a:t>
            </a:r>
            <a:r>
              <a:rPr lang="en-US" dirty="0"/>
              <a:t>represented: </a:t>
            </a:r>
            <a:r>
              <a:rPr lang="en-US" b="1" dirty="0">
                <a:solidFill>
                  <a:schemeClr val="accent2"/>
                </a:solidFill>
              </a:rPr>
              <a:t>68 Native Nations </a:t>
            </a:r>
            <a:r>
              <a:rPr lang="en-US" dirty="0"/>
              <a:t>passed resolutions/sent letters of support</a:t>
            </a:r>
          </a:p>
          <a:p>
            <a:pPr lvl="1"/>
            <a:r>
              <a:rPr lang="en-US" dirty="0"/>
              <a:t>11 Intertribal/Native Organizations – including the </a:t>
            </a:r>
            <a:r>
              <a:rPr lang="en-US" b="1" dirty="0">
                <a:solidFill>
                  <a:schemeClr val="accent2"/>
                </a:solidFill>
              </a:rPr>
              <a:t>National Indian Health Board</a:t>
            </a:r>
          </a:p>
          <a:p>
            <a:pPr lvl="1"/>
            <a:r>
              <a:rPr lang="en-US" dirty="0"/>
              <a:t>2 Ally Organizations – including MAZON: A Jewish Response to Hunger</a:t>
            </a:r>
          </a:p>
        </p:txBody>
      </p:sp>
    </p:spTree>
    <p:extLst>
      <p:ext uri="{BB962C8B-B14F-4D97-AF65-F5344CB8AC3E}">
        <p14:creationId xmlns:p14="http://schemas.microsoft.com/office/powerpoint/2010/main" val="431067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Reality is dollars and the food products leave Tribal lands and communities, creating a situation where food (and the economic development potential of producing it) is present but unavailable to benefit the community members who need it. </a:t>
            </a:r>
          </a:p>
          <a:p>
            <a:pPr lvl="1"/>
            <a:endParaRPr lang="en-US" dirty="0"/>
          </a:p>
          <a:p>
            <a:endParaRPr lang="en-US" dirty="0"/>
          </a:p>
        </p:txBody>
      </p:sp>
      <p:sp>
        <p:nvSpPr>
          <p:cNvPr id="3" name="Title 2"/>
          <p:cNvSpPr>
            <a:spLocks noGrp="1"/>
          </p:cNvSpPr>
          <p:nvPr>
            <p:ph type="title"/>
          </p:nvPr>
        </p:nvSpPr>
        <p:spPr/>
        <p:txBody>
          <a:bodyPr/>
          <a:lstStyle/>
          <a:p>
            <a:pPr algn="ctr"/>
            <a:r>
              <a:rPr lang="en-US" dirty="0"/>
              <a:t>Current Scope of Ag in </a:t>
            </a:r>
            <a:br>
              <a:rPr lang="en-US" dirty="0"/>
            </a:br>
            <a:r>
              <a:rPr lang="en-US" dirty="0"/>
              <a:t>Indian Country </a:t>
            </a:r>
            <a:r>
              <a:rPr lang="mr-IN" dirty="0"/>
              <a:t>–</a:t>
            </a:r>
            <a:r>
              <a:rPr lang="en-US" dirty="0"/>
              <a:t> Production</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451" y="1376869"/>
            <a:ext cx="5402819" cy="2158925"/>
          </a:xfrm>
          <a:prstGeom prst="rect">
            <a:avLst/>
          </a:prstGeom>
        </p:spPr>
      </p:pic>
    </p:spTree>
    <p:extLst>
      <p:ext uri="{BB962C8B-B14F-4D97-AF65-F5344CB8AC3E}">
        <p14:creationId xmlns:p14="http://schemas.microsoft.com/office/powerpoint/2010/main" val="2274055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Average Farm Payments</a:t>
            </a:r>
            <a:br>
              <a:rPr lang="en-US" dirty="0"/>
            </a:br>
            <a:endParaRPr lang="en-US" dirty="0"/>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
        <p:nvSpPr>
          <p:cNvPr id="23" name="TextBox 22"/>
          <p:cNvSpPr txBox="1"/>
          <p:nvPr/>
        </p:nvSpPr>
        <p:spPr>
          <a:xfrm>
            <a:off x="6539420" y="1767613"/>
            <a:ext cx="2068115" cy="300082"/>
          </a:xfrm>
          <a:prstGeom prst="rect">
            <a:avLst/>
          </a:prstGeom>
          <a:noFill/>
        </p:spPr>
        <p:txBody>
          <a:bodyPr wrap="square" rtlCol="0">
            <a:spAutoFit/>
          </a:bodyPr>
          <a:lstStyle/>
          <a:p>
            <a:pPr defTabSz="685800" hangingPunct="1"/>
            <a:endParaRPr lang="en-US" sz="1350" kern="1200">
              <a:solidFill>
                <a:prstClr val="black"/>
              </a:solidFill>
              <a:latin typeface="Calibri" panose="020F0502020204030204"/>
            </a:endParaRPr>
          </a:p>
        </p:txBody>
      </p:sp>
      <p:pic>
        <p:nvPicPr>
          <p:cNvPr id="22" name="Picture 21">
            <a:extLst>
              <a:ext uri="{FF2B5EF4-FFF2-40B4-BE49-F238E27FC236}">
                <a16:creationId xmlns:a16="http://schemas.microsoft.com/office/drawing/2014/main" xmlns="" id="{D482B240-81BA-C841-AAA9-57422C4E1AF6}"/>
              </a:ext>
            </a:extLst>
          </p:cNvPr>
          <p:cNvPicPr>
            <a:picLocks noChangeAspect="1"/>
          </p:cNvPicPr>
          <p:nvPr/>
        </p:nvPicPr>
        <p:blipFill>
          <a:blip r:embed="rId2"/>
          <a:stretch>
            <a:fillRect/>
          </a:stretch>
        </p:blipFill>
        <p:spPr>
          <a:xfrm>
            <a:off x="407481" y="1479540"/>
            <a:ext cx="3561585" cy="937884"/>
          </a:xfrm>
          <a:prstGeom prst="rect">
            <a:avLst/>
          </a:prstGeom>
        </p:spPr>
      </p:pic>
      <p:pic>
        <p:nvPicPr>
          <p:cNvPr id="25" name="Picture 24">
            <a:extLst>
              <a:ext uri="{FF2B5EF4-FFF2-40B4-BE49-F238E27FC236}">
                <a16:creationId xmlns:a16="http://schemas.microsoft.com/office/drawing/2014/main" xmlns="" id="{B53E933E-8F75-234D-AB2A-E34496C78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47" y="2492655"/>
            <a:ext cx="3629654" cy="2107846"/>
          </a:xfrm>
          <a:prstGeom prst="rect">
            <a:avLst/>
          </a:prstGeom>
        </p:spPr>
      </p:pic>
      <p:sp>
        <p:nvSpPr>
          <p:cNvPr id="26" name="TextBox 25">
            <a:extLst>
              <a:ext uri="{FF2B5EF4-FFF2-40B4-BE49-F238E27FC236}">
                <a16:creationId xmlns:a16="http://schemas.microsoft.com/office/drawing/2014/main" xmlns="" id="{AF057E65-54FF-DE44-B935-1F125E856681}"/>
              </a:ext>
            </a:extLst>
          </p:cNvPr>
          <p:cNvSpPr txBox="1"/>
          <p:nvPr/>
        </p:nvSpPr>
        <p:spPr>
          <a:xfrm>
            <a:off x="986502" y="1074183"/>
            <a:ext cx="2448106" cy="300082"/>
          </a:xfrm>
          <a:prstGeom prst="rect">
            <a:avLst/>
          </a:prstGeom>
          <a:noFill/>
        </p:spPr>
        <p:txBody>
          <a:bodyPr wrap="none" rtlCol="0">
            <a:spAutoFit/>
          </a:bodyPr>
          <a:lstStyle/>
          <a:p>
            <a:pPr defTabSz="685800" hangingPunct="1"/>
            <a:r>
              <a:rPr lang="en-US" sz="1350" b="1" kern="1200" dirty="0">
                <a:solidFill>
                  <a:prstClr val="black"/>
                </a:solidFill>
                <a:latin typeface="Century Gothic" charset="0"/>
                <a:ea typeface="Century Gothic" charset="0"/>
                <a:cs typeface="Century Gothic" charset="0"/>
              </a:rPr>
              <a:t>Arizona, Nevada, and Utah</a:t>
            </a:r>
          </a:p>
        </p:txBody>
      </p:sp>
      <p:sp>
        <p:nvSpPr>
          <p:cNvPr id="27" name="TextBox 26">
            <a:extLst>
              <a:ext uri="{FF2B5EF4-FFF2-40B4-BE49-F238E27FC236}">
                <a16:creationId xmlns:a16="http://schemas.microsoft.com/office/drawing/2014/main" xmlns="" id="{F6F233B8-F97C-AD47-878A-2F3050A9F24A}"/>
              </a:ext>
            </a:extLst>
          </p:cNvPr>
          <p:cNvSpPr txBox="1"/>
          <p:nvPr/>
        </p:nvSpPr>
        <p:spPr>
          <a:xfrm>
            <a:off x="5014093" y="1074183"/>
            <a:ext cx="3635932" cy="300082"/>
          </a:xfrm>
          <a:prstGeom prst="rect">
            <a:avLst/>
          </a:prstGeom>
          <a:noFill/>
        </p:spPr>
        <p:txBody>
          <a:bodyPr wrap="none" rtlCol="0">
            <a:spAutoFit/>
          </a:bodyPr>
          <a:lstStyle/>
          <a:p>
            <a:pPr defTabSz="685800" hangingPunct="1"/>
            <a:r>
              <a:rPr lang="en-US" sz="1350" b="1" kern="1200" dirty="0">
                <a:solidFill>
                  <a:prstClr val="black"/>
                </a:solidFill>
                <a:latin typeface="Century Gothic" charset="0"/>
                <a:ea typeface="Century Gothic" charset="0"/>
                <a:cs typeface="Century Gothic" charset="0"/>
              </a:rPr>
              <a:t>North Dakota, South Dakota, &amp; Nebraska </a:t>
            </a:r>
          </a:p>
        </p:txBody>
      </p:sp>
      <p:pic>
        <p:nvPicPr>
          <p:cNvPr id="28" name="Picture 27">
            <a:extLst>
              <a:ext uri="{FF2B5EF4-FFF2-40B4-BE49-F238E27FC236}">
                <a16:creationId xmlns:a16="http://schemas.microsoft.com/office/drawing/2014/main" xmlns="" id="{E5CD171E-FA8E-0643-9787-E3DB95D28045}"/>
              </a:ext>
            </a:extLst>
          </p:cNvPr>
          <p:cNvPicPr>
            <a:picLocks noChangeAspect="1"/>
          </p:cNvPicPr>
          <p:nvPr/>
        </p:nvPicPr>
        <p:blipFill>
          <a:blip r:embed="rId4"/>
          <a:stretch>
            <a:fillRect/>
          </a:stretch>
        </p:blipFill>
        <p:spPr>
          <a:xfrm>
            <a:off x="4926699" y="1470032"/>
            <a:ext cx="3764954" cy="938069"/>
          </a:xfrm>
          <a:prstGeom prst="rect">
            <a:avLst/>
          </a:prstGeom>
        </p:spPr>
      </p:pic>
      <p:pic>
        <p:nvPicPr>
          <p:cNvPr id="29" name="Picture 28">
            <a:extLst>
              <a:ext uri="{FF2B5EF4-FFF2-40B4-BE49-F238E27FC236}">
                <a16:creationId xmlns:a16="http://schemas.microsoft.com/office/drawing/2014/main" xmlns="" id="{4A3822CF-88C0-2741-82FB-CBD302A7B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699" y="2492655"/>
            <a:ext cx="3764954" cy="2260991"/>
          </a:xfrm>
          <a:prstGeom prst="rect">
            <a:avLst/>
          </a:prstGeom>
        </p:spPr>
      </p:pic>
    </p:spTree>
    <p:extLst>
      <p:ext uri="{BB962C8B-B14F-4D97-AF65-F5344CB8AC3E}">
        <p14:creationId xmlns:p14="http://schemas.microsoft.com/office/powerpoint/2010/main" val="148292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Importance of Value Added</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12" name="Picture 3" descr="logo.png"/>
          <p:cNvPicPr>
            <a:picLocks noChangeAspect="1"/>
          </p:cNvPicPr>
          <p:nvPr/>
        </p:nvPicPr>
        <p:blipFill>
          <a:blip r:embed="rId2">
            <a:alphaModFix amt="18000"/>
            <a:extLst>
              <a:ext uri="{28A0092B-C50C-407E-A947-70E740481C1C}">
                <a14:useLocalDpi xmlns:a14="http://schemas.microsoft.com/office/drawing/2010/main" val="0"/>
              </a:ext>
            </a:extLst>
          </a:blip>
          <a:srcRect r="75000"/>
          <a:stretch>
            <a:fillRect/>
          </a:stretch>
        </p:blipFill>
        <p:spPr bwMode="auto">
          <a:xfrm>
            <a:off x="7935276" y="3287091"/>
            <a:ext cx="1047767" cy="1404512"/>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Screen Shot 2013-04-19 at 1.14.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091" y="1440110"/>
            <a:ext cx="5384602"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eft Arrow 9"/>
          <p:cNvSpPr>
            <a:spLocks noChangeArrowheads="1"/>
          </p:cNvSpPr>
          <p:nvPr/>
        </p:nvSpPr>
        <p:spPr bwMode="auto">
          <a:xfrm rot="5400000">
            <a:off x="1406678" y="4195702"/>
            <a:ext cx="467228" cy="367513"/>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dirty="0">
              <a:solidFill>
                <a:prstClr val="black"/>
              </a:solidFill>
            </a:endParaRPr>
          </a:p>
        </p:txBody>
      </p:sp>
      <p:sp>
        <p:nvSpPr>
          <p:cNvPr id="15" name="Rectangle 6"/>
          <p:cNvSpPr>
            <a:spLocks noChangeArrowheads="1"/>
          </p:cNvSpPr>
          <p:nvPr/>
        </p:nvSpPr>
        <p:spPr bwMode="auto">
          <a:xfrm>
            <a:off x="529852" y="1653314"/>
            <a:ext cx="500032" cy="2370832"/>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a:solidFill>
                <a:prstClr val="black"/>
              </a:solidFill>
            </a:endParaRPr>
          </a:p>
        </p:txBody>
      </p:sp>
      <p:sp>
        <p:nvSpPr>
          <p:cNvPr id="16" name="Rectangle 6"/>
          <p:cNvSpPr>
            <a:spLocks noChangeArrowheads="1"/>
          </p:cNvSpPr>
          <p:nvPr/>
        </p:nvSpPr>
        <p:spPr bwMode="auto">
          <a:xfrm>
            <a:off x="1040518" y="1635287"/>
            <a:ext cx="1199551" cy="2370832"/>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a:solidFill>
                <a:prstClr val="black"/>
              </a:solidFill>
            </a:endParaRPr>
          </a:p>
        </p:txBody>
      </p:sp>
      <p:sp>
        <p:nvSpPr>
          <p:cNvPr id="17" name="Rectangle 6"/>
          <p:cNvSpPr>
            <a:spLocks noChangeArrowheads="1"/>
          </p:cNvSpPr>
          <p:nvPr/>
        </p:nvSpPr>
        <p:spPr bwMode="auto">
          <a:xfrm>
            <a:off x="2225991" y="1635286"/>
            <a:ext cx="150702" cy="2370832"/>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a:solidFill>
                <a:prstClr val="black"/>
              </a:solidFill>
            </a:endParaRPr>
          </a:p>
        </p:txBody>
      </p:sp>
      <p:sp>
        <p:nvSpPr>
          <p:cNvPr id="18" name="Left Arrow 9"/>
          <p:cNvSpPr>
            <a:spLocks noChangeArrowheads="1"/>
          </p:cNvSpPr>
          <p:nvPr/>
        </p:nvSpPr>
        <p:spPr bwMode="auto">
          <a:xfrm rot="5400000">
            <a:off x="2044078" y="4195703"/>
            <a:ext cx="467228" cy="367513"/>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a:solidFill>
                <a:prstClr val="black"/>
              </a:solidFill>
            </a:endParaRPr>
          </a:p>
        </p:txBody>
      </p:sp>
      <p:sp>
        <p:nvSpPr>
          <p:cNvPr id="19" name="Left Arrow 9"/>
          <p:cNvSpPr>
            <a:spLocks noChangeArrowheads="1"/>
          </p:cNvSpPr>
          <p:nvPr/>
        </p:nvSpPr>
        <p:spPr bwMode="auto">
          <a:xfrm rot="5400000">
            <a:off x="2352634" y="4195702"/>
            <a:ext cx="467228" cy="367513"/>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a:solidFill>
                <a:prstClr val="black"/>
              </a:solidFill>
            </a:endParaRPr>
          </a:p>
        </p:txBody>
      </p:sp>
      <p:sp>
        <p:nvSpPr>
          <p:cNvPr id="20" name="Rectangle 6"/>
          <p:cNvSpPr>
            <a:spLocks noChangeArrowheads="1"/>
          </p:cNvSpPr>
          <p:nvPr/>
        </p:nvSpPr>
        <p:spPr bwMode="auto">
          <a:xfrm>
            <a:off x="2437966" y="1647507"/>
            <a:ext cx="150702" cy="2370832"/>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a:solidFill>
                <a:prstClr val="black"/>
              </a:solidFill>
            </a:endParaRPr>
          </a:p>
        </p:txBody>
      </p:sp>
      <p:sp>
        <p:nvSpPr>
          <p:cNvPr id="21" name="Left Arrow 20"/>
          <p:cNvSpPr>
            <a:spLocks noChangeArrowheads="1"/>
          </p:cNvSpPr>
          <p:nvPr/>
        </p:nvSpPr>
        <p:spPr bwMode="auto">
          <a:xfrm rot="5400000">
            <a:off x="520699" y="4195702"/>
            <a:ext cx="467228" cy="367513"/>
          </a:xfrm>
          <a:prstGeom prst="leftArrow">
            <a:avLst>
              <a:gd name="adj1" fmla="val 50000"/>
              <a:gd name="adj2" fmla="val 49995"/>
            </a:avLst>
          </a:prstGeom>
          <a:solidFill>
            <a:srgbClr val="00B050">
              <a:alpha val="30000"/>
            </a:srgbClr>
          </a:solidFill>
          <a:ln>
            <a:noFill/>
          </a:ln>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defTabSz="685800" eaLnBrk="1" hangingPunct="1"/>
            <a:endParaRPr lang="en-US" altLang="en-US" sz="1898" kern="1200">
              <a:solidFill>
                <a:prstClr val="black"/>
              </a:solidFill>
            </a:endParaRPr>
          </a:p>
        </p:txBody>
      </p:sp>
      <p:sp>
        <p:nvSpPr>
          <p:cNvPr id="23" name="TextBox 22"/>
          <p:cNvSpPr txBox="1"/>
          <p:nvPr/>
        </p:nvSpPr>
        <p:spPr>
          <a:xfrm>
            <a:off x="6539420" y="1767613"/>
            <a:ext cx="2068115" cy="300082"/>
          </a:xfrm>
          <a:prstGeom prst="rect">
            <a:avLst/>
          </a:prstGeom>
          <a:noFill/>
        </p:spPr>
        <p:txBody>
          <a:bodyPr wrap="square" rtlCol="0">
            <a:spAutoFit/>
          </a:bodyPr>
          <a:lstStyle/>
          <a:p>
            <a:pPr defTabSz="685800" hangingPunct="1"/>
            <a:endParaRPr lang="en-US" sz="1350" kern="1200">
              <a:solidFill>
                <a:prstClr val="black"/>
              </a:solidFill>
              <a:latin typeface="Calibri" panose="020F0502020204030204"/>
            </a:endParaRPr>
          </a:p>
        </p:txBody>
      </p:sp>
      <p:sp>
        <p:nvSpPr>
          <p:cNvPr id="24" name="Content Placeholder 1"/>
          <p:cNvSpPr>
            <a:spLocks noGrp="1"/>
          </p:cNvSpPr>
          <p:nvPr>
            <p:ph idx="1"/>
          </p:nvPr>
        </p:nvSpPr>
        <p:spPr>
          <a:xfrm>
            <a:off x="5914957" y="1518639"/>
            <a:ext cx="2452307" cy="3017520"/>
          </a:xfrm>
        </p:spPr>
        <p:txBody>
          <a:bodyPr>
            <a:normAutofit/>
          </a:bodyPr>
          <a:lstStyle/>
          <a:p>
            <a:endParaRPr lang="en-US" sz="1800" b="1" dirty="0"/>
          </a:p>
          <a:p>
            <a:r>
              <a:rPr lang="en-US" sz="1800" b="1" dirty="0"/>
              <a:t>Value added means more jobs, lower costs</a:t>
            </a:r>
          </a:p>
          <a:p>
            <a:r>
              <a:rPr lang="en-US" sz="1800" b="1" dirty="0"/>
              <a:t>3 steps would </a:t>
            </a:r>
            <a:r>
              <a:rPr lang="en-US" sz="1800" b="1" dirty="0">
                <a:solidFill>
                  <a:schemeClr val="accent2"/>
                </a:solidFill>
              </a:rPr>
              <a:t>TRIPLE</a:t>
            </a:r>
            <a:r>
              <a:rPr lang="en-US" sz="1800" b="1" dirty="0"/>
              <a:t> Reservation Economies</a:t>
            </a:r>
            <a:endParaRPr lang="en-US" dirty="0"/>
          </a:p>
        </p:txBody>
      </p:sp>
    </p:spTree>
    <p:extLst>
      <p:ext uri="{BB962C8B-B14F-4D97-AF65-F5344CB8AC3E}">
        <p14:creationId xmlns:p14="http://schemas.microsoft.com/office/powerpoint/2010/main" val="1381229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F1020E2-5B69-F543-A611-A8CBDDE00F8C}"/>
              </a:ext>
            </a:extLst>
          </p:cNvPr>
          <p:cNvSpPr>
            <a:spLocks noGrp="1"/>
          </p:cNvSpPr>
          <p:nvPr>
            <p:ph type="title"/>
          </p:nvPr>
        </p:nvSpPr>
        <p:spPr>
          <a:xfrm>
            <a:off x="231749" y="214953"/>
            <a:ext cx="7543800" cy="1088068"/>
          </a:xfrm>
        </p:spPr>
        <p:txBody>
          <a:bodyPr/>
          <a:lstStyle/>
          <a:p>
            <a:r>
              <a:rPr lang="en-US" b="0" i="1" dirty="0"/>
              <a:t>Update on the </a:t>
            </a:r>
            <a:r>
              <a:rPr lang="en-US" dirty="0"/>
              <a:t/>
            </a:r>
            <a:br>
              <a:rPr lang="en-US" dirty="0"/>
            </a:br>
            <a:r>
              <a:rPr lang="en-US" dirty="0"/>
              <a:t>Native Farm Bill Coalition</a:t>
            </a:r>
          </a:p>
        </p:txBody>
      </p:sp>
      <p:sp>
        <p:nvSpPr>
          <p:cNvPr id="4" name="Footer Placeholder 3">
            <a:extLst>
              <a:ext uri="{FF2B5EF4-FFF2-40B4-BE49-F238E27FC236}">
                <a16:creationId xmlns:a16="http://schemas.microsoft.com/office/drawing/2014/main" xmlns="" id="{B03C3FD6-EDA2-ED41-8F83-508BC89AB0C1}"/>
              </a:ext>
            </a:extLst>
          </p:cNvPr>
          <p:cNvSpPr>
            <a:spLocks noGrp="1"/>
          </p:cNvSpPr>
          <p:nvPr>
            <p:ph type="ftr" sz="quarter" idx="10"/>
          </p:nvPr>
        </p:nvSpPr>
        <p:spPr/>
        <p:txBody>
          <a:bodyPr/>
          <a:lstStyle/>
          <a:p>
            <a:pPr defTabSz="685800" hangingPunct="1">
              <a:defRPr/>
            </a:pPr>
            <a:r>
              <a:rPr lang="en-US" kern="1200"/>
              <a:t>Native Farm Bill Coalition</a:t>
            </a:r>
            <a:endParaRPr lang="en-US" kern="1200" dirty="0"/>
          </a:p>
        </p:txBody>
      </p:sp>
      <p:pic>
        <p:nvPicPr>
          <p:cNvPr id="8" name="Picture 7">
            <a:extLst>
              <a:ext uri="{FF2B5EF4-FFF2-40B4-BE49-F238E27FC236}">
                <a16:creationId xmlns:a16="http://schemas.microsoft.com/office/drawing/2014/main" xmlns="" id="{6DD42E7B-2259-5842-82F1-DC174FA003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64363" y="9710"/>
            <a:ext cx="2852659" cy="2071334"/>
          </a:xfrm>
          <a:prstGeom prst="rect">
            <a:avLst/>
          </a:prstGeom>
        </p:spPr>
      </p:pic>
      <p:sp>
        <p:nvSpPr>
          <p:cNvPr id="9" name="Content Placeholder 4">
            <a:extLst>
              <a:ext uri="{FF2B5EF4-FFF2-40B4-BE49-F238E27FC236}">
                <a16:creationId xmlns:a16="http://schemas.microsoft.com/office/drawing/2014/main" xmlns="" id="{CA94C814-82B7-FE4E-B6B5-6C3C7343A78A}"/>
              </a:ext>
            </a:extLst>
          </p:cNvPr>
          <p:cNvSpPr>
            <a:spLocks noGrp="1"/>
          </p:cNvSpPr>
          <p:nvPr>
            <p:ph idx="1"/>
          </p:nvPr>
        </p:nvSpPr>
        <p:spPr>
          <a:xfrm>
            <a:off x="201515" y="1378411"/>
            <a:ext cx="8740974" cy="3303948"/>
          </a:xfrm>
        </p:spPr>
        <p:txBody>
          <a:bodyPr>
            <a:normAutofit lnSpcReduction="10000"/>
          </a:bodyPr>
          <a:lstStyle/>
          <a:p>
            <a:pPr marL="0" indent="0">
              <a:buNone/>
            </a:pPr>
            <a:r>
              <a:rPr lang="en-US" b="1" dirty="0">
                <a:solidFill>
                  <a:schemeClr val="accent2"/>
                </a:solidFill>
              </a:rPr>
              <a:t>Current Membership</a:t>
            </a:r>
          </a:p>
          <a:p>
            <a:pPr lvl="1"/>
            <a:r>
              <a:rPr lang="en-US" dirty="0"/>
              <a:t>Over </a:t>
            </a:r>
            <a:r>
              <a:rPr lang="en-US" b="1" dirty="0">
                <a:solidFill>
                  <a:schemeClr val="accent2"/>
                </a:solidFill>
              </a:rPr>
              <a:t>120 Tribes </a:t>
            </a:r>
            <a:r>
              <a:rPr lang="en-US" dirty="0"/>
              <a:t>represented: </a:t>
            </a:r>
          </a:p>
          <a:p>
            <a:pPr lvl="1"/>
            <a:r>
              <a:rPr lang="en-US" b="1" dirty="0">
                <a:solidFill>
                  <a:schemeClr val="accent2"/>
                </a:solidFill>
              </a:rPr>
              <a:t>67 Native Nations </a:t>
            </a:r>
            <a:r>
              <a:rPr lang="en-US" dirty="0"/>
              <a:t>passed resolutions/sent letters of support</a:t>
            </a:r>
          </a:p>
          <a:p>
            <a:pPr lvl="1"/>
            <a:r>
              <a:rPr lang="en-US" dirty="0"/>
              <a:t>11 Intertribal/Native Organizations: </a:t>
            </a:r>
          </a:p>
          <a:p>
            <a:pPr lvl="2"/>
            <a:r>
              <a:rPr lang="en-US" b="1" dirty="0">
                <a:solidFill>
                  <a:schemeClr val="accent2"/>
                </a:solidFill>
              </a:rPr>
              <a:t>Affiliated Tribes of Northwest Indians</a:t>
            </a:r>
          </a:p>
          <a:p>
            <a:pPr lvl="2"/>
            <a:r>
              <a:rPr lang="en-US" b="1" dirty="0">
                <a:solidFill>
                  <a:schemeClr val="accent2"/>
                </a:solidFill>
              </a:rPr>
              <a:t>All Pueblo Council of Governors</a:t>
            </a:r>
          </a:p>
          <a:p>
            <a:pPr lvl="2"/>
            <a:r>
              <a:rPr lang="en-US" b="1" dirty="0">
                <a:solidFill>
                  <a:schemeClr val="accent2"/>
                </a:solidFill>
              </a:rPr>
              <a:t>American Indian Alaska Native Tourism Association (AIANTA)</a:t>
            </a:r>
          </a:p>
          <a:p>
            <a:pPr lvl="2"/>
            <a:r>
              <a:rPr lang="en-US" b="1" dirty="0">
                <a:solidFill>
                  <a:schemeClr val="accent2"/>
                </a:solidFill>
              </a:rPr>
              <a:t>First Nations Development Institute</a:t>
            </a:r>
          </a:p>
          <a:p>
            <a:pPr lvl="2"/>
            <a:r>
              <a:rPr lang="en-US" b="1" dirty="0">
                <a:solidFill>
                  <a:schemeClr val="accent2"/>
                </a:solidFill>
              </a:rPr>
              <a:t>Four Bands Community Fund CDFI</a:t>
            </a:r>
          </a:p>
          <a:p>
            <a:pPr lvl="2"/>
            <a:r>
              <a:rPr lang="en-US" b="1" dirty="0">
                <a:solidFill>
                  <a:schemeClr val="accent2"/>
                </a:solidFill>
              </a:rPr>
              <a:t>Indigenous Food and Agriculture Initiative (research partner)</a:t>
            </a:r>
          </a:p>
          <a:p>
            <a:pPr lvl="2"/>
            <a:r>
              <a:rPr lang="en-US" b="1" dirty="0">
                <a:solidFill>
                  <a:schemeClr val="accent2"/>
                </a:solidFill>
              </a:rPr>
              <a:t>Intertribal Agriculture Council</a:t>
            </a:r>
          </a:p>
          <a:p>
            <a:pPr lvl="2"/>
            <a:r>
              <a:rPr lang="en-US" b="1" dirty="0">
                <a:solidFill>
                  <a:schemeClr val="accent2"/>
                </a:solidFill>
              </a:rPr>
              <a:t>National Congress of American Indians</a:t>
            </a:r>
          </a:p>
          <a:p>
            <a:pPr lvl="2"/>
            <a:r>
              <a:rPr lang="en-US" b="1" dirty="0">
                <a:solidFill>
                  <a:schemeClr val="accent2"/>
                </a:solidFill>
              </a:rPr>
              <a:t>National Indian Education Association</a:t>
            </a:r>
          </a:p>
          <a:p>
            <a:pPr lvl="2"/>
            <a:r>
              <a:rPr lang="en-US" b="1" dirty="0">
                <a:solidFill>
                  <a:schemeClr val="accent2"/>
                </a:solidFill>
              </a:rPr>
              <a:t>National Indian Health Board</a:t>
            </a:r>
          </a:p>
          <a:p>
            <a:pPr lvl="2"/>
            <a:r>
              <a:rPr lang="en-US" b="1" dirty="0">
                <a:solidFill>
                  <a:schemeClr val="accent2"/>
                </a:solidFill>
              </a:rPr>
              <a:t>Northwest Indian Fisheries Commission</a:t>
            </a:r>
          </a:p>
          <a:p>
            <a:pPr lvl="1"/>
            <a:r>
              <a:rPr lang="en-US" dirty="0"/>
              <a:t>2 Ally Organizations – including MAZON: A Jewish Response to Hunger</a:t>
            </a:r>
          </a:p>
        </p:txBody>
      </p:sp>
    </p:spTree>
    <p:extLst>
      <p:ext uri="{BB962C8B-B14F-4D97-AF65-F5344CB8AC3E}">
        <p14:creationId xmlns:p14="http://schemas.microsoft.com/office/powerpoint/2010/main" val="3732239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a:bodyPr>
          <a:lstStyle/>
          <a:p>
            <a:r>
              <a:rPr lang="en-US" sz="1800" b="1" dirty="0"/>
              <a:t>Schedule</a:t>
            </a:r>
          </a:p>
          <a:p>
            <a:pPr lvl="1"/>
            <a:r>
              <a:rPr lang="en-US" sz="1650" dirty="0"/>
              <a:t>Tuesday, May 8</a:t>
            </a:r>
            <a:r>
              <a:rPr lang="en-US" sz="1650" baseline="30000" dirty="0"/>
              <a:t>th</a:t>
            </a:r>
            <a:r>
              <a:rPr lang="en-US" sz="1650" dirty="0"/>
              <a:t> </a:t>
            </a:r>
          </a:p>
          <a:p>
            <a:pPr lvl="2"/>
            <a:r>
              <a:rPr lang="en-US" sz="1350" dirty="0"/>
              <a:t>9 am to 12 pm – Briefing at NIGA Office</a:t>
            </a:r>
          </a:p>
          <a:p>
            <a:pPr lvl="2"/>
            <a:r>
              <a:rPr lang="en-US" sz="1350" dirty="0"/>
              <a:t>12 pm – 5 pm – meetings on the Hill</a:t>
            </a:r>
          </a:p>
          <a:p>
            <a:pPr lvl="1"/>
            <a:r>
              <a:rPr lang="en-US" sz="1650" dirty="0"/>
              <a:t>Wednesday, May 9</a:t>
            </a:r>
            <a:r>
              <a:rPr lang="en-US" sz="1650" baseline="30000" dirty="0"/>
              <a:t>th</a:t>
            </a:r>
            <a:endParaRPr lang="en-US" sz="1650" dirty="0"/>
          </a:p>
          <a:p>
            <a:pPr lvl="2"/>
            <a:r>
              <a:rPr lang="en-US" sz="1350" dirty="0"/>
              <a:t>Meetings on the Hill</a:t>
            </a:r>
          </a:p>
          <a:p>
            <a:pPr lvl="2"/>
            <a:r>
              <a:rPr lang="en-US" sz="1350" dirty="0"/>
              <a:t>Possible White House Meeting</a:t>
            </a:r>
          </a:p>
          <a:p>
            <a:pPr lvl="1"/>
            <a:r>
              <a:rPr lang="en-US" sz="1650" dirty="0"/>
              <a:t>Thursday, May 10</a:t>
            </a:r>
            <a:r>
              <a:rPr lang="en-US" sz="1650" baseline="30000" dirty="0"/>
              <a:t>th</a:t>
            </a:r>
            <a:endParaRPr lang="en-US" sz="1650" dirty="0"/>
          </a:p>
          <a:p>
            <a:pPr lvl="2"/>
            <a:r>
              <a:rPr lang="en-US" sz="1350" dirty="0"/>
              <a:t>Morning Meeting at USDA</a:t>
            </a:r>
          </a:p>
          <a:p>
            <a:pPr lvl="2"/>
            <a:r>
              <a:rPr lang="en-US" sz="1350" dirty="0"/>
              <a:t>More Hill meetings</a:t>
            </a:r>
          </a:p>
          <a:p>
            <a:r>
              <a:rPr lang="en-US" sz="1800" b="1" dirty="0"/>
              <a:t>RSVP to ASAP Janie Simms Hipp - </a:t>
            </a:r>
            <a:r>
              <a:rPr lang="en-US" sz="1800" b="1" dirty="0">
                <a:hlinkClick r:id="rId2"/>
              </a:rPr>
              <a:t>janie.hipp2@gmail.com</a:t>
            </a:r>
            <a:r>
              <a:rPr lang="en-US" sz="1800" b="1" dirty="0"/>
              <a:t> </a:t>
            </a:r>
          </a:p>
          <a:p>
            <a:pPr lvl="1"/>
            <a:endParaRPr lang="en-US" sz="1650" dirty="0"/>
          </a:p>
          <a:p>
            <a:pPr lvl="1"/>
            <a:endParaRPr lang="en-US" sz="1650" dirty="0"/>
          </a:p>
        </p:txBody>
      </p:sp>
      <p:sp>
        <p:nvSpPr>
          <p:cNvPr id="3" name="Title 2"/>
          <p:cNvSpPr>
            <a:spLocks noGrp="1"/>
          </p:cNvSpPr>
          <p:nvPr>
            <p:ph type="title"/>
          </p:nvPr>
        </p:nvSpPr>
        <p:spPr/>
        <p:txBody>
          <a:bodyPr/>
          <a:lstStyle/>
          <a:p>
            <a:pPr algn="ctr"/>
            <a:r>
              <a:rPr lang="en-US" sz="2700" dirty="0"/>
              <a:t>NFBC DC Fly-In Week </a:t>
            </a:r>
            <a:br>
              <a:rPr lang="en-US" sz="2700" dirty="0"/>
            </a:br>
            <a:r>
              <a:rPr lang="en-US" sz="2700" b="0" i="1" dirty="0"/>
              <a:t>May 8-10, 2018</a:t>
            </a:r>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1502942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fontScale="77500" lnSpcReduction="20000"/>
          </a:bodyPr>
          <a:lstStyle/>
          <a:p>
            <a:pPr>
              <a:lnSpc>
                <a:spcPct val="120000"/>
              </a:lnSpc>
            </a:pPr>
            <a:r>
              <a:rPr lang="en-US" sz="1800" b="1" dirty="0"/>
              <a:t>House Ag Committee Farm Bill Released – April 12, 2018</a:t>
            </a:r>
          </a:p>
          <a:p>
            <a:pPr lvl="1">
              <a:lnSpc>
                <a:spcPct val="120000"/>
              </a:lnSpc>
            </a:pPr>
            <a:r>
              <a:rPr lang="en-US" sz="1650" dirty="0"/>
              <a:t>Held Mark-up on April 18, 2018 – Passed 26-20 along party line</a:t>
            </a:r>
          </a:p>
          <a:p>
            <a:pPr lvl="2">
              <a:lnSpc>
                <a:spcPct val="120000"/>
              </a:lnSpc>
            </a:pPr>
            <a:r>
              <a:rPr lang="en-US" sz="1650" dirty="0"/>
              <a:t>No Democratic amendments offered; 22 Republican amends.</a:t>
            </a:r>
          </a:p>
          <a:p>
            <a:pPr lvl="1">
              <a:lnSpc>
                <a:spcPct val="120000"/>
              </a:lnSpc>
            </a:pPr>
            <a:r>
              <a:rPr lang="en-US" sz="1650" dirty="0"/>
              <a:t>Partisan bill – no Democratic support so far </a:t>
            </a:r>
          </a:p>
          <a:p>
            <a:pPr lvl="3">
              <a:lnSpc>
                <a:spcPct val="120000"/>
              </a:lnSpc>
            </a:pPr>
            <a:r>
              <a:rPr lang="en-US" sz="1650" dirty="0"/>
              <a:t>Not fully supported by all Republicans; 31 votes shy in own caucus</a:t>
            </a:r>
          </a:p>
          <a:p>
            <a:pPr lvl="2">
              <a:lnSpc>
                <a:spcPct val="120000"/>
              </a:lnSpc>
            </a:pPr>
            <a:r>
              <a:rPr lang="en-US" sz="1650" dirty="0"/>
              <a:t>Major concerns with the Nutrition Title issues:</a:t>
            </a:r>
          </a:p>
          <a:p>
            <a:pPr lvl="3">
              <a:lnSpc>
                <a:spcPct val="120000"/>
              </a:lnSpc>
            </a:pPr>
            <a:r>
              <a:rPr lang="en-US" sz="1650" dirty="0"/>
              <a:t>increased work requirements, ABAWDs waiver limits, etc.</a:t>
            </a:r>
          </a:p>
          <a:p>
            <a:pPr>
              <a:lnSpc>
                <a:spcPct val="120000"/>
              </a:lnSpc>
            </a:pPr>
            <a:r>
              <a:rPr lang="en-US" sz="1800" b="1" dirty="0"/>
              <a:t>House Floor Action in May? </a:t>
            </a:r>
          </a:p>
          <a:p>
            <a:pPr>
              <a:lnSpc>
                <a:spcPct val="120000"/>
              </a:lnSpc>
            </a:pPr>
            <a:r>
              <a:rPr lang="en-US" sz="1950" b="1" dirty="0"/>
              <a:t>The Senate Finalizing a Bipartisan Bill</a:t>
            </a:r>
          </a:p>
          <a:p>
            <a:pPr>
              <a:lnSpc>
                <a:spcPct val="120000"/>
              </a:lnSpc>
            </a:pPr>
            <a:r>
              <a:rPr lang="en-US" sz="1950" b="1" dirty="0"/>
              <a:t>Senate Committee on Indian Affairs Drafting Farm Bill Provisions </a:t>
            </a:r>
          </a:p>
          <a:p>
            <a:pPr>
              <a:lnSpc>
                <a:spcPct val="120000"/>
              </a:lnSpc>
            </a:pPr>
            <a:r>
              <a:rPr lang="en-US" sz="1950" b="1" dirty="0"/>
              <a:t>NFBC DC Fly-In May 8-10</a:t>
            </a:r>
            <a:r>
              <a:rPr lang="en-US" sz="1950" b="1" baseline="30000" dirty="0"/>
              <a:t>th</a:t>
            </a:r>
            <a:r>
              <a:rPr lang="en-US" sz="1950" b="1" dirty="0"/>
              <a:t> </a:t>
            </a:r>
          </a:p>
          <a:p>
            <a:pPr>
              <a:lnSpc>
                <a:spcPct val="120000"/>
              </a:lnSpc>
            </a:pPr>
            <a:endParaRPr lang="en-US" sz="1950" b="1" dirty="0"/>
          </a:p>
        </p:txBody>
      </p:sp>
      <p:sp>
        <p:nvSpPr>
          <p:cNvPr id="3" name="Title 2"/>
          <p:cNvSpPr>
            <a:spLocks noGrp="1"/>
          </p:cNvSpPr>
          <p:nvPr>
            <p:ph type="title"/>
          </p:nvPr>
        </p:nvSpPr>
        <p:spPr/>
        <p:txBody>
          <a:bodyPr/>
          <a:lstStyle/>
          <a:p>
            <a:pPr algn="ctr"/>
            <a:r>
              <a:rPr lang="en-US" dirty="0"/>
              <a:t>Update from The Hill:</a:t>
            </a:r>
            <a:br>
              <a:rPr lang="en-US" dirty="0"/>
            </a:br>
            <a:r>
              <a:rPr lang="en-US" b="0" i="1" dirty="0"/>
              <a:t>The 2018 Farm Bill</a:t>
            </a:r>
            <a:endParaRPr lang="en-US" sz="2700" b="0" i="1" dirty="0"/>
          </a:p>
        </p:txBody>
      </p:sp>
      <p:sp>
        <p:nvSpPr>
          <p:cNvPr id="4" name="Footer Placeholder 3"/>
          <p:cNvSpPr>
            <a:spLocks noGrp="1"/>
          </p:cNvSpPr>
          <p:nvPr>
            <p:ph type="ftr" sz="quarter" idx="10"/>
          </p:nvPr>
        </p:nvSpPr>
        <p:spPr/>
        <p:txBody>
          <a:bodyPr/>
          <a:lstStyle/>
          <a:p>
            <a:r>
              <a:rPr lang="en-US"/>
              <a:t>Native Farm Bill Coalition</a:t>
            </a:r>
            <a:endParaRPr lang="en-US" dirty="0"/>
          </a:p>
        </p:txBody>
      </p:sp>
    </p:spTree>
    <p:extLst>
      <p:ext uri="{BB962C8B-B14F-4D97-AF65-F5344CB8AC3E}">
        <p14:creationId xmlns:p14="http://schemas.microsoft.com/office/powerpoint/2010/main" val="1073681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a:bodyPr>
          <a:lstStyle/>
          <a:p>
            <a:pPr>
              <a:lnSpc>
                <a:spcPct val="110000"/>
              </a:lnSpc>
            </a:pPr>
            <a:r>
              <a:rPr lang="en-US" sz="2250" b="1" dirty="0"/>
              <a:t>Latest Issue – the SNAP-Ed funding Proposal</a:t>
            </a:r>
          </a:p>
          <a:p>
            <a:pPr lvl="1">
              <a:lnSpc>
                <a:spcPct val="110000"/>
              </a:lnSpc>
            </a:pPr>
            <a:r>
              <a:rPr lang="en-US" sz="2100" dirty="0"/>
              <a:t>Would require that all of the SNAP-Ed money go through 1862 and 1890 Land Grant Institutions</a:t>
            </a:r>
          </a:p>
          <a:p>
            <a:pPr lvl="2">
              <a:lnSpc>
                <a:spcPct val="110000"/>
              </a:lnSpc>
            </a:pPr>
            <a:r>
              <a:rPr lang="en-US" sz="1800" dirty="0"/>
              <a:t>No mention of 1994s or TCUs or Tribal governments </a:t>
            </a:r>
          </a:p>
          <a:p>
            <a:pPr lvl="2">
              <a:lnSpc>
                <a:spcPct val="110000"/>
              </a:lnSpc>
            </a:pPr>
            <a:r>
              <a:rPr lang="en-US" sz="1800" dirty="0"/>
              <a:t>In states where there are no 1862s, like NV, or they don’t serve tribal citizens, no other mechanism for the SNAP-Ed funding to benefit Tribal SNAP participants </a:t>
            </a:r>
          </a:p>
          <a:p>
            <a:pPr lvl="2">
              <a:lnSpc>
                <a:spcPct val="110000"/>
              </a:lnSpc>
            </a:pPr>
            <a:r>
              <a:rPr lang="en-US" sz="1800" dirty="0"/>
              <a:t>Even in states that have 1862, there is no assurance that Tribes will be served</a:t>
            </a:r>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Nutrition Title</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2128158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a:bodyPr>
          <a:lstStyle/>
          <a:p>
            <a:pPr>
              <a:lnSpc>
                <a:spcPct val="110000"/>
              </a:lnSpc>
            </a:pPr>
            <a:r>
              <a:rPr lang="en-US" sz="2250" b="1" dirty="0"/>
              <a:t>Food Distribution Program on Indian Reservations (FDPIR)</a:t>
            </a:r>
          </a:p>
          <a:p>
            <a:pPr lvl="1">
              <a:lnSpc>
                <a:spcPct val="110000"/>
              </a:lnSpc>
            </a:pPr>
            <a:r>
              <a:rPr lang="en-US" sz="2100" dirty="0"/>
              <a:t>Adds </a:t>
            </a:r>
            <a:r>
              <a:rPr lang="en-US" sz="2100" b="1" dirty="0"/>
              <a:t>“regionally-grown” </a:t>
            </a:r>
            <a:r>
              <a:rPr lang="en-US" sz="2100" dirty="0"/>
              <a:t>to the traditional foods provision purchases for FDPIR</a:t>
            </a:r>
          </a:p>
          <a:p>
            <a:pPr lvl="1">
              <a:lnSpc>
                <a:spcPct val="110000"/>
              </a:lnSpc>
            </a:pPr>
            <a:r>
              <a:rPr lang="en-US" sz="2100" dirty="0"/>
              <a:t>Requires the Secretary to purchase traditional foods that can be produced </a:t>
            </a:r>
            <a:r>
              <a:rPr lang="en-US" sz="2100" b="1" dirty="0"/>
              <a:t>“cost-effectively”</a:t>
            </a:r>
          </a:p>
          <a:p>
            <a:pPr lvl="1">
              <a:lnSpc>
                <a:spcPct val="110000"/>
              </a:lnSpc>
            </a:pPr>
            <a:r>
              <a:rPr lang="en-US" sz="2100" dirty="0"/>
              <a:t>Allows </a:t>
            </a:r>
            <a:r>
              <a:rPr lang="en-US" sz="2100" b="1" dirty="0"/>
              <a:t>2-year carryover </a:t>
            </a:r>
            <a:r>
              <a:rPr lang="en-US" sz="2100" dirty="0"/>
              <a:t>funding for FDPIR</a:t>
            </a:r>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Nutrition Title</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4294935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fontScale="85000" lnSpcReduction="20000"/>
          </a:bodyPr>
          <a:lstStyle/>
          <a:p>
            <a:pPr>
              <a:lnSpc>
                <a:spcPct val="110000"/>
              </a:lnSpc>
            </a:pPr>
            <a:r>
              <a:rPr lang="en-US" sz="2250" b="1" dirty="0"/>
              <a:t>SNAP – New and Expanded Work Requirements </a:t>
            </a:r>
          </a:p>
          <a:p>
            <a:pPr lvl="1">
              <a:lnSpc>
                <a:spcPct val="110000"/>
              </a:lnSpc>
            </a:pPr>
            <a:r>
              <a:rPr lang="en-US" sz="2100" b="1" dirty="0">
                <a:solidFill>
                  <a:schemeClr val="accent2"/>
                </a:solidFill>
              </a:rPr>
              <a:t>ABAWDs </a:t>
            </a:r>
            <a:r>
              <a:rPr lang="en-US" sz="2100" dirty="0"/>
              <a:t>– Increases age range for Able-Bodied Adults Without Dependents (ABAWDs) from 18-49 to 18-59;</a:t>
            </a:r>
          </a:p>
          <a:p>
            <a:pPr lvl="2">
              <a:lnSpc>
                <a:spcPct val="110000"/>
              </a:lnSpc>
            </a:pPr>
            <a:r>
              <a:rPr lang="en-US" sz="1800" dirty="0"/>
              <a:t>adds ABAWDs with children over the age of 6</a:t>
            </a:r>
          </a:p>
          <a:p>
            <a:pPr lvl="1">
              <a:lnSpc>
                <a:spcPct val="110000"/>
              </a:lnSpc>
            </a:pPr>
            <a:r>
              <a:rPr lang="en-US" sz="2100" b="1" dirty="0">
                <a:solidFill>
                  <a:schemeClr val="accent2"/>
                </a:solidFill>
              </a:rPr>
              <a:t>New Work Requirements </a:t>
            </a:r>
            <a:r>
              <a:rPr lang="en-US" sz="2100" dirty="0"/>
              <a:t>–  </a:t>
            </a:r>
            <a:r>
              <a:rPr lang="en-US" sz="2100" b="1" dirty="0">
                <a:solidFill>
                  <a:schemeClr val="accent2"/>
                </a:solidFill>
              </a:rPr>
              <a:t>20 hrs. a week </a:t>
            </a:r>
            <a:r>
              <a:rPr lang="en-US" sz="2100" dirty="0"/>
              <a:t>work requirement (was 80 hrs. a month) in FY21-25; increases to </a:t>
            </a:r>
            <a:r>
              <a:rPr lang="en-US" sz="2100" b="1" dirty="0">
                <a:solidFill>
                  <a:schemeClr val="accent2"/>
                </a:solidFill>
              </a:rPr>
              <a:t>25 hrs. in FY26</a:t>
            </a:r>
          </a:p>
          <a:p>
            <a:pPr lvl="2">
              <a:lnSpc>
                <a:spcPct val="110000"/>
              </a:lnSpc>
            </a:pPr>
            <a:r>
              <a:rPr lang="en-US" sz="1800" dirty="0"/>
              <a:t>ABAWDs failure to find work/job training programs requirements within 1 month ineligible for SNAP for 1 year, additional violation--ineligible for 3 years </a:t>
            </a:r>
          </a:p>
          <a:p>
            <a:pPr lvl="1">
              <a:lnSpc>
                <a:spcPct val="110000"/>
              </a:lnSpc>
            </a:pPr>
            <a:r>
              <a:rPr lang="en-US" sz="2400" dirty="0"/>
              <a:t>Doesn’t </a:t>
            </a:r>
            <a:r>
              <a:rPr lang="en-US" sz="2400" b="1" i="1" dirty="0"/>
              <a:t>directly</a:t>
            </a:r>
            <a:r>
              <a:rPr lang="en-US" sz="2400" dirty="0"/>
              <a:t> impact FDPIR by statute, but new work requirements could increase demand on FDPIR 25-40 percent or more and USDA will likely move SNAP work requirements to FDPIR program</a:t>
            </a:r>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Nutrition Title</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1048981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fontScale="92500" lnSpcReduction="10000"/>
          </a:bodyPr>
          <a:lstStyle/>
          <a:p>
            <a:pPr>
              <a:lnSpc>
                <a:spcPct val="110000"/>
              </a:lnSpc>
            </a:pPr>
            <a:r>
              <a:rPr lang="en-US" sz="2250" b="1" dirty="0"/>
              <a:t>SNAP – Cont. </a:t>
            </a:r>
          </a:p>
          <a:p>
            <a:pPr lvl="1">
              <a:lnSpc>
                <a:spcPct val="100000"/>
              </a:lnSpc>
            </a:pPr>
            <a:r>
              <a:rPr lang="en-US" sz="2100" dirty="0"/>
              <a:t>New Duplicative Enrollment Database, to stop multiple enrollments by a single individual</a:t>
            </a:r>
          </a:p>
          <a:p>
            <a:pPr lvl="1">
              <a:lnSpc>
                <a:spcPct val="100000"/>
              </a:lnSpc>
            </a:pPr>
            <a:r>
              <a:rPr lang="en-US" sz="2100" dirty="0"/>
              <a:t>No more broad-based categorical eligibility, simplifies SNAP enrollment for families using other food assistance programs like Temporary Assistance for Needy Families (TANF)</a:t>
            </a:r>
          </a:p>
          <a:p>
            <a:pPr lvl="2">
              <a:lnSpc>
                <a:spcPct val="100000"/>
              </a:lnSpc>
            </a:pPr>
            <a:r>
              <a:rPr lang="en-US" sz="1800" dirty="0"/>
              <a:t>Now limited to families earning 130 percent of the Federal Poverty Line or less</a:t>
            </a:r>
          </a:p>
          <a:p>
            <a:pPr lvl="1">
              <a:lnSpc>
                <a:spcPct val="100000"/>
              </a:lnSpc>
            </a:pPr>
            <a:r>
              <a:rPr lang="en-US" sz="2100" dirty="0"/>
              <a:t>New retailer-funded incentives pilot program to allow SNAP participants to get bonuses for purchase fruits, veggies, and milk</a:t>
            </a:r>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Nutrition Title</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407314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About the Farm Bill</a:t>
            </a:r>
            <a:br>
              <a:rPr lang="en-US" dirty="0"/>
            </a:br>
            <a:endParaRPr lang="en-US" dirty="0"/>
          </a:p>
        </p:txBody>
      </p:sp>
      <p:sp>
        <p:nvSpPr>
          <p:cNvPr id="4" name="Footer Placeholder 3"/>
          <p:cNvSpPr>
            <a:spLocks noGrp="1"/>
          </p:cNvSpPr>
          <p:nvPr>
            <p:ph type="ftr" sz="quarter" idx="3"/>
          </p:nvPr>
        </p:nvSpPr>
        <p:spPr/>
        <p:txBody>
          <a:bodyPr/>
          <a:lstStyle/>
          <a:p>
            <a:r>
              <a:rPr lang="en-US"/>
              <a:t>Native Farm Bill Coalition</a:t>
            </a:r>
            <a:endParaRPr lang="en-US" dirty="0"/>
          </a:p>
        </p:txBody>
      </p:sp>
      <p:pic>
        <p:nvPicPr>
          <p:cNvPr id="5" name="Picture 4"/>
          <p:cNvPicPr>
            <a:picLocks noChangeAspect="1"/>
          </p:cNvPicPr>
          <p:nvPr/>
        </p:nvPicPr>
        <p:blipFill>
          <a:blip r:embed="rId2"/>
          <a:stretch>
            <a:fillRect/>
          </a:stretch>
        </p:blipFill>
        <p:spPr>
          <a:xfrm>
            <a:off x="1566279" y="758986"/>
            <a:ext cx="6057163" cy="3951792"/>
          </a:xfrm>
          <a:prstGeom prst="rect">
            <a:avLst/>
          </a:prstGeom>
        </p:spPr>
      </p:pic>
    </p:spTree>
    <p:extLst>
      <p:ext uri="{BB962C8B-B14F-4D97-AF65-F5344CB8AC3E}">
        <p14:creationId xmlns:p14="http://schemas.microsoft.com/office/powerpoint/2010/main" val="3364136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fontScale="70000" lnSpcReduction="20000"/>
          </a:bodyPr>
          <a:lstStyle/>
          <a:p>
            <a:pPr>
              <a:lnSpc>
                <a:spcPct val="120000"/>
              </a:lnSpc>
            </a:pPr>
            <a:r>
              <a:rPr lang="en-US" sz="2250" b="1" dirty="0">
                <a:solidFill>
                  <a:schemeClr val="accent2"/>
                </a:solidFill>
              </a:rPr>
              <a:t>ABAWDs will dramatically increase the number of participants in the FDPIR program</a:t>
            </a:r>
          </a:p>
          <a:p>
            <a:pPr lvl="1">
              <a:lnSpc>
                <a:spcPct val="120000"/>
              </a:lnSpc>
              <a:buFont typeface="Wingdings" pitchFamily="2" charset="2"/>
              <a:buChar char="Ø"/>
            </a:pPr>
            <a:r>
              <a:rPr lang="en-US" sz="2100" dirty="0"/>
              <a:t>Historical experience when SNAP restricts, FDPIR expands </a:t>
            </a:r>
          </a:p>
          <a:p>
            <a:pPr lvl="1">
              <a:lnSpc>
                <a:spcPct val="120000"/>
              </a:lnSpc>
              <a:buFont typeface="Wingdings" pitchFamily="2" charset="2"/>
              <a:buChar char="Ø"/>
            </a:pPr>
            <a:r>
              <a:rPr lang="en-US" sz="2100" dirty="0"/>
              <a:t>Could rise 25-40 percent</a:t>
            </a:r>
          </a:p>
          <a:p>
            <a:pPr>
              <a:lnSpc>
                <a:spcPct val="120000"/>
              </a:lnSpc>
            </a:pPr>
            <a:r>
              <a:rPr lang="en-US" sz="2250" b="1" dirty="0">
                <a:solidFill>
                  <a:schemeClr val="accent2"/>
                </a:solidFill>
              </a:rPr>
              <a:t>SNAP restrictions will be imposed on FDPIR participants?</a:t>
            </a:r>
          </a:p>
          <a:p>
            <a:pPr lvl="2">
              <a:lnSpc>
                <a:spcPct val="120000"/>
              </a:lnSpc>
              <a:buFont typeface="Wingdings" pitchFamily="2" charset="2"/>
              <a:buChar char="Ø"/>
            </a:pPr>
            <a:r>
              <a:rPr lang="en-US" sz="1800" dirty="0"/>
              <a:t>Historical experience USDA FNS seeks conformity in requirements between programs</a:t>
            </a:r>
          </a:p>
          <a:p>
            <a:pPr lvl="2">
              <a:lnSpc>
                <a:spcPct val="120000"/>
              </a:lnSpc>
              <a:buFont typeface="Wingdings" pitchFamily="2" charset="2"/>
              <a:buChar char="Ø"/>
            </a:pPr>
            <a:r>
              <a:rPr lang="en-US" sz="1800" dirty="0"/>
              <a:t>Shortages of food could occur</a:t>
            </a:r>
          </a:p>
          <a:p>
            <a:pPr lvl="2">
              <a:lnSpc>
                <a:spcPct val="120000"/>
              </a:lnSpc>
              <a:buFont typeface="Wingdings" pitchFamily="2" charset="2"/>
              <a:buChar char="Ø"/>
            </a:pPr>
            <a:r>
              <a:rPr lang="en-US" sz="1800" dirty="0"/>
              <a:t>Historical experience has shown dramatic food shortages because USDA FNS has no contingency program for rapid escalation pressure on the FDPIR participation numbers</a:t>
            </a:r>
          </a:p>
          <a:p>
            <a:pPr>
              <a:lnSpc>
                <a:spcPct val="120000"/>
              </a:lnSpc>
            </a:pPr>
            <a:r>
              <a:rPr lang="en-US" sz="2250" b="1" dirty="0">
                <a:solidFill>
                  <a:schemeClr val="accent2"/>
                </a:solidFill>
              </a:rPr>
              <a:t>ABAWD restrictions contemplates actual jobs available</a:t>
            </a:r>
          </a:p>
          <a:p>
            <a:pPr lvl="1">
              <a:lnSpc>
                <a:spcPct val="120000"/>
              </a:lnSpc>
            </a:pPr>
            <a:r>
              <a:rPr lang="en-US" sz="2100" dirty="0">
                <a:solidFill>
                  <a:schemeClr val="tx1"/>
                </a:solidFill>
              </a:rPr>
              <a:t>All changes will be imposed by the </a:t>
            </a:r>
            <a:r>
              <a:rPr lang="en-US" sz="2100" b="1" dirty="0">
                <a:solidFill>
                  <a:schemeClr val="accent2"/>
                </a:solidFill>
              </a:rPr>
              <a:t>States</a:t>
            </a:r>
            <a:r>
              <a:rPr lang="en-US" sz="2100" dirty="0">
                <a:solidFill>
                  <a:schemeClr val="tx1"/>
                </a:solidFill>
              </a:rPr>
              <a:t> unless categorical waiver for Tribes or Tribes seeking and obtaining 638 to run all feeding programs</a:t>
            </a:r>
          </a:p>
        </p:txBody>
      </p:sp>
      <p:sp>
        <p:nvSpPr>
          <p:cNvPr id="3" name="Title 2"/>
          <p:cNvSpPr>
            <a:spLocks noGrp="1"/>
          </p:cNvSpPr>
          <p:nvPr>
            <p:ph type="title"/>
          </p:nvPr>
        </p:nvSpPr>
        <p:spPr/>
        <p:txBody>
          <a:bodyPr/>
          <a:lstStyle/>
          <a:p>
            <a:pPr algn="ctr"/>
            <a:r>
              <a:rPr lang="en-US" dirty="0"/>
              <a:t>Potential Impacts of the </a:t>
            </a:r>
            <a:br>
              <a:rPr lang="en-US" dirty="0"/>
            </a:br>
            <a:r>
              <a:rPr lang="en-US" b="0" i="1" dirty="0"/>
              <a:t>House Nutrition Title</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286072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fontScale="92500" lnSpcReduction="20000"/>
          </a:bodyPr>
          <a:lstStyle/>
          <a:p>
            <a:pPr>
              <a:lnSpc>
                <a:spcPct val="110000"/>
              </a:lnSpc>
            </a:pPr>
            <a:r>
              <a:rPr lang="en-US" sz="1950" dirty="0"/>
              <a:t>Adds Tribes as eligible for the Good Neighbor authority agreements </a:t>
            </a:r>
          </a:p>
          <a:p>
            <a:pPr>
              <a:lnSpc>
                <a:spcPct val="110000"/>
              </a:lnSpc>
            </a:pPr>
            <a:r>
              <a:rPr lang="en-US" sz="1950" dirty="0"/>
              <a:t>Expedites the Secretary’s review and initial response of Tribal request under the Tribal Forest Protection Act </a:t>
            </a:r>
          </a:p>
          <a:p>
            <a:pPr>
              <a:lnSpc>
                <a:spcPct val="110000"/>
              </a:lnSpc>
            </a:pPr>
            <a:r>
              <a:rPr lang="en-US" sz="1950" dirty="0"/>
              <a:t>Allows the Secretary, under the National Indian Forest Resources Management Act, to treat certain federal forest lands as Indian forest lands for the purpose of management at the request of a Tribe.</a:t>
            </a:r>
          </a:p>
          <a:p>
            <a:pPr>
              <a:lnSpc>
                <a:spcPct val="110000"/>
              </a:lnSpc>
            </a:pPr>
            <a:r>
              <a:rPr lang="en-US" sz="1950" dirty="0"/>
              <a:t>Permits the Secretaries of Interior and Agriculture to enter into 638 self-determination demonstration project agreements with Tribes to take over the management and functions of the federal government under the Tribal Forest Protection Act.</a:t>
            </a:r>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Forestry Title</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792511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a:bodyPr>
          <a:lstStyle/>
          <a:p>
            <a:r>
              <a:rPr lang="en-US" sz="1800" dirty="0"/>
              <a:t>Increases CRP acreage cap to 29 million acres while allowing more grazing </a:t>
            </a:r>
          </a:p>
          <a:p>
            <a:pPr>
              <a:lnSpc>
                <a:spcPct val="100000"/>
              </a:lnSpc>
            </a:pPr>
            <a:r>
              <a:rPr lang="en-US" sz="1800" dirty="0"/>
              <a:t>Merges CSP into EQIP while keeping CSP functionally distinct and boosts spending for the program to $3.0 billion by 2023</a:t>
            </a:r>
          </a:p>
          <a:p>
            <a:pPr>
              <a:lnSpc>
                <a:spcPct val="100000"/>
              </a:lnSpc>
            </a:pPr>
            <a:r>
              <a:rPr lang="en-US" sz="1800" dirty="0"/>
              <a:t>Restores funding to the Agricultural Conservation Easement Program to $500 million per year while also streamlining and providing more flexibility for producers and stakeholders</a:t>
            </a:r>
          </a:p>
          <a:p>
            <a:pPr>
              <a:lnSpc>
                <a:spcPct val="100000"/>
              </a:lnSpc>
            </a:pPr>
            <a:r>
              <a:rPr lang="en-US" sz="1800" dirty="0"/>
              <a:t>Simplifies application process, program administration and funding mechanism while adding additional flexibility to the innovative and popular Regional Conservation Partnership Program </a:t>
            </a:r>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Conservation Title</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3592132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fontScale="92500"/>
          </a:bodyPr>
          <a:lstStyle/>
          <a:p>
            <a:r>
              <a:rPr lang="en-US" b="1" dirty="0"/>
              <a:t>Credit Title</a:t>
            </a:r>
          </a:p>
          <a:p>
            <a:pPr lvl="1"/>
            <a:r>
              <a:rPr lang="en-US" dirty="0"/>
              <a:t>Reduced eligibility requirements for ownership loans under certain conditions: down from 3 to 2 years with 16 hours of post-secondary education, or honorable discharge status, or repayment of youth loans </a:t>
            </a:r>
          </a:p>
          <a:p>
            <a:pPr lvl="1"/>
            <a:r>
              <a:rPr lang="en-US" dirty="0"/>
              <a:t>Allocates up to $9 million of the $34.5 million in Market Development Program for Specialty Crops</a:t>
            </a:r>
          </a:p>
          <a:p>
            <a:r>
              <a:rPr lang="en-US" b="1" dirty="0"/>
              <a:t>Rural Development Title</a:t>
            </a:r>
          </a:p>
          <a:p>
            <a:pPr lvl="1"/>
            <a:r>
              <a:rPr lang="en-US" dirty="0"/>
              <a:t>Cuts funding for Tribal College and University and University Essential Community Facilities from $10 million to $5 million </a:t>
            </a:r>
          </a:p>
          <a:p>
            <a:pPr lvl="1"/>
            <a:r>
              <a:rPr lang="en-US" dirty="0"/>
              <a:t>Tribes eligible for Farm and Ranch Stress Assistance Network </a:t>
            </a:r>
          </a:p>
          <a:p>
            <a:r>
              <a:rPr lang="en-US" b="1" dirty="0"/>
              <a:t>Horticulture Title</a:t>
            </a:r>
          </a:p>
          <a:p>
            <a:pPr lvl="1"/>
            <a:r>
              <a:rPr lang="en-US" dirty="0"/>
              <a:t>Tribes can regulate the use of pesticides under the Federal Insecticide, Fungicide, and Rodenticide Act </a:t>
            </a:r>
          </a:p>
          <a:p>
            <a:r>
              <a:rPr lang="en-US" b="1" dirty="0"/>
              <a:t>Miscellaneous Title</a:t>
            </a:r>
          </a:p>
          <a:p>
            <a:pPr lvl="1"/>
            <a:r>
              <a:rPr lang="en-US" dirty="0"/>
              <a:t>Tribes eligible new National Animal Disease Preparedness and Response Program </a:t>
            </a:r>
          </a:p>
          <a:p>
            <a:endParaRPr lang="en-US" sz="1800" dirty="0"/>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Other Titles</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1644618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a:bodyPr>
          <a:lstStyle/>
          <a:p>
            <a:r>
              <a:rPr lang="en-US" sz="1800" b="1" dirty="0"/>
              <a:t>Removes language in 2014 putting the Office Of Tribal Relations (OTR) in the Office of the Secretary</a:t>
            </a:r>
          </a:p>
          <a:p>
            <a:pPr lvl="1"/>
            <a:r>
              <a:rPr lang="en-US" sz="1650" dirty="0"/>
              <a:t>Now statutorily in the Office of Partnerships and Public Engagement</a:t>
            </a:r>
          </a:p>
          <a:p>
            <a:pPr lvl="1"/>
            <a:r>
              <a:rPr lang="en-US" sz="1650" dirty="0"/>
              <a:t>This goes against the comments of Tribes during the Consultation on the USDA reorganization at NCAI in October 2017</a:t>
            </a:r>
          </a:p>
          <a:p>
            <a:endParaRPr lang="en-US" sz="1800" dirty="0"/>
          </a:p>
        </p:txBody>
      </p:sp>
      <p:sp>
        <p:nvSpPr>
          <p:cNvPr id="3" name="Title 2"/>
          <p:cNvSpPr>
            <a:spLocks noGrp="1"/>
          </p:cNvSpPr>
          <p:nvPr>
            <p:ph type="title"/>
          </p:nvPr>
        </p:nvSpPr>
        <p:spPr/>
        <p:txBody>
          <a:bodyPr/>
          <a:lstStyle/>
          <a:p>
            <a:pPr algn="ctr"/>
            <a:r>
              <a:rPr lang="en-US" dirty="0"/>
              <a:t>The House 2018 Farm Bill </a:t>
            </a:r>
            <a:br>
              <a:rPr lang="en-US" dirty="0"/>
            </a:br>
            <a:r>
              <a:rPr lang="en-US" b="0" i="1" dirty="0"/>
              <a:t>Office of Tribal Relations</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1121954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384300"/>
            <a:ext cx="7543800" cy="3444392"/>
          </a:xfrm>
        </p:spPr>
        <p:txBody>
          <a:bodyPr>
            <a:normAutofit fontScale="92500"/>
          </a:bodyPr>
          <a:lstStyle/>
          <a:p>
            <a:pPr>
              <a:lnSpc>
                <a:spcPct val="110000"/>
              </a:lnSpc>
            </a:pPr>
            <a:r>
              <a:rPr lang="en-US" sz="1800" dirty="0"/>
              <a:t>Senate Fast Tracking Bill to Legalize Hemp as an Agricultural Product</a:t>
            </a:r>
          </a:p>
          <a:p>
            <a:pPr>
              <a:lnSpc>
                <a:spcPct val="110000"/>
              </a:lnSpc>
            </a:pPr>
            <a:r>
              <a:rPr lang="en-US" sz="1800" dirty="0"/>
              <a:t>“Rebuild Rural” Coalition (staffed by the Farm Credit System) is focusing on coordinating a broad group of interests on rural infrastructure</a:t>
            </a:r>
          </a:p>
          <a:p>
            <a:pPr lvl="1">
              <a:lnSpc>
                <a:spcPct val="110000"/>
              </a:lnSpc>
            </a:pPr>
            <a:r>
              <a:rPr lang="en-US" sz="1650" dirty="0"/>
              <a:t>E-connectivity events</a:t>
            </a:r>
          </a:p>
          <a:p>
            <a:pPr lvl="1">
              <a:lnSpc>
                <a:spcPct val="110000"/>
              </a:lnSpc>
            </a:pPr>
            <a:r>
              <a:rPr lang="en-US" sz="1650" dirty="0"/>
              <a:t>Rural energy events</a:t>
            </a:r>
          </a:p>
          <a:p>
            <a:pPr>
              <a:lnSpc>
                <a:spcPct val="110000"/>
              </a:lnSpc>
            </a:pPr>
            <a:r>
              <a:rPr lang="en-US" sz="1800" dirty="0"/>
              <a:t>Hunger and Food Access Groups</a:t>
            </a:r>
          </a:p>
          <a:p>
            <a:pPr>
              <a:lnSpc>
                <a:spcPct val="110000"/>
              </a:lnSpc>
            </a:pPr>
            <a:r>
              <a:rPr lang="en-US" sz="1800" dirty="0"/>
              <a:t>National Sustainable Ag Coalition</a:t>
            </a:r>
          </a:p>
          <a:p>
            <a:pPr>
              <a:lnSpc>
                <a:spcPct val="110000"/>
              </a:lnSpc>
            </a:pPr>
            <a:r>
              <a:rPr lang="en-US" sz="1800" dirty="0"/>
              <a:t>Ag Sector Fly-Ins </a:t>
            </a:r>
          </a:p>
          <a:p>
            <a:endParaRPr lang="en-US" sz="1800" dirty="0"/>
          </a:p>
        </p:txBody>
      </p:sp>
      <p:sp>
        <p:nvSpPr>
          <p:cNvPr id="3" name="Title 2"/>
          <p:cNvSpPr>
            <a:spLocks noGrp="1"/>
          </p:cNvSpPr>
          <p:nvPr>
            <p:ph type="title"/>
          </p:nvPr>
        </p:nvSpPr>
        <p:spPr/>
        <p:txBody>
          <a:bodyPr/>
          <a:lstStyle/>
          <a:p>
            <a:pPr algn="ctr"/>
            <a:r>
              <a:rPr lang="en-US" dirty="0"/>
              <a:t>Updates from other Agriculture Sectors and Allies</a:t>
            </a:r>
            <a:endParaRPr lang="en-US" sz="2700" b="0" i="1" dirty="0"/>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3767937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66D7B94-A141-674E-BDB7-FE00EA529414}"/>
              </a:ext>
            </a:extLst>
          </p:cNvPr>
          <p:cNvSpPr>
            <a:spLocks noGrp="1"/>
          </p:cNvSpPr>
          <p:nvPr>
            <p:ph idx="1"/>
          </p:nvPr>
        </p:nvSpPr>
        <p:spPr/>
        <p:txBody>
          <a:bodyPr/>
          <a:lstStyle/>
          <a:p>
            <a:pPr>
              <a:lnSpc>
                <a:spcPct val="100000"/>
              </a:lnSpc>
            </a:pPr>
            <a:r>
              <a:rPr lang="en-US" dirty="0"/>
              <a:t>39 Programs That Lose Baseline FY 2018</a:t>
            </a:r>
          </a:p>
          <a:p>
            <a:pPr lvl="1">
              <a:lnSpc>
                <a:spcPct val="100000"/>
              </a:lnSpc>
            </a:pPr>
            <a:r>
              <a:rPr lang="en-US" dirty="0"/>
              <a:t>Rural Water</a:t>
            </a:r>
          </a:p>
          <a:p>
            <a:pPr lvl="1">
              <a:lnSpc>
                <a:spcPct val="100000"/>
              </a:lnSpc>
            </a:pPr>
            <a:r>
              <a:rPr lang="en-US" dirty="0"/>
              <a:t>FDPIR (Food Distribution Program on Indian Reservations </a:t>
            </a:r>
          </a:p>
          <a:p>
            <a:pPr lvl="1">
              <a:lnSpc>
                <a:spcPct val="100000"/>
              </a:lnSpc>
            </a:pPr>
            <a:r>
              <a:rPr lang="en-US" dirty="0"/>
              <a:t>Beginning Farmer and Rancher Development Program</a:t>
            </a:r>
          </a:p>
          <a:p>
            <a:pPr lvl="1">
              <a:lnSpc>
                <a:spcPct val="100000"/>
              </a:lnSpc>
            </a:pPr>
            <a:r>
              <a:rPr lang="en-US" dirty="0"/>
              <a:t>Other Local and Regional Funding Programs</a:t>
            </a:r>
          </a:p>
          <a:p>
            <a:pPr lvl="1">
              <a:lnSpc>
                <a:spcPct val="100000"/>
              </a:lnSpc>
            </a:pPr>
            <a:r>
              <a:rPr lang="en-US" dirty="0"/>
              <a:t>Research Programs</a:t>
            </a:r>
          </a:p>
          <a:p>
            <a:pPr lvl="1">
              <a:lnSpc>
                <a:spcPct val="100000"/>
              </a:lnSpc>
            </a:pPr>
            <a:r>
              <a:rPr lang="en-US" dirty="0"/>
              <a:t>Conservation, Horticulture, Crop Insurance (some programs within each of these titles)</a:t>
            </a:r>
          </a:p>
          <a:p>
            <a:pPr>
              <a:lnSpc>
                <a:spcPct val="100000"/>
              </a:lnSpc>
            </a:pPr>
            <a:r>
              <a:rPr lang="en-US" dirty="0"/>
              <a:t>Trade, Immigration and Other Issues are Impacting Agriculture Sector - - keep an eye on these issues as potential drivers</a:t>
            </a:r>
          </a:p>
        </p:txBody>
      </p:sp>
      <p:sp>
        <p:nvSpPr>
          <p:cNvPr id="3" name="Title 2">
            <a:extLst>
              <a:ext uri="{FF2B5EF4-FFF2-40B4-BE49-F238E27FC236}">
                <a16:creationId xmlns:a16="http://schemas.microsoft.com/office/drawing/2014/main" xmlns="" id="{FB9AD348-F8E5-7640-BFE7-F956ED0AE8A3}"/>
              </a:ext>
            </a:extLst>
          </p:cNvPr>
          <p:cNvSpPr>
            <a:spLocks noGrp="1"/>
          </p:cNvSpPr>
          <p:nvPr>
            <p:ph type="title"/>
          </p:nvPr>
        </p:nvSpPr>
        <p:spPr/>
        <p:txBody>
          <a:bodyPr/>
          <a:lstStyle/>
          <a:p>
            <a:pPr algn="ctr"/>
            <a:r>
              <a:rPr lang="en-US" dirty="0"/>
              <a:t>Updates from other Agriculture Sectors and Allies</a:t>
            </a:r>
          </a:p>
        </p:txBody>
      </p:sp>
      <p:sp>
        <p:nvSpPr>
          <p:cNvPr id="4" name="Footer Placeholder 3">
            <a:extLst>
              <a:ext uri="{FF2B5EF4-FFF2-40B4-BE49-F238E27FC236}">
                <a16:creationId xmlns:a16="http://schemas.microsoft.com/office/drawing/2014/main" xmlns="" id="{262FD9A7-E070-264F-AF29-29B44FD86859}"/>
              </a:ext>
            </a:extLst>
          </p:cNvPr>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Tree>
    <p:extLst>
      <p:ext uri="{BB962C8B-B14F-4D97-AF65-F5344CB8AC3E}">
        <p14:creationId xmlns:p14="http://schemas.microsoft.com/office/powerpoint/2010/main" val="2256889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Need More Tribal Leadership and Tribal Organizations to get involved!</a:t>
            </a:r>
          </a:p>
          <a:p>
            <a:endParaRPr lang="en-US" sz="900" b="1" dirty="0"/>
          </a:p>
          <a:p>
            <a:pPr lvl="1"/>
            <a:r>
              <a:rPr lang="en-US" dirty="0"/>
              <a:t>Pass a resolution, send logo, and point of contact’s information</a:t>
            </a:r>
          </a:p>
          <a:p>
            <a:pPr lvl="1"/>
            <a:r>
              <a:rPr lang="en-US" dirty="0"/>
              <a:t>Provide input, get latest updates, and receive information </a:t>
            </a:r>
          </a:p>
          <a:p>
            <a:pPr lvl="1"/>
            <a:r>
              <a:rPr lang="en-US" dirty="0"/>
              <a:t>Coalition will provide talking points, one-pagers, and tailored data to support your advocacy; regular lawyer/lobbyist strategy calls; regular webinar and discussions</a:t>
            </a:r>
          </a:p>
        </p:txBody>
      </p:sp>
      <p:sp>
        <p:nvSpPr>
          <p:cNvPr id="3" name="Title 2"/>
          <p:cNvSpPr>
            <a:spLocks noGrp="1"/>
          </p:cNvSpPr>
          <p:nvPr>
            <p:ph type="title"/>
          </p:nvPr>
        </p:nvSpPr>
        <p:spPr/>
        <p:txBody>
          <a:bodyPr/>
          <a:lstStyle/>
          <a:p>
            <a:pPr algn="ctr"/>
            <a:r>
              <a:rPr lang="en-US" b="0" i="1" dirty="0"/>
              <a:t>Join the</a:t>
            </a:r>
            <a:r>
              <a:rPr lang="en-US" dirty="0"/>
              <a:t/>
            </a:r>
            <a:br>
              <a:rPr lang="en-US" dirty="0"/>
            </a:br>
            <a:r>
              <a:rPr lang="en-US" dirty="0"/>
              <a:t>Native Farm Bill Coalition</a:t>
            </a:r>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
        <p:nvSpPr>
          <p:cNvPr id="5" name="Rectangle 4"/>
          <p:cNvSpPr/>
          <p:nvPr/>
        </p:nvSpPr>
        <p:spPr>
          <a:xfrm>
            <a:off x="1235465" y="3141639"/>
            <a:ext cx="6718791" cy="738664"/>
          </a:xfrm>
          <a:prstGeom prst="rect">
            <a:avLst/>
          </a:prstGeom>
        </p:spPr>
        <p:txBody>
          <a:bodyPr wrap="square">
            <a:spAutoFit/>
          </a:bodyPr>
          <a:lstStyle/>
          <a:p>
            <a:pPr algn="ctr" defTabSz="685800" hangingPunct="1">
              <a:defRPr/>
            </a:pPr>
            <a:r>
              <a:rPr lang="en-US" sz="2100" b="1" kern="1200" dirty="0">
                <a:solidFill>
                  <a:prstClr val="black"/>
                </a:solidFill>
                <a:latin typeface="Calibri" panose="020F0502020204030204"/>
              </a:rPr>
              <a:t>Website:  </a:t>
            </a:r>
            <a:r>
              <a:rPr lang="en-US" sz="2100" b="1" kern="1200" dirty="0">
                <a:solidFill>
                  <a:prstClr val="black"/>
                </a:solidFill>
                <a:latin typeface="Calibri" panose="020F0502020204030204"/>
                <a:hlinkClick r:id="rId2"/>
              </a:rPr>
              <a:t>www.nativefarmbillcoalition.org</a:t>
            </a:r>
            <a:endParaRPr lang="en-US" sz="2100" b="1" kern="1200" dirty="0">
              <a:solidFill>
                <a:prstClr val="black"/>
              </a:solidFill>
              <a:latin typeface="Calibri" panose="020F0502020204030204"/>
            </a:endParaRPr>
          </a:p>
          <a:p>
            <a:pPr algn="ctr" defTabSz="685800" hangingPunct="1">
              <a:defRPr/>
            </a:pPr>
            <a:r>
              <a:rPr lang="en-US" sz="2100" b="1" kern="1200" dirty="0">
                <a:solidFill>
                  <a:prstClr val="black"/>
                </a:solidFill>
                <a:latin typeface="Calibri" panose="020F0502020204030204"/>
              </a:rPr>
              <a:t>Email:       </a:t>
            </a:r>
            <a:r>
              <a:rPr lang="en-US" sz="2100" b="1" kern="1200" dirty="0">
                <a:solidFill>
                  <a:prstClr val="black"/>
                </a:solidFill>
                <a:latin typeface="Calibri" panose="020F0502020204030204"/>
                <a:hlinkClick r:id="rId3"/>
              </a:rPr>
              <a:t>info@nativefarmbillcoalition.org</a:t>
            </a:r>
            <a:r>
              <a:rPr lang="en-US" sz="2100" b="1" kern="1200" dirty="0">
                <a:solidFill>
                  <a:prstClr val="black"/>
                </a:solidFill>
                <a:latin typeface="Calibri" panose="020F0502020204030204"/>
              </a:rPr>
              <a:t> </a:t>
            </a:r>
          </a:p>
        </p:txBody>
      </p:sp>
    </p:spTree>
    <p:extLst>
      <p:ext uri="{BB962C8B-B14F-4D97-AF65-F5344CB8AC3E}">
        <p14:creationId xmlns:p14="http://schemas.microsoft.com/office/powerpoint/2010/main" val="282832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8387" y="214953"/>
            <a:ext cx="5048373" cy="1088068"/>
          </a:xfrm>
        </p:spPr>
        <p:txBody>
          <a:bodyPr/>
          <a:lstStyle/>
          <a:p>
            <a:pPr algn="ctr"/>
            <a:r>
              <a:rPr lang="en-US" dirty="0">
                <a:solidFill>
                  <a:schemeClr val="accent2">
                    <a:lumMod val="75000"/>
                  </a:schemeClr>
                </a:solidFill>
              </a:rPr>
              <a:t>Building the Native </a:t>
            </a:r>
            <a:br>
              <a:rPr lang="en-US" dirty="0">
                <a:solidFill>
                  <a:schemeClr val="accent2">
                    <a:lumMod val="75000"/>
                  </a:schemeClr>
                </a:solidFill>
              </a:rPr>
            </a:br>
            <a:r>
              <a:rPr lang="en-US" dirty="0">
                <a:solidFill>
                  <a:schemeClr val="accent2">
                    <a:lumMod val="75000"/>
                  </a:schemeClr>
                </a:solidFill>
              </a:rPr>
              <a:t>Farm Bill Coalition</a:t>
            </a:r>
          </a:p>
        </p:txBody>
      </p:sp>
      <p:sp>
        <p:nvSpPr>
          <p:cNvPr id="4" name="Footer Placeholder 3"/>
          <p:cNvSpPr>
            <a:spLocks noGrp="1"/>
          </p:cNvSpPr>
          <p:nvPr>
            <p:ph type="ftr" sz="quarter" idx="10"/>
          </p:nvPr>
        </p:nvSpPr>
        <p:spPr/>
        <p:txBody>
          <a:bodyPr/>
          <a:lstStyle/>
          <a:p>
            <a:pPr defTabSz="685800" hangingPunct="1">
              <a:defRPr/>
            </a:pPr>
            <a:r>
              <a:rPr lang="en-US" kern="1200"/>
              <a:t>Native Farm Bill Coalition</a:t>
            </a:r>
            <a:endParaRPr lang="en-US" kern="1200" dirty="0"/>
          </a:p>
        </p:txBody>
      </p:sp>
      <p:sp>
        <p:nvSpPr>
          <p:cNvPr id="8" name="Rectangle 7"/>
          <p:cNvSpPr/>
          <p:nvPr/>
        </p:nvSpPr>
        <p:spPr>
          <a:xfrm>
            <a:off x="334052" y="2438633"/>
            <a:ext cx="8521616" cy="848950"/>
          </a:xfrm>
          <a:prstGeom prst="rect">
            <a:avLst/>
          </a:prstGeom>
        </p:spPr>
        <p:txBody>
          <a:bodyPr wrap="square">
            <a:spAutoFit/>
          </a:bodyPr>
          <a:lstStyle/>
          <a:p>
            <a:pPr algn="ctr" defTabSz="685800" hangingPunct="1">
              <a:buClr>
                <a:srgbClr val="99CB38"/>
              </a:buClr>
              <a:defRPr/>
            </a:pPr>
            <a:r>
              <a:rPr lang="en-US" sz="1500" i="1" kern="1200" dirty="0">
                <a:solidFill>
                  <a:prstClr val="black">
                    <a:lumMod val="75000"/>
                    <a:lumOff val="25000"/>
                  </a:prstClr>
                </a:solidFill>
                <a:latin typeface="Calibri" panose="020F0502020204030204"/>
              </a:rPr>
              <a:t>.</a:t>
            </a:r>
          </a:p>
          <a:p>
            <a:pPr marL="288036" lvl="1" indent="-137160" defTabSz="685800" hangingPunct="1">
              <a:lnSpc>
                <a:spcPct val="90000"/>
              </a:lnSpc>
              <a:spcBef>
                <a:spcPts val="150"/>
              </a:spcBef>
              <a:spcAft>
                <a:spcPts val="300"/>
              </a:spcAft>
              <a:buClr>
                <a:srgbClr val="99CB38"/>
              </a:buClr>
              <a:buFont typeface="Calibri" pitchFamily="34" charset="0"/>
              <a:buChar char="◦"/>
              <a:defRPr/>
            </a:pPr>
            <a:endParaRPr lang="en-US" sz="1500" kern="1200" dirty="0">
              <a:solidFill>
                <a:prstClr val="black">
                  <a:lumMod val="75000"/>
                  <a:lumOff val="25000"/>
                </a:prstClr>
              </a:solidFill>
              <a:latin typeface="Century Gothic" charset="0"/>
              <a:ea typeface="Century Gothic" charset="0"/>
              <a:cs typeface="Century Gothic" charset="0"/>
            </a:endParaRPr>
          </a:p>
          <a:p>
            <a:pPr marL="257175" lvl="1" indent="-257175" defTabSz="685800" hangingPunct="1">
              <a:buFont typeface="Wingdings" charset="2"/>
              <a:buChar char="Ø"/>
              <a:defRPr/>
            </a:pPr>
            <a:endParaRPr lang="en-US" sz="1650" b="1" kern="1200" dirty="0">
              <a:solidFill>
                <a:srgbClr val="455F51"/>
              </a:solidFill>
              <a:latin typeface="Century Gothic" charset="0"/>
              <a:ea typeface="Century Gothic" charset="0"/>
              <a:cs typeface="Century Gothic" charset="0"/>
            </a:endParaRP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4976" y="15218"/>
            <a:ext cx="2875483" cy="2087907"/>
          </a:xfrm>
          <a:prstGeom prst="rect">
            <a:avLst/>
          </a:prstGeom>
        </p:spPr>
      </p:pic>
      <p:sp>
        <p:nvSpPr>
          <p:cNvPr id="13" name="Rectangle 12"/>
          <p:cNvSpPr/>
          <p:nvPr/>
        </p:nvSpPr>
        <p:spPr>
          <a:xfrm>
            <a:off x="1230891" y="3859175"/>
            <a:ext cx="6727937" cy="738664"/>
          </a:xfrm>
          <a:prstGeom prst="rect">
            <a:avLst/>
          </a:prstGeom>
        </p:spPr>
        <p:txBody>
          <a:bodyPr wrap="square">
            <a:spAutoFit/>
          </a:bodyPr>
          <a:lstStyle/>
          <a:p>
            <a:pPr algn="ctr" defTabSz="685800" hangingPunct="1">
              <a:defRPr/>
            </a:pPr>
            <a:r>
              <a:rPr lang="en-US" sz="2100" b="1" kern="1200" dirty="0">
                <a:solidFill>
                  <a:prstClr val="black"/>
                </a:solidFill>
                <a:latin typeface="Calibri" panose="020F0502020204030204"/>
              </a:rPr>
              <a:t>Website:  </a:t>
            </a:r>
            <a:r>
              <a:rPr lang="en-US" sz="2100" b="1" kern="1200" dirty="0">
                <a:solidFill>
                  <a:prstClr val="black"/>
                </a:solidFill>
                <a:latin typeface="Calibri" panose="020F0502020204030204"/>
                <a:hlinkClick r:id="rId3"/>
              </a:rPr>
              <a:t>www.nativefarmbillcoalition.org</a:t>
            </a:r>
            <a:endParaRPr lang="en-US" sz="2100" b="1" kern="1200" dirty="0">
              <a:solidFill>
                <a:prstClr val="black"/>
              </a:solidFill>
              <a:latin typeface="Calibri" panose="020F0502020204030204"/>
            </a:endParaRPr>
          </a:p>
          <a:p>
            <a:pPr algn="ctr" defTabSz="685800" hangingPunct="1">
              <a:defRPr/>
            </a:pPr>
            <a:r>
              <a:rPr lang="en-US" sz="2100" b="1" kern="1200" dirty="0">
                <a:solidFill>
                  <a:prstClr val="black"/>
                </a:solidFill>
                <a:latin typeface="Calibri" panose="020F0502020204030204"/>
              </a:rPr>
              <a:t>Email:       </a:t>
            </a:r>
            <a:r>
              <a:rPr lang="en-US" sz="2100" b="1" kern="1200" dirty="0">
                <a:solidFill>
                  <a:prstClr val="black"/>
                </a:solidFill>
                <a:latin typeface="Calibri" panose="020F0502020204030204"/>
                <a:hlinkClick r:id="rId4"/>
              </a:rPr>
              <a:t>info@nativefarmbillcoalition.org</a:t>
            </a:r>
            <a:r>
              <a:rPr lang="en-US" sz="2100" b="1" kern="1200" dirty="0">
                <a:solidFill>
                  <a:prstClr val="black"/>
                </a:solidFill>
                <a:latin typeface="Calibri" panose="020F0502020204030204"/>
              </a:rPr>
              <a:t> </a:t>
            </a:r>
          </a:p>
        </p:txBody>
      </p:sp>
      <p:sp>
        <p:nvSpPr>
          <p:cNvPr id="2" name="Rectangle 1">
            <a:extLst>
              <a:ext uri="{FF2B5EF4-FFF2-40B4-BE49-F238E27FC236}">
                <a16:creationId xmlns:a16="http://schemas.microsoft.com/office/drawing/2014/main" xmlns="" id="{4A8908D5-1B0B-E247-A222-4CCC027A53BC}"/>
              </a:ext>
            </a:extLst>
          </p:cNvPr>
          <p:cNvSpPr/>
          <p:nvPr/>
        </p:nvSpPr>
        <p:spPr>
          <a:xfrm>
            <a:off x="1075451" y="1948666"/>
            <a:ext cx="7038815" cy="1754326"/>
          </a:xfrm>
          <a:prstGeom prst="rect">
            <a:avLst/>
          </a:prstGeom>
        </p:spPr>
        <p:txBody>
          <a:bodyPr wrap="square">
            <a:spAutoFit/>
          </a:bodyPr>
          <a:lstStyle/>
          <a:p>
            <a:pPr algn="ctr" defTabSz="685800" hangingPunct="1">
              <a:defRPr/>
            </a:pPr>
            <a:r>
              <a:rPr lang="en-US" b="1" kern="1200" dirty="0">
                <a:solidFill>
                  <a:prstClr val="black"/>
                </a:solidFill>
                <a:latin typeface="Calibri" panose="020F0502020204030204"/>
              </a:rPr>
              <a:t>Colby D. Duren, J.D.</a:t>
            </a:r>
          </a:p>
          <a:p>
            <a:pPr algn="ctr" defTabSz="685800" hangingPunct="1">
              <a:defRPr/>
            </a:pPr>
            <a:r>
              <a:rPr lang="en-US" kern="1200" dirty="0">
                <a:solidFill>
                  <a:srgbClr val="455F51"/>
                </a:solidFill>
                <a:latin typeface="Calibri" panose="020F0502020204030204"/>
              </a:rPr>
              <a:t>Indigenous Food and Agriculture Initiative</a:t>
            </a:r>
          </a:p>
          <a:p>
            <a:pPr algn="ctr" defTabSz="685800" hangingPunct="1">
              <a:defRPr/>
            </a:pPr>
            <a:r>
              <a:rPr lang="en-US" i="1" kern="1200" dirty="0">
                <a:solidFill>
                  <a:srgbClr val="455F51"/>
                </a:solidFill>
                <a:latin typeface="Calibri" panose="020F0502020204030204"/>
              </a:rPr>
              <a:t>Policy Director and Staff Attorney</a:t>
            </a:r>
          </a:p>
          <a:p>
            <a:pPr algn="ctr" defTabSz="685800" hangingPunct="1">
              <a:defRPr/>
            </a:pPr>
            <a:r>
              <a:rPr lang="en-US" kern="1200" dirty="0">
                <a:solidFill>
                  <a:srgbClr val="455F51"/>
                </a:solidFill>
                <a:latin typeface="Calibri" panose="020F0502020204030204"/>
                <a:hlinkClick r:id="rId5"/>
              </a:rPr>
              <a:t>cduren@uark.edu</a:t>
            </a:r>
            <a:r>
              <a:rPr lang="en-US" kern="1200" dirty="0">
                <a:solidFill>
                  <a:srgbClr val="455F51"/>
                </a:solidFill>
                <a:latin typeface="Calibri" panose="020F0502020204030204"/>
              </a:rPr>
              <a:t> </a:t>
            </a:r>
          </a:p>
          <a:p>
            <a:pPr algn="ctr" defTabSz="685800" hangingPunct="1">
              <a:defRPr/>
            </a:pPr>
            <a:r>
              <a:rPr lang="is-IS" kern="1200" dirty="0">
                <a:solidFill>
                  <a:srgbClr val="455F51"/>
                </a:solidFill>
                <a:latin typeface="Calibri" panose="020F0502020204030204"/>
              </a:rPr>
              <a:t>(860) 324-2391 </a:t>
            </a:r>
          </a:p>
          <a:p>
            <a:pPr algn="ctr" defTabSz="685800" hangingPunct="1">
              <a:defRPr/>
            </a:pPr>
            <a:r>
              <a:rPr lang="is-IS" kern="1200" dirty="0">
                <a:solidFill>
                  <a:srgbClr val="455F51"/>
                </a:solidFill>
                <a:latin typeface="Calibri" panose="020F0502020204030204"/>
              </a:rPr>
              <a:t>Washington, DC Office</a:t>
            </a:r>
          </a:p>
        </p:txBody>
      </p:sp>
    </p:spTree>
    <p:extLst>
      <p:ext uri="{BB962C8B-B14F-4D97-AF65-F5344CB8AC3E}">
        <p14:creationId xmlns:p14="http://schemas.microsoft.com/office/powerpoint/2010/main" val="15465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11213" y="1463507"/>
            <a:ext cx="3920121" cy="3017520"/>
          </a:xfrm>
        </p:spPr>
        <p:txBody>
          <a:bodyPr/>
          <a:lstStyle/>
          <a:p>
            <a:r>
              <a:rPr lang="en-US" b="1" dirty="0"/>
              <a:t>What’s in the Farm Bill?</a:t>
            </a:r>
          </a:p>
          <a:p>
            <a:pPr lvl="1"/>
            <a:r>
              <a:rPr lang="en-US" dirty="0"/>
              <a:t>5 Year Bill -$489 billion Bill</a:t>
            </a:r>
          </a:p>
          <a:p>
            <a:pPr lvl="1"/>
            <a:r>
              <a:rPr lang="en-US" dirty="0"/>
              <a:t>Expires September 2018</a:t>
            </a:r>
          </a:p>
          <a:p>
            <a:r>
              <a:rPr lang="en-US" b="1" dirty="0"/>
              <a:t>Includes Programs and Support for:</a:t>
            </a:r>
          </a:p>
          <a:p>
            <a:pPr lvl="1"/>
            <a:r>
              <a:rPr lang="en-US" dirty="0"/>
              <a:t>Commodities, Crop Insurance, Conservation, Trade, Nutrition, Credit, Rural Development, Research, Forestry, Energy, Horticulture, etc.</a:t>
            </a:r>
          </a:p>
          <a:p>
            <a:r>
              <a:rPr lang="en-US" b="1" dirty="0"/>
              <a:t>Nutrition = 80 percent of the funding </a:t>
            </a:r>
          </a:p>
          <a:p>
            <a:pPr lvl="1"/>
            <a:r>
              <a:rPr lang="en-US" dirty="0"/>
              <a:t>The most contentious title</a:t>
            </a:r>
          </a:p>
          <a:p>
            <a:endParaRPr lang="en-US" dirty="0"/>
          </a:p>
        </p:txBody>
      </p:sp>
      <p:sp>
        <p:nvSpPr>
          <p:cNvPr id="3" name="Title 2"/>
          <p:cNvSpPr>
            <a:spLocks noGrp="1"/>
          </p:cNvSpPr>
          <p:nvPr>
            <p:ph type="title"/>
          </p:nvPr>
        </p:nvSpPr>
        <p:spPr/>
        <p:txBody>
          <a:bodyPr/>
          <a:lstStyle/>
          <a:p>
            <a:pPr algn="ctr"/>
            <a:r>
              <a:rPr lang="en-US" dirty="0"/>
              <a:t>The 2014 Farm Bill</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22" y="1377447"/>
            <a:ext cx="4193371" cy="335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212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a:t>$956 Billion – 2014 Farm Bill CBO projected spending over 10 year period</a:t>
            </a:r>
          </a:p>
          <a:p>
            <a:pPr lvl="1"/>
            <a:r>
              <a:rPr lang="en-US" dirty="0"/>
              <a:t>One of the only truly rural development focused pieces of legislation</a:t>
            </a:r>
          </a:p>
          <a:p>
            <a:r>
              <a:rPr lang="en-US" b="1" dirty="0"/>
              <a:t>Represents rural and urban partnership that’s existed for over 40 years through the Nutrition Title and Farm Programs</a:t>
            </a:r>
          </a:p>
          <a:p>
            <a:pPr lvl="1"/>
            <a:r>
              <a:rPr lang="en-US" dirty="0"/>
              <a:t>Nutrition Title acts as a “price support” for crops’ SNAP/Food Stamps helped secure votes of urban congressional representatives</a:t>
            </a:r>
          </a:p>
          <a:p>
            <a:pPr lvl="1"/>
            <a:r>
              <a:rPr lang="en-US" dirty="0"/>
              <a:t>Now </a:t>
            </a:r>
            <a:r>
              <a:rPr lang="mr-IN" dirty="0"/>
              <a:t>–</a:t>
            </a:r>
            <a:r>
              <a:rPr lang="en-US" dirty="0"/>
              <a:t> 20 percent of rural households receive federal food assistance; over 25 percent in Indian Country with some communities reaching over 50 percent</a:t>
            </a:r>
          </a:p>
          <a:p>
            <a:r>
              <a:rPr lang="en-US" b="1" dirty="0"/>
              <a:t>The 2018 Farm Bill Could Mean—</a:t>
            </a:r>
          </a:p>
          <a:p>
            <a:pPr algn="ctr"/>
            <a:r>
              <a:rPr lang="en-US" sz="2925" b="1" dirty="0"/>
              <a:t>$1 Trillion to Indian Country </a:t>
            </a:r>
          </a:p>
          <a:p>
            <a:pPr algn="ctr"/>
            <a:r>
              <a:rPr lang="en-US" sz="2925" b="1" dirty="0"/>
              <a:t>and Rural Areas</a:t>
            </a:r>
          </a:p>
          <a:p>
            <a:endParaRPr lang="en-US" dirty="0"/>
          </a:p>
        </p:txBody>
      </p:sp>
      <p:sp>
        <p:nvSpPr>
          <p:cNvPr id="3" name="Title 2"/>
          <p:cNvSpPr>
            <a:spLocks noGrp="1"/>
          </p:cNvSpPr>
          <p:nvPr>
            <p:ph type="title"/>
          </p:nvPr>
        </p:nvSpPr>
        <p:spPr/>
        <p:txBody>
          <a:bodyPr/>
          <a:lstStyle/>
          <a:p>
            <a:pPr algn="ctr"/>
            <a:r>
              <a:rPr lang="en-US" dirty="0"/>
              <a:t>Why the Farm Bill Matters</a:t>
            </a:r>
          </a:p>
        </p:txBody>
      </p:sp>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spTree>
    <p:extLst>
      <p:ext uri="{BB962C8B-B14F-4D97-AF65-F5344CB8AC3E}">
        <p14:creationId xmlns:p14="http://schemas.microsoft.com/office/powerpoint/2010/main" val="2037740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985" y="-49242"/>
            <a:ext cx="6957751" cy="5218313"/>
          </a:xfrm>
          <a:prstGeom prst="rect">
            <a:avLst/>
          </a:prstGeom>
        </p:spPr>
      </p:pic>
    </p:spTree>
    <p:extLst>
      <p:ext uri="{BB962C8B-B14F-4D97-AF65-F5344CB8AC3E}">
        <p14:creationId xmlns:p14="http://schemas.microsoft.com/office/powerpoint/2010/main" val="270188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B03C3FD6-EDA2-ED41-8F83-508BC89AB0C1}"/>
              </a:ext>
            </a:extLst>
          </p:cNvPr>
          <p:cNvSpPr>
            <a:spLocks noGrp="1"/>
          </p:cNvSpPr>
          <p:nvPr>
            <p:ph type="ftr" sz="quarter" idx="10"/>
          </p:nvPr>
        </p:nvSpPr>
        <p:spPr/>
        <p:txBody>
          <a:bodyPr/>
          <a:lstStyle/>
          <a:p>
            <a:pPr defTabSz="685800" hangingPunct="1">
              <a:defRPr/>
            </a:pPr>
            <a:r>
              <a:rPr lang="en-US" kern="1200"/>
              <a:t>Native Farm Bill Coalition</a:t>
            </a:r>
            <a:endParaRPr lang="en-US" kern="1200" dirty="0"/>
          </a:p>
        </p:txBody>
      </p:sp>
      <p:pic>
        <p:nvPicPr>
          <p:cNvPr id="5" name="Picture 4">
            <a:extLst>
              <a:ext uri="{FF2B5EF4-FFF2-40B4-BE49-F238E27FC236}">
                <a16:creationId xmlns:a16="http://schemas.microsoft.com/office/drawing/2014/main" xmlns="" id="{71AC76EB-673E-7641-9FC4-587849E4E196}"/>
              </a:ext>
            </a:extLst>
          </p:cNvPr>
          <p:cNvPicPr>
            <a:picLocks noChangeAspect="1"/>
          </p:cNvPicPr>
          <p:nvPr/>
        </p:nvPicPr>
        <p:blipFill rotWithShape="1">
          <a:blip r:embed="rId2"/>
          <a:srcRect l="15335" t="6193" r="20364"/>
          <a:stretch/>
        </p:blipFill>
        <p:spPr>
          <a:xfrm>
            <a:off x="70944" y="1221576"/>
            <a:ext cx="2542190" cy="2865885"/>
          </a:xfrm>
          <a:prstGeom prst="rect">
            <a:avLst/>
          </a:prstGeom>
        </p:spPr>
      </p:pic>
      <p:pic>
        <p:nvPicPr>
          <p:cNvPr id="3" name="Picture 2">
            <a:extLst>
              <a:ext uri="{FF2B5EF4-FFF2-40B4-BE49-F238E27FC236}">
                <a16:creationId xmlns:a16="http://schemas.microsoft.com/office/drawing/2014/main" xmlns="" id="{8CFCCEA1-B282-2D4A-9224-F86D18005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249" y="23649"/>
            <a:ext cx="6870521" cy="5309038"/>
          </a:xfrm>
          <a:prstGeom prst="rect">
            <a:avLst/>
          </a:prstGeom>
        </p:spPr>
      </p:pic>
    </p:spTree>
    <p:extLst>
      <p:ext uri="{BB962C8B-B14F-4D97-AF65-F5344CB8AC3E}">
        <p14:creationId xmlns:p14="http://schemas.microsoft.com/office/powerpoint/2010/main" val="183102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685800" hangingPunct="1"/>
            <a:r>
              <a:rPr lang="en-US" kern="1200"/>
              <a:t>Native Farm Bill Coalition</a:t>
            </a:r>
            <a:endParaRPr lang="en-US" kern="1200" dirty="0"/>
          </a:p>
        </p:txBody>
      </p:sp>
      <p:pic>
        <p:nvPicPr>
          <p:cNvPr id="5" name="Picture 4"/>
          <p:cNvPicPr>
            <a:picLocks noChangeAspect="1"/>
          </p:cNvPicPr>
          <p:nvPr/>
        </p:nvPicPr>
        <p:blipFill>
          <a:blip r:embed="rId2"/>
          <a:stretch>
            <a:fillRect/>
          </a:stretch>
        </p:blipFill>
        <p:spPr>
          <a:xfrm>
            <a:off x="945175" y="-359682"/>
            <a:ext cx="7299371" cy="5640422"/>
          </a:xfrm>
          <a:prstGeom prst="rect">
            <a:avLst/>
          </a:prstGeom>
        </p:spPr>
      </p:pic>
    </p:spTree>
    <p:extLst>
      <p:ext uri="{BB962C8B-B14F-4D97-AF65-F5344CB8AC3E}">
        <p14:creationId xmlns:p14="http://schemas.microsoft.com/office/powerpoint/2010/main" val="141304156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155</TotalTime>
  <Words>3233</Words>
  <Application>Microsoft Office PowerPoint</Application>
  <PresentationFormat>On-screen Show (16:9)</PresentationFormat>
  <Paragraphs>375</Paragraphs>
  <Slides>48</Slides>
  <Notes>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Retrospect</vt:lpstr>
      <vt:lpstr>   2018 Tribal Self-Governance Annual Conference April 25, 2018 </vt:lpstr>
      <vt:lpstr>Regaining our Future  2018 Farm Bill Report</vt:lpstr>
      <vt:lpstr>Building the Native Farm Bill Coalition</vt:lpstr>
      <vt:lpstr>About the Farm Bill </vt:lpstr>
      <vt:lpstr>The 2014 Farm Bill</vt:lpstr>
      <vt:lpstr>Why the Farm Bill Matters</vt:lpstr>
      <vt:lpstr>PowerPoint Presentation</vt:lpstr>
      <vt:lpstr>PowerPoint Presentation</vt:lpstr>
      <vt:lpstr>PowerPoint Presentation</vt:lpstr>
      <vt:lpstr>Current Farm Bill Titles</vt:lpstr>
      <vt:lpstr>The Nutrition Title </vt:lpstr>
      <vt:lpstr>The Nutrition Title Basics</vt:lpstr>
      <vt:lpstr>The Nutrition Title Basics</vt:lpstr>
      <vt:lpstr>PowerPoint Presentation</vt:lpstr>
      <vt:lpstr>SNAP in Indian Country </vt:lpstr>
      <vt:lpstr>SNAP in Indian Country </vt:lpstr>
      <vt:lpstr>SNAP in Indian Country </vt:lpstr>
      <vt:lpstr>PowerPoint Presentation</vt:lpstr>
      <vt:lpstr>Program Relationship: FDPIR and SNAP </vt:lpstr>
      <vt:lpstr>Indian Country Opportunities  in the Nutrition Title</vt:lpstr>
      <vt:lpstr>Nutrition Title Issues  in 2018 Farm Bill</vt:lpstr>
      <vt:lpstr>Supporting and Protecting Traditional Foods</vt:lpstr>
      <vt:lpstr>Supporting and Protecting Traditional Foods</vt:lpstr>
      <vt:lpstr>Supporting and Protecting Traditional Foods</vt:lpstr>
      <vt:lpstr>2018 Farm Bill Opportunities for Traditional Foods</vt:lpstr>
      <vt:lpstr>2018 Farm Bill Opportunities for Indian Country</vt:lpstr>
      <vt:lpstr>Current Scope of Ag in  Indian Country – People/Land</vt:lpstr>
      <vt:lpstr>Current Scope of Ag in  Indian Country – Production</vt:lpstr>
      <vt:lpstr>PowerPoint Presentation</vt:lpstr>
      <vt:lpstr>Current Scope of Ag in  Indian Country – Production</vt:lpstr>
      <vt:lpstr>Average Farm Payments </vt:lpstr>
      <vt:lpstr>Importance of Value Added</vt:lpstr>
      <vt:lpstr>Update on the  Native Farm Bill Coalition</vt:lpstr>
      <vt:lpstr>NFBC DC Fly-In Week  May 8-10, 2018</vt:lpstr>
      <vt:lpstr>Update from The Hill: The 2018 Farm Bill</vt:lpstr>
      <vt:lpstr>The House 2018 Farm Bill  Nutrition Title</vt:lpstr>
      <vt:lpstr>The House 2018 Farm Bill  Nutrition Title</vt:lpstr>
      <vt:lpstr>The House 2018 Farm Bill  Nutrition Title</vt:lpstr>
      <vt:lpstr>The House 2018 Farm Bill  Nutrition Title</vt:lpstr>
      <vt:lpstr>Potential Impacts of the  House Nutrition Title</vt:lpstr>
      <vt:lpstr>The House 2018 Farm Bill  Forestry Title</vt:lpstr>
      <vt:lpstr>The House 2018 Farm Bill  Conservation Title</vt:lpstr>
      <vt:lpstr>The House 2018 Farm Bill  Other Titles</vt:lpstr>
      <vt:lpstr>The House 2018 Farm Bill  Office of Tribal Relations</vt:lpstr>
      <vt:lpstr>Updates from other Agriculture Sectors and Allies</vt:lpstr>
      <vt:lpstr>Updates from other Agriculture Sectors and Allies</vt:lpstr>
      <vt:lpstr>Join the Native Farm Bill Coalition</vt:lpstr>
      <vt:lpstr>Building the Native  Farm Bill Coalition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S Fierro</dc:creator>
  <cp:lastModifiedBy>Administrator</cp:lastModifiedBy>
  <cp:revision>9</cp:revision>
  <dcterms:modified xsi:type="dcterms:W3CDTF">2018-04-25T23:05:53Z</dcterms:modified>
</cp:coreProperties>
</file>