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 id="2147483762" r:id="rId2"/>
    <p:sldMasterId id="2147483774" r:id="rId3"/>
    <p:sldMasterId id="2147483786" r:id="rId4"/>
  </p:sldMasterIdLst>
  <p:notesMasterIdLst>
    <p:notesMasterId r:id="rId16"/>
  </p:notesMasterIdLst>
  <p:handoutMasterIdLst>
    <p:handoutMasterId r:id="rId17"/>
  </p:handoutMasterIdLst>
  <p:sldIdLst>
    <p:sldId id="280" r:id="rId5"/>
    <p:sldId id="320" r:id="rId6"/>
    <p:sldId id="319" r:id="rId7"/>
    <p:sldId id="306" r:id="rId8"/>
    <p:sldId id="317" r:id="rId9"/>
    <p:sldId id="303" r:id="rId10"/>
    <p:sldId id="285" r:id="rId11"/>
    <p:sldId id="310" r:id="rId12"/>
    <p:sldId id="313" r:id="rId13"/>
    <p:sldId id="315" r:id="rId14"/>
    <p:sldId id="29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9" autoAdjust="0"/>
    <p:restoredTop sz="80284" autoAdjust="0"/>
  </p:normalViewPr>
  <p:slideViewPr>
    <p:cSldViewPr>
      <p:cViewPr varScale="1">
        <p:scale>
          <a:sx n="86" d="100"/>
          <a:sy n="86" d="100"/>
        </p:scale>
        <p:origin x="750" y="96"/>
      </p:cViewPr>
      <p:guideLst>
        <p:guide orient="horz" pos="2160"/>
        <p:guide pos="2880"/>
      </p:guideLst>
    </p:cSldViewPr>
  </p:slideViewPr>
  <p:outlineViewPr>
    <p:cViewPr>
      <p:scale>
        <a:sx n="33" d="100"/>
        <a:sy n="33" d="100"/>
      </p:scale>
      <p:origin x="0" y="100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399" tIns="45698" rIns="91399" bIns="45698" rtlCol="0"/>
          <a:lstStyle>
            <a:lvl1pPr algn="l">
              <a:defRPr sz="1200">
                <a:uFillTx/>
              </a:defRPr>
            </a:lvl1pPr>
          </a:lstStyle>
          <a:p>
            <a:endParaRPr lang="en-US">
              <a:uFillTx/>
            </a:endParaRPr>
          </a:p>
        </p:txBody>
      </p:sp>
      <p:sp>
        <p:nvSpPr>
          <p:cNvPr id="3" name="Date Placeholder 2"/>
          <p:cNvSpPr>
            <a:spLocks noGrp="1"/>
          </p:cNvSpPr>
          <p:nvPr>
            <p:ph type="dt" sz="quarter" idx="1"/>
          </p:nvPr>
        </p:nvSpPr>
        <p:spPr>
          <a:xfrm>
            <a:off x="3884617" y="0"/>
            <a:ext cx="2971800" cy="457200"/>
          </a:xfrm>
          <a:prstGeom prst="rect">
            <a:avLst/>
          </a:prstGeom>
        </p:spPr>
        <p:txBody>
          <a:bodyPr vert="horz" lIns="91399" tIns="45698" rIns="91399" bIns="45698" rtlCol="0"/>
          <a:lstStyle>
            <a:lvl1pPr algn="r">
              <a:defRPr sz="1200">
                <a:uFillTx/>
              </a:defRPr>
            </a:lvl1pPr>
          </a:lstStyle>
          <a:p>
            <a:fld id="{A5A11176-5885-4CF5-9F71-CA748F0EAFEB}" type="datetimeFigureOut">
              <a:rPr lang="en-US" smtClean="0">
                <a:uFillTx/>
              </a:rPr>
              <a:pPr/>
              <a:t>4/20/2018</a:t>
            </a:fld>
            <a:endParaRPr lang="en-US">
              <a:uFillTx/>
            </a:endParaRPr>
          </a:p>
        </p:txBody>
      </p:sp>
      <p:sp>
        <p:nvSpPr>
          <p:cNvPr id="4" name="Footer Placeholder 3"/>
          <p:cNvSpPr>
            <a:spLocks noGrp="1"/>
          </p:cNvSpPr>
          <p:nvPr>
            <p:ph type="ftr" sz="quarter" idx="2"/>
          </p:nvPr>
        </p:nvSpPr>
        <p:spPr>
          <a:xfrm>
            <a:off x="0" y="8685215"/>
            <a:ext cx="2971800" cy="457200"/>
          </a:xfrm>
          <a:prstGeom prst="rect">
            <a:avLst/>
          </a:prstGeom>
        </p:spPr>
        <p:txBody>
          <a:bodyPr vert="horz" lIns="91399" tIns="45698" rIns="91399" bIns="45698" rtlCol="0" anchor="b"/>
          <a:lstStyle>
            <a:lvl1pPr algn="l">
              <a:defRPr sz="1200">
                <a:uFillTx/>
              </a:defRPr>
            </a:lvl1pPr>
          </a:lstStyle>
          <a:p>
            <a:endParaRPr lang="en-US">
              <a:uFillTx/>
            </a:endParaRPr>
          </a:p>
        </p:txBody>
      </p:sp>
      <p:sp>
        <p:nvSpPr>
          <p:cNvPr id="5" name="Slide Number Placeholder 4"/>
          <p:cNvSpPr>
            <a:spLocks noGrp="1"/>
          </p:cNvSpPr>
          <p:nvPr>
            <p:ph type="sldNum" sz="quarter" idx="3"/>
          </p:nvPr>
        </p:nvSpPr>
        <p:spPr>
          <a:xfrm>
            <a:off x="3884617" y="8685215"/>
            <a:ext cx="2971800" cy="457200"/>
          </a:xfrm>
          <a:prstGeom prst="rect">
            <a:avLst/>
          </a:prstGeom>
        </p:spPr>
        <p:txBody>
          <a:bodyPr vert="horz" lIns="91399" tIns="45698" rIns="91399" bIns="45698" rtlCol="0" anchor="b"/>
          <a:lstStyle>
            <a:lvl1pPr algn="r">
              <a:defRPr sz="1200">
                <a:uFillTx/>
              </a:defRPr>
            </a:lvl1pPr>
          </a:lstStyle>
          <a:p>
            <a:fld id="{6D6D80EB-5479-4890-94A4-A6255AB40962}" type="slidenum">
              <a:rPr lang="en-US" smtClean="0">
                <a:uFillTx/>
              </a:rPr>
              <a:pPr/>
              <a:t>‹#›</a:t>
            </a:fld>
            <a:endParaRPr lang="en-US">
              <a:uFillTx/>
            </a:endParaRPr>
          </a:p>
        </p:txBody>
      </p:sp>
    </p:spTree>
    <p:extLst>
      <p:ext uri="{BB962C8B-B14F-4D97-AF65-F5344CB8AC3E}">
        <p14:creationId xmlns:p14="http://schemas.microsoft.com/office/powerpoint/2010/main" val="4204157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399" tIns="45698" rIns="91399" bIns="45698" rtlCol="0"/>
          <a:lstStyle>
            <a:lvl1pPr algn="l">
              <a:defRPr sz="1200">
                <a:uFillTx/>
              </a:defRPr>
            </a:lvl1pPr>
          </a:lstStyle>
          <a:p>
            <a:endParaRPr lang="en-US">
              <a:uFillTx/>
            </a:endParaRPr>
          </a:p>
        </p:txBody>
      </p:sp>
      <p:sp>
        <p:nvSpPr>
          <p:cNvPr id="3" name="Date Placeholder 2"/>
          <p:cNvSpPr>
            <a:spLocks noGrp="1"/>
          </p:cNvSpPr>
          <p:nvPr>
            <p:ph type="dt" idx="1"/>
          </p:nvPr>
        </p:nvSpPr>
        <p:spPr>
          <a:xfrm>
            <a:off x="3884617" y="0"/>
            <a:ext cx="2971800" cy="457200"/>
          </a:xfrm>
          <a:prstGeom prst="rect">
            <a:avLst/>
          </a:prstGeom>
        </p:spPr>
        <p:txBody>
          <a:bodyPr vert="horz" lIns="91399" tIns="45698" rIns="91399" bIns="45698" rtlCol="0"/>
          <a:lstStyle>
            <a:lvl1pPr algn="r">
              <a:defRPr sz="1200">
                <a:uFillTx/>
              </a:defRPr>
            </a:lvl1pPr>
          </a:lstStyle>
          <a:p>
            <a:fld id="{FFAC5E66-203D-4730-97DD-6D4ECF633874}" type="datetimeFigureOut">
              <a:rPr lang="en-US" smtClean="0">
                <a:uFillTx/>
              </a:rPr>
              <a:pPr/>
              <a:t>4/20/2018</a:t>
            </a:fld>
            <a:endParaRPr lang="en-US">
              <a:uFillTx/>
            </a:endParaRPr>
          </a:p>
        </p:txBody>
      </p:sp>
      <p:sp>
        <p:nvSpPr>
          <p:cNvPr id="4" name="Slide Image Placeholder 3"/>
          <p:cNvSpPr>
            <a:spLocks noGrp="1" noRot="1" noChangeAspect="1"/>
          </p:cNvSpPr>
          <p:nvPr>
            <p:ph type="sldImg" idx="2"/>
          </p:nvPr>
        </p:nvSpPr>
        <p:spPr>
          <a:xfrm>
            <a:off x="1144588" y="687388"/>
            <a:ext cx="4568825" cy="3427412"/>
          </a:xfrm>
          <a:prstGeom prst="rect">
            <a:avLst/>
          </a:prstGeom>
          <a:noFill/>
          <a:ln w="12700">
            <a:solidFill>
              <a:srgbClr val="000000"/>
            </a:solidFill>
          </a:ln>
        </p:spPr>
        <p:txBody>
          <a:bodyPr vert="horz" lIns="91399" tIns="45698" rIns="91399" bIns="45698" rtlCol="0" anchor="ctr"/>
          <a:lstStyle/>
          <a:p>
            <a:endParaRPr lang="en-US">
              <a:uFillTx/>
            </a:endParaRPr>
          </a:p>
        </p:txBody>
      </p:sp>
      <p:sp>
        <p:nvSpPr>
          <p:cNvPr id="5" name="Notes Placeholder 4"/>
          <p:cNvSpPr>
            <a:spLocks noGrp="1"/>
          </p:cNvSpPr>
          <p:nvPr>
            <p:ph type="body" sz="quarter" idx="3"/>
          </p:nvPr>
        </p:nvSpPr>
        <p:spPr>
          <a:xfrm>
            <a:off x="685801" y="4343404"/>
            <a:ext cx="5486400" cy="4114800"/>
          </a:xfrm>
          <a:prstGeom prst="rect">
            <a:avLst/>
          </a:prstGeom>
        </p:spPr>
        <p:txBody>
          <a:bodyPr vert="horz" lIns="91399" tIns="45698" rIns="91399" bIns="45698" rtlCol="0">
            <a:normAutofit/>
          </a:body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id="6" name="Footer Placeholder 5"/>
          <p:cNvSpPr>
            <a:spLocks noGrp="1"/>
          </p:cNvSpPr>
          <p:nvPr>
            <p:ph type="ftr" sz="quarter" idx="4"/>
          </p:nvPr>
        </p:nvSpPr>
        <p:spPr>
          <a:xfrm>
            <a:off x="0" y="8685215"/>
            <a:ext cx="2971800" cy="457200"/>
          </a:xfrm>
          <a:prstGeom prst="rect">
            <a:avLst/>
          </a:prstGeom>
        </p:spPr>
        <p:txBody>
          <a:bodyPr vert="horz" lIns="91399" tIns="45698" rIns="91399" bIns="45698" rtlCol="0" anchor="b"/>
          <a:lstStyle>
            <a:lvl1pPr algn="l">
              <a:defRPr sz="1200">
                <a:uFillTx/>
              </a:defRPr>
            </a:lvl1pPr>
          </a:lstStyle>
          <a:p>
            <a:endParaRPr lang="en-US">
              <a:uFillTx/>
            </a:endParaRPr>
          </a:p>
        </p:txBody>
      </p:sp>
      <p:sp>
        <p:nvSpPr>
          <p:cNvPr id="7" name="Slide Number Placeholder 6"/>
          <p:cNvSpPr>
            <a:spLocks noGrp="1"/>
          </p:cNvSpPr>
          <p:nvPr>
            <p:ph type="sldNum" sz="quarter" idx="5"/>
          </p:nvPr>
        </p:nvSpPr>
        <p:spPr>
          <a:xfrm>
            <a:off x="3884617" y="8685215"/>
            <a:ext cx="2971800" cy="457200"/>
          </a:xfrm>
          <a:prstGeom prst="rect">
            <a:avLst/>
          </a:prstGeom>
        </p:spPr>
        <p:txBody>
          <a:bodyPr vert="horz" lIns="91399" tIns="45698" rIns="91399" bIns="45698" rtlCol="0" anchor="b"/>
          <a:lstStyle>
            <a:lvl1pPr algn="r">
              <a:defRPr sz="1200">
                <a:uFillTx/>
              </a:defRPr>
            </a:lvl1pPr>
          </a:lstStyle>
          <a:p>
            <a:fld id="{F630BBAB-943B-4253-88CB-DE59A259CD29}" type="slidenum">
              <a:rPr lang="en-US" smtClean="0">
                <a:uFillTx/>
              </a:rPr>
              <a:pPr/>
              <a:t>‹#›</a:t>
            </a:fld>
            <a:endParaRPr lang="en-US">
              <a:uFillTx/>
            </a:endParaRPr>
          </a:p>
        </p:txBody>
      </p:sp>
    </p:spTree>
    <p:extLst>
      <p:ext uri="{BB962C8B-B14F-4D97-AF65-F5344CB8AC3E}">
        <p14:creationId xmlns:p14="http://schemas.microsoft.com/office/powerpoint/2010/main" val="265874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uFillTx/>
        <a:latin typeface="+mn-lt"/>
        <a:ea typeface="+mn-ea"/>
        <a:cs typeface="+mn-cs"/>
      </a:defRPr>
    </a:lvl1pPr>
    <a:lvl2pPr marL="457200" algn="l" defTabSz="914400" rtl="0" eaLnBrk="1" latinLnBrk="0" hangingPunct="1">
      <a:defRPr sz="1200" kern="1200">
        <a:solidFill>
          <a:schemeClr val="tx1"/>
        </a:solidFill>
        <a:uFillTx/>
        <a:latin typeface="+mn-lt"/>
        <a:ea typeface="+mn-ea"/>
        <a:cs typeface="+mn-cs"/>
      </a:defRPr>
    </a:lvl2pPr>
    <a:lvl3pPr marL="914400" algn="l" defTabSz="914400" rtl="0" eaLnBrk="1" latinLnBrk="0" hangingPunct="1">
      <a:defRPr sz="1200" kern="1200">
        <a:solidFill>
          <a:schemeClr val="tx1"/>
        </a:solidFill>
        <a:uFillTx/>
        <a:latin typeface="+mn-lt"/>
        <a:ea typeface="+mn-ea"/>
        <a:cs typeface="+mn-cs"/>
      </a:defRPr>
    </a:lvl3pPr>
    <a:lvl4pPr marL="1371600" algn="l" defTabSz="914400" rtl="0" eaLnBrk="1" latinLnBrk="0" hangingPunct="1">
      <a:defRPr sz="1200" kern="1200">
        <a:solidFill>
          <a:schemeClr val="tx1"/>
        </a:solidFill>
        <a:uFillTx/>
        <a:latin typeface="+mn-lt"/>
        <a:ea typeface="+mn-ea"/>
        <a:cs typeface="+mn-cs"/>
      </a:defRPr>
    </a:lvl4pPr>
    <a:lvl5pPr marL="1828800" algn="l" defTabSz="914400" rtl="0" eaLnBrk="1" latinLnBrk="0" hangingPunct="1">
      <a:defRPr sz="1200" kern="1200">
        <a:solidFill>
          <a:schemeClr val="tx1"/>
        </a:solidFill>
        <a:uFillTx/>
        <a:latin typeface="+mn-lt"/>
        <a:ea typeface="+mn-ea"/>
        <a:cs typeface="+mn-cs"/>
      </a:defRPr>
    </a:lvl5pPr>
    <a:lvl6pPr marL="2286000" algn="l" defTabSz="914400" rtl="0" eaLnBrk="1" latinLnBrk="0" hangingPunct="1">
      <a:defRPr sz="1200" kern="1200">
        <a:solidFill>
          <a:schemeClr val="tx1"/>
        </a:solidFill>
        <a:uFillTx/>
        <a:latin typeface="+mn-lt"/>
        <a:ea typeface="+mn-ea"/>
        <a:cs typeface="+mn-cs"/>
      </a:defRPr>
    </a:lvl6pPr>
    <a:lvl7pPr marL="2743200" algn="l" defTabSz="914400" rtl="0" eaLnBrk="1" latinLnBrk="0" hangingPunct="1">
      <a:defRPr sz="1200" kern="1200">
        <a:solidFill>
          <a:schemeClr val="tx1"/>
        </a:solidFill>
        <a:uFillTx/>
        <a:latin typeface="+mn-lt"/>
        <a:ea typeface="+mn-ea"/>
        <a:cs typeface="+mn-cs"/>
      </a:defRPr>
    </a:lvl7pPr>
    <a:lvl8pPr marL="3200400" algn="l" defTabSz="914400" rtl="0" eaLnBrk="1" latinLnBrk="0" hangingPunct="1">
      <a:defRPr sz="1200" kern="1200">
        <a:solidFill>
          <a:schemeClr val="tx1"/>
        </a:solidFill>
        <a:uFillTx/>
        <a:latin typeface="+mn-lt"/>
        <a:ea typeface="+mn-ea"/>
        <a:cs typeface="+mn-cs"/>
      </a:defRPr>
    </a:lvl8pPr>
    <a:lvl9pPr marL="3657600" algn="l" defTabSz="914400" rtl="0" eaLnBrk="1" latinLnBrk="0" hangingPunct="1">
      <a:defRPr sz="1200" kern="1200">
        <a:solidFill>
          <a:schemeClr val="tx1"/>
        </a:solidFill>
        <a:uFillTx/>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Last May Congress enacted the 2017 BIA budget at $2.86 billion, which was $67 million above the 2016 level.  Considering the environment we are in, this was pretty good.</a:t>
            </a:r>
          </a:p>
          <a:p>
            <a:endParaRPr lang="en-US" sz="1400" dirty="0"/>
          </a:p>
          <a:p>
            <a:r>
              <a:rPr lang="en-US" sz="1400" dirty="0"/>
              <a:t>President Trump then proposed a 2018 budget of $2.49 billion, which is $375 million below the 2017 enacted level. </a:t>
            </a:r>
          </a:p>
          <a:p>
            <a:endParaRPr lang="en-US" sz="1400" dirty="0"/>
          </a:p>
          <a:p>
            <a:r>
              <a:rPr lang="en-US" sz="1400" dirty="0"/>
              <a:t>Congress enacted the 2018 BIA budget just last month, at $3.06 billion, $204 million more than 2017.</a:t>
            </a:r>
          </a:p>
          <a:p>
            <a:endParaRPr lang="en-US" sz="1400" dirty="0"/>
          </a:p>
          <a:p>
            <a:r>
              <a:rPr lang="en-US" sz="1400" dirty="0"/>
              <a:t>President Trump released his 2019 budget last February, proposing massive BIA cuts totaling $665 million below the 2018 level. This will make budget negotiations much more complicated going forward.</a:t>
            </a:r>
          </a:p>
        </p:txBody>
      </p:sp>
      <p:sp>
        <p:nvSpPr>
          <p:cNvPr id="4" name="Slide Number Placeholder 3"/>
          <p:cNvSpPr>
            <a:spLocks noGrp="1"/>
          </p:cNvSpPr>
          <p:nvPr>
            <p:ph type="sldNum" sz="quarter" idx="10"/>
          </p:nvPr>
        </p:nvSpPr>
        <p:spPr/>
        <p:txBody>
          <a:bodyPr/>
          <a:lstStyle/>
          <a:p>
            <a:fld id="{F630BBAB-943B-4253-88CB-DE59A259CD29}" type="slidenum">
              <a:rPr lang="en-US" smtClean="0">
                <a:uFillTx/>
              </a:rPr>
              <a:pPr/>
              <a:t>1</a:t>
            </a:fld>
            <a:endParaRPr lang="en-US">
              <a:uFillTx/>
            </a:endParaRPr>
          </a:p>
        </p:txBody>
      </p:sp>
    </p:spTree>
    <p:extLst>
      <p:ext uri="{BB962C8B-B14F-4D97-AF65-F5344CB8AC3E}">
        <p14:creationId xmlns:p14="http://schemas.microsoft.com/office/powerpoint/2010/main" val="34964933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pPr>
            <a:r>
              <a:rPr lang="en-US" sz="1400" dirty="0">
                <a:solidFill>
                  <a:srgbClr val="000000"/>
                </a:solidFill>
                <a:latin typeface="Times New Roman"/>
                <a:ea typeface="Calibri"/>
              </a:rPr>
              <a:t>This table shows all of the rescissions tribes have suffered from going back to 2000 – at least 20 different rescissions if you include sequestration!  They were applied to pay for things like tax cuts, wars, hurricanes, and even technology upgrades. They all represent permanent cuts to tribal Base programs!  It is our belief that most members of Congress do not even realize that these rescissions are permanent, they think they are only for one year!  Here’s a not so fun fact: all of our tribal programs were permanently reduced back in 2006 by 1%, to pay for Hurricane Katrina recovery.  And we are still having that 1% taken from us, years after the recovery was completed!</a:t>
            </a:r>
            <a:endParaRPr lang="en-US" sz="1400" dirty="0">
              <a:latin typeface="Times New Roman"/>
              <a:ea typeface="Times New Roman"/>
            </a:endParaRPr>
          </a:p>
          <a:p>
            <a:endParaRPr lang="en-US" baseline="0" dirty="0"/>
          </a:p>
        </p:txBody>
      </p:sp>
      <p:sp>
        <p:nvSpPr>
          <p:cNvPr id="4" name="Slide Number Placeholder 3"/>
          <p:cNvSpPr>
            <a:spLocks noGrp="1"/>
          </p:cNvSpPr>
          <p:nvPr>
            <p:ph type="sldNum" sz="quarter" idx="10"/>
          </p:nvPr>
        </p:nvSpPr>
        <p:spPr/>
        <p:txBody>
          <a:bodyPr/>
          <a:lstStyle/>
          <a:p>
            <a:fld id="{F630BBAB-943B-4253-88CB-DE59A259CD29}" type="slidenum">
              <a:rPr lang="en-US" smtClean="0">
                <a:uFillTx/>
              </a:rPr>
              <a:pPr/>
              <a:t>10</a:t>
            </a:fld>
            <a:endParaRPr lang="en-US">
              <a:uFillTx/>
            </a:endParaRPr>
          </a:p>
        </p:txBody>
      </p:sp>
    </p:spTree>
    <p:extLst>
      <p:ext uri="{BB962C8B-B14F-4D97-AF65-F5344CB8AC3E}">
        <p14:creationId xmlns:p14="http://schemas.microsoft.com/office/powerpoint/2010/main" val="14716437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6000"/>
              </a:lnSpc>
            </a:pPr>
            <a:r>
              <a:rPr lang="en-US" sz="1400" dirty="0">
                <a:solidFill>
                  <a:srgbClr val="000000"/>
                </a:solidFill>
                <a:latin typeface="Times New Roman"/>
                <a:ea typeface="Calibri"/>
              </a:rPr>
              <a:t>We are facing dire times for the BIA budget.  It appears that our only hope to avoid severe budget cuts lies with Congress, not the Administration.  </a:t>
            </a:r>
            <a:endParaRPr lang="en-US" sz="1400" dirty="0">
              <a:latin typeface="Times New Roman"/>
              <a:ea typeface="Times New Roman"/>
            </a:endParaRPr>
          </a:p>
          <a:p>
            <a:pPr>
              <a:lnSpc>
                <a:spcPct val="106000"/>
              </a:lnSpc>
            </a:pPr>
            <a:r>
              <a:rPr lang="en-US" sz="1400" dirty="0">
                <a:latin typeface="Times New Roman"/>
                <a:ea typeface="Times New Roman"/>
              </a:rPr>
              <a:t> </a:t>
            </a:r>
          </a:p>
          <a:p>
            <a:pPr>
              <a:lnSpc>
                <a:spcPct val="106000"/>
              </a:lnSpc>
            </a:pPr>
            <a:r>
              <a:rPr lang="en-US" sz="1400" dirty="0">
                <a:solidFill>
                  <a:srgbClr val="000000"/>
                </a:solidFill>
                <a:latin typeface="Times New Roman"/>
                <a:ea typeface="Calibri"/>
              </a:rPr>
              <a:t>A primary role of Tribal Leaders and Indian Affairs Leadership, through TIBC, is to advocate for BIA funding increases.  This job has become much more complicated under the present Administration.</a:t>
            </a:r>
            <a:endParaRPr lang="en-US" sz="1400" dirty="0">
              <a:latin typeface="Times New Roman"/>
              <a:ea typeface="Times New Roman"/>
            </a:endParaRPr>
          </a:p>
          <a:p>
            <a:pPr>
              <a:lnSpc>
                <a:spcPct val="106000"/>
              </a:lnSpc>
            </a:pPr>
            <a:r>
              <a:rPr lang="en-US" sz="1400" dirty="0">
                <a:solidFill>
                  <a:srgbClr val="000000"/>
                </a:solidFill>
                <a:latin typeface="Times New Roman"/>
                <a:ea typeface="Calibri"/>
              </a:rPr>
              <a:t> </a:t>
            </a:r>
            <a:endParaRPr lang="en-US" sz="1400" dirty="0">
              <a:latin typeface="Times New Roman"/>
              <a:ea typeface="Times New Roman"/>
            </a:endParaRPr>
          </a:p>
          <a:p>
            <a:pPr>
              <a:lnSpc>
                <a:spcPct val="106000"/>
              </a:lnSpc>
            </a:pPr>
            <a:r>
              <a:rPr lang="en-US" sz="1400" dirty="0">
                <a:solidFill>
                  <a:srgbClr val="000000"/>
                </a:solidFill>
                <a:latin typeface="Times New Roman"/>
                <a:ea typeface="Calibri"/>
              </a:rPr>
              <a:t>The Administration says it wants to preserve Core Tribal Programs, but does not understand what the Core programs are. Most of the budget lines cut or eliminated do in fact represent Core funding for tribes.</a:t>
            </a:r>
            <a:endParaRPr lang="en-US" sz="1400" dirty="0">
              <a:latin typeface="Times New Roman"/>
              <a:ea typeface="Times New Roman"/>
            </a:endParaRPr>
          </a:p>
          <a:p>
            <a:pPr>
              <a:lnSpc>
                <a:spcPct val="115000"/>
              </a:lnSpc>
            </a:pPr>
            <a:r>
              <a:rPr lang="en-US" sz="1400" dirty="0">
                <a:solidFill>
                  <a:srgbClr val="000000"/>
                </a:solidFill>
                <a:latin typeface="Times New Roman"/>
                <a:ea typeface="Calibri"/>
                <a:cs typeface="Times New Roman"/>
              </a:rPr>
              <a:t> </a:t>
            </a:r>
            <a:endParaRPr lang="en-US" sz="1400" dirty="0">
              <a:ea typeface="Calibri"/>
              <a:cs typeface="Times New Roman"/>
            </a:endParaRPr>
          </a:p>
          <a:p>
            <a:pPr>
              <a:lnSpc>
                <a:spcPct val="107000"/>
              </a:lnSpc>
            </a:pPr>
            <a:endParaRPr lang="en-US" sz="1400" dirty="0">
              <a:ea typeface="Calibri"/>
              <a:cs typeface="Times New Roman"/>
            </a:endParaRPr>
          </a:p>
          <a:p>
            <a:pPr>
              <a:lnSpc>
                <a:spcPct val="107000"/>
              </a:lnSpc>
            </a:pPr>
            <a:r>
              <a:rPr lang="en-US" sz="1400" dirty="0">
                <a:latin typeface="Times New Roman"/>
                <a:ea typeface="Calibri"/>
                <a:cs typeface="Times New Roman"/>
              </a:rPr>
              <a:t> </a:t>
            </a:r>
            <a:endParaRPr lang="en-US" sz="1400" dirty="0">
              <a:ea typeface="Calibri"/>
              <a:cs typeface="Times New Roman"/>
            </a:endParaRPr>
          </a:p>
          <a:p>
            <a:endParaRPr lang="en-US" sz="1400" dirty="0"/>
          </a:p>
        </p:txBody>
      </p:sp>
      <p:sp>
        <p:nvSpPr>
          <p:cNvPr id="4" name="Slide Number Placeholder 3"/>
          <p:cNvSpPr>
            <a:spLocks noGrp="1"/>
          </p:cNvSpPr>
          <p:nvPr>
            <p:ph type="sldNum" sz="quarter" idx="10"/>
          </p:nvPr>
        </p:nvSpPr>
        <p:spPr/>
        <p:txBody>
          <a:bodyPr/>
          <a:lstStyle/>
          <a:p>
            <a:fld id="{F630BBAB-943B-4253-88CB-DE59A259CD29}" type="slidenum">
              <a:rPr lang="en-US" smtClean="0">
                <a:uFillTx/>
              </a:rPr>
              <a:pPr/>
              <a:t>11</a:t>
            </a:fld>
            <a:endParaRPr lang="en-US">
              <a:uFillTx/>
            </a:endParaRPr>
          </a:p>
        </p:txBody>
      </p:sp>
    </p:spTree>
    <p:extLst>
      <p:ext uri="{BB962C8B-B14F-4D97-AF65-F5344CB8AC3E}">
        <p14:creationId xmlns:p14="http://schemas.microsoft.com/office/powerpoint/2010/main" val="2726933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So here’s some good news, the BIA budget has crossed the $3 Billion mark for the first time.  The bulk of the increases ($165+ million) were in construction and infrastructure projects.  The Administration’s proposed $375 million in cuts were restored.</a:t>
            </a:r>
          </a:p>
          <a:p>
            <a:endParaRPr lang="en-US" sz="1400" dirty="0"/>
          </a:p>
          <a:p>
            <a:r>
              <a:rPr lang="en-US" sz="1400" dirty="0"/>
              <a:t>Everyone should take the time to write the House and Senate appropriations committees, and thank them for what they’ve done!</a:t>
            </a:r>
          </a:p>
          <a:p>
            <a:endParaRPr lang="en-US" sz="1400" dirty="0"/>
          </a:p>
        </p:txBody>
      </p:sp>
      <p:sp>
        <p:nvSpPr>
          <p:cNvPr id="4" name="Slide Number Placeholder 3"/>
          <p:cNvSpPr>
            <a:spLocks noGrp="1"/>
          </p:cNvSpPr>
          <p:nvPr>
            <p:ph type="sldNum" sz="quarter" idx="10"/>
          </p:nvPr>
        </p:nvSpPr>
        <p:spPr/>
        <p:txBody>
          <a:bodyPr/>
          <a:lstStyle/>
          <a:p>
            <a:fld id="{F630BBAB-943B-4253-88CB-DE59A259CD29}" type="slidenum">
              <a:rPr lang="en-US" smtClean="0">
                <a:uFillTx/>
              </a:rPr>
              <a:pPr/>
              <a:t>2</a:t>
            </a:fld>
            <a:endParaRPr lang="en-US">
              <a:uFillTx/>
            </a:endParaRPr>
          </a:p>
        </p:txBody>
      </p:sp>
    </p:spTree>
    <p:extLst>
      <p:ext uri="{BB962C8B-B14F-4D97-AF65-F5344CB8AC3E}">
        <p14:creationId xmlns:p14="http://schemas.microsoft.com/office/powerpoint/2010/main" val="1793885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There are a number of modest bump ups for several programs seen here.  For Real Estate Services there was a $1.5 million increase for Land Records &amp; Title Improvements, and $3 million for abandoned well sealing.  In Criminal Investigations and Police Services, $7.5 million was added to address the opioid crisis.  $5 million was added to Tribal Justice Support for VAWA activities and PL 280 Courts.   And under BIE $17 million was added as one-time forward funding for Haskell &amp; SIPI.  The increases for School construction include schools, facilities, housing, and improvements.  The increase for public safety construction includes funds for new facilities for the first time in many years.  Natural Resource construction includes irrigation projects and dam safety projects.</a:t>
            </a:r>
          </a:p>
        </p:txBody>
      </p:sp>
      <p:sp>
        <p:nvSpPr>
          <p:cNvPr id="4" name="Slide Number Placeholder 3"/>
          <p:cNvSpPr>
            <a:spLocks noGrp="1"/>
          </p:cNvSpPr>
          <p:nvPr>
            <p:ph type="sldNum" sz="quarter" idx="10"/>
          </p:nvPr>
        </p:nvSpPr>
        <p:spPr/>
        <p:txBody>
          <a:bodyPr/>
          <a:lstStyle/>
          <a:p>
            <a:fld id="{F630BBAB-943B-4253-88CB-DE59A259CD29}" type="slidenum">
              <a:rPr lang="en-US" smtClean="0">
                <a:uFillTx/>
              </a:rPr>
              <a:pPr/>
              <a:t>3</a:t>
            </a:fld>
            <a:endParaRPr lang="en-US">
              <a:uFillTx/>
            </a:endParaRPr>
          </a:p>
        </p:txBody>
      </p:sp>
    </p:spTree>
    <p:extLst>
      <p:ext uri="{BB962C8B-B14F-4D97-AF65-F5344CB8AC3E}">
        <p14:creationId xmlns:p14="http://schemas.microsoft.com/office/powerpoint/2010/main" val="3466236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solidFill>
                  <a:srgbClr val="000000"/>
                </a:solidFill>
                <a:latin typeface="Times New Roman"/>
                <a:ea typeface="Calibri"/>
              </a:rPr>
              <a:t>The 2019 BIA budget request is $2.39 Billion, which is $465 Million below the 2017 enacted level.   As expected, this massive cut is even much worse than last years reckless proposal. </a:t>
            </a:r>
            <a:r>
              <a:rPr lang="en-US" sz="1400" dirty="0"/>
              <a:t>This slide shows that Indian Affairs is the big loser again in the President’s budget request for Interior agencies.</a:t>
            </a:r>
          </a:p>
        </p:txBody>
      </p:sp>
      <p:sp>
        <p:nvSpPr>
          <p:cNvPr id="4" name="Slide Number Placeholder 3"/>
          <p:cNvSpPr>
            <a:spLocks noGrp="1"/>
          </p:cNvSpPr>
          <p:nvPr>
            <p:ph type="sldNum" sz="quarter" idx="10"/>
          </p:nvPr>
        </p:nvSpPr>
        <p:spPr/>
        <p:txBody>
          <a:bodyPr/>
          <a:lstStyle/>
          <a:p>
            <a:fld id="{141C5802-C1D4-44E9-A9F4-C24EEB72AC06}"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1148306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And this slide shows the 2019 PB budget for Interior agencies, over the 2018 enacted level.  This proposed cut for BIA is $665 million, or 22%.</a:t>
            </a:r>
          </a:p>
        </p:txBody>
      </p:sp>
      <p:sp>
        <p:nvSpPr>
          <p:cNvPr id="4" name="Slide Number Placeholder 3"/>
          <p:cNvSpPr>
            <a:spLocks noGrp="1"/>
          </p:cNvSpPr>
          <p:nvPr>
            <p:ph type="sldNum" sz="quarter" idx="10"/>
          </p:nvPr>
        </p:nvSpPr>
        <p:spPr/>
        <p:txBody>
          <a:bodyPr/>
          <a:lstStyle/>
          <a:p>
            <a:fld id="{F630BBAB-943B-4253-88CB-DE59A259CD29}" type="slidenum">
              <a:rPr lang="en-US" smtClean="0">
                <a:uFillTx/>
              </a:rPr>
              <a:pPr/>
              <a:t>5</a:t>
            </a:fld>
            <a:endParaRPr lang="en-US">
              <a:uFillTx/>
            </a:endParaRPr>
          </a:p>
        </p:txBody>
      </p:sp>
    </p:spTree>
    <p:extLst>
      <p:ext uri="{BB962C8B-B14F-4D97-AF65-F5344CB8AC3E}">
        <p14:creationId xmlns:p14="http://schemas.microsoft.com/office/powerpoint/2010/main" val="17723198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solidFill>
                  <a:prstClr val="black"/>
                </a:solidFill>
              </a:rPr>
              <a:t>This slide shows the 2019 budget priorities of the Tribal Interior Budget Council, alongside the Administration’s response to our priorities.  Our highest  priorities were cut the most, or outright eliminated by the President in his 2019 budget request.  Tribal TPA programs are cut more than $134 million, and the greatest cuts and eliminations are for those programs that serve our children and families, and educate our youth.  </a:t>
            </a:r>
            <a:r>
              <a:rPr lang="en-US" sz="1400" dirty="0">
                <a:solidFill>
                  <a:srgbClr val="000000"/>
                </a:solidFill>
                <a:latin typeface="Times New Roman"/>
                <a:ea typeface="Calibri"/>
                <a:cs typeface="Times New Roman"/>
              </a:rPr>
              <a:t>And they serve tribes all across the country, not just a few as the Administration would like you to believe.  The budget proposal also includes $8.3 Million in additional cuts, which are disguised as Administrative Savings and Program Efficiencies.</a:t>
            </a:r>
          </a:p>
          <a:p>
            <a:endParaRPr lang="en-US" sz="1400" dirty="0">
              <a:solidFill>
                <a:srgbClr val="000000"/>
              </a:solidFill>
              <a:latin typeface="Times New Roman"/>
              <a:cs typeface="Times New Roman"/>
            </a:endParaRPr>
          </a:p>
          <a:p>
            <a:r>
              <a:rPr lang="en-US" sz="1400" dirty="0">
                <a:solidFill>
                  <a:srgbClr val="000000"/>
                </a:solidFill>
                <a:latin typeface="Times New Roman"/>
                <a:cs typeface="Times New Roman"/>
              </a:rPr>
              <a:t>I want to mention, the House Interior Appropriations committee is holding hearings on native American programs on May 9 &amp; 10.  Written testimony on Trumps 2019 budget will be accepted for the record until Friday May 18.  I cannot stress enough, just how important it is to submit testimony for the record! </a:t>
            </a:r>
            <a:endParaRPr lang="en-US" sz="1400" dirty="0"/>
          </a:p>
        </p:txBody>
      </p:sp>
      <p:sp>
        <p:nvSpPr>
          <p:cNvPr id="4" name="Slide Number Placeholder 3"/>
          <p:cNvSpPr>
            <a:spLocks noGrp="1"/>
          </p:cNvSpPr>
          <p:nvPr>
            <p:ph type="sldNum" sz="quarter" idx="10"/>
          </p:nvPr>
        </p:nvSpPr>
        <p:spPr/>
        <p:txBody>
          <a:bodyPr/>
          <a:lstStyle/>
          <a:p>
            <a:fld id="{F630BBAB-943B-4253-88CB-DE59A259CD29}"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5423837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r>
              <a:rPr lang="en-US" sz="1400" dirty="0">
                <a:latin typeface="Times New Roman"/>
                <a:ea typeface="Calibri"/>
                <a:cs typeface="Times New Roman"/>
              </a:rPr>
              <a:t>In addition to the many budget line cuts, there are at least 21 important tribal programs that are proposed to be eliminated entirely!  You can see from this list that these programs impact small and needy tribes, programs that serve our children and families, and programs that educate our youth!  And they serve tribes all across the country, not just a few as the Administration has claimed.  All of the programs proposed for elimination serve tribes directly, no program eliminations are proposed for BIA or BIE operated programs.</a:t>
            </a:r>
          </a:p>
          <a:p>
            <a:pPr>
              <a:lnSpc>
                <a:spcPct val="107000"/>
              </a:lnSpc>
            </a:pPr>
            <a:endParaRPr lang="en-US" sz="1400" dirty="0">
              <a:latin typeface="Times New Roman"/>
              <a:ea typeface="Calibri"/>
              <a:cs typeface="Times New Roman"/>
            </a:endParaRPr>
          </a:p>
          <a:p>
            <a:pPr>
              <a:lnSpc>
                <a:spcPct val="107000"/>
              </a:lnSpc>
            </a:pPr>
            <a:r>
              <a:rPr lang="en-US" sz="1400" dirty="0">
                <a:latin typeface="Times New Roman"/>
                <a:ea typeface="Calibri"/>
                <a:cs typeface="Times New Roman"/>
              </a:rPr>
              <a:t>Even though Congress will save us from much of the proposed cuts in 2018 and 2019, it is important to be aware of them because the Administration’s proposals are dangerous, and this will likely continue in FY 2020.  And, we now have to pay for tax reform, at the expense of Discretionary Spending going forward.</a:t>
            </a:r>
            <a:endParaRPr lang="en-US" sz="1400" dirty="0">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F630BBAB-943B-4253-88CB-DE59A259CD29}" type="slidenum">
              <a:rPr lang="en-US" smtClean="0">
                <a:uFillTx/>
              </a:rPr>
              <a:pPr/>
              <a:t>7</a:t>
            </a:fld>
            <a:endParaRPr lang="en-US">
              <a:uFillTx/>
            </a:endParaRPr>
          </a:p>
        </p:txBody>
      </p:sp>
    </p:spTree>
    <p:extLst>
      <p:ext uri="{BB962C8B-B14F-4D97-AF65-F5344CB8AC3E}">
        <p14:creationId xmlns:p14="http://schemas.microsoft.com/office/powerpoint/2010/main" val="202745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7301">
              <a:defRPr/>
            </a:pPr>
            <a:r>
              <a:rPr lang="en-US" sz="1400" dirty="0">
                <a:solidFill>
                  <a:srgbClr val="000000"/>
                </a:solidFill>
              </a:rPr>
              <a:t>Under the President’s 2019 budget proposal, the budget for BIA would see an overall increase of 4% over 15 years.  That works out to an increase of only .27% per year on average.   During the same time period, the rate of inflation was 31.2%, an average annual rate of 2.1%.  So, the rate of inflation outpaced the growth of the BIA budget by 8 times.</a:t>
            </a:r>
          </a:p>
          <a:p>
            <a:endParaRPr lang="en-US" dirty="0"/>
          </a:p>
        </p:txBody>
      </p:sp>
      <p:sp>
        <p:nvSpPr>
          <p:cNvPr id="4" name="Slide Number Placeholder 3"/>
          <p:cNvSpPr>
            <a:spLocks noGrp="1"/>
          </p:cNvSpPr>
          <p:nvPr>
            <p:ph type="sldNum" sz="quarter" idx="10"/>
          </p:nvPr>
        </p:nvSpPr>
        <p:spPr/>
        <p:txBody>
          <a:bodyPr/>
          <a:lstStyle/>
          <a:p>
            <a:fld id="{F630BBAB-943B-4253-88CB-DE59A259CD29}" type="slidenum">
              <a:rPr lang="en-US" smtClean="0">
                <a:uFillTx/>
              </a:rPr>
              <a:pPr/>
              <a:t>8</a:t>
            </a:fld>
            <a:endParaRPr lang="en-US">
              <a:uFillTx/>
            </a:endParaRPr>
          </a:p>
        </p:txBody>
      </p:sp>
    </p:spTree>
    <p:extLst>
      <p:ext uri="{BB962C8B-B14F-4D97-AF65-F5344CB8AC3E}">
        <p14:creationId xmlns:p14="http://schemas.microsoft.com/office/powerpoint/2010/main" val="11935085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15000"/>
              </a:lnSpc>
            </a:pPr>
            <a:r>
              <a:rPr lang="en-US" sz="1400" dirty="0">
                <a:latin typeface="Times New Roman"/>
                <a:ea typeface="Calibri"/>
                <a:cs typeface="Times New Roman"/>
              </a:rPr>
              <a:t>Tribes’ government service programs have experienced steep declines for many years.  For instance, all tribes’ TPA accounts were permanently cut by 16% back in 1996.  </a:t>
            </a:r>
            <a:endParaRPr lang="en-US" sz="1400" dirty="0">
              <a:ea typeface="Calibri"/>
              <a:cs typeface="Times New Roman"/>
            </a:endParaRPr>
          </a:p>
          <a:p>
            <a:pPr>
              <a:lnSpc>
                <a:spcPct val="115000"/>
              </a:lnSpc>
            </a:pPr>
            <a:r>
              <a:rPr lang="en-US" sz="1400" dirty="0">
                <a:latin typeface="Times New Roman"/>
                <a:ea typeface="Calibri"/>
                <a:cs typeface="Times New Roman"/>
              </a:rPr>
              <a:t> </a:t>
            </a:r>
            <a:endParaRPr lang="en-US" sz="1400" dirty="0">
              <a:ea typeface="Calibri"/>
              <a:cs typeface="Times New Roman"/>
            </a:endParaRPr>
          </a:p>
          <a:p>
            <a:pPr>
              <a:lnSpc>
                <a:spcPct val="115000"/>
              </a:lnSpc>
            </a:pPr>
            <a:r>
              <a:rPr lang="en-US" sz="1400" dirty="0">
                <a:latin typeface="Times New Roman"/>
                <a:ea typeface="Calibri"/>
                <a:cs typeface="Times New Roman"/>
              </a:rPr>
              <a:t>These same programs were permanently cut an additional 9.5% from 2000 to 2018, from at least 20 different rescissions to pay for things like tax cuts, wars, hurricanes, and even technology upgrades.  </a:t>
            </a:r>
            <a:endParaRPr lang="en-US" sz="1400" dirty="0">
              <a:ea typeface="Calibri"/>
              <a:cs typeface="Times New Roman"/>
            </a:endParaRPr>
          </a:p>
          <a:p>
            <a:pPr>
              <a:lnSpc>
                <a:spcPct val="115000"/>
              </a:lnSpc>
            </a:pPr>
            <a:r>
              <a:rPr lang="en-US" sz="1400" dirty="0">
                <a:latin typeface="Times New Roman"/>
                <a:ea typeface="Calibri"/>
                <a:cs typeface="Times New Roman"/>
              </a:rPr>
              <a:t> </a:t>
            </a:r>
            <a:endParaRPr lang="en-US" sz="1400" dirty="0">
              <a:ea typeface="Calibri"/>
              <a:cs typeface="Times New Roman"/>
            </a:endParaRPr>
          </a:p>
          <a:p>
            <a:pPr>
              <a:lnSpc>
                <a:spcPct val="115000"/>
              </a:lnSpc>
            </a:pPr>
            <a:r>
              <a:rPr lang="en-US" sz="1400" dirty="0">
                <a:latin typeface="Times New Roman"/>
                <a:ea typeface="Calibri"/>
                <a:cs typeface="Times New Roman"/>
              </a:rPr>
              <a:t>Tribes lost an additional 5% beginning in 2013 from Sequestration.  Now, we have another 22% cut proposed with the 2019 budget.  If enacted that would mean cuts of 52% to our core program funding since 1996. </a:t>
            </a:r>
            <a:endParaRPr lang="en-US" sz="1400" dirty="0">
              <a:ea typeface="Calibri"/>
              <a:cs typeface="Times New Roman"/>
            </a:endParaRPr>
          </a:p>
          <a:p>
            <a:pPr>
              <a:lnSpc>
                <a:spcPct val="115000"/>
              </a:lnSpc>
            </a:pPr>
            <a:r>
              <a:rPr lang="en-US" sz="1400" dirty="0">
                <a:latin typeface="Times New Roman"/>
                <a:ea typeface="Calibri"/>
                <a:cs typeface="Times New Roman"/>
              </a:rPr>
              <a:t> </a:t>
            </a:r>
            <a:endParaRPr lang="en-US" sz="1400" dirty="0">
              <a:ea typeface="Calibri"/>
              <a:cs typeface="Times New Roman"/>
            </a:endParaRPr>
          </a:p>
          <a:p>
            <a:endParaRPr lang="en-US" sz="1400" dirty="0"/>
          </a:p>
        </p:txBody>
      </p:sp>
      <p:sp>
        <p:nvSpPr>
          <p:cNvPr id="4" name="Slide Number Placeholder 3"/>
          <p:cNvSpPr>
            <a:spLocks noGrp="1"/>
          </p:cNvSpPr>
          <p:nvPr>
            <p:ph type="sldNum" sz="quarter" idx="10"/>
          </p:nvPr>
        </p:nvSpPr>
        <p:spPr/>
        <p:txBody>
          <a:bodyPr/>
          <a:lstStyle/>
          <a:p>
            <a:fld id="{F630BBAB-943B-4253-88CB-DE59A259CD29}" type="slidenum">
              <a:rPr lang="en-US" smtClean="0">
                <a:solidFill>
                  <a:prstClr val="black"/>
                </a:solidFill>
              </a:rPr>
              <a:pPr/>
              <a:t>9</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499AD3-65B8-4C2B-A1A8-807577716001}" type="datetimeFigureOut">
              <a:rPr lang="en-US" smtClean="0">
                <a:solidFill>
                  <a:srgbClr val="000000">
                    <a:tint val="75000"/>
                  </a:srgbClr>
                </a:solidFill>
                <a:uFillTx/>
              </a:rPr>
              <a:pPr/>
              <a:t>4/20/2018</a:t>
            </a:fld>
            <a:endParaRPr lang="en-US">
              <a:solidFill>
                <a:srgbClr val="000000">
                  <a:tint val="75000"/>
                </a:srgbClr>
              </a:solidFill>
              <a:uFillTx/>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uFillTx/>
            </a:endParaRPr>
          </a:p>
        </p:txBody>
      </p:sp>
      <p:sp>
        <p:nvSpPr>
          <p:cNvPr id="6" name="Slide Number Placeholder 5"/>
          <p:cNvSpPr>
            <a:spLocks noGrp="1"/>
          </p:cNvSpPr>
          <p:nvPr>
            <p:ph type="sldNum" sz="quarter" idx="12"/>
          </p:nvPr>
        </p:nvSpPr>
        <p:spPr/>
        <p:txBody>
          <a:bodyPr/>
          <a:lstStyle/>
          <a:p>
            <a:fld id="{2C79558D-3413-40FE-AAF1-AFE52A83348D}" type="slidenum">
              <a:rPr lang="en-US" smtClean="0">
                <a:solidFill>
                  <a:srgbClr val="000000">
                    <a:tint val="75000"/>
                  </a:srgbClr>
                </a:solidFill>
                <a:uFillTx/>
              </a:rPr>
              <a:pPr/>
              <a:t>‹#›</a:t>
            </a:fld>
            <a:endParaRPr lang="en-US">
              <a:solidFill>
                <a:srgbClr val="000000">
                  <a:tint val="75000"/>
                </a:srgbClr>
              </a:solidFill>
              <a:uFillTx/>
            </a:endParaRPr>
          </a:p>
        </p:txBody>
      </p:sp>
    </p:spTree>
    <p:extLst>
      <p:ext uri="{BB962C8B-B14F-4D97-AF65-F5344CB8AC3E}">
        <p14:creationId xmlns:p14="http://schemas.microsoft.com/office/powerpoint/2010/main" val="2043110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99AD3-65B8-4C2B-A1A8-807577716001}" type="datetimeFigureOut">
              <a:rPr lang="en-US" smtClean="0">
                <a:solidFill>
                  <a:srgbClr val="000000">
                    <a:tint val="75000"/>
                  </a:srgbClr>
                </a:solidFill>
                <a:uFillTx/>
              </a:rPr>
              <a:pPr/>
              <a:t>4/20/2018</a:t>
            </a:fld>
            <a:endParaRPr lang="en-US">
              <a:solidFill>
                <a:srgbClr val="000000">
                  <a:tint val="75000"/>
                </a:srgbClr>
              </a:solidFill>
              <a:uFillTx/>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uFillTx/>
            </a:endParaRPr>
          </a:p>
        </p:txBody>
      </p:sp>
      <p:sp>
        <p:nvSpPr>
          <p:cNvPr id="6" name="Slide Number Placeholder 5"/>
          <p:cNvSpPr>
            <a:spLocks noGrp="1"/>
          </p:cNvSpPr>
          <p:nvPr>
            <p:ph type="sldNum" sz="quarter" idx="12"/>
          </p:nvPr>
        </p:nvSpPr>
        <p:spPr/>
        <p:txBody>
          <a:bodyPr/>
          <a:lstStyle/>
          <a:p>
            <a:fld id="{2C79558D-3413-40FE-AAF1-AFE52A83348D}" type="slidenum">
              <a:rPr lang="en-US" smtClean="0">
                <a:solidFill>
                  <a:srgbClr val="000000">
                    <a:tint val="75000"/>
                  </a:srgbClr>
                </a:solidFill>
                <a:uFillTx/>
              </a:rPr>
              <a:pPr/>
              <a:t>‹#›</a:t>
            </a:fld>
            <a:endParaRPr lang="en-US">
              <a:solidFill>
                <a:srgbClr val="000000">
                  <a:tint val="75000"/>
                </a:srgbClr>
              </a:solidFill>
              <a:uFillTx/>
            </a:endParaRPr>
          </a:p>
        </p:txBody>
      </p:sp>
    </p:spTree>
    <p:extLst>
      <p:ext uri="{BB962C8B-B14F-4D97-AF65-F5344CB8AC3E}">
        <p14:creationId xmlns:p14="http://schemas.microsoft.com/office/powerpoint/2010/main" val="352188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99AD3-65B8-4C2B-A1A8-807577716001}" type="datetimeFigureOut">
              <a:rPr lang="en-US" smtClean="0">
                <a:solidFill>
                  <a:srgbClr val="000000">
                    <a:tint val="75000"/>
                  </a:srgbClr>
                </a:solidFill>
                <a:uFillTx/>
              </a:rPr>
              <a:pPr/>
              <a:t>4/20/2018</a:t>
            </a:fld>
            <a:endParaRPr lang="en-US">
              <a:solidFill>
                <a:srgbClr val="000000">
                  <a:tint val="75000"/>
                </a:srgbClr>
              </a:solidFill>
              <a:uFillTx/>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uFillTx/>
            </a:endParaRPr>
          </a:p>
        </p:txBody>
      </p:sp>
      <p:sp>
        <p:nvSpPr>
          <p:cNvPr id="6" name="Slide Number Placeholder 5"/>
          <p:cNvSpPr>
            <a:spLocks noGrp="1"/>
          </p:cNvSpPr>
          <p:nvPr>
            <p:ph type="sldNum" sz="quarter" idx="12"/>
          </p:nvPr>
        </p:nvSpPr>
        <p:spPr/>
        <p:txBody>
          <a:bodyPr/>
          <a:lstStyle/>
          <a:p>
            <a:fld id="{2C79558D-3413-40FE-AAF1-AFE52A83348D}" type="slidenum">
              <a:rPr lang="en-US" smtClean="0">
                <a:solidFill>
                  <a:srgbClr val="000000">
                    <a:tint val="75000"/>
                  </a:srgbClr>
                </a:solidFill>
                <a:uFillTx/>
              </a:rPr>
              <a:pPr/>
              <a:t>‹#›</a:t>
            </a:fld>
            <a:endParaRPr lang="en-US">
              <a:solidFill>
                <a:srgbClr val="000000">
                  <a:tint val="75000"/>
                </a:srgbClr>
              </a:solidFill>
              <a:uFillTx/>
            </a:endParaRPr>
          </a:p>
        </p:txBody>
      </p:sp>
    </p:spTree>
    <p:extLst>
      <p:ext uri="{BB962C8B-B14F-4D97-AF65-F5344CB8AC3E}">
        <p14:creationId xmlns:p14="http://schemas.microsoft.com/office/powerpoint/2010/main" val="744204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499AD3-65B8-4C2B-A1A8-807577716001}" type="datetimeFigureOut">
              <a:rPr lang="en-US" smtClean="0">
                <a:solidFill>
                  <a:srgbClr val="000000">
                    <a:tint val="75000"/>
                  </a:srgbClr>
                </a:solidFill>
              </a:rPr>
              <a:pPr/>
              <a:t>4/20/2018</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2C79558D-3413-40FE-AAF1-AFE52A83348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208458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99AD3-65B8-4C2B-A1A8-807577716001}" type="datetimeFigureOut">
              <a:rPr lang="en-US" smtClean="0">
                <a:solidFill>
                  <a:srgbClr val="000000">
                    <a:tint val="75000"/>
                  </a:srgbClr>
                </a:solidFill>
              </a:rPr>
              <a:pPr/>
              <a:t>4/20/2018</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2C79558D-3413-40FE-AAF1-AFE52A83348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39444589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4499AD3-65B8-4C2B-A1A8-807577716001}" type="datetimeFigureOut">
              <a:rPr lang="en-US" smtClean="0">
                <a:solidFill>
                  <a:srgbClr val="000000">
                    <a:tint val="75000"/>
                  </a:srgbClr>
                </a:solidFill>
              </a:rPr>
              <a:pPr/>
              <a:t>4/20/2018</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2C79558D-3413-40FE-AAF1-AFE52A83348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8834524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499AD3-65B8-4C2B-A1A8-807577716001}" type="datetimeFigureOut">
              <a:rPr lang="en-US" smtClean="0">
                <a:solidFill>
                  <a:srgbClr val="000000">
                    <a:tint val="75000"/>
                  </a:srgbClr>
                </a:solidFill>
              </a:rPr>
              <a:pPr/>
              <a:t>4/20/2018</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2C79558D-3413-40FE-AAF1-AFE52A83348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5252491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499AD3-65B8-4C2B-A1A8-807577716001}" type="datetimeFigureOut">
              <a:rPr lang="en-US" smtClean="0">
                <a:solidFill>
                  <a:srgbClr val="000000">
                    <a:tint val="75000"/>
                  </a:srgbClr>
                </a:solidFill>
              </a:rPr>
              <a:pPr/>
              <a:t>4/20/2018</a:t>
            </a:fld>
            <a:endParaRPr lang="en-US">
              <a:solidFill>
                <a:srgbClr val="000000">
                  <a:tint val="75000"/>
                </a:srgbClr>
              </a:solidFill>
            </a:endParaRPr>
          </a:p>
        </p:txBody>
      </p:sp>
      <p:sp>
        <p:nvSpPr>
          <p:cNvPr id="8" name="Footer Placeholder 7"/>
          <p:cNvSpPr>
            <a:spLocks noGrp="1"/>
          </p:cNvSpPr>
          <p:nvPr>
            <p:ph type="ftr" sz="quarter" idx="11"/>
          </p:nvPr>
        </p:nvSpPr>
        <p:spPr/>
        <p:txBody>
          <a:bodyPr/>
          <a:lstStyle/>
          <a:p>
            <a:endParaRPr lang="en-US">
              <a:solidFill>
                <a:srgbClr val="000000">
                  <a:tint val="75000"/>
                </a:srgbClr>
              </a:solidFill>
            </a:endParaRPr>
          </a:p>
        </p:txBody>
      </p:sp>
      <p:sp>
        <p:nvSpPr>
          <p:cNvPr id="9" name="Slide Number Placeholder 8"/>
          <p:cNvSpPr>
            <a:spLocks noGrp="1"/>
          </p:cNvSpPr>
          <p:nvPr>
            <p:ph type="sldNum" sz="quarter" idx="12"/>
          </p:nvPr>
        </p:nvSpPr>
        <p:spPr/>
        <p:txBody>
          <a:bodyPr/>
          <a:lstStyle/>
          <a:p>
            <a:fld id="{2C79558D-3413-40FE-AAF1-AFE52A83348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3461971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499AD3-65B8-4C2B-A1A8-807577716001}" type="datetimeFigureOut">
              <a:rPr lang="en-US" smtClean="0">
                <a:solidFill>
                  <a:srgbClr val="000000">
                    <a:tint val="75000"/>
                  </a:srgbClr>
                </a:solidFill>
              </a:rPr>
              <a:pPr/>
              <a:t>4/20/2018</a:t>
            </a:fld>
            <a:endParaRPr lang="en-US">
              <a:solidFill>
                <a:srgbClr val="000000">
                  <a:tint val="75000"/>
                </a:srgbClr>
              </a:solidFill>
            </a:endParaRPr>
          </a:p>
        </p:txBody>
      </p:sp>
      <p:sp>
        <p:nvSpPr>
          <p:cNvPr id="4" name="Footer Placeholder 3"/>
          <p:cNvSpPr>
            <a:spLocks noGrp="1"/>
          </p:cNvSpPr>
          <p:nvPr>
            <p:ph type="ftr" sz="quarter" idx="11"/>
          </p:nvPr>
        </p:nvSpPr>
        <p:spPr/>
        <p:txBody>
          <a:bodyPr/>
          <a:lstStyle/>
          <a:p>
            <a:endParaRPr lang="en-US">
              <a:solidFill>
                <a:srgbClr val="000000">
                  <a:tint val="75000"/>
                </a:srgbClr>
              </a:solidFill>
            </a:endParaRPr>
          </a:p>
        </p:txBody>
      </p:sp>
      <p:sp>
        <p:nvSpPr>
          <p:cNvPr id="5" name="Slide Number Placeholder 4"/>
          <p:cNvSpPr>
            <a:spLocks noGrp="1"/>
          </p:cNvSpPr>
          <p:nvPr>
            <p:ph type="sldNum" sz="quarter" idx="12"/>
          </p:nvPr>
        </p:nvSpPr>
        <p:spPr/>
        <p:txBody>
          <a:bodyPr/>
          <a:lstStyle/>
          <a:p>
            <a:fld id="{2C79558D-3413-40FE-AAF1-AFE52A83348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4064885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499AD3-65B8-4C2B-A1A8-807577716001}" type="datetimeFigureOut">
              <a:rPr lang="en-US" smtClean="0">
                <a:solidFill>
                  <a:srgbClr val="000000">
                    <a:tint val="75000"/>
                  </a:srgbClr>
                </a:solidFill>
              </a:rPr>
              <a:pPr/>
              <a:t>4/20/2018</a:t>
            </a:fld>
            <a:endParaRPr lang="en-US">
              <a:solidFill>
                <a:srgbClr val="000000">
                  <a:tint val="75000"/>
                </a:srgbClr>
              </a:solidFill>
            </a:endParaRPr>
          </a:p>
        </p:txBody>
      </p:sp>
      <p:sp>
        <p:nvSpPr>
          <p:cNvPr id="3" name="Footer Placeholder 2"/>
          <p:cNvSpPr>
            <a:spLocks noGrp="1"/>
          </p:cNvSpPr>
          <p:nvPr>
            <p:ph type="ftr" sz="quarter" idx="11"/>
          </p:nvPr>
        </p:nvSpPr>
        <p:spPr/>
        <p:txBody>
          <a:bodyPr/>
          <a:lstStyle/>
          <a:p>
            <a:endParaRPr lang="en-US">
              <a:solidFill>
                <a:srgbClr val="000000">
                  <a:tint val="75000"/>
                </a:srgbClr>
              </a:solidFill>
            </a:endParaRPr>
          </a:p>
        </p:txBody>
      </p:sp>
      <p:sp>
        <p:nvSpPr>
          <p:cNvPr id="4" name="Slide Number Placeholder 3"/>
          <p:cNvSpPr>
            <a:spLocks noGrp="1"/>
          </p:cNvSpPr>
          <p:nvPr>
            <p:ph type="sldNum" sz="quarter" idx="12"/>
          </p:nvPr>
        </p:nvSpPr>
        <p:spPr/>
        <p:txBody>
          <a:bodyPr/>
          <a:lstStyle/>
          <a:p>
            <a:fld id="{2C79558D-3413-40FE-AAF1-AFE52A83348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32536577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B4499AD3-65B8-4C2B-A1A8-807577716001}" type="datetimeFigureOut">
              <a:rPr lang="en-US" smtClean="0">
                <a:solidFill>
                  <a:srgbClr val="000000">
                    <a:tint val="75000"/>
                  </a:srgbClr>
                </a:solidFill>
              </a:rPr>
              <a:pPr/>
              <a:t>4/20/2018</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2C79558D-3413-40FE-AAF1-AFE52A83348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3424534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99AD3-65B8-4C2B-A1A8-807577716001}" type="datetimeFigureOut">
              <a:rPr lang="en-US" smtClean="0">
                <a:solidFill>
                  <a:srgbClr val="000000">
                    <a:tint val="75000"/>
                  </a:srgbClr>
                </a:solidFill>
                <a:uFillTx/>
              </a:rPr>
              <a:pPr/>
              <a:t>4/20/2018</a:t>
            </a:fld>
            <a:endParaRPr lang="en-US">
              <a:solidFill>
                <a:srgbClr val="000000">
                  <a:tint val="75000"/>
                </a:srgbClr>
              </a:solidFill>
              <a:uFillTx/>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uFillTx/>
            </a:endParaRPr>
          </a:p>
        </p:txBody>
      </p:sp>
      <p:sp>
        <p:nvSpPr>
          <p:cNvPr id="6" name="Slide Number Placeholder 5"/>
          <p:cNvSpPr>
            <a:spLocks noGrp="1"/>
          </p:cNvSpPr>
          <p:nvPr>
            <p:ph type="sldNum" sz="quarter" idx="12"/>
          </p:nvPr>
        </p:nvSpPr>
        <p:spPr/>
        <p:txBody>
          <a:bodyPr/>
          <a:lstStyle/>
          <a:p>
            <a:fld id="{2C79558D-3413-40FE-AAF1-AFE52A83348D}" type="slidenum">
              <a:rPr lang="en-US" smtClean="0">
                <a:solidFill>
                  <a:srgbClr val="000000">
                    <a:tint val="75000"/>
                  </a:srgbClr>
                </a:solidFill>
                <a:uFillTx/>
              </a:rPr>
              <a:pPr/>
              <a:t>‹#›</a:t>
            </a:fld>
            <a:endParaRPr lang="en-US">
              <a:solidFill>
                <a:srgbClr val="000000">
                  <a:tint val="75000"/>
                </a:srgbClr>
              </a:solidFill>
              <a:uFillTx/>
            </a:endParaRPr>
          </a:p>
        </p:txBody>
      </p:sp>
    </p:spTree>
    <p:extLst>
      <p:ext uri="{BB962C8B-B14F-4D97-AF65-F5344CB8AC3E}">
        <p14:creationId xmlns:p14="http://schemas.microsoft.com/office/powerpoint/2010/main" val="37334818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B4499AD3-65B8-4C2B-A1A8-807577716001}" type="datetimeFigureOut">
              <a:rPr lang="en-US" smtClean="0">
                <a:solidFill>
                  <a:srgbClr val="000000">
                    <a:tint val="75000"/>
                  </a:srgbClr>
                </a:solidFill>
              </a:rPr>
              <a:pPr/>
              <a:t>4/20/2018</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2C79558D-3413-40FE-AAF1-AFE52A83348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9588099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99AD3-65B8-4C2B-A1A8-807577716001}" type="datetimeFigureOut">
              <a:rPr lang="en-US" smtClean="0">
                <a:solidFill>
                  <a:srgbClr val="000000">
                    <a:tint val="75000"/>
                  </a:srgbClr>
                </a:solidFill>
              </a:rPr>
              <a:pPr/>
              <a:t>4/20/2018</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2C79558D-3413-40FE-AAF1-AFE52A83348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1551189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99AD3-65B8-4C2B-A1A8-807577716001}" type="datetimeFigureOut">
              <a:rPr lang="en-US" smtClean="0">
                <a:solidFill>
                  <a:srgbClr val="000000">
                    <a:tint val="75000"/>
                  </a:srgbClr>
                </a:solidFill>
              </a:rPr>
              <a:pPr/>
              <a:t>4/20/2018</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2C79558D-3413-40FE-AAF1-AFE52A83348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1522605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uFillTx/>
              </a:rPr>
              <a:t>Click to edit Master title style</a:t>
            </a:r>
            <a:endParaRPr lang="en-US">
              <a:uFillTx/>
            </a:endParaRP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uFillTx/>
              </a:defRPr>
            </a:lvl1pPr>
            <a:lvl2pPr marL="457200" indent="0" algn="ctr">
              <a:buNone/>
              <a:defRPr>
                <a:solidFill>
                  <a:schemeClr val="tx1">
                    <a:tint val="75000"/>
                  </a:schemeClr>
                </a:solidFill>
                <a:uFillTx/>
              </a:defRPr>
            </a:lvl2pPr>
            <a:lvl3pPr marL="914400" indent="0" algn="ctr">
              <a:buNone/>
              <a:defRPr>
                <a:solidFill>
                  <a:schemeClr val="tx1">
                    <a:tint val="75000"/>
                  </a:schemeClr>
                </a:solidFill>
                <a:uFillTx/>
              </a:defRPr>
            </a:lvl3pPr>
            <a:lvl4pPr marL="1371600" indent="0" algn="ctr">
              <a:buNone/>
              <a:defRPr>
                <a:solidFill>
                  <a:schemeClr val="tx1">
                    <a:tint val="75000"/>
                  </a:schemeClr>
                </a:solidFill>
                <a:uFillTx/>
              </a:defRPr>
            </a:lvl4pPr>
            <a:lvl5pPr marL="1828800" indent="0" algn="ctr">
              <a:buNone/>
              <a:defRPr>
                <a:solidFill>
                  <a:schemeClr val="tx1">
                    <a:tint val="75000"/>
                  </a:schemeClr>
                </a:solidFill>
                <a:uFillTx/>
              </a:defRPr>
            </a:lvl5pPr>
            <a:lvl6pPr marL="2286000" indent="0" algn="ctr">
              <a:buNone/>
              <a:defRPr>
                <a:solidFill>
                  <a:schemeClr val="tx1">
                    <a:tint val="75000"/>
                  </a:schemeClr>
                </a:solidFill>
                <a:uFillTx/>
              </a:defRPr>
            </a:lvl6pPr>
            <a:lvl7pPr marL="2743200" indent="0" algn="ctr">
              <a:buNone/>
              <a:defRPr>
                <a:solidFill>
                  <a:schemeClr val="tx1">
                    <a:tint val="75000"/>
                  </a:schemeClr>
                </a:solidFill>
                <a:uFillTx/>
              </a:defRPr>
            </a:lvl7pPr>
            <a:lvl8pPr marL="3200400" indent="0" algn="ctr">
              <a:buNone/>
              <a:defRPr>
                <a:solidFill>
                  <a:schemeClr val="tx1">
                    <a:tint val="75000"/>
                  </a:schemeClr>
                </a:solidFill>
                <a:uFillTx/>
              </a:defRPr>
            </a:lvl8pPr>
            <a:lvl9pPr marL="3657600" indent="0" algn="ctr">
              <a:buNone/>
              <a:defRPr>
                <a:solidFill>
                  <a:schemeClr val="tx1">
                    <a:tint val="75000"/>
                  </a:schemeClr>
                </a:solidFill>
                <a:uFillTx/>
              </a:defRPr>
            </a:lvl9pPr>
          </a:lstStyle>
          <a:p>
            <a:r>
              <a:rPr lang="en-US" smtClean="0">
                <a:uFillTx/>
              </a:rPr>
              <a:t>Click to edit Master subtitle style</a:t>
            </a:r>
            <a:endParaRPr lang="en-US">
              <a:uFillTx/>
            </a:endParaRPr>
          </a:p>
        </p:txBody>
      </p:sp>
      <p:sp>
        <p:nvSpPr>
          <p:cNvPr id="4" name="Date Placeholder 3"/>
          <p:cNvSpPr>
            <a:spLocks noGrp="1"/>
          </p:cNvSpPr>
          <p:nvPr>
            <p:ph type="dt" sz="half" idx="10"/>
          </p:nvPr>
        </p:nvSpPr>
        <p:spPr/>
        <p:txBody>
          <a:bodyPr/>
          <a:lstStyle/>
          <a:p>
            <a:fld id="{B7BF4D55-FD38-4C87-B474-6029D53581BE}" type="datetimeFigureOut">
              <a:rPr lang="en-US" smtClean="0">
                <a:solidFill>
                  <a:srgbClr val="000000">
                    <a:tint val="75000"/>
                  </a:srgbClr>
                </a:solidFill>
              </a:rPr>
              <a:pPr/>
              <a:t>4/20/2018</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698ADCC2-AD62-4F10-82FC-4EF02D708A06}"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9484560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uFillTx/>
              </a:rPr>
              <a:t>Click to edit Master title style</a:t>
            </a:r>
            <a:endParaRPr lang="en-US">
              <a:uFillTx/>
            </a:endParaRPr>
          </a:p>
        </p:txBody>
      </p:sp>
      <p:sp>
        <p:nvSpPr>
          <p:cNvPr id="3" name="Content Placeholder 2"/>
          <p:cNvSpPr>
            <a:spLocks noGrp="1"/>
          </p:cNvSpPr>
          <p:nvPr>
            <p:ph idx="1"/>
          </p:nvPr>
        </p:nvSpPr>
        <p:spPr/>
        <p:txBody>
          <a:body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id="4" name="Date Placeholder 3"/>
          <p:cNvSpPr>
            <a:spLocks noGrp="1"/>
          </p:cNvSpPr>
          <p:nvPr>
            <p:ph type="dt" sz="half" idx="10"/>
          </p:nvPr>
        </p:nvSpPr>
        <p:spPr/>
        <p:txBody>
          <a:bodyPr/>
          <a:lstStyle/>
          <a:p>
            <a:fld id="{B7BF4D55-FD38-4C87-B474-6029D53581BE}" type="datetimeFigureOut">
              <a:rPr lang="en-US" smtClean="0">
                <a:solidFill>
                  <a:srgbClr val="000000">
                    <a:tint val="75000"/>
                  </a:srgbClr>
                </a:solidFill>
              </a:rPr>
              <a:pPr/>
              <a:t>4/20/2018</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698ADCC2-AD62-4F10-82FC-4EF02D708A06}"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3061776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uFillTx/>
              </a:defRPr>
            </a:lvl1pPr>
          </a:lstStyle>
          <a:p>
            <a:r>
              <a:rPr lang="en-US" smtClean="0">
                <a:uFillTx/>
              </a:rPr>
              <a:t>Click to edit Master title style</a:t>
            </a:r>
            <a:endParaRPr lang="en-US">
              <a:uFillTx/>
            </a:endParaRPr>
          </a:p>
        </p:txBody>
      </p:sp>
      <p:sp>
        <p:nvSpPr>
          <p:cNvPr id="3" name="Text Placeholder 2"/>
          <p:cNvSpPr>
            <a:spLocks noGrp="1"/>
          </p:cNvSpPr>
          <p:nvPr>
            <p:ph type="body" idx="1"/>
          </p:nvPr>
        </p:nvSpPr>
        <p:spPr>
          <a:xfrm>
            <a:off x="722313" y="2906717"/>
            <a:ext cx="7772400" cy="1500187"/>
          </a:xfrm>
        </p:spPr>
        <p:txBody>
          <a:bodyPr anchor="b"/>
          <a:lstStyle>
            <a:lvl1pPr marL="0" indent="0">
              <a:buNone/>
              <a:defRPr sz="2000">
                <a:solidFill>
                  <a:schemeClr val="tx1">
                    <a:tint val="75000"/>
                  </a:schemeClr>
                </a:solidFill>
                <a:uFillTx/>
              </a:defRPr>
            </a:lvl1pPr>
            <a:lvl2pPr marL="457200" indent="0">
              <a:buNone/>
              <a:defRPr sz="1800">
                <a:solidFill>
                  <a:schemeClr val="tx1">
                    <a:tint val="75000"/>
                  </a:schemeClr>
                </a:solidFill>
                <a:uFillTx/>
              </a:defRPr>
            </a:lvl2pPr>
            <a:lvl3pPr marL="914400" indent="0">
              <a:buNone/>
              <a:defRPr sz="1600">
                <a:solidFill>
                  <a:schemeClr val="tx1">
                    <a:tint val="75000"/>
                  </a:schemeClr>
                </a:solidFill>
                <a:uFillTx/>
              </a:defRPr>
            </a:lvl3pPr>
            <a:lvl4pPr marL="1371600" indent="0">
              <a:buNone/>
              <a:defRPr sz="1400">
                <a:solidFill>
                  <a:schemeClr val="tx1">
                    <a:tint val="75000"/>
                  </a:schemeClr>
                </a:solidFill>
                <a:uFillTx/>
              </a:defRPr>
            </a:lvl4pPr>
            <a:lvl5pPr marL="1828800" indent="0">
              <a:buNone/>
              <a:defRPr sz="1400">
                <a:solidFill>
                  <a:schemeClr val="tx1">
                    <a:tint val="75000"/>
                  </a:schemeClr>
                </a:solidFill>
                <a:uFillTx/>
              </a:defRPr>
            </a:lvl5pPr>
            <a:lvl6pPr marL="2286000" indent="0">
              <a:buNone/>
              <a:defRPr sz="1400">
                <a:solidFill>
                  <a:schemeClr val="tx1">
                    <a:tint val="75000"/>
                  </a:schemeClr>
                </a:solidFill>
                <a:uFillTx/>
              </a:defRPr>
            </a:lvl6pPr>
            <a:lvl7pPr marL="2743200" indent="0">
              <a:buNone/>
              <a:defRPr sz="1400">
                <a:solidFill>
                  <a:schemeClr val="tx1">
                    <a:tint val="75000"/>
                  </a:schemeClr>
                </a:solidFill>
                <a:uFillTx/>
              </a:defRPr>
            </a:lvl7pPr>
            <a:lvl8pPr marL="3200400" indent="0">
              <a:buNone/>
              <a:defRPr sz="1400">
                <a:solidFill>
                  <a:schemeClr val="tx1">
                    <a:tint val="75000"/>
                  </a:schemeClr>
                </a:solidFill>
                <a:uFillTx/>
              </a:defRPr>
            </a:lvl8pPr>
            <a:lvl9pPr marL="3657600" indent="0">
              <a:buNone/>
              <a:defRPr sz="1400">
                <a:solidFill>
                  <a:schemeClr val="tx1">
                    <a:tint val="75000"/>
                  </a:schemeClr>
                </a:solidFill>
                <a:uFillTx/>
              </a:defRPr>
            </a:lvl9pPr>
          </a:lstStyle>
          <a:p>
            <a:pPr lvl="0"/>
            <a:r>
              <a:rPr lang="en-US" smtClean="0">
                <a:uFillTx/>
              </a:rPr>
              <a:t>Click to edit Master text styles</a:t>
            </a:r>
          </a:p>
        </p:txBody>
      </p:sp>
      <p:sp>
        <p:nvSpPr>
          <p:cNvPr id="4" name="Date Placeholder 3"/>
          <p:cNvSpPr>
            <a:spLocks noGrp="1"/>
          </p:cNvSpPr>
          <p:nvPr>
            <p:ph type="dt" sz="half" idx="10"/>
          </p:nvPr>
        </p:nvSpPr>
        <p:spPr/>
        <p:txBody>
          <a:bodyPr/>
          <a:lstStyle/>
          <a:p>
            <a:fld id="{B7BF4D55-FD38-4C87-B474-6029D53581BE}" type="datetimeFigureOut">
              <a:rPr lang="en-US" smtClean="0">
                <a:solidFill>
                  <a:srgbClr val="000000">
                    <a:tint val="75000"/>
                  </a:srgbClr>
                </a:solidFill>
              </a:rPr>
              <a:pPr/>
              <a:t>4/20/2018</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698ADCC2-AD62-4F10-82FC-4EF02D708A06}"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225728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uFillTx/>
              </a:rPr>
              <a:t>Click to edit Master title style</a:t>
            </a:r>
            <a:endParaRPr lang="en-US">
              <a:uFillTx/>
            </a:endParaRPr>
          </a:p>
        </p:txBody>
      </p:sp>
      <p:sp>
        <p:nvSpPr>
          <p:cNvPr id="3" name="Content Placeholder 2"/>
          <p:cNvSpPr>
            <a:spLocks noGrp="1"/>
          </p:cNvSpPr>
          <p:nvPr>
            <p:ph sz="half" idx="1"/>
          </p:nvPr>
        </p:nvSpPr>
        <p:spPr>
          <a:xfrm>
            <a:off x="457200" y="1600204"/>
            <a:ext cx="4038600" cy="4525963"/>
          </a:xfrm>
        </p:spPr>
        <p:txBody>
          <a:bodyPr/>
          <a:lstStyle>
            <a:lvl1pPr>
              <a:defRPr sz="2800">
                <a:uFillTx/>
              </a:defRPr>
            </a:lvl1pPr>
            <a:lvl2pPr>
              <a:defRPr sz="2400">
                <a:uFillTx/>
              </a:defRPr>
            </a:lvl2pPr>
            <a:lvl3pPr>
              <a:defRPr sz="2000">
                <a:uFillTx/>
              </a:defRPr>
            </a:lvl3pPr>
            <a:lvl4pPr>
              <a:defRPr sz="1800">
                <a:uFillTx/>
              </a:defRPr>
            </a:lvl4pPr>
            <a:lvl5pPr>
              <a:defRPr sz="1800">
                <a:uFillTx/>
              </a:defRPr>
            </a:lvl5pPr>
            <a:lvl6pPr>
              <a:defRPr sz="1800">
                <a:uFillTx/>
              </a:defRPr>
            </a:lvl6pPr>
            <a:lvl7pPr>
              <a:defRPr sz="1800">
                <a:uFillTx/>
              </a:defRPr>
            </a:lvl7pPr>
            <a:lvl8pPr>
              <a:defRPr sz="1800">
                <a:uFillTx/>
              </a:defRPr>
            </a:lvl8pPr>
            <a:lvl9pPr>
              <a:defRPr sz="1800">
                <a:uFillTx/>
              </a:defRPr>
            </a:lvl9p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id="4" name="Content Placeholder 3"/>
          <p:cNvSpPr>
            <a:spLocks noGrp="1"/>
          </p:cNvSpPr>
          <p:nvPr>
            <p:ph sz="half" idx="2"/>
          </p:nvPr>
        </p:nvSpPr>
        <p:spPr>
          <a:xfrm>
            <a:off x="4648200" y="1600204"/>
            <a:ext cx="4038600" cy="4525963"/>
          </a:xfrm>
        </p:spPr>
        <p:txBody>
          <a:bodyPr/>
          <a:lstStyle>
            <a:lvl1pPr>
              <a:defRPr sz="2800">
                <a:uFillTx/>
              </a:defRPr>
            </a:lvl1pPr>
            <a:lvl2pPr>
              <a:defRPr sz="2400">
                <a:uFillTx/>
              </a:defRPr>
            </a:lvl2pPr>
            <a:lvl3pPr>
              <a:defRPr sz="2000">
                <a:uFillTx/>
              </a:defRPr>
            </a:lvl3pPr>
            <a:lvl4pPr>
              <a:defRPr sz="1800">
                <a:uFillTx/>
              </a:defRPr>
            </a:lvl4pPr>
            <a:lvl5pPr>
              <a:defRPr sz="1800">
                <a:uFillTx/>
              </a:defRPr>
            </a:lvl5pPr>
            <a:lvl6pPr>
              <a:defRPr sz="1800">
                <a:uFillTx/>
              </a:defRPr>
            </a:lvl6pPr>
            <a:lvl7pPr>
              <a:defRPr sz="1800">
                <a:uFillTx/>
              </a:defRPr>
            </a:lvl7pPr>
            <a:lvl8pPr>
              <a:defRPr sz="1800">
                <a:uFillTx/>
              </a:defRPr>
            </a:lvl8pPr>
            <a:lvl9pPr>
              <a:defRPr sz="1800">
                <a:uFillTx/>
              </a:defRPr>
            </a:lvl9p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id="5" name="Date Placeholder 4"/>
          <p:cNvSpPr>
            <a:spLocks noGrp="1"/>
          </p:cNvSpPr>
          <p:nvPr>
            <p:ph type="dt" sz="half" idx="10"/>
          </p:nvPr>
        </p:nvSpPr>
        <p:spPr/>
        <p:txBody>
          <a:bodyPr/>
          <a:lstStyle/>
          <a:p>
            <a:fld id="{B7BF4D55-FD38-4C87-B474-6029D53581BE}" type="datetimeFigureOut">
              <a:rPr lang="en-US" smtClean="0">
                <a:solidFill>
                  <a:srgbClr val="000000">
                    <a:tint val="75000"/>
                  </a:srgbClr>
                </a:solidFill>
              </a:rPr>
              <a:pPr/>
              <a:t>4/20/2018</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698ADCC2-AD62-4F10-82FC-4EF02D708A06}"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40260830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uFillTx/>
              </a:defRPr>
            </a:lvl1pPr>
          </a:lstStyle>
          <a:p>
            <a:r>
              <a:rPr lang="en-US" smtClean="0">
                <a:uFillTx/>
              </a:rPr>
              <a:t>Click to edit Master title style</a:t>
            </a:r>
            <a:endParaRPr lang="en-US">
              <a:uFillTx/>
            </a:endParaRPr>
          </a:p>
        </p:txBody>
      </p:sp>
      <p:sp>
        <p:nvSpPr>
          <p:cNvPr id="3" name="Text Placeholder 2"/>
          <p:cNvSpPr>
            <a:spLocks noGrp="1"/>
          </p:cNvSpPr>
          <p:nvPr>
            <p:ph type="body" idx="1"/>
          </p:nvPr>
        </p:nvSpPr>
        <p:spPr>
          <a:xfrm>
            <a:off x="457203" y="1535113"/>
            <a:ext cx="4040188" cy="639762"/>
          </a:xfrm>
        </p:spPr>
        <p:txBody>
          <a:bodyPr anchor="b"/>
          <a:lstStyle>
            <a:lvl1pPr marL="0" indent="0">
              <a:buNone/>
              <a:defRPr sz="2400" b="1">
                <a:uFillTx/>
              </a:defRPr>
            </a:lvl1pPr>
            <a:lvl2pPr marL="457200" indent="0">
              <a:buNone/>
              <a:defRPr sz="2000" b="1">
                <a:uFillTx/>
              </a:defRPr>
            </a:lvl2pPr>
            <a:lvl3pPr marL="914400" indent="0">
              <a:buNone/>
              <a:defRPr sz="1800" b="1">
                <a:uFillTx/>
              </a:defRPr>
            </a:lvl3pPr>
            <a:lvl4pPr marL="1371600" indent="0">
              <a:buNone/>
              <a:defRPr sz="1600" b="1">
                <a:uFillTx/>
              </a:defRPr>
            </a:lvl4pPr>
            <a:lvl5pPr marL="1828800" indent="0">
              <a:buNone/>
              <a:defRPr sz="1600" b="1">
                <a:uFillTx/>
              </a:defRPr>
            </a:lvl5pPr>
            <a:lvl6pPr marL="2286000" indent="0">
              <a:buNone/>
              <a:defRPr sz="1600" b="1">
                <a:uFillTx/>
              </a:defRPr>
            </a:lvl6pPr>
            <a:lvl7pPr marL="2743200" indent="0">
              <a:buNone/>
              <a:defRPr sz="1600" b="1">
                <a:uFillTx/>
              </a:defRPr>
            </a:lvl7pPr>
            <a:lvl8pPr marL="3200400" indent="0">
              <a:buNone/>
              <a:defRPr sz="1600" b="1">
                <a:uFillTx/>
              </a:defRPr>
            </a:lvl8pPr>
            <a:lvl9pPr marL="3657600" indent="0">
              <a:buNone/>
              <a:defRPr sz="1600" b="1">
                <a:uFillTx/>
              </a:defRPr>
            </a:lvl9pPr>
          </a:lstStyle>
          <a:p>
            <a:pPr lvl="0"/>
            <a:r>
              <a:rPr lang="en-US" smtClean="0">
                <a:uFillTx/>
              </a:rPr>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uFillTx/>
              </a:defRPr>
            </a:lvl1pPr>
            <a:lvl2pPr>
              <a:defRPr sz="2000">
                <a:uFillTx/>
              </a:defRPr>
            </a:lvl2pPr>
            <a:lvl3pPr>
              <a:defRPr sz="1800">
                <a:uFillTx/>
              </a:defRPr>
            </a:lvl3pPr>
            <a:lvl4pPr>
              <a:defRPr sz="1600">
                <a:uFillTx/>
              </a:defRPr>
            </a:lvl4pPr>
            <a:lvl5pPr>
              <a:defRPr sz="1600">
                <a:uFillTx/>
              </a:defRPr>
            </a:lvl5pPr>
            <a:lvl6pPr>
              <a:defRPr sz="1600">
                <a:uFillTx/>
              </a:defRPr>
            </a:lvl6pPr>
            <a:lvl7pPr>
              <a:defRPr sz="1600">
                <a:uFillTx/>
              </a:defRPr>
            </a:lvl7pPr>
            <a:lvl8pPr>
              <a:defRPr sz="1600">
                <a:uFillTx/>
              </a:defRPr>
            </a:lvl8pPr>
            <a:lvl9pPr>
              <a:defRPr sz="1600">
                <a:uFillTx/>
              </a:defRPr>
            </a:lvl9p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id="5" name="Text Placeholder 4"/>
          <p:cNvSpPr>
            <a:spLocks noGrp="1"/>
          </p:cNvSpPr>
          <p:nvPr>
            <p:ph type="body" sz="quarter" idx="3"/>
          </p:nvPr>
        </p:nvSpPr>
        <p:spPr>
          <a:xfrm>
            <a:off x="4645030" y="1535113"/>
            <a:ext cx="4041775" cy="639762"/>
          </a:xfrm>
        </p:spPr>
        <p:txBody>
          <a:bodyPr anchor="b"/>
          <a:lstStyle>
            <a:lvl1pPr marL="0" indent="0">
              <a:buNone/>
              <a:defRPr sz="2400" b="1">
                <a:uFillTx/>
              </a:defRPr>
            </a:lvl1pPr>
            <a:lvl2pPr marL="457200" indent="0">
              <a:buNone/>
              <a:defRPr sz="2000" b="1">
                <a:uFillTx/>
              </a:defRPr>
            </a:lvl2pPr>
            <a:lvl3pPr marL="914400" indent="0">
              <a:buNone/>
              <a:defRPr sz="1800" b="1">
                <a:uFillTx/>
              </a:defRPr>
            </a:lvl3pPr>
            <a:lvl4pPr marL="1371600" indent="0">
              <a:buNone/>
              <a:defRPr sz="1600" b="1">
                <a:uFillTx/>
              </a:defRPr>
            </a:lvl4pPr>
            <a:lvl5pPr marL="1828800" indent="0">
              <a:buNone/>
              <a:defRPr sz="1600" b="1">
                <a:uFillTx/>
              </a:defRPr>
            </a:lvl5pPr>
            <a:lvl6pPr marL="2286000" indent="0">
              <a:buNone/>
              <a:defRPr sz="1600" b="1">
                <a:uFillTx/>
              </a:defRPr>
            </a:lvl6pPr>
            <a:lvl7pPr marL="2743200" indent="0">
              <a:buNone/>
              <a:defRPr sz="1600" b="1">
                <a:uFillTx/>
              </a:defRPr>
            </a:lvl7pPr>
            <a:lvl8pPr marL="3200400" indent="0">
              <a:buNone/>
              <a:defRPr sz="1600" b="1">
                <a:uFillTx/>
              </a:defRPr>
            </a:lvl8pPr>
            <a:lvl9pPr marL="3657600" indent="0">
              <a:buNone/>
              <a:defRPr sz="1600" b="1">
                <a:uFillTx/>
              </a:defRPr>
            </a:lvl9pPr>
          </a:lstStyle>
          <a:p>
            <a:pPr lvl="0"/>
            <a:r>
              <a:rPr lang="en-US" smtClean="0">
                <a:uFillTx/>
              </a:rPr>
              <a:t>Click to edit Master text styles</a:t>
            </a:r>
          </a:p>
        </p:txBody>
      </p:sp>
      <p:sp>
        <p:nvSpPr>
          <p:cNvPr id="6" name="Content Placeholder 5"/>
          <p:cNvSpPr>
            <a:spLocks noGrp="1"/>
          </p:cNvSpPr>
          <p:nvPr>
            <p:ph sz="quarter" idx="4"/>
          </p:nvPr>
        </p:nvSpPr>
        <p:spPr>
          <a:xfrm>
            <a:off x="4645030" y="2174875"/>
            <a:ext cx="4041775" cy="3951288"/>
          </a:xfrm>
        </p:spPr>
        <p:txBody>
          <a:bodyPr/>
          <a:lstStyle>
            <a:lvl1pPr>
              <a:defRPr sz="2400">
                <a:uFillTx/>
              </a:defRPr>
            </a:lvl1pPr>
            <a:lvl2pPr>
              <a:defRPr sz="2000">
                <a:uFillTx/>
              </a:defRPr>
            </a:lvl2pPr>
            <a:lvl3pPr>
              <a:defRPr sz="1800">
                <a:uFillTx/>
              </a:defRPr>
            </a:lvl3pPr>
            <a:lvl4pPr>
              <a:defRPr sz="1600">
                <a:uFillTx/>
              </a:defRPr>
            </a:lvl4pPr>
            <a:lvl5pPr>
              <a:defRPr sz="1600">
                <a:uFillTx/>
              </a:defRPr>
            </a:lvl5pPr>
            <a:lvl6pPr>
              <a:defRPr sz="1600">
                <a:uFillTx/>
              </a:defRPr>
            </a:lvl6pPr>
            <a:lvl7pPr>
              <a:defRPr sz="1600">
                <a:uFillTx/>
              </a:defRPr>
            </a:lvl7pPr>
            <a:lvl8pPr>
              <a:defRPr sz="1600">
                <a:uFillTx/>
              </a:defRPr>
            </a:lvl8pPr>
            <a:lvl9pPr>
              <a:defRPr sz="1600">
                <a:uFillTx/>
              </a:defRPr>
            </a:lvl9p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id="7" name="Date Placeholder 6"/>
          <p:cNvSpPr>
            <a:spLocks noGrp="1"/>
          </p:cNvSpPr>
          <p:nvPr>
            <p:ph type="dt" sz="half" idx="10"/>
          </p:nvPr>
        </p:nvSpPr>
        <p:spPr/>
        <p:txBody>
          <a:bodyPr/>
          <a:lstStyle/>
          <a:p>
            <a:fld id="{B7BF4D55-FD38-4C87-B474-6029D53581BE}" type="datetimeFigureOut">
              <a:rPr lang="en-US" smtClean="0">
                <a:solidFill>
                  <a:srgbClr val="000000">
                    <a:tint val="75000"/>
                  </a:srgbClr>
                </a:solidFill>
              </a:rPr>
              <a:pPr/>
              <a:t>4/20/2018</a:t>
            </a:fld>
            <a:endParaRPr lang="en-US">
              <a:solidFill>
                <a:srgbClr val="000000">
                  <a:tint val="75000"/>
                </a:srgbClr>
              </a:solidFill>
            </a:endParaRPr>
          </a:p>
        </p:txBody>
      </p:sp>
      <p:sp>
        <p:nvSpPr>
          <p:cNvPr id="8" name="Footer Placeholder 7"/>
          <p:cNvSpPr>
            <a:spLocks noGrp="1"/>
          </p:cNvSpPr>
          <p:nvPr>
            <p:ph type="ftr" sz="quarter" idx="11"/>
          </p:nvPr>
        </p:nvSpPr>
        <p:spPr/>
        <p:txBody>
          <a:bodyPr/>
          <a:lstStyle/>
          <a:p>
            <a:endParaRPr lang="en-US">
              <a:solidFill>
                <a:srgbClr val="000000">
                  <a:tint val="75000"/>
                </a:srgbClr>
              </a:solidFill>
            </a:endParaRPr>
          </a:p>
        </p:txBody>
      </p:sp>
      <p:sp>
        <p:nvSpPr>
          <p:cNvPr id="9" name="Slide Number Placeholder 8"/>
          <p:cNvSpPr>
            <a:spLocks noGrp="1"/>
          </p:cNvSpPr>
          <p:nvPr>
            <p:ph type="sldNum" sz="quarter" idx="12"/>
          </p:nvPr>
        </p:nvSpPr>
        <p:spPr/>
        <p:txBody>
          <a:bodyPr/>
          <a:lstStyle/>
          <a:p>
            <a:fld id="{698ADCC2-AD62-4F10-82FC-4EF02D708A06}"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33208611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uFillTx/>
              </a:rPr>
              <a:t>Click to edit Master title style</a:t>
            </a:r>
            <a:endParaRPr lang="en-US">
              <a:uFillTx/>
            </a:endParaRPr>
          </a:p>
        </p:txBody>
      </p:sp>
      <p:sp>
        <p:nvSpPr>
          <p:cNvPr id="3" name="Date Placeholder 2"/>
          <p:cNvSpPr>
            <a:spLocks noGrp="1"/>
          </p:cNvSpPr>
          <p:nvPr>
            <p:ph type="dt" sz="half" idx="10"/>
          </p:nvPr>
        </p:nvSpPr>
        <p:spPr/>
        <p:txBody>
          <a:bodyPr/>
          <a:lstStyle/>
          <a:p>
            <a:fld id="{B7BF4D55-FD38-4C87-B474-6029D53581BE}" type="datetimeFigureOut">
              <a:rPr lang="en-US" smtClean="0">
                <a:solidFill>
                  <a:srgbClr val="000000">
                    <a:tint val="75000"/>
                  </a:srgbClr>
                </a:solidFill>
              </a:rPr>
              <a:pPr/>
              <a:t>4/20/2018</a:t>
            </a:fld>
            <a:endParaRPr lang="en-US">
              <a:solidFill>
                <a:srgbClr val="000000">
                  <a:tint val="75000"/>
                </a:srgbClr>
              </a:solidFill>
            </a:endParaRPr>
          </a:p>
        </p:txBody>
      </p:sp>
      <p:sp>
        <p:nvSpPr>
          <p:cNvPr id="4" name="Footer Placeholder 3"/>
          <p:cNvSpPr>
            <a:spLocks noGrp="1"/>
          </p:cNvSpPr>
          <p:nvPr>
            <p:ph type="ftr" sz="quarter" idx="11"/>
          </p:nvPr>
        </p:nvSpPr>
        <p:spPr/>
        <p:txBody>
          <a:bodyPr/>
          <a:lstStyle/>
          <a:p>
            <a:endParaRPr lang="en-US">
              <a:solidFill>
                <a:srgbClr val="000000">
                  <a:tint val="75000"/>
                </a:srgbClr>
              </a:solidFill>
            </a:endParaRPr>
          </a:p>
        </p:txBody>
      </p:sp>
      <p:sp>
        <p:nvSpPr>
          <p:cNvPr id="5" name="Slide Number Placeholder 4"/>
          <p:cNvSpPr>
            <a:spLocks noGrp="1"/>
          </p:cNvSpPr>
          <p:nvPr>
            <p:ph type="sldNum" sz="quarter" idx="12"/>
          </p:nvPr>
        </p:nvSpPr>
        <p:spPr/>
        <p:txBody>
          <a:bodyPr/>
          <a:lstStyle/>
          <a:p>
            <a:fld id="{698ADCC2-AD62-4F10-82FC-4EF02D708A06}"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676439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BF4D55-FD38-4C87-B474-6029D53581BE}" type="datetimeFigureOut">
              <a:rPr lang="en-US" smtClean="0">
                <a:solidFill>
                  <a:srgbClr val="000000">
                    <a:tint val="75000"/>
                  </a:srgbClr>
                </a:solidFill>
              </a:rPr>
              <a:pPr/>
              <a:t>4/20/2018</a:t>
            </a:fld>
            <a:endParaRPr lang="en-US">
              <a:solidFill>
                <a:srgbClr val="000000">
                  <a:tint val="75000"/>
                </a:srgbClr>
              </a:solidFill>
            </a:endParaRPr>
          </a:p>
        </p:txBody>
      </p:sp>
      <p:sp>
        <p:nvSpPr>
          <p:cNvPr id="3" name="Footer Placeholder 2"/>
          <p:cNvSpPr>
            <a:spLocks noGrp="1"/>
          </p:cNvSpPr>
          <p:nvPr>
            <p:ph type="ftr" sz="quarter" idx="11"/>
          </p:nvPr>
        </p:nvSpPr>
        <p:spPr/>
        <p:txBody>
          <a:bodyPr/>
          <a:lstStyle/>
          <a:p>
            <a:endParaRPr lang="en-US">
              <a:solidFill>
                <a:srgbClr val="000000">
                  <a:tint val="75000"/>
                </a:srgbClr>
              </a:solidFill>
            </a:endParaRPr>
          </a:p>
        </p:txBody>
      </p:sp>
      <p:sp>
        <p:nvSpPr>
          <p:cNvPr id="4" name="Slide Number Placeholder 3"/>
          <p:cNvSpPr>
            <a:spLocks noGrp="1"/>
          </p:cNvSpPr>
          <p:nvPr>
            <p:ph type="sldNum" sz="quarter" idx="12"/>
          </p:nvPr>
        </p:nvSpPr>
        <p:spPr/>
        <p:txBody>
          <a:bodyPr/>
          <a:lstStyle/>
          <a:p>
            <a:fld id="{698ADCC2-AD62-4F10-82FC-4EF02D708A06}"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397434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4499AD3-65B8-4C2B-A1A8-807577716001}" type="datetimeFigureOut">
              <a:rPr lang="en-US" smtClean="0">
                <a:solidFill>
                  <a:srgbClr val="000000">
                    <a:tint val="75000"/>
                  </a:srgbClr>
                </a:solidFill>
                <a:uFillTx/>
              </a:rPr>
              <a:pPr/>
              <a:t>4/20/2018</a:t>
            </a:fld>
            <a:endParaRPr lang="en-US">
              <a:solidFill>
                <a:srgbClr val="000000">
                  <a:tint val="75000"/>
                </a:srgbClr>
              </a:solidFill>
              <a:uFillTx/>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uFillTx/>
            </a:endParaRPr>
          </a:p>
        </p:txBody>
      </p:sp>
      <p:sp>
        <p:nvSpPr>
          <p:cNvPr id="6" name="Slide Number Placeholder 5"/>
          <p:cNvSpPr>
            <a:spLocks noGrp="1"/>
          </p:cNvSpPr>
          <p:nvPr>
            <p:ph type="sldNum" sz="quarter" idx="12"/>
          </p:nvPr>
        </p:nvSpPr>
        <p:spPr/>
        <p:txBody>
          <a:bodyPr/>
          <a:lstStyle/>
          <a:p>
            <a:fld id="{2C79558D-3413-40FE-AAF1-AFE52A83348D}" type="slidenum">
              <a:rPr lang="en-US" smtClean="0">
                <a:solidFill>
                  <a:srgbClr val="000000">
                    <a:tint val="75000"/>
                  </a:srgbClr>
                </a:solidFill>
                <a:uFillTx/>
              </a:rPr>
              <a:pPr/>
              <a:t>‹#›</a:t>
            </a:fld>
            <a:endParaRPr lang="en-US">
              <a:solidFill>
                <a:srgbClr val="000000">
                  <a:tint val="75000"/>
                </a:srgbClr>
              </a:solidFill>
              <a:uFillTx/>
            </a:endParaRPr>
          </a:p>
        </p:txBody>
      </p:sp>
    </p:spTree>
    <p:extLst>
      <p:ext uri="{BB962C8B-B14F-4D97-AF65-F5344CB8AC3E}">
        <p14:creationId xmlns:p14="http://schemas.microsoft.com/office/powerpoint/2010/main" val="35817091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050"/>
            <a:ext cx="3008313" cy="1162050"/>
          </a:xfrm>
        </p:spPr>
        <p:txBody>
          <a:bodyPr anchor="b"/>
          <a:lstStyle>
            <a:lvl1pPr algn="l">
              <a:defRPr sz="2000" b="1">
                <a:uFillTx/>
              </a:defRPr>
            </a:lvl1pPr>
          </a:lstStyle>
          <a:p>
            <a:r>
              <a:rPr lang="en-US" smtClean="0">
                <a:uFillTx/>
              </a:rPr>
              <a:t>Click to edit Master title style</a:t>
            </a:r>
            <a:endParaRPr lang="en-US">
              <a:uFillTx/>
            </a:endParaRPr>
          </a:p>
        </p:txBody>
      </p:sp>
      <p:sp>
        <p:nvSpPr>
          <p:cNvPr id="3" name="Content Placeholder 2"/>
          <p:cNvSpPr>
            <a:spLocks noGrp="1"/>
          </p:cNvSpPr>
          <p:nvPr>
            <p:ph idx="1"/>
          </p:nvPr>
        </p:nvSpPr>
        <p:spPr>
          <a:xfrm>
            <a:off x="3575054" y="273054"/>
            <a:ext cx="5111751" cy="5853113"/>
          </a:xfrm>
        </p:spPr>
        <p:txBody>
          <a:bodyPr/>
          <a:lstStyle>
            <a:lvl1pPr>
              <a:defRPr sz="3200">
                <a:uFillTx/>
              </a:defRPr>
            </a:lvl1pPr>
            <a:lvl2pPr>
              <a:defRPr sz="2800">
                <a:uFillTx/>
              </a:defRPr>
            </a:lvl2pPr>
            <a:lvl3pPr>
              <a:defRPr sz="2400">
                <a:uFillTx/>
              </a:defRPr>
            </a:lvl3pPr>
            <a:lvl4pPr>
              <a:defRPr sz="2000">
                <a:uFillTx/>
              </a:defRPr>
            </a:lvl4pPr>
            <a:lvl5pPr>
              <a:defRPr sz="2000">
                <a:uFillTx/>
              </a:defRPr>
            </a:lvl5pPr>
            <a:lvl6pPr>
              <a:defRPr sz="2000">
                <a:uFillTx/>
              </a:defRPr>
            </a:lvl6pPr>
            <a:lvl7pPr>
              <a:defRPr sz="2000">
                <a:uFillTx/>
              </a:defRPr>
            </a:lvl7pPr>
            <a:lvl8pPr>
              <a:defRPr sz="2000">
                <a:uFillTx/>
              </a:defRPr>
            </a:lvl8pPr>
            <a:lvl9pPr>
              <a:defRPr sz="2000">
                <a:uFillTx/>
              </a:defRPr>
            </a:lvl9p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id="4" name="Text Placeholder 3"/>
          <p:cNvSpPr>
            <a:spLocks noGrp="1"/>
          </p:cNvSpPr>
          <p:nvPr>
            <p:ph type="body" sz="half" idx="2"/>
          </p:nvPr>
        </p:nvSpPr>
        <p:spPr>
          <a:xfrm>
            <a:off x="457205" y="1435104"/>
            <a:ext cx="3008313" cy="4691063"/>
          </a:xfrm>
        </p:spPr>
        <p:txBody>
          <a:bodyPr/>
          <a:lstStyle>
            <a:lvl1pPr marL="0" indent="0">
              <a:buNone/>
              <a:defRPr sz="1400">
                <a:uFillTx/>
              </a:defRPr>
            </a:lvl1pPr>
            <a:lvl2pPr marL="457200" indent="0">
              <a:buNone/>
              <a:defRPr sz="1200">
                <a:uFillTx/>
              </a:defRPr>
            </a:lvl2pPr>
            <a:lvl3pPr marL="914400" indent="0">
              <a:buNone/>
              <a:defRPr sz="1000">
                <a:uFillTx/>
              </a:defRPr>
            </a:lvl3pPr>
            <a:lvl4pPr marL="1371600" indent="0">
              <a:buNone/>
              <a:defRPr sz="900">
                <a:uFillTx/>
              </a:defRPr>
            </a:lvl4pPr>
            <a:lvl5pPr marL="1828800" indent="0">
              <a:buNone/>
              <a:defRPr sz="900">
                <a:uFillTx/>
              </a:defRPr>
            </a:lvl5pPr>
            <a:lvl6pPr marL="2286000" indent="0">
              <a:buNone/>
              <a:defRPr sz="900">
                <a:uFillTx/>
              </a:defRPr>
            </a:lvl6pPr>
            <a:lvl7pPr marL="2743200" indent="0">
              <a:buNone/>
              <a:defRPr sz="900">
                <a:uFillTx/>
              </a:defRPr>
            </a:lvl7pPr>
            <a:lvl8pPr marL="3200400" indent="0">
              <a:buNone/>
              <a:defRPr sz="900">
                <a:uFillTx/>
              </a:defRPr>
            </a:lvl8pPr>
            <a:lvl9pPr marL="3657600" indent="0">
              <a:buNone/>
              <a:defRPr sz="900">
                <a:uFillTx/>
              </a:defRPr>
            </a:lvl9pPr>
          </a:lstStyle>
          <a:p>
            <a:pPr lvl="0"/>
            <a:r>
              <a:rPr lang="en-US" smtClean="0">
                <a:uFillTx/>
              </a:rPr>
              <a:t>Click to edit Master text styles</a:t>
            </a:r>
          </a:p>
        </p:txBody>
      </p:sp>
      <p:sp>
        <p:nvSpPr>
          <p:cNvPr id="5" name="Date Placeholder 4"/>
          <p:cNvSpPr>
            <a:spLocks noGrp="1"/>
          </p:cNvSpPr>
          <p:nvPr>
            <p:ph type="dt" sz="half" idx="10"/>
          </p:nvPr>
        </p:nvSpPr>
        <p:spPr/>
        <p:txBody>
          <a:bodyPr/>
          <a:lstStyle/>
          <a:p>
            <a:fld id="{B7BF4D55-FD38-4C87-B474-6029D53581BE}" type="datetimeFigureOut">
              <a:rPr lang="en-US" smtClean="0">
                <a:solidFill>
                  <a:srgbClr val="000000">
                    <a:tint val="75000"/>
                  </a:srgbClr>
                </a:solidFill>
              </a:rPr>
              <a:pPr/>
              <a:t>4/20/2018</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698ADCC2-AD62-4F10-82FC-4EF02D708A06}"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3445688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uFillTx/>
              </a:defRPr>
            </a:lvl1pPr>
          </a:lstStyle>
          <a:p>
            <a:r>
              <a:rPr lang="en-US" smtClean="0">
                <a:uFillTx/>
              </a:rPr>
              <a:t>Click to edit Master title style</a:t>
            </a:r>
            <a:endParaRPr lang="en-US">
              <a:uFillTx/>
            </a:endParaRP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uFillTx/>
              </a:defRPr>
            </a:lvl1pPr>
            <a:lvl2pPr marL="457200" indent="0">
              <a:buNone/>
              <a:defRPr sz="2800">
                <a:uFillTx/>
              </a:defRPr>
            </a:lvl2pPr>
            <a:lvl3pPr marL="914400" indent="0">
              <a:buNone/>
              <a:defRPr sz="2400">
                <a:uFillTx/>
              </a:defRPr>
            </a:lvl3pPr>
            <a:lvl4pPr marL="1371600" indent="0">
              <a:buNone/>
              <a:defRPr sz="2000">
                <a:uFillTx/>
              </a:defRPr>
            </a:lvl4pPr>
            <a:lvl5pPr marL="1828800" indent="0">
              <a:buNone/>
              <a:defRPr sz="2000">
                <a:uFillTx/>
              </a:defRPr>
            </a:lvl5pPr>
            <a:lvl6pPr marL="2286000" indent="0">
              <a:buNone/>
              <a:defRPr sz="2000">
                <a:uFillTx/>
              </a:defRPr>
            </a:lvl6pPr>
            <a:lvl7pPr marL="2743200" indent="0">
              <a:buNone/>
              <a:defRPr sz="2000">
                <a:uFillTx/>
              </a:defRPr>
            </a:lvl7pPr>
            <a:lvl8pPr marL="3200400" indent="0">
              <a:buNone/>
              <a:defRPr sz="2000">
                <a:uFillTx/>
              </a:defRPr>
            </a:lvl8pPr>
            <a:lvl9pPr marL="3657600" indent="0">
              <a:buNone/>
              <a:defRPr sz="2000">
                <a:uFillTx/>
              </a:defRPr>
            </a:lvl9pPr>
          </a:lstStyle>
          <a:p>
            <a:endParaRPr lang="en-US">
              <a:uFillTx/>
            </a:endParaRPr>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uFillTx/>
              </a:defRPr>
            </a:lvl1pPr>
            <a:lvl2pPr marL="457200" indent="0">
              <a:buNone/>
              <a:defRPr sz="1200">
                <a:uFillTx/>
              </a:defRPr>
            </a:lvl2pPr>
            <a:lvl3pPr marL="914400" indent="0">
              <a:buNone/>
              <a:defRPr sz="1000">
                <a:uFillTx/>
              </a:defRPr>
            </a:lvl3pPr>
            <a:lvl4pPr marL="1371600" indent="0">
              <a:buNone/>
              <a:defRPr sz="900">
                <a:uFillTx/>
              </a:defRPr>
            </a:lvl4pPr>
            <a:lvl5pPr marL="1828800" indent="0">
              <a:buNone/>
              <a:defRPr sz="900">
                <a:uFillTx/>
              </a:defRPr>
            </a:lvl5pPr>
            <a:lvl6pPr marL="2286000" indent="0">
              <a:buNone/>
              <a:defRPr sz="900">
                <a:uFillTx/>
              </a:defRPr>
            </a:lvl6pPr>
            <a:lvl7pPr marL="2743200" indent="0">
              <a:buNone/>
              <a:defRPr sz="900">
                <a:uFillTx/>
              </a:defRPr>
            </a:lvl7pPr>
            <a:lvl8pPr marL="3200400" indent="0">
              <a:buNone/>
              <a:defRPr sz="900">
                <a:uFillTx/>
              </a:defRPr>
            </a:lvl8pPr>
            <a:lvl9pPr marL="3657600" indent="0">
              <a:buNone/>
              <a:defRPr sz="900">
                <a:uFillTx/>
              </a:defRPr>
            </a:lvl9pPr>
          </a:lstStyle>
          <a:p>
            <a:pPr lvl="0"/>
            <a:r>
              <a:rPr lang="en-US" smtClean="0">
                <a:uFillTx/>
              </a:rPr>
              <a:t>Click to edit Master text styles</a:t>
            </a:r>
          </a:p>
        </p:txBody>
      </p:sp>
      <p:sp>
        <p:nvSpPr>
          <p:cNvPr id="5" name="Date Placeholder 4"/>
          <p:cNvSpPr>
            <a:spLocks noGrp="1"/>
          </p:cNvSpPr>
          <p:nvPr>
            <p:ph type="dt" sz="half" idx="10"/>
          </p:nvPr>
        </p:nvSpPr>
        <p:spPr/>
        <p:txBody>
          <a:bodyPr/>
          <a:lstStyle/>
          <a:p>
            <a:fld id="{B7BF4D55-FD38-4C87-B474-6029D53581BE}" type="datetimeFigureOut">
              <a:rPr lang="en-US" smtClean="0">
                <a:solidFill>
                  <a:srgbClr val="000000">
                    <a:tint val="75000"/>
                  </a:srgbClr>
                </a:solidFill>
              </a:rPr>
              <a:pPr/>
              <a:t>4/20/2018</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698ADCC2-AD62-4F10-82FC-4EF02D708A06}"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42370262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uFillTx/>
              </a:rPr>
              <a:t>Click to edit Master title style</a:t>
            </a:r>
            <a:endParaRPr lang="en-US">
              <a:uFillTx/>
            </a:endParaRPr>
          </a:p>
        </p:txBody>
      </p:sp>
      <p:sp>
        <p:nvSpPr>
          <p:cNvPr id="3" name="Vertical Text Placeholder 2"/>
          <p:cNvSpPr>
            <a:spLocks noGrp="1"/>
          </p:cNvSpPr>
          <p:nvPr>
            <p:ph type="body" orient="vert" idx="1"/>
          </p:nvPr>
        </p:nvSpPr>
        <p:spPr/>
        <p:txBody>
          <a:bodyPr vert="eaVert"/>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id="4" name="Date Placeholder 3"/>
          <p:cNvSpPr>
            <a:spLocks noGrp="1"/>
          </p:cNvSpPr>
          <p:nvPr>
            <p:ph type="dt" sz="half" idx="10"/>
          </p:nvPr>
        </p:nvSpPr>
        <p:spPr/>
        <p:txBody>
          <a:bodyPr/>
          <a:lstStyle/>
          <a:p>
            <a:fld id="{B7BF4D55-FD38-4C87-B474-6029D53581BE}" type="datetimeFigureOut">
              <a:rPr lang="en-US" smtClean="0">
                <a:solidFill>
                  <a:srgbClr val="000000">
                    <a:tint val="75000"/>
                  </a:srgbClr>
                </a:solidFill>
              </a:rPr>
              <a:pPr/>
              <a:t>4/20/2018</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698ADCC2-AD62-4F10-82FC-4EF02D708A06}"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5998816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smtClean="0">
                <a:uFillTx/>
              </a:rPr>
              <a:t>Click to edit Master title style</a:t>
            </a:r>
            <a:endParaRPr lang="en-US">
              <a:uFillTx/>
            </a:endParaRP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id="4" name="Date Placeholder 3"/>
          <p:cNvSpPr>
            <a:spLocks noGrp="1"/>
          </p:cNvSpPr>
          <p:nvPr>
            <p:ph type="dt" sz="half" idx="10"/>
          </p:nvPr>
        </p:nvSpPr>
        <p:spPr/>
        <p:txBody>
          <a:bodyPr/>
          <a:lstStyle/>
          <a:p>
            <a:fld id="{B7BF4D55-FD38-4C87-B474-6029D53581BE}" type="datetimeFigureOut">
              <a:rPr lang="en-US" smtClean="0">
                <a:solidFill>
                  <a:srgbClr val="000000">
                    <a:tint val="75000"/>
                  </a:srgbClr>
                </a:solidFill>
              </a:rPr>
              <a:pPr/>
              <a:t>4/20/2018</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698ADCC2-AD62-4F10-82FC-4EF02D708A06}"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38367679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499AD3-65B8-4C2B-A1A8-807577716001}" type="datetimeFigureOut">
              <a:rPr lang="en-US" smtClean="0">
                <a:solidFill>
                  <a:srgbClr val="000000">
                    <a:tint val="75000"/>
                  </a:srgbClr>
                </a:solidFill>
              </a:rPr>
              <a:pPr/>
              <a:t>4/20/2018</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2C79558D-3413-40FE-AAF1-AFE52A83348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41633332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99AD3-65B8-4C2B-A1A8-807577716001}" type="datetimeFigureOut">
              <a:rPr lang="en-US" smtClean="0">
                <a:solidFill>
                  <a:srgbClr val="000000">
                    <a:tint val="75000"/>
                  </a:srgbClr>
                </a:solidFill>
              </a:rPr>
              <a:pPr/>
              <a:t>4/20/2018</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2C79558D-3413-40FE-AAF1-AFE52A83348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425227805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4499AD3-65B8-4C2B-A1A8-807577716001}" type="datetimeFigureOut">
              <a:rPr lang="en-US" smtClean="0">
                <a:solidFill>
                  <a:srgbClr val="000000">
                    <a:tint val="75000"/>
                  </a:srgbClr>
                </a:solidFill>
              </a:rPr>
              <a:pPr/>
              <a:t>4/20/2018</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2C79558D-3413-40FE-AAF1-AFE52A83348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36243994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499AD3-65B8-4C2B-A1A8-807577716001}" type="datetimeFigureOut">
              <a:rPr lang="en-US" smtClean="0">
                <a:solidFill>
                  <a:srgbClr val="000000">
                    <a:tint val="75000"/>
                  </a:srgbClr>
                </a:solidFill>
              </a:rPr>
              <a:pPr/>
              <a:t>4/20/2018</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2C79558D-3413-40FE-AAF1-AFE52A83348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8582443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499AD3-65B8-4C2B-A1A8-807577716001}" type="datetimeFigureOut">
              <a:rPr lang="en-US" smtClean="0">
                <a:solidFill>
                  <a:srgbClr val="000000">
                    <a:tint val="75000"/>
                  </a:srgbClr>
                </a:solidFill>
              </a:rPr>
              <a:pPr/>
              <a:t>4/20/2018</a:t>
            </a:fld>
            <a:endParaRPr lang="en-US">
              <a:solidFill>
                <a:srgbClr val="000000">
                  <a:tint val="75000"/>
                </a:srgbClr>
              </a:solidFill>
            </a:endParaRPr>
          </a:p>
        </p:txBody>
      </p:sp>
      <p:sp>
        <p:nvSpPr>
          <p:cNvPr id="8" name="Footer Placeholder 7"/>
          <p:cNvSpPr>
            <a:spLocks noGrp="1"/>
          </p:cNvSpPr>
          <p:nvPr>
            <p:ph type="ftr" sz="quarter" idx="11"/>
          </p:nvPr>
        </p:nvSpPr>
        <p:spPr/>
        <p:txBody>
          <a:bodyPr/>
          <a:lstStyle/>
          <a:p>
            <a:endParaRPr lang="en-US">
              <a:solidFill>
                <a:srgbClr val="000000">
                  <a:tint val="75000"/>
                </a:srgbClr>
              </a:solidFill>
            </a:endParaRPr>
          </a:p>
        </p:txBody>
      </p:sp>
      <p:sp>
        <p:nvSpPr>
          <p:cNvPr id="9" name="Slide Number Placeholder 8"/>
          <p:cNvSpPr>
            <a:spLocks noGrp="1"/>
          </p:cNvSpPr>
          <p:nvPr>
            <p:ph type="sldNum" sz="quarter" idx="12"/>
          </p:nvPr>
        </p:nvSpPr>
        <p:spPr/>
        <p:txBody>
          <a:bodyPr/>
          <a:lstStyle/>
          <a:p>
            <a:fld id="{2C79558D-3413-40FE-AAF1-AFE52A83348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22580248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499AD3-65B8-4C2B-A1A8-807577716001}" type="datetimeFigureOut">
              <a:rPr lang="en-US" smtClean="0">
                <a:solidFill>
                  <a:srgbClr val="000000">
                    <a:tint val="75000"/>
                  </a:srgbClr>
                </a:solidFill>
              </a:rPr>
              <a:pPr/>
              <a:t>4/20/2018</a:t>
            </a:fld>
            <a:endParaRPr lang="en-US">
              <a:solidFill>
                <a:srgbClr val="000000">
                  <a:tint val="75000"/>
                </a:srgbClr>
              </a:solidFill>
            </a:endParaRPr>
          </a:p>
        </p:txBody>
      </p:sp>
      <p:sp>
        <p:nvSpPr>
          <p:cNvPr id="4" name="Footer Placeholder 3"/>
          <p:cNvSpPr>
            <a:spLocks noGrp="1"/>
          </p:cNvSpPr>
          <p:nvPr>
            <p:ph type="ftr" sz="quarter" idx="11"/>
          </p:nvPr>
        </p:nvSpPr>
        <p:spPr/>
        <p:txBody>
          <a:bodyPr/>
          <a:lstStyle/>
          <a:p>
            <a:endParaRPr lang="en-US">
              <a:solidFill>
                <a:srgbClr val="000000">
                  <a:tint val="75000"/>
                </a:srgbClr>
              </a:solidFill>
            </a:endParaRPr>
          </a:p>
        </p:txBody>
      </p:sp>
      <p:sp>
        <p:nvSpPr>
          <p:cNvPr id="5" name="Slide Number Placeholder 4"/>
          <p:cNvSpPr>
            <a:spLocks noGrp="1"/>
          </p:cNvSpPr>
          <p:nvPr>
            <p:ph type="sldNum" sz="quarter" idx="12"/>
          </p:nvPr>
        </p:nvSpPr>
        <p:spPr/>
        <p:txBody>
          <a:bodyPr/>
          <a:lstStyle/>
          <a:p>
            <a:fld id="{2C79558D-3413-40FE-AAF1-AFE52A83348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33776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499AD3-65B8-4C2B-A1A8-807577716001}" type="datetimeFigureOut">
              <a:rPr lang="en-US" smtClean="0">
                <a:solidFill>
                  <a:srgbClr val="000000">
                    <a:tint val="75000"/>
                  </a:srgbClr>
                </a:solidFill>
                <a:uFillTx/>
              </a:rPr>
              <a:pPr/>
              <a:t>4/20/2018</a:t>
            </a:fld>
            <a:endParaRPr lang="en-US">
              <a:solidFill>
                <a:srgbClr val="000000">
                  <a:tint val="75000"/>
                </a:srgbClr>
              </a:solidFill>
              <a:uFillTx/>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uFillTx/>
            </a:endParaRPr>
          </a:p>
        </p:txBody>
      </p:sp>
      <p:sp>
        <p:nvSpPr>
          <p:cNvPr id="7" name="Slide Number Placeholder 6"/>
          <p:cNvSpPr>
            <a:spLocks noGrp="1"/>
          </p:cNvSpPr>
          <p:nvPr>
            <p:ph type="sldNum" sz="quarter" idx="12"/>
          </p:nvPr>
        </p:nvSpPr>
        <p:spPr/>
        <p:txBody>
          <a:bodyPr/>
          <a:lstStyle/>
          <a:p>
            <a:fld id="{2C79558D-3413-40FE-AAF1-AFE52A83348D}" type="slidenum">
              <a:rPr lang="en-US" smtClean="0">
                <a:solidFill>
                  <a:srgbClr val="000000">
                    <a:tint val="75000"/>
                  </a:srgbClr>
                </a:solidFill>
                <a:uFillTx/>
              </a:rPr>
              <a:pPr/>
              <a:t>‹#›</a:t>
            </a:fld>
            <a:endParaRPr lang="en-US">
              <a:solidFill>
                <a:srgbClr val="000000">
                  <a:tint val="75000"/>
                </a:srgbClr>
              </a:solidFill>
              <a:uFillTx/>
            </a:endParaRPr>
          </a:p>
        </p:txBody>
      </p:sp>
    </p:spTree>
    <p:extLst>
      <p:ext uri="{BB962C8B-B14F-4D97-AF65-F5344CB8AC3E}">
        <p14:creationId xmlns:p14="http://schemas.microsoft.com/office/powerpoint/2010/main" val="92992597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499AD3-65B8-4C2B-A1A8-807577716001}" type="datetimeFigureOut">
              <a:rPr lang="en-US" smtClean="0">
                <a:solidFill>
                  <a:srgbClr val="000000">
                    <a:tint val="75000"/>
                  </a:srgbClr>
                </a:solidFill>
              </a:rPr>
              <a:pPr/>
              <a:t>4/20/2018</a:t>
            </a:fld>
            <a:endParaRPr lang="en-US">
              <a:solidFill>
                <a:srgbClr val="000000">
                  <a:tint val="75000"/>
                </a:srgbClr>
              </a:solidFill>
            </a:endParaRPr>
          </a:p>
        </p:txBody>
      </p:sp>
      <p:sp>
        <p:nvSpPr>
          <p:cNvPr id="3" name="Footer Placeholder 2"/>
          <p:cNvSpPr>
            <a:spLocks noGrp="1"/>
          </p:cNvSpPr>
          <p:nvPr>
            <p:ph type="ftr" sz="quarter" idx="11"/>
          </p:nvPr>
        </p:nvSpPr>
        <p:spPr/>
        <p:txBody>
          <a:bodyPr/>
          <a:lstStyle/>
          <a:p>
            <a:endParaRPr lang="en-US">
              <a:solidFill>
                <a:srgbClr val="000000">
                  <a:tint val="75000"/>
                </a:srgbClr>
              </a:solidFill>
            </a:endParaRPr>
          </a:p>
        </p:txBody>
      </p:sp>
      <p:sp>
        <p:nvSpPr>
          <p:cNvPr id="4" name="Slide Number Placeholder 3"/>
          <p:cNvSpPr>
            <a:spLocks noGrp="1"/>
          </p:cNvSpPr>
          <p:nvPr>
            <p:ph type="sldNum" sz="quarter" idx="12"/>
          </p:nvPr>
        </p:nvSpPr>
        <p:spPr/>
        <p:txBody>
          <a:bodyPr/>
          <a:lstStyle/>
          <a:p>
            <a:fld id="{2C79558D-3413-40FE-AAF1-AFE52A83348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35811070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B4499AD3-65B8-4C2B-A1A8-807577716001}" type="datetimeFigureOut">
              <a:rPr lang="en-US" smtClean="0">
                <a:solidFill>
                  <a:srgbClr val="000000">
                    <a:tint val="75000"/>
                  </a:srgbClr>
                </a:solidFill>
              </a:rPr>
              <a:pPr/>
              <a:t>4/20/2018</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2C79558D-3413-40FE-AAF1-AFE52A83348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87198863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B4499AD3-65B8-4C2B-A1A8-807577716001}" type="datetimeFigureOut">
              <a:rPr lang="en-US" smtClean="0">
                <a:solidFill>
                  <a:srgbClr val="000000">
                    <a:tint val="75000"/>
                  </a:srgbClr>
                </a:solidFill>
              </a:rPr>
              <a:pPr/>
              <a:t>4/20/2018</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2C79558D-3413-40FE-AAF1-AFE52A83348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38462223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99AD3-65B8-4C2B-A1A8-807577716001}" type="datetimeFigureOut">
              <a:rPr lang="en-US" smtClean="0">
                <a:solidFill>
                  <a:srgbClr val="000000">
                    <a:tint val="75000"/>
                  </a:srgbClr>
                </a:solidFill>
              </a:rPr>
              <a:pPr/>
              <a:t>4/20/2018</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2C79558D-3413-40FE-AAF1-AFE52A83348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85304008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99AD3-65B8-4C2B-A1A8-807577716001}" type="datetimeFigureOut">
              <a:rPr lang="en-US" smtClean="0">
                <a:solidFill>
                  <a:srgbClr val="000000">
                    <a:tint val="75000"/>
                  </a:srgbClr>
                </a:solidFill>
              </a:rPr>
              <a:pPr/>
              <a:t>4/20/2018</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2C79558D-3413-40FE-AAF1-AFE52A83348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3722194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499AD3-65B8-4C2B-A1A8-807577716001}" type="datetimeFigureOut">
              <a:rPr lang="en-US" smtClean="0">
                <a:solidFill>
                  <a:srgbClr val="000000">
                    <a:tint val="75000"/>
                  </a:srgbClr>
                </a:solidFill>
                <a:uFillTx/>
              </a:rPr>
              <a:pPr/>
              <a:t>4/20/2018</a:t>
            </a:fld>
            <a:endParaRPr lang="en-US">
              <a:solidFill>
                <a:srgbClr val="000000">
                  <a:tint val="75000"/>
                </a:srgbClr>
              </a:solidFill>
              <a:uFillTx/>
            </a:endParaRPr>
          </a:p>
        </p:txBody>
      </p:sp>
      <p:sp>
        <p:nvSpPr>
          <p:cNvPr id="8" name="Footer Placeholder 7"/>
          <p:cNvSpPr>
            <a:spLocks noGrp="1"/>
          </p:cNvSpPr>
          <p:nvPr>
            <p:ph type="ftr" sz="quarter" idx="11"/>
          </p:nvPr>
        </p:nvSpPr>
        <p:spPr/>
        <p:txBody>
          <a:bodyPr/>
          <a:lstStyle/>
          <a:p>
            <a:endParaRPr lang="en-US">
              <a:solidFill>
                <a:srgbClr val="000000">
                  <a:tint val="75000"/>
                </a:srgbClr>
              </a:solidFill>
              <a:uFillTx/>
            </a:endParaRPr>
          </a:p>
        </p:txBody>
      </p:sp>
      <p:sp>
        <p:nvSpPr>
          <p:cNvPr id="9" name="Slide Number Placeholder 8"/>
          <p:cNvSpPr>
            <a:spLocks noGrp="1"/>
          </p:cNvSpPr>
          <p:nvPr>
            <p:ph type="sldNum" sz="quarter" idx="12"/>
          </p:nvPr>
        </p:nvSpPr>
        <p:spPr/>
        <p:txBody>
          <a:bodyPr/>
          <a:lstStyle/>
          <a:p>
            <a:fld id="{2C79558D-3413-40FE-AAF1-AFE52A83348D}" type="slidenum">
              <a:rPr lang="en-US" smtClean="0">
                <a:solidFill>
                  <a:srgbClr val="000000">
                    <a:tint val="75000"/>
                  </a:srgbClr>
                </a:solidFill>
                <a:uFillTx/>
              </a:rPr>
              <a:pPr/>
              <a:t>‹#›</a:t>
            </a:fld>
            <a:endParaRPr lang="en-US">
              <a:solidFill>
                <a:srgbClr val="000000">
                  <a:tint val="75000"/>
                </a:srgbClr>
              </a:solidFill>
              <a:uFillTx/>
            </a:endParaRPr>
          </a:p>
        </p:txBody>
      </p:sp>
    </p:spTree>
    <p:extLst>
      <p:ext uri="{BB962C8B-B14F-4D97-AF65-F5344CB8AC3E}">
        <p14:creationId xmlns:p14="http://schemas.microsoft.com/office/powerpoint/2010/main" val="3732209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499AD3-65B8-4C2B-A1A8-807577716001}" type="datetimeFigureOut">
              <a:rPr lang="en-US" smtClean="0">
                <a:solidFill>
                  <a:srgbClr val="000000">
                    <a:tint val="75000"/>
                  </a:srgbClr>
                </a:solidFill>
                <a:uFillTx/>
              </a:rPr>
              <a:pPr/>
              <a:t>4/20/2018</a:t>
            </a:fld>
            <a:endParaRPr lang="en-US">
              <a:solidFill>
                <a:srgbClr val="000000">
                  <a:tint val="75000"/>
                </a:srgbClr>
              </a:solidFill>
              <a:uFillTx/>
            </a:endParaRPr>
          </a:p>
        </p:txBody>
      </p:sp>
      <p:sp>
        <p:nvSpPr>
          <p:cNvPr id="4" name="Footer Placeholder 3"/>
          <p:cNvSpPr>
            <a:spLocks noGrp="1"/>
          </p:cNvSpPr>
          <p:nvPr>
            <p:ph type="ftr" sz="quarter" idx="11"/>
          </p:nvPr>
        </p:nvSpPr>
        <p:spPr/>
        <p:txBody>
          <a:bodyPr/>
          <a:lstStyle/>
          <a:p>
            <a:endParaRPr lang="en-US">
              <a:solidFill>
                <a:srgbClr val="000000">
                  <a:tint val="75000"/>
                </a:srgbClr>
              </a:solidFill>
              <a:uFillTx/>
            </a:endParaRPr>
          </a:p>
        </p:txBody>
      </p:sp>
      <p:sp>
        <p:nvSpPr>
          <p:cNvPr id="5" name="Slide Number Placeholder 4"/>
          <p:cNvSpPr>
            <a:spLocks noGrp="1"/>
          </p:cNvSpPr>
          <p:nvPr>
            <p:ph type="sldNum" sz="quarter" idx="12"/>
          </p:nvPr>
        </p:nvSpPr>
        <p:spPr/>
        <p:txBody>
          <a:bodyPr/>
          <a:lstStyle/>
          <a:p>
            <a:fld id="{2C79558D-3413-40FE-AAF1-AFE52A83348D}" type="slidenum">
              <a:rPr lang="en-US" smtClean="0">
                <a:solidFill>
                  <a:srgbClr val="000000">
                    <a:tint val="75000"/>
                  </a:srgbClr>
                </a:solidFill>
                <a:uFillTx/>
              </a:rPr>
              <a:pPr/>
              <a:t>‹#›</a:t>
            </a:fld>
            <a:endParaRPr lang="en-US">
              <a:solidFill>
                <a:srgbClr val="000000">
                  <a:tint val="75000"/>
                </a:srgbClr>
              </a:solidFill>
              <a:uFillTx/>
            </a:endParaRPr>
          </a:p>
        </p:txBody>
      </p:sp>
    </p:spTree>
    <p:extLst>
      <p:ext uri="{BB962C8B-B14F-4D97-AF65-F5344CB8AC3E}">
        <p14:creationId xmlns:p14="http://schemas.microsoft.com/office/powerpoint/2010/main" val="1308345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499AD3-65B8-4C2B-A1A8-807577716001}" type="datetimeFigureOut">
              <a:rPr lang="en-US" smtClean="0">
                <a:solidFill>
                  <a:srgbClr val="000000">
                    <a:tint val="75000"/>
                  </a:srgbClr>
                </a:solidFill>
                <a:uFillTx/>
              </a:rPr>
              <a:pPr/>
              <a:t>4/20/2018</a:t>
            </a:fld>
            <a:endParaRPr lang="en-US">
              <a:solidFill>
                <a:srgbClr val="000000">
                  <a:tint val="75000"/>
                </a:srgbClr>
              </a:solidFill>
              <a:uFillTx/>
            </a:endParaRPr>
          </a:p>
        </p:txBody>
      </p:sp>
      <p:sp>
        <p:nvSpPr>
          <p:cNvPr id="3" name="Footer Placeholder 2"/>
          <p:cNvSpPr>
            <a:spLocks noGrp="1"/>
          </p:cNvSpPr>
          <p:nvPr>
            <p:ph type="ftr" sz="quarter" idx="11"/>
          </p:nvPr>
        </p:nvSpPr>
        <p:spPr/>
        <p:txBody>
          <a:bodyPr/>
          <a:lstStyle/>
          <a:p>
            <a:endParaRPr lang="en-US">
              <a:solidFill>
                <a:srgbClr val="000000">
                  <a:tint val="75000"/>
                </a:srgbClr>
              </a:solidFill>
              <a:uFillTx/>
            </a:endParaRPr>
          </a:p>
        </p:txBody>
      </p:sp>
      <p:sp>
        <p:nvSpPr>
          <p:cNvPr id="4" name="Slide Number Placeholder 3"/>
          <p:cNvSpPr>
            <a:spLocks noGrp="1"/>
          </p:cNvSpPr>
          <p:nvPr>
            <p:ph type="sldNum" sz="quarter" idx="12"/>
          </p:nvPr>
        </p:nvSpPr>
        <p:spPr/>
        <p:txBody>
          <a:bodyPr/>
          <a:lstStyle/>
          <a:p>
            <a:fld id="{2C79558D-3413-40FE-AAF1-AFE52A83348D}" type="slidenum">
              <a:rPr lang="en-US" smtClean="0">
                <a:solidFill>
                  <a:srgbClr val="000000">
                    <a:tint val="75000"/>
                  </a:srgbClr>
                </a:solidFill>
                <a:uFillTx/>
              </a:rPr>
              <a:pPr/>
              <a:t>‹#›</a:t>
            </a:fld>
            <a:endParaRPr lang="en-US">
              <a:solidFill>
                <a:srgbClr val="000000">
                  <a:tint val="75000"/>
                </a:srgbClr>
              </a:solidFill>
              <a:uFillTx/>
            </a:endParaRPr>
          </a:p>
        </p:txBody>
      </p:sp>
    </p:spTree>
    <p:extLst>
      <p:ext uri="{BB962C8B-B14F-4D97-AF65-F5344CB8AC3E}">
        <p14:creationId xmlns:p14="http://schemas.microsoft.com/office/powerpoint/2010/main" val="2125112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B4499AD3-65B8-4C2B-A1A8-807577716001}" type="datetimeFigureOut">
              <a:rPr lang="en-US" smtClean="0">
                <a:solidFill>
                  <a:srgbClr val="000000">
                    <a:tint val="75000"/>
                  </a:srgbClr>
                </a:solidFill>
                <a:uFillTx/>
              </a:rPr>
              <a:pPr/>
              <a:t>4/20/2018</a:t>
            </a:fld>
            <a:endParaRPr lang="en-US">
              <a:solidFill>
                <a:srgbClr val="000000">
                  <a:tint val="75000"/>
                </a:srgbClr>
              </a:solidFill>
              <a:uFillTx/>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uFillTx/>
            </a:endParaRPr>
          </a:p>
        </p:txBody>
      </p:sp>
      <p:sp>
        <p:nvSpPr>
          <p:cNvPr id="7" name="Slide Number Placeholder 6"/>
          <p:cNvSpPr>
            <a:spLocks noGrp="1"/>
          </p:cNvSpPr>
          <p:nvPr>
            <p:ph type="sldNum" sz="quarter" idx="12"/>
          </p:nvPr>
        </p:nvSpPr>
        <p:spPr/>
        <p:txBody>
          <a:bodyPr/>
          <a:lstStyle/>
          <a:p>
            <a:fld id="{2C79558D-3413-40FE-AAF1-AFE52A83348D}" type="slidenum">
              <a:rPr lang="en-US" smtClean="0">
                <a:solidFill>
                  <a:srgbClr val="000000">
                    <a:tint val="75000"/>
                  </a:srgbClr>
                </a:solidFill>
                <a:uFillTx/>
              </a:rPr>
              <a:pPr/>
              <a:t>‹#›</a:t>
            </a:fld>
            <a:endParaRPr lang="en-US">
              <a:solidFill>
                <a:srgbClr val="000000">
                  <a:tint val="75000"/>
                </a:srgbClr>
              </a:solidFill>
              <a:uFillTx/>
            </a:endParaRPr>
          </a:p>
        </p:txBody>
      </p:sp>
    </p:spTree>
    <p:extLst>
      <p:ext uri="{BB962C8B-B14F-4D97-AF65-F5344CB8AC3E}">
        <p14:creationId xmlns:p14="http://schemas.microsoft.com/office/powerpoint/2010/main" val="2159519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B4499AD3-65B8-4C2B-A1A8-807577716001}" type="datetimeFigureOut">
              <a:rPr lang="en-US" smtClean="0">
                <a:solidFill>
                  <a:srgbClr val="000000">
                    <a:tint val="75000"/>
                  </a:srgbClr>
                </a:solidFill>
                <a:uFillTx/>
              </a:rPr>
              <a:pPr/>
              <a:t>4/20/2018</a:t>
            </a:fld>
            <a:endParaRPr lang="en-US">
              <a:solidFill>
                <a:srgbClr val="000000">
                  <a:tint val="75000"/>
                </a:srgbClr>
              </a:solidFill>
              <a:uFillTx/>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uFillTx/>
            </a:endParaRPr>
          </a:p>
        </p:txBody>
      </p:sp>
      <p:sp>
        <p:nvSpPr>
          <p:cNvPr id="7" name="Slide Number Placeholder 6"/>
          <p:cNvSpPr>
            <a:spLocks noGrp="1"/>
          </p:cNvSpPr>
          <p:nvPr>
            <p:ph type="sldNum" sz="quarter" idx="12"/>
          </p:nvPr>
        </p:nvSpPr>
        <p:spPr/>
        <p:txBody>
          <a:bodyPr/>
          <a:lstStyle/>
          <a:p>
            <a:fld id="{2C79558D-3413-40FE-AAF1-AFE52A83348D}" type="slidenum">
              <a:rPr lang="en-US" smtClean="0">
                <a:solidFill>
                  <a:srgbClr val="000000">
                    <a:tint val="75000"/>
                  </a:srgbClr>
                </a:solidFill>
                <a:uFillTx/>
              </a:rPr>
              <a:pPr/>
              <a:t>‹#›</a:t>
            </a:fld>
            <a:endParaRPr lang="en-US">
              <a:solidFill>
                <a:srgbClr val="000000">
                  <a:tint val="75000"/>
                </a:srgbClr>
              </a:solidFill>
              <a:uFillTx/>
            </a:endParaRPr>
          </a:p>
        </p:txBody>
      </p:sp>
    </p:spTree>
    <p:extLst>
      <p:ext uri="{BB962C8B-B14F-4D97-AF65-F5344CB8AC3E}">
        <p14:creationId xmlns:p14="http://schemas.microsoft.com/office/powerpoint/2010/main" val="4136556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7BF4D55-FD38-4C87-B474-6029D53581BE}" type="datetimeFigureOut">
              <a:rPr lang="en-US" smtClean="0">
                <a:uFillTx/>
              </a:rPr>
              <a:pPr/>
              <a:t>4/20/2018</a:t>
            </a:fld>
            <a:endParaRPr lang="en-US">
              <a:uFillTx/>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uFillTx/>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98ADCC2-AD62-4F10-82FC-4EF02D708A06}" type="slidenum">
              <a:rPr lang="en-US" smtClean="0">
                <a:uFillTx/>
              </a:rPr>
              <a:pPr/>
              <a:t>‹#›</a:t>
            </a:fld>
            <a:endParaRPr lang="en-US">
              <a:uFillTx/>
            </a:endParaRPr>
          </a:p>
        </p:txBody>
      </p:sp>
    </p:spTree>
    <p:extLst>
      <p:ext uri="{BB962C8B-B14F-4D97-AF65-F5344CB8AC3E}">
        <p14:creationId xmlns:p14="http://schemas.microsoft.com/office/powerpoint/2010/main" val="3533028073"/>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7BF4D55-FD38-4C87-B474-6029D53581BE}" type="datetimeFigureOut">
              <a:rPr lang="en-US" smtClean="0">
                <a:solidFill>
                  <a:prstClr val="black">
                    <a:tint val="75000"/>
                  </a:prstClr>
                </a:solidFill>
              </a:rPr>
              <a:pPr/>
              <a:t>4/20/2018</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98ADCC2-AD62-4F10-82FC-4EF02D708A0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0984780"/>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00000"/>
            </a:gs>
            <a:gs pos="50000">
              <a:schemeClr val="bg1"/>
            </a:gs>
            <a:gs pos="97917">
              <a:schemeClr val="accent1"/>
            </a:gs>
          </a:gsLst>
          <a:lin ang="81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uFillTx/>
              </a:rPr>
              <a:t>Click to edit Master title style</a:t>
            </a:r>
            <a:endParaRPr lang="en-US">
              <a:uFillTx/>
            </a:endParaRPr>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uFillTx/>
              </a:defRPr>
            </a:lvl1pPr>
          </a:lstStyle>
          <a:p>
            <a:fld id="{B7BF4D55-FD38-4C87-B474-6029D53581BE}" type="datetimeFigureOut">
              <a:rPr lang="en-US" smtClean="0">
                <a:solidFill>
                  <a:srgbClr val="000000">
                    <a:tint val="75000"/>
                  </a:srgbClr>
                </a:solidFill>
              </a:rPr>
              <a:pPr/>
              <a:t>4/20/2018</a:t>
            </a:fld>
            <a:endParaRPr lang="en-US">
              <a:solidFill>
                <a:srgbClr val="000000">
                  <a:tint val="75000"/>
                </a:srgbClr>
              </a:solidFill>
            </a:endParaRPr>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uFillTx/>
              </a:defRPr>
            </a:lvl1pPr>
          </a:lstStyle>
          <a:p>
            <a:endParaRPr lang="en-US">
              <a:solidFill>
                <a:srgbClr val="000000">
                  <a:tint val="75000"/>
                </a:srgbClr>
              </a:solidFill>
            </a:endParaRPr>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uFillTx/>
              </a:defRPr>
            </a:lvl1pPr>
          </a:lstStyle>
          <a:p>
            <a:fld id="{698ADCC2-AD62-4F10-82FC-4EF02D708A06}"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923771991"/>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ctr" defTabSz="914400" rtl="0" eaLnBrk="1" latinLnBrk="0" hangingPunct="1">
        <a:spcBef>
          <a:spcPct val="0"/>
        </a:spcBef>
        <a:buNone/>
        <a:defRPr sz="4400" kern="1200">
          <a:solidFill>
            <a:schemeClr val="tx1"/>
          </a:solidFill>
          <a:uFillTx/>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uFillTx/>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uFillTx/>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uFillTx/>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uFillTx/>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uFillTx/>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uFillTx/>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uFillTx/>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uFillTx/>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uFillTx/>
          <a:latin typeface="+mn-lt"/>
          <a:ea typeface="+mn-ea"/>
          <a:cs typeface="+mn-cs"/>
        </a:defRPr>
      </a:lvl9pPr>
    </p:bodyStyle>
    <p:otherStyle>
      <a:defPPr>
        <a:defRPr lang="en-US">
          <a:uFillTx/>
        </a:defRPr>
      </a:defPPr>
      <a:lvl1pPr marL="0" algn="l" defTabSz="914400" rtl="0" eaLnBrk="1" latinLnBrk="0" hangingPunct="1">
        <a:defRPr sz="1800" kern="1200">
          <a:solidFill>
            <a:schemeClr val="tx1"/>
          </a:solidFill>
          <a:uFillTx/>
          <a:latin typeface="+mn-lt"/>
          <a:ea typeface="+mn-ea"/>
          <a:cs typeface="+mn-cs"/>
        </a:defRPr>
      </a:lvl1pPr>
      <a:lvl2pPr marL="457200" algn="l" defTabSz="914400" rtl="0" eaLnBrk="1" latinLnBrk="0" hangingPunct="1">
        <a:defRPr sz="1800" kern="1200">
          <a:solidFill>
            <a:schemeClr val="tx1"/>
          </a:solidFill>
          <a:uFillTx/>
          <a:latin typeface="+mn-lt"/>
          <a:ea typeface="+mn-ea"/>
          <a:cs typeface="+mn-cs"/>
        </a:defRPr>
      </a:lvl2pPr>
      <a:lvl3pPr marL="914400" algn="l" defTabSz="914400" rtl="0" eaLnBrk="1" latinLnBrk="0" hangingPunct="1">
        <a:defRPr sz="1800" kern="1200">
          <a:solidFill>
            <a:schemeClr val="tx1"/>
          </a:solidFill>
          <a:uFillTx/>
          <a:latin typeface="+mn-lt"/>
          <a:ea typeface="+mn-ea"/>
          <a:cs typeface="+mn-cs"/>
        </a:defRPr>
      </a:lvl3pPr>
      <a:lvl4pPr marL="1371600" algn="l" defTabSz="914400" rtl="0" eaLnBrk="1" latinLnBrk="0" hangingPunct="1">
        <a:defRPr sz="1800" kern="1200">
          <a:solidFill>
            <a:schemeClr val="tx1"/>
          </a:solidFill>
          <a:uFillTx/>
          <a:latin typeface="+mn-lt"/>
          <a:ea typeface="+mn-ea"/>
          <a:cs typeface="+mn-cs"/>
        </a:defRPr>
      </a:lvl4pPr>
      <a:lvl5pPr marL="1828800" algn="l" defTabSz="914400" rtl="0" eaLnBrk="1" latinLnBrk="0" hangingPunct="1">
        <a:defRPr sz="1800" kern="1200">
          <a:solidFill>
            <a:schemeClr val="tx1"/>
          </a:solidFill>
          <a:uFillTx/>
          <a:latin typeface="+mn-lt"/>
          <a:ea typeface="+mn-ea"/>
          <a:cs typeface="+mn-cs"/>
        </a:defRPr>
      </a:lvl5pPr>
      <a:lvl6pPr marL="2286000" algn="l" defTabSz="914400" rtl="0" eaLnBrk="1" latinLnBrk="0" hangingPunct="1">
        <a:defRPr sz="1800" kern="1200">
          <a:solidFill>
            <a:schemeClr val="tx1"/>
          </a:solidFill>
          <a:uFillTx/>
          <a:latin typeface="+mn-lt"/>
          <a:ea typeface="+mn-ea"/>
          <a:cs typeface="+mn-cs"/>
        </a:defRPr>
      </a:lvl6pPr>
      <a:lvl7pPr marL="2743200" algn="l" defTabSz="914400" rtl="0" eaLnBrk="1" latinLnBrk="0" hangingPunct="1">
        <a:defRPr sz="1800" kern="1200">
          <a:solidFill>
            <a:schemeClr val="tx1"/>
          </a:solidFill>
          <a:uFillTx/>
          <a:latin typeface="+mn-lt"/>
          <a:ea typeface="+mn-ea"/>
          <a:cs typeface="+mn-cs"/>
        </a:defRPr>
      </a:lvl7pPr>
      <a:lvl8pPr marL="3200400" algn="l" defTabSz="914400" rtl="0" eaLnBrk="1" latinLnBrk="0" hangingPunct="1">
        <a:defRPr sz="1800" kern="1200">
          <a:solidFill>
            <a:schemeClr val="tx1"/>
          </a:solidFill>
          <a:uFillTx/>
          <a:latin typeface="+mn-lt"/>
          <a:ea typeface="+mn-ea"/>
          <a:cs typeface="+mn-cs"/>
        </a:defRPr>
      </a:lvl8pPr>
      <a:lvl9pPr marL="3657600" algn="l" defTabSz="914400" rtl="0" eaLnBrk="1" latinLnBrk="0" hangingPunct="1">
        <a:defRPr sz="1800" kern="1200">
          <a:solidFill>
            <a:schemeClr val="tx1"/>
          </a:solidFill>
          <a:uFillTx/>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7BF4D55-FD38-4C87-B474-6029D53581BE}" type="datetimeFigureOut">
              <a:rPr lang="en-US" smtClean="0">
                <a:solidFill>
                  <a:prstClr val="black">
                    <a:tint val="75000"/>
                  </a:prstClr>
                </a:solidFill>
              </a:rPr>
              <a:pPr/>
              <a:t>4/20/2018</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98ADCC2-AD62-4F10-82FC-4EF02D708A0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4331700"/>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0.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Rectangle 1"/>
          <p:cNvSpPr/>
          <p:nvPr/>
        </p:nvSpPr>
        <p:spPr>
          <a:xfrm>
            <a:off x="478971" y="685800"/>
            <a:ext cx="8839200" cy="5543056"/>
          </a:xfrm>
          <a:prstGeom prst="rect">
            <a:avLst/>
          </a:prstGeom>
        </p:spPr>
        <p:txBody>
          <a:bodyPr wrap="square">
            <a:spAutoFit/>
          </a:bodyPr>
          <a:lstStyle/>
          <a:p>
            <a:pPr lvl="0">
              <a:lnSpc>
                <a:spcPct val="115000"/>
              </a:lnSpc>
            </a:pPr>
            <a:r>
              <a:rPr lang="en-US" sz="2800" dirty="0" smtClean="0">
                <a:solidFill>
                  <a:srgbClr val="000000"/>
                </a:solidFill>
                <a:latin typeface="Arial" panose="020B0604020202020204" pitchFamily="34" charset="0"/>
                <a:ea typeface="Calibri"/>
                <a:cs typeface="Arial" panose="020B0604020202020204" pitchFamily="34" charset="0"/>
              </a:rPr>
              <a:t>2017 Enacted </a:t>
            </a:r>
            <a:r>
              <a:rPr lang="en-US" sz="2800" dirty="0">
                <a:solidFill>
                  <a:srgbClr val="000000"/>
                </a:solidFill>
                <a:latin typeface="Arial" panose="020B0604020202020204" pitchFamily="34" charset="0"/>
                <a:ea typeface="Calibri"/>
                <a:cs typeface="Arial" panose="020B0604020202020204" pitchFamily="34" charset="0"/>
              </a:rPr>
              <a:t>Budget</a:t>
            </a:r>
            <a:r>
              <a:rPr lang="en-US" sz="2800" dirty="0" smtClean="0">
                <a:solidFill>
                  <a:srgbClr val="000000"/>
                </a:solidFill>
                <a:latin typeface="Arial" panose="020B0604020202020204" pitchFamily="34" charset="0"/>
                <a:ea typeface="Calibri"/>
                <a:cs typeface="Arial" panose="020B0604020202020204" pitchFamily="34" charset="0"/>
              </a:rPr>
              <a:t>:</a:t>
            </a:r>
          </a:p>
          <a:p>
            <a:pPr lvl="0">
              <a:lnSpc>
                <a:spcPct val="115000"/>
              </a:lnSpc>
            </a:pPr>
            <a:r>
              <a:rPr lang="en-US" sz="2800" dirty="0" smtClean="0">
                <a:solidFill>
                  <a:srgbClr val="000000"/>
                </a:solidFill>
                <a:latin typeface="Arial" panose="020B0604020202020204" pitchFamily="34" charset="0"/>
                <a:ea typeface="Calibri"/>
                <a:cs typeface="Arial" panose="020B0604020202020204" pitchFamily="34" charset="0"/>
              </a:rPr>
              <a:t>$2.86 Billion, $67 Million More </a:t>
            </a:r>
            <a:r>
              <a:rPr lang="en-US" sz="2800" dirty="0">
                <a:solidFill>
                  <a:srgbClr val="000000"/>
                </a:solidFill>
                <a:latin typeface="Arial" panose="020B0604020202020204" pitchFamily="34" charset="0"/>
                <a:ea typeface="Calibri"/>
                <a:cs typeface="Arial" panose="020B0604020202020204" pitchFamily="34" charset="0"/>
              </a:rPr>
              <a:t>T</a:t>
            </a:r>
            <a:r>
              <a:rPr lang="en-US" sz="2800" dirty="0" smtClean="0">
                <a:solidFill>
                  <a:srgbClr val="000000"/>
                </a:solidFill>
                <a:latin typeface="Arial" panose="020B0604020202020204" pitchFamily="34" charset="0"/>
                <a:ea typeface="Calibri"/>
                <a:cs typeface="Arial" panose="020B0604020202020204" pitchFamily="34" charset="0"/>
              </a:rPr>
              <a:t>han 2016</a:t>
            </a:r>
            <a:endParaRPr lang="en-US" sz="2800" dirty="0">
              <a:solidFill>
                <a:srgbClr val="000000"/>
              </a:solidFill>
              <a:latin typeface="Arial" panose="020B0604020202020204" pitchFamily="34" charset="0"/>
              <a:ea typeface="Calibri"/>
              <a:cs typeface="Arial" panose="020B0604020202020204" pitchFamily="34" charset="0"/>
            </a:endParaRPr>
          </a:p>
          <a:p>
            <a:pPr>
              <a:lnSpc>
                <a:spcPct val="115000"/>
              </a:lnSpc>
            </a:pPr>
            <a:endParaRPr lang="en-US" sz="2800" dirty="0" smtClean="0">
              <a:latin typeface="Arial" panose="020B0604020202020204" pitchFamily="34" charset="0"/>
              <a:ea typeface="Calibri"/>
              <a:cs typeface="Arial" panose="020B0604020202020204" pitchFamily="34" charset="0"/>
            </a:endParaRPr>
          </a:p>
          <a:p>
            <a:pPr>
              <a:lnSpc>
                <a:spcPct val="115000"/>
              </a:lnSpc>
            </a:pPr>
            <a:r>
              <a:rPr lang="en-US" sz="2800" dirty="0" smtClean="0">
                <a:latin typeface="Arial" panose="020B0604020202020204" pitchFamily="34" charset="0"/>
                <a:ea typeface="Calibri"/>
                <a:cs typeface="Arial" panose="020B0604020202020204" pitchFamily="34" charset="0"/>
              </a:rPr>
              <a:t>2018 </a:t>
            </a:r>
            <a:r>
              <a:rPr lang="en-US" sz="2800" dirty="0">
                <a:latin typeface="Arial" panose="020B0604020202020204" pitchFamily="34" charset="0"/>
                <a:ea typeface="Calibri"/>
                <a:cs typeface="Arial" panose="020B0604020202020204" pitchFamily="34" charset="0"/>
              </a:rPr>
              <a:t>Administration Budget:</a:t>
            </a:r>
          </a:p>
          <a:p>
            <a:pPr>
              <a:lnSpc>
                <a:spcPct val="115000"/>
              </a:lnSpc>
            </a:pPr>
            <a:r>
              <a:rPr lang="en-US" sz="2800" dirty="0" smtClean="0">
                <a:latin typeface="Arial" panose="020B0604020202020204" pitchFamily="34" charset="0"/>
                <a:ea typeface="Calibri"/>
                <a:cs typeface="Arial" panose="020B0604020202020204" pitchFamily="34" charset="0"/>
              </a:rPr>
              <a:t>$2.49 Billion, $375 </a:t>
            </a:r>
            <a:r>
              <a:rPr lang="en-US" sz="2800" dirty="0">
                <a:latin typeface="Arial" panose="020B0604020202020204" pitchFamily="34" charset="0"/>
                <a:ea typeface="Calibri"/>
                <a:cs typeface="Arial" panose="020B0604020202020204" pitchFamily="34" charset="0"/>
              </a:rPr>
              <a:t>Million </a:t>
            </a:r>
            <a:r>
              <a:rPr lang="en-US" sz="2800" dirty="0" smtClean="0">
                <a:latin typeface="Arial" panose="020B0604020202020204" pitchFamily="34" charset="0"/>
                <a:ea typeface="Calibri"/>
                <a:cs typeface="Arial" panose="020B0604020202020204" pitchFamily="34" charset="0"/>
              </a:rPr>
              <a:t>Below </a:t>
            </a:r>
            <a:r>
              <a:rPr lang="en-US" sz="2800" dirty="0">
                <a:latin typeface="Arial" panose="020B0604020202020204" pitchFamily="34" charset="0"/>
                <a:ea typeface="Calibri"/>
                <a:cs typeface="Arial" panose="020B0604020202020204" pitchFamily="34" charset="0"/>
              </a:rPr>
              <a:t>2017 Enacted</a:t>
            </a:r>
          </a:p>
          <a:p>
            <a:pPr>
              <a:lnSpc>
                <a:spcPct val="115000"/>
              </a:lnSpc>
            </a:pPr>
            <a:r>
              <a:rPr lang="en-US" sz="2800" dirty="0">
                <a:latin typeface="Arial" panose="020B0604020202020204" pitchFamily="34" charset="0"/>
                <a:ea typeface="Calibri"/>
                <a:cs typeface="Arial" panose="020B0604020202020204" pitchFamily="34" charset="0"/>
              </a:rPr>
              <a:t> </a:t>
            </a:r>
            <a:endParaRPr lang="en-US" sz="2800" dirty="0" smtClean="0">
              <a:latin typeface="Arial" panose="020B0604020202020204" pitchFamily="34" charset="0"/>
              <a:ea typeface="Calibri"/>
              <a:cs typeface="Arial" panose="020B0604020202020204" pitchFamily="34" charset="0"/>
            </a:endParaRPr>
          </a:p>
          <a:p>
            <a:pPr lvl="0">
              <a:lnSpc>
                <a:spcPct val="115000"/>
              </a:lnSpc>
            </a:pPr>
            <a:r>
              <a:rPr lang="en-US" sz="2800" dirty="0" smtClean="0">
                <a:solidFill>
                  <a:srgbClr val="000000"/>
                </a:solidFill>
                <a:latin typeface="Arial" panose="020B0604020202020204" pitchFamily="34" charset="0"/>
                <a:ea typeface="Calibri"/>
                <a:cs typeface="Arial" panose="020B0604020202020204" pitchFamily="34" charset="0"/>
              </a:rPr>
              <a:t>2018 </a:t>
            </a:r>
            <a:r>
              <a:rPr lang="en-US" sz="2800" dirty="0">
                <a:solidFill>
                  <a:srgbClr val="000000"/>
                </a:solidFill>
                <a:latin typeface="Arial" panose="020B0604020202020204" pitchFamily="34" charset="0"/>
                <a:ea typeface="Calibri"/>
                <a:cs typeface="Arial" panose="020B0604020202020204" pitchFamily="34" charset="0"/>
              </a:rPr>
              <a:t>Enacted Budget:</a:t>
            </a:r>
          </a:p>
          <a:p>
            <a:pPr lvl="0">
              <a:lnSpc>
                <a:spcPct val="115000"/>
              </a:lnSpc>
            </a:pPr>
            <a:r>
              <a:rPr lang="en-US" sz="2800" dirty="0" smtClean="0">
                <a:solidFill>
                  <a:srgbClr val="000000"/>
                </a:solidFill>
                <a:latin typeface="Arial" panose="020B0604020202020204" pitchFamily="34" charset="0"/>
                <a:ea typeface="Calibri"/>
                <a:cs typeface="Arial" panose="020B0604020202020204" pitchFamily="34" charset="0"/>
              </a:rPr>
              <a:t>$3.06 </a:t>
            </a:r>
            <a:r>
              <a:rPr lang="en-US" sz="2800" dirty="0">
                <a:solidFill>
                  <a:srgbClr val="000000"/>
                </a:solidFill>
                <a:latin typeface="Arial" panose="020B0604020202020204" pitchFamily="34" charset="0"/>
                <a:ea typeface="Calibri"/>
                <a:cs typeface="Arial" panose="020B0604020202020204" pitchFamily="34" charset="0"/>
              </a:rPr>
              <a:t>Billion, </a:t>
            </a:r>
            <a:r>
              <a:rPr lang="en-US" sz="2800" dirty="0" smtClean="0">
                <a:solidFill>
                  <a:srgbClr val="000000"/>
                </a:solidFill>
                <a:latin typeface="Arial" panose="020B0604020202020204" pitchFamily="34" charset="0"/>
                <a:ea typeface="Calibri"/>
                <a:cs typeface="Arial" panose="020B0604020202020204" pitchFamily="34" charset="0"/>
              </a:rPr>
              <a:t>$204 </a:t>
            </a:r>
            <a:r>
              <a:rPr lang="en-US" sz="2800" dirty="0">
                <a:solidFill>
                  <a:srgbClr val="000000"/>
                </a:solidFill>
                <a:latin typeface="Arial" panose="020B0604020202020204" pitchFamily="34" charset="0"/>
                <a:ea typeface="Calibri"/>
                <a:cs typeface="Arial" panose="020B0604020202020204" pitchFamily="34" charset="0"/>
              </a:rPr>
              <a:t>Million More Than </a:t>
            </a:r>
            <a:r>
              <a:rPr lang="en-US" sz="2800" dirty="0" smtClean="0">
                <a:solidFill>
                  <a:srgbClr val="000000"/>
                </a:solidFill>
                <a:latin typeface="Arial" panose="020B0604020202020204" pitchFamily="34" charset="0"/>
                <a:ea typeface="Calibri"/>
                <a:cs typeface="Arial" panose="020B0604020202020204" pitchFamily="34" charset="0"/>
              </a:rPr>
              <a:t>2017</a:t>
            </a:r>
            <a:endParaRPr lang="en-US" sz="2800" dirty="0">
              <a:solidFill>
                <a:srgbClr val="000000"/>
              </a:solidFill>
              <a:latin typeface="Arial" panose="020B0604020202020204" pitchFamily="34" charset="0"/>
              <a:ea typeface="Calibri"/>
              <a:cs typeface="Arial" panose="020B0604020202020204" pitchFamily="34" charset="0"/>
            </a:endParaRPr>
          </a:p>
          <a:p>
            <a:pPr>
              <a:lnSpc>
                <a:spcPct val="115000"/>
              </a:lnSpc>
            </a:pPr>
            <a:endParaRPr lang="en-US" sz="2800" dirty="0">
              <a:latin typeface="Arial" panose="020B0604020202020204" pitchFamily="34" charset="0"/>
              <a:ea typeface="Calibri"/>
              <a:cs typeface="Arial" panose="020B0604020202020204" pitchFamily="34" charset="0"/>
            </a:endParaRPr>
          </a:p>
          <a:p>
            <a:pPr>
              <a:lnSpc>
                <a:spcPct val="115000"/>
              </a:lnSpc>
            </a:pPr>
            <a:r>
              <a:rPr lang="en-US" sz="2800" dirty="0">
                <a:latin typeface="Arial" panose="020B0604020202020204" pitchFamily="34" charset="0"/>
                <a:ea typeface="Calibri"/>
                <a:cs typeface="Arial" panose="020B0604020202020204" pitchFamily="34" charset="0"/>
              </a:rPr>
              <a:t>2019 Administration Budget:</a:t>
            </a:r>
          </a:p>
          <a:p>
            <a:pPr>
              <a:lnSpc>
                <a:spcPct val="115000"/>
              </a:lnSpc>
            </a:pPr>
            <a:r>
              <a:rPr lang="en-US" sz="2800" dirty="0" smtClean="0">
                <a:latin typeface="Arial" panose="020B0604020202020204" pitchFamily="34" charset="0"/>
                <a:ea typeface="Calibri"/>
                <a:cs typeface="Arial" panose="020B0604020202020204" pitchFamily="34" charset="0"/>
              </a:rPr>
              <a:t>$2.39 Billion, $665 Million Below 2018 Enacted</a:t>
            </a:r>
            <a:endParaRPr lang="en-US" sz="2800" dirty="0">
              <a:latin typeface="Arial" panose="020B0604020202020204" pitchFamily="34" charset="0"/>
              <a:ea typeface="Calibri"/>
              <a:cs typeface="Arial" panose="020B0604020202020204" pitchFamily="34" charset="0"/>
            </a:endParaRPr>
          </a:p>
        </p:txBody>
      </p:sp>
    </p:spTree>
    <p:extLst>
      <p:ext uri="{BB962C8B-B14F-4D97-AF65-F5344CB8AC3E}">
        <p14:creationId xmlns:p14="http://schemas.microsoft.com/office/powerpoint/2010/main" val="31187151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graphicFrame>
        <p:nvGraphicFramePr>
          <p:cNvPr id="8" name="Object 7"/>
          <p:cNvGraphicFramePr>
            <a:graphicFrameLocks noChangeAspect="1"/>
          </p:cNvGraphicFramePr>
          <p:nvPr>
            <p:extLst>
              <p:ext uri="{D42A27DB-BD31-4B8C-83A1-F6EECF244321}">
                <p14:modId xmlns:p14="http://schemas.microsoft.com/office/powerpoint/2010/main" val="68362091"/>
              </p:ext>
            </p:extLst>
          </p:nvPr>
        </p:nvGraphicFramePr>
        <p:xfrm>
          <a:off x="2209800" y="-9437"/>
          <a:ext cx="4495800" cy="6867437"/>
        </p:xfrm>
        <a:graphic>
          <a:graphicData uri="http://schemas.openxmlformats.org/presentationml/2006/ole">
            <mc:AlternateContent xmlns:mc="http://schemas.openxmlformats.org/markup-compatibility/2006">
              <mc:Choice xmlns:v="urn:schemas-microsoft-com:vml" Requires="v">
                <p:oleObj spid="_x0000_s1053" name="Workbook" r:id="rId4" imgW="3076560" imgH="5553000" progId="Lotus123.Workbook.98">
                  <p:embed/>
                </p:oleObj>
              </mc:Choice>
              <mc:Fallback>
                <p:oleObj name="Workbook" r:id="rId4" imgW="3076560" imgH="5553000" progId="Lotus123.Workbook.98">
                  <p:embed/>
                  <p:pic>
                    <p:nvPicPr>
                      <p:cNvPr id="0" name=""/>
                      <p:cNvPicPr/>
                      <p:nvPr/>
                    </p:nvPicPr>
                    <p:blipFill>
                      <a:blip r:embed="rId5"/>
                      <a:stretch>
                        <a:fillRect/>
                      </a:stretch>
                    </p:blipFill>
                    <p:spPr>
                      <a:xfrm>
                        <a:off x="2209800" y="-9437"/>
                        <a:ext cx="4495800" cy="6867437"/>
                      </a:xfrm>
                      <a:prstGeom prst="rect">
                        <a:avLst/>
                      </a:prstGeom>
                    </p:spPr>
                  </p:pic>
                </p:oleObj>
              </mc:Fallback>
            </mc:AlternateContent>
          </a:graphicData>
        </a:graphic>
      </p:graphicFrame>
    </p:spTree>
    <p:extLst>
      <p:ext uri="{BB962C8B-B14F-4D97-AF65-F5344CB8AC3E}">
        <p14:creationId xmlns:p14="http://schemas.microsoft.com/office/powerpoint/2010/main" val="12188122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Rectangle 2"/>
          <p:cNvSpPr/>
          <p:nvPr/>
        </p:nvSpPr>
        <p:spPr>
          <a:xfrm>
            <a:off x="152400" y="311336"/>
            <a:ext cx="8991600" cy="6546664"/>
          </a:xfrm>
          <a:prstGeom prst="rect">
            <a:avLst/>
          </a:prstGeom>
          <a:solidFill>
            <a:schemeClr val="accent1">
              <a:lumMod val="60000"/>
              <a:lumOff val="40000"/>
            </a:schemeClr>
          </a:solidFill>
        </p:spPr>
        <p:txBody>
          <a:bodyPr wrap="square">
            <a:spAutoFit/>
          </a:bodyPr>
          <a:lstStyle/>
          <a:p>
            <a:pPr>
              <a:lnSpc>
                <a:spcPct val="107000"/>
              </a:lnSpc>
            </a:pPr>
            <a:r>
              <a:rPr lang="en-US" sz="2800" dirty="0">
                <a:latin typeface="Arial" panose="020B0604020202020204" pitchFamily="34" charset="0"/>
                <a:ea typeface="Calibri"/>
                <a:cs typeface="Arial" panose="020B0604020202020204" pitchFamily="34" charset="0"/>
              </a:rPr>
              <a:t>W</a:t>
            </a:r>
            <a:r>
              <a:rPr lang="en-US" sz="2800" dirty="0" smtClean="0">
                <a:latin typeface="Arial" panose="020B0604020202020204" pitchFamily="34" charset="0"/>
                <a:ea typeface="Calibri"/>
                <a:cs typeface="Arial" panose="020B0604020202020204" pitchFamily="34" charset="0"/>
              </a:rPr>
              <a:t>e </a:t>
            </a:r>
            <a:r>
              <a:rPr lang="en-US" sz="2800" dirty="0">
                <a:latin typeface="Arial" panose="020B0604020202020204" pitchFamily="34" charset="0"/>
                <a:ea typeface="Calibri"/>
                <a:cs typeface="Arial" panose="020B0604020202020204" pitchFamily="34" charset="0"/>
              </a:rPr>
              <a:t>are facing dire times for the BIA budget.  It appears that our only hope to avoid severe budget cuts lies with Congress, not the Administration.  </a:t>
            </a:r>
            <a:endParaRPr lang="en-US" sz="2800" dirty="0" smtClean="0">
              <a:latin typeface="Arial" panose="020B0604020202020204" pitchFamily="34" charset="0"/>
              <a:ea typeface="Calibri"/>
              <a:cs typeface="Arial" panose="020B0604020202020204" pitchFamily="34" charset="0"/>
            </a:endParaRPr>
          </a:p>
          <a:p>
            <a:pPr>
              <a:lnSpc>
                <a:spcPct val="107000"/>
              </a:lnSpc>
            </a:pPr>
            <a:endParaRPr lang="en-US" sz="2800" dirty="0">
              <a:latin typeface="Arial" panose="020B0604020202020204" pitchFamily="34" charset="0"/>
              <a:ea typeface="Calibri"/>
              <a:cs typeface="Arial" panose="020B0604020202020204" pitchFamily="34" charset="0"/>
            </a:endParaRPr>
          </a:p>
          <a:p>
            <a:pPr>
              <a:lnSpc>
                <a:spcPct val="107000"/>
              </a:lnSpc>
            </a:pPr>
            <a:r>
              <a:rPr lang="en-US" sz="2800" dirty="0" smtClean="0">
                <a:latin typeface="Arial" panose="020B0604020202020204" pitchFamily="34" charset="0"/>
                <a:ea typeface="Calibri"/>
                <a:cs typeface="Arial" panose="020B0604020202020204" pitchFamily="34" charset="0"/>
              </a:rPr>
              <a:t>A primary role of Tribal Leaders and Indian Affairs Leadership, through TIBC &amp; SGAC, is to advocate for BIA funding increases.  This job has become much more complicated under the present Administration.</a:t>
            </a:r>
            <a:endParaRPr lang="en-US" sz="2800" dirty="0">
              <a:latin typeface="Arial" panose="020B0604020202020204" pitchFamily="34" charset="0"/>
              <a:ea typeface="Calibri"/>
              <a:cs typeface="Arial" panose="020B0604020202020204" pitchFamily="34" charset="0"/>
            </a:endParaRPr>
          </a:p>
          <a:p>
            <a:pPr>
              <a:lnSpc>
                <a:spcPct val="107000"/>
              </a:lnSpc>
            </a:pPr>
            <a:r>
              <a:rPr lang="en-US" sz="2800" dirty="0">
                <a:latin typeface="Arial" panose="020B0604020202020204" pitchFamily="34" charset="0"/>
                <a:ea typeface="Calibri"/>
                <a:cs typeface="Arial" panose="020B0604020202020204" pitchFamily="34" charset="0"/>
              </a:rPr>
              <a:t> </a:t>
            </a:r>
          </a:p>
          <a:p>
            <a:pPr>
              <a:lnSpc>
                <a:spcPct val="107000"/>
              </a:lnSpc>
            </a:pPr>
            <a:r>
              <a:rPr lang="en-US" sz="2800" dirty="0">
                <a:latin typeface="Arial" panose="020B0604020202020204" pitchFamily="34" charset="0"/>
                <a:ea typeface="Calibri"/>
                <a:cs typeface="Arial" panose="020B0604020202020204" pitchFamily="34" charset="0"/>
              </a:rPr>
              <a:t>The Administration </a:t>
            </a:r>
            <a:r>
              <a:rPr lang="en-US" sz="2800" dirty="0" smtClean="0">
                <a:latin typeface="Arial" panose="020B0604020202020204" pitchFamily="34" charset="0"/>
                <a:ea typeface="Calibri"/>
                <a:cs typeface="Arial" panose="020B0604020202020204" pitchFamily="34" charset="0"/>
              </a:rPr>
              <a:t>says it wants </a:t>
            </a:r>
            <a:r>
              <a:rPr lang="en-US" sz="2800" dirty="0">
                <a:latin typeface="Arial" panose="020B0604020202020204" pitchFamily="34" charset="0"/>
                <a:ea typeface="Calibri"/>
                <a:cs typeface="Arial" panose="020B0604020202020204" pitchFamily="34" charset="0"/>
              </a:rPr>
              <a:t>to preserve Core Tribal Programs, but </a:t>
            </a:r>
            <a:r>
              <a:rPr lang="en-US" sz="2800" dirty="0" smtClean="0">
                <a:latin typeface="Arial" panose="020B0604020202020204" pitchFamily="34" charset="0"/>
                <a:ea typeface="Calibri"/>
                <a:cs typeface="Arial" panose="020B0604020202020204" pitchFamily="34" charset="0"/>
              </a:rPr>
              <a:t>does </a:t>
            </a:r>
            <a:r>
              <a:rPr lang="en-US" sz="2800" dirty="0">
                <a:latin typeface="Arial" panose="020B0604020202020204" pitchFamily="34" charset="0"/>
                <a:ea typeface="Calibri"/>
                <a:cs typeface="Arial" panose="020B0604020202020204" pitchFamily="34" charset="0"/>
              </a:rPr>
              <a:t>not understand what the Core programs </a:t>
            </a:r>
            <a:r>
              <a:rPr lang="en-US" sz="2800" dirty="0" smtClean="0">
                <a:latin typeface="Arial" panose="020B0604020202020204" pitchFamily="34" charset="0"/>
                <a:ea typeface="Calibri"/>
                <a:cs typeface="Arial" panose="020B0604020202020204" pitchFamily="34" charset="0"/>
              </a:rPr>
              <a:t>are. Most of the budget lines cut or eliminated do in fact deliver Core funding to </a:t>
            </a:r>
            <a:r>
              <a:rPr lang="en-US" sz="2800" dirty="0">
                <a:latin typeface="Arial" panose="020B0604020202020204" pitchFamily="34" charset="0"/>
                <a:ea typeface="Calibri"/>
                <a:cs typeface="Arial" panose="020B0604020202020204" pitchFamily="34" charset="0"/>
              </a:rPr>
              <a:t>tribes.</a:t>
            </a:r>
          </a:p>
          <a:p>
            <a:pPr>
              <a:lnSpc>
                <a:spcPct val="107000"/>
              </a:lnSpc>
            </a:pPr>
            <a:r>
              <a:rPr lang="en-US" sz="2800" dirty="0">
                <a:latin typeface="Times New Roman"/>
                <a:ea typeface="Calibri"/>
                <a:cs typeface="Times New Roman"/>
              </a:rPr>
              <a:t> </a:t>
            </a:r>
            <a:endParaRPr lang="en-US" sz="2800" dirty="0">
              <a:ea typeface="Calibri"/>
              <a:cs typeface="Times New Roman"/>
            </a:endParaRPr>
          </a:p>
        </p:txBody>
      </p:sp>
    </p:spTree>
    <p:extLst>
      <p:ext uri="{BB962C8B-B14F-4D97-AF65-F5344CB8AC3E}">
        <p14:creationId xmlns:p14="http://schemas.microsoft.com/office/powerpoint/2010/main" val="4919886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Rectangle 1"/>
          <p:cNvSpPr/>
          <p:nvPr/>
        </p:nvSpPr>
        <p:spPr>
          <a:xfrm>
            <a:off x="457200" y="914400"/>
            <a:ext cx="8229600" cy="3490186"/>
          </a:xfrm>
          <a:prstGeom prst="rect">
            <a:avLst/>
          </a:prstGeom>
        </p:spPr>
        <p:txBody>
          <a:bodyPr wrap="square">
            <a:spAutoFit/>
          </a:bodyPr>
          <a:lstStyle/>
          <a:p>
            <a:pPr algn="ctr">
              <a:lnSpc>
                <a:spcPct val="115000"/>
              </a:lnSpc>
            </a:pPr>
            <a:r>
              <a:rPr lang="en-US" sz="2400" dirty="0">
                <a:solidFill>
                  <a:srgbClr val="000000"/>
                </a:solidFill>
                <a:latin typeface="Arial" panose="020B0604020202020204" pitchFamily="34" charset="0"/>
                <a:ea typeface="Calibri" panose="020F0502020204030204" pitchFamily="34" charset="0"/>
                <a:cs typeface="Arial" panose="020B0604020202020204" pitchFamily="34" charset="0"/>
              </a:rPr>
              <a:t>2018 BIA Enacted Budget Highlights</a:t>
            </a:r>
            <a:endParaRPr lang="en-US" sz="2400" dirty="0">
              <a:latin typeface="Arial" panose="020B0604020202020204" pitchFamily="34" charset="0"/>
              <a:ea typeface="Calibri" panose="020F0502020204030204" pitchFamily="34" charset="0"/>
              <a:cs typeface="Arial" panose="020B0604020202020204" pitchFamily="34" charset="0"/>
            </a:endParaRPr>
          </a:p>
          <a:p>
            <a:pPr>
              <a:lnSpc>
                <a:spcPct val="115000"/>
              </a:lnSpc>
            </a:pPr>
            <a:r>
              <a:rPr lang="en-US" sz="2400" dirty="0">
                <a:solidFill>
                  <a:srgbClr val="000000"/>
                </a:solidFill>
                <a:latin typeface="Arial" panose="020B0604020202020204" pitchFamily="34" charset="0"/>
                <a:ea typeface="Calibri" panose="020F0502020204030204" pitchFamily="34" charset="0"/>
                <a:cs typeface="Arial" panose="020B0604020202020204" pitchFamily="34" charset="0"/>
              </a:rPr>
              <a:t> </a:t>
            </a:r>
            <a:endParaRPr lang="en-US" sz="2400" dirty="0">
              <a:latin typeface="Arial" panose="020B0604020202020204" pitchFamily="34" charset="0"/>
              <a:ea typeface="Calibri" panose="020F0502020204030204" pitchFamily="34" charset="0"/>
              <a:cs typeface="Arial" panose="020B0604020202020204" pitchFamily="34" charset="0"/>
            </a:endParaRPr>
          </a:p>
          <a:p>
            <a:pPr>
              <a:lnSpc>
                <a:spcPct val="115000"/>
              </a:lnSpc>
            </a:pPr>
            <a:r>
              <a:rPr lang="en-US" sz="2400" dirty="0">
                <a:solidFill>
                  <a:srgbClr val="000000"/>
                </a:solidFill>
                <a:latin typeface="Arial" panose="020B0604020202020204" pitchFamily="34" charset="0"/>
                <a:ea typeface="Calibri" panose="020F0502020204030204" pitchFamily="34" charset="0"/>
                <a:cs typeface="Arial" panose="020B0604020202020204" pitchFamily="34" charset="0"/>
              </a:rPr>
              <a:t>$3.1 billion, $204 million above 2017 (7.1%)</a:t>
            </a:r>
            <a:endParaRPr lang="en-US" sz="2400" dirty="0">
              <a:latin typeface="Arial" panose="020B0604020202020204" pitchFamily="34" charset="0"/>
              <a:ea typeface="Calibri" panose="020F0502020204030204" pitchFamily="34" charset="0"/>
              <a:cs typeface="Arial" panose="020B0604020202020204" pitchFamily="34" charset="0"/>
            </a:endParaRPr>
          </a:p>
          <a:p>
            <a:pPr>
              <a:lnSpc>
                <a:spcPct val="115000"/>
              </a:lnSpc>
            </a:pPr>
            <a:r>
              <a:rPr lang="en-US" sz="2400" dirty="0">
                <a:solidFill>
                  <a:srgbClr val="000000"/>
                </a:solidFill>
                <a:latin typeface="Arial" panose="020B0604020202020204" pitchFamily="34" charset="0"/>
                <a:ea typeface="Calibri" panose="020F0502020204030204" pitchFamily="34" charset="0"/>
                <a:cs typeface="Arial" panose="020B0604020202020204" pitchFamily="34" charset="0"/>
              </a:rPr>
              <a:t> </a:t>
            </a:r>
            <a:endParaRPr lang="en-US" sz="2400" dirty="0">
              <a:latin typeface="Arial" panose="020B0604020202020204" pitchFamily="34" charset="0"/>
              <a:ea typeface="Calibri" panose="020F0502020204030204" pitchFamily="34" charset="0"/>
              <a:cs typeface="Arial" panose="020B0604020202020204" pitchFamily="34" charset="0"/>
            </a:endParaRPr>
          </a:p>
          <a:p>
            <a:pPr>
              <a:lnSpc>
                <a:spcPct val="115000"/>
              </a:lnSpc>
            </a:pPr>
            <a:r>
              <a:rPr lang="en-US" sz="2400" dirty="0">
                <a:solidFill>
                  <a:srgbClr val="000000"/>
                </a:solidFill>
                <a:latin typeface="Arial" panose="020B0604020202020204" pitchFamily="34" charset="0"/>
                <a:ea typeface="Calibri" panose="020F0502020204030204" pitchFamily="34" charset="0"/>
                <a:cs typeface="Arial" panose="020B0604020202020204" pitchFamily="34" charset="0"/>
              </a:rPr>
              <a:t>Bulk of increase ($165+ million) in Construction and Infrastructure</a:t>
            </a:r>
            <a:endParaRPr lang="en-US" sz="2400" dirty="0">
              <a:latin typeface="Arial" panose="020B0604020202020204" pitchFamily="34" charset="0"/>
              <a:ea typeface="Calibri" panose="020F0502020204030204" pitchFamily="34" charset="0"/>
              <a:cs typeface="Arial" panose="020B0604020202020204" pitchFamily="34" charset="0"/>
            </a:endParaRPr>
          </a:p>
          <a:p>
            <a:pPr>
              <a:lnSpc>
                <a:spcPct val="115000"/>
              </a:lnSpc>
            </a:pPr>
            <a:r>
              <a:rPr lang="en-US" sz="2400" dirty="0">
                <a:solidFill>
                  <a:srgbClr val="000000"/>
                </a:solidFill>
                <a:latin typeface="Arial" panose="020B0604020202020204" pitchFamily="34" charset="0"/>
                <a:ea typeface="Calibri" panose="020F0502020204030204" pitchFamily="34" charset="0"/>
                <a:cs typeface="Arial" panose="020B0604020202020204" pitchFamily="34" charset="0"/>
              </a:rPr>
              <a:t> </a:t>
            </a:r>
            <a:endParaRPr lang="en-US" sz="2400" dirty="0">
              <a:latin typeface="Arial" panose="020B0604020202020204" pitchFamily="34" charset="0"/>
              <a:ea typeface="Calibri" panose="020F0502020204030204" pitchFamily="34" charset="0"/>
              <a:cs typeface="Arial" panose="020B0604020202020204" pitchFamily="34" charset="0"/>
            </a:endParaRPr>
          </a:p>
          <a:p>
            <a:pPr>
              <a:lnSpc>
                <a:spcPct val="115000"/>
              </a:lnSpc>
            </a:pPr>
            <a:r>
              <a:rPr lang="en-US" sz="2400" dirty="0">
                <a:solidFill>
                  <a:srgbClr val="000000"/>
                </a:solidFill>
                <a:latin typeface="Arial" panose="020B0604020202020204" pitchFamily="34" charset="0"/>
                <a:ea typeface="Calibri" panose="020F0502020204030204" pitchFamily="34" charset="0"/>
                <a:cs typeface="Arial" panose="020B0604020202020204" pitchFamily="34" charset="0"/>
              </a:rPr>
              <a:t>All of the Administration’s proposed cuts were restored</a:t>
            </a:r>
            <a:endParaRPr lang="en-US" sz="2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19759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Rectangle 1"/>
          <p:cNvSpPr/>
          <p:nvPr/>
        </p:nvSpPr>
        <p:spPr>
          <a:xfrm>
            <a:off x="457200" y="152401"/>
            <a:ext cx="8153400" cy="6038576"/>
          </a:xfrm>
          <a:prstGeom prst="rect">
            <a:avLst/>
          </a:prstGeom>
        </p:spPr>
        <p:txBody>
          <a:bodyPr wrap="square">
            <a:spAutoFit/>
          </a:bodyPr>
          <a:lstStyle/>
          <a:p>
            <a:pPr algn="ctr">
              <a:lnSpc>
                <a:spcPct val="115000"/>
              </a:lnSpc>
            </a:pPr>
            <a:r>
              <a:rPr lang="en-US" sz="2400" dirty="0">
                <a:solidFill>
                  <a:srgbClr val="000000"/>
                </a:solidFill>
                <a:latin typeface="Arial" panose="020B0604020202020204" pitchFamily="34" charset="0"/>
                <a:ea typeface="Calibri" panose="020F0502020204030204" pitchFamily="34" charset="0"/>
                <a:cs typeface="Arial" panose="020B0604020202020204" pitchFamily="34" charset="0"/>
              </a:rPr>
              <a:t>2018 Programmatic </a:t>
            </a:r>
            <a:r>
              <a:rPr lang="en-US" sz="2400" dirty="0" smtClean="0">
                <a:solidFill>
                  <a:srgbClr val="000000"/>
                </a:solidFill>
                <a:latin typeface="Arial" panose="020B0604020202020204" pitchFamily="34" charset="0"/>
                <a:ea typeface="Calibri" panose="020F0502020204030204" pitchFamily="34" charset="0"/>
                <a:cs typeface="Arial" panose="020B0604020202020204" pitchFamily="34" charset="0"/>
              </a:rPr>
              <a:t>Increases</a:t>
            </a:r>
            <a:endParaRPr lang="en-US" dirty="0" smtClean="0">
              <a:solidFill>
                <a:srgbClr val="000000"/>
              </a:solidFill>
              <a:latin typeface="Arial" panose="020B0604020202020204" pitchFamily="34" charset="0"/>
              <a:ea typeface="Calibri" panose="020F0502020204030204" pitchFamily="34" charset="0"/>
              <a:cs typeface="Arial" panose="020B0604020202020204" pitchFamily="34" charset="0"/>
            </a:endParaRPr>
          </a:p>
          <a:p>
            <a:pPr algn="ctr">
              <a:lnSpc>
                <a:spcPct val="115000"/>
              </a:lnSpc>
            </a:pPr>
            <a:endParaRPr lang="en-US" dirty="0">
              <a:latin typeface="Arial" panose="020B0604020202020204" pitchFamily="34" charset="0"/>
              <a:ea typeface="Calibri" panose="020F0502020204030204" pitchFamily="34" charset="0"/>
              <a:cs typeface="Arial" panose="020B0604020202020204" pitchFamily="34" charset="0"/>
            </a:endParaRPr>
          </a:p>
          <a:p>
            <a:pPr>
              <a:lnSpc>
                <a:spcPct val="115000"/>
              </a:lnSpc>
            </a:pPr>
            <a:r>
              <a:rPr lang="en-US" sz="2400" dirty="0">
                <a:solidFill>
                  <a:srgbClr val="000000"/>
                </a:solidFill>
                <a:latin typeface="Arial" panose="020B0604020202020204" pitchFamily="34" charset="0"/>
                <a:ea typeface="Calibri" panose="020F0502020204030204" pitchFamily="34" charset="0"/>
                <a:cs typeface="Arial" panose="020B0604020202020204" pitchFamily="34" charset="0"/>
              </a:rPr>
              <a:t>+ $4.3 million for Road Maintenance </a:t>
            </a:r>
            <a:endParaRPr lang="en-US" sz="2400" dirty="0">
              <a:latin typeface="Arial" panose="020B0604020202020204" pitchFamily="34" charset="0"/>
              <a:ea typeface="Calibri" panose="020F0502020204030204" pitchFamily="34" charset="0"/>
              <a:cs typeface="Arial" panose="020B0604020202020204" pitchFamily="34" charset="0"/>
            </a:endParaRPr>
          </a:p>
          <a:p>
            <a:pPr>
              <a:lnSpc>
                <a:spcPct val="115000"/>
              </a:lnSpc>
            </a:pPr>
            <a:r>
              <a:rPr lang="en-US" sz="2400" dirty="0">
                <a:solidFill>
                  <a:srgbClr val="000000"/>
                </a:solidFill>
                <a:latin typeface="Arial" panose="020B0604020202020204" pitchFamily="34" charset="0"/>
                <a:ea typeface="Calibri" panose="020F0502020204030204" pitchFamily="34" charset="0"/>
                <a:cs typeface="Arial" panose="020B0604020202020204" pitchFamily="34" charset="0"/>
              </a:rPr>
              <a:t>+ $1.2 million for Welfare Assistance</a:t>
            </a:r>
            <a:endParaRPr lang="en-US" sz="2400" dirty="0">
              <a:latin typeface="Arial" panose="020B0604020202020204" pitchFamily="34" charset="0"/>
              <a:ea typeface="Calibri" panose="020F0502020204030204" pitchFamily="34" charset="0"/>
              <a:cs typeface="Arial" panose="020B0604020202020204" pitchFamily="34" charset="0"/>
            </a:endParaRPr>
          </a:p>
          <a:p>
            <a:pPr>
              <a:lnSpc>
                <a:spcPct val="115000"/>
              </a:lnSpc>
            </a:pPr>
            <a:r>
              <a:rPr lang="en-US" sz="2400" dirty="0">
                <a:solidFill>
                  <a:srgbClr val="000000"/>
                </a:solidFill>
                <a:latin typeface="Arial" panose="020B0604020202020204" pitchFamily="34" charset="0"/>
                <a:ea typeface="Calibri" panose="020F0502020204030204" pitchFamily="34" charset="0"/>
                <a:cs typeface="Arial" panose="020B0604020202020204" pitchFamily="34" charset="0"/>
              </a:rPr>
              <a:t>+ $3 million for Natural Resources</a:t>
            </a:r>
            <a:endParaRPr lang="en-US" sz="2400" dirty="0">
              <a:latin typeface="Arial" panose="020B0604020202020204" pitchFamily="34" charset="0"/>
              <a:ea typeface="Calibri" panose="020F0502020204030204" pitchFamily="34" charset="0"/>
              <a:cs typeface="Arial" panose="020B0604020202020204" pitchFamily="34" charset="0"/>
            </a:endParaRPr>
          </a:p>
          <a:p>
            <a:pPr>
              <a:lnSpc>
                <a:spcPct val="115000"/>
              </a:lnSpc>
            </a:pPr>
            <a:r>
              <a:rPr lang="en-US" sz="2400" dirty="0">
                <a:solidFill>
                  <a:srgbClr val="000000"/>
                </a:solidFill>
                <a:latin typeface="Arial" panose="020B0604020202020204" pitchFamily="34" charset="0"/>
                <a:ea typeface="Calibri" panose="020F0502020204030204" pitchFamily="34" charset="0"/>
                <a:cs typeface="Arial" panose="020B0604020202020204" pitchFamily="34" charset="0"/>
              </a:rPr>
              <a:t>+ $6.7 million for Real Estate Services</a:t>
            </a:r>
            <a:endParaRPr lang="en-US" sz="2400" dirty="0">
              <a:latin typeface="Arial" panose="020B0604020202020204" pitchFamily="34" charset="0"/>
              <a:ea typeface="Calibri" panose="020F0502020204030204" pitchFamily="34" charset="0"/>
              <a:cs typeface="Arial" panose="020B0604020202020204" pitchFamily="34" charset="0"/>
            </a:endParaRPr>
          </a:p>
          <a:p>
            <a:pPr>
              <a:lnSpc>
                <a:spcPct val="115000"/>
              </a:lnSpc>
            </a:pPr>
            <a:r>
              <a:rPr lang="en-US" sz="2400" dirty="0">
                <a:solidFill>
                  <a:srgbClr val="000000"/>
                </a:solidFill>
                <a:latin typeface="Arial" panose="020B0604020202020204" pitchFamily="34" charset="0"/>
                <a:ea typeface="Calibri" panose="020F0502020204030204" pitchFamily="34" charset="0"/>
                <a:cs typeface="Arial" panose="020B0604020202020204" pitchFamily="34" charset="0"/>
              </a:rPr>
              <a:t>+ $9.6 million for Criminal </a:t>
            </a:r>
            <a:r>
              <a:rPr lang="en-US" sz="2400" dirty="0" smtClean="0">
                <a:solidFill>
                  <a:srgbClr val="000000"/>
                </a:solidFill>
                <a:latin typeface="Arial" panose="020B0604020202020204" pitchFamily="34" charset="0"/>
                <a:ea typeface="Calibri" panose="020F0502020204030204" pitchFamily="34" charset="0"/>
                <a:cs typeface="Arial" panose="020B0604020202020204" pitchFamily="34" charset="0"/>
              </a:rPr>
              <a:t>Investigations/Police </a:t>
            </a:r>
            <a:r>
              <a:rPr lang="en-US" sz="2400" dirty="0">
                <a:solidFill>
                  <a:srgbClr val="000000"/>
                </a:solidFill>
                <a:latin typeface="Arial" panose="020B0604020202020204" pitchFamily="34" charset="0"/>
                <a:ea typeface="Calibri" panose="020F0502020204030204" pitchFamily="34" charset="0"/>
                <a:cs typeface="Arial" panose="020B0604020202020204" pitchFamily="34" charset="0"/>
              </a:rPr>
              <a:t>Services</a:t>
            </a:r>
            <a:endParaRPr lang="en-US" sz="2400" dirty="0">
              <a:latin typeface="Arial" panose="020B0604020202020204" pitchFamily="34" charset="0"/>
              <a:ea typeface="Calibri" panose="020F0502020204030204" pitchFamily="34" charset="0"/>
              <a:cs typeface="Arial" panose="020B0604020202020204" pitchFamily="34" charset="0"/>
            </a:endParaRPr>
          </a:p>
          <a:p>
            <a:pPr>
              <a:lnSpc>
                <a:spcPct val="115000"/>
              </a:lnSpc>
            </a:pPr>
            <a:r>
              <a:rPr lang="en-US" sz="2400" dirty="0">
                <a:solidFill>
                  <a:srgbClr val="000000"/>
                </a:solidFill>
                <a:latin typeface="Arial" panose="020B0604020202020204" pitchFamily="34" charset="0"/>
                <a:ea typeface="Calibri" panose="020F0502020204030204" pitchFamily="34" charset="0"/>
                <a:cs typeface="Arial" panose="020B0604020202020204" pitchFamily="34" charset="0"/>
              </a:rPr>
              <a:t>+ $4 million for Detention/Corrections</a:t>
            </a:r>
            <a:endParaRPr lang="en-US" sz="2400" dirty="0">
              <a:latin typeface="Arial" panose="020B0604020202020204" pitchFamily="34" charset="0"/>
              <a:ea typeface="Calibri" panose="020F0502020204030204" pitchFamily="34" charset="0"/>
              <a:cs typeface="Arial" panose="020B0604020202020204" pitchFamily="34" charset="0"/>
            </a:endParaRPr>
          </a:p>
          <a:p>
            <a:pPr>
              <a:lnSpc>
                <a:spcPct val="115000"/>
              </a:lnSpc>
            </a:pPr>
            <a:r>
              <a:rPr lang="en-US" sz="2400" dirty="0">
                <a:solidFill>
                  <a:srgbClr val="000000"/>
                </a:solidFill>
                <a:latin typeface="Arial" panose="020B0604020202020204" pitchFamily="34" charset="0"/>
                <a:ea typeface="Calibri" panose="020F0502020204030204" pitchFamily="34" charset="0"/>
                <a:cs typeface="Arial" panose="020B0604020202020204" pitchFamily="34" charset="0"/>
              </a:rPr>
              <a:t>+ $5 million for Tribal Justice Support</a:t>
            </a:r>
            <a:endParaRPr lang="en-US" sz="2400" dirty="0">
              <a:latin typeface="Arial" panose="020B0604020202020204" pitchFamily="34" charset="0"/>
              <a:ea typeface="Calibri" panose="020F0502020204030204" pitchFamily="34" charset="0"/>
              <a:cs typeface="Arial" panose="020B0604020202020204" pitchFamily="34" charset="0"/>
            </a:endParaRPr>
          </a:p>
          <a:p>
            <a:pPr>
              <a:lnSpc>
                <a:spcPct val="115000"/>
              </a:lnSpc>
            </a:pPr>
            <a:r>
              <a:rPr lang="en-US" sz="2400" dirty="0">
                <a:solidFill>
                  <a:srgbClr val="000000"/>
                </a:solidFill>
                <a:latin typeface="Arial" panose="020B0604020202020204" pitchFamily="34" charset="0"/>
                <a:ea typeface="Calibri" panose="020F0502020204030204" pitchFamily="34" charset="0"/>
                <a:cs typeface="Arial" panose="020B0604020202020204" pitchFamily="34" charset="0"/>
              </a:rPr>
              <a:t>+ $4.6 million for Community &amp; Economic Development</a:t>
            </a:r>
            <a:endParaRPr lang="en-US" sz="2400" dirty="0">
              <a:latin typeface="Arial" panose="020B0604020202020204" pitchFamily="34" charset="0"/>
              <a:ea typeface="Calibri" panose="020F0502020204030204" pitchFamily="34" charset="0"/>
              <a:cs typeface="Arial" panose="020B0604020202020204" pitchFamily="34" charset="0"/>
            </a:endParaRPr>
          </a:p>
          <a:p>
            <a:pPr>
              <a:lnSpc>
                <a:spcPct val="115000"/>
              </a:lnSpc>
            </a:pPr>
            <a:r>
              <a:rPr lang="en-US" sz="2400" dirty="0">
                <a:solidFill>
                  <a:srgbClr val="000000"/>
                </a:solidFill>
                <a:latin typeface="Arial" panose="020B0604020202020204" pitchFamily="34" charset="0"/>
                <a:ea typeface="Calibri" panose="020F0502020204030204" pitchFamily="34" charset="0"/>
                <a:cs typeface="Arial" panose="020B0604020202020204" pitchFamily="34" charset="0"/>
              </a:rPr>
              <a:t>+ $23 million for BIE</a:t>
            </a:r>
            <a:endParaRPr lang="en-US" sz="2400" dirty="0">
              <a:latin typeface="Arial" panose="020B0604020202020204" pitchFamily="34" charset="0"/>
              <a:ea typeface="Calibri" panose="020F0502020204030204" pitchFamily="34" charset="0"/>
              <a:cs typeface="Arial" panose="020B0604020202020204" pitchFamily="34" charset="0"/>
            </a:endParaRPr>
          </a:p>
          <a:p>
            <a:pPr>
              <a:lnSpc>
                <a:spcPct val="115000"/>
              </a:lnSpc>
            </a:pPr>
            <a:r>
              <a:rPr lang="en-US" sz="2400" dirty="0">
                <a:solidFill>
                  <a:srgbClr val="000000"/>
                </a:solidFill>
                <a:latin typeface="Arial" panose="020B0604020202020204" pitchFamily="34" charset="0"/>
                <a:ea typeface="Calibri" panose="020F0502020204030204" pitchFamily="34" charset="0"/>
                <a:cs typeface="Arial" panose="020B0604020202020204" pitchFamily="34" charset="0"/>
              </a:rPr>
              <a:t>+ $105 million for School Construction</a:t>
            </a:r>
            <a:endParaRPr lang="en-US" sz="2400" dirty="0">
              <a:latin typeface="Arial" panose="020B0604020202020204" pitchFamily="34" charset="0"/>
              <a:ea typeface="Calibri" panose="020F0502020204030204" pitchFamily="34" charset="0"/>
              <a:cs typeface="Arial" panose="020B0604020202020204" pitchFamily="34" charset="0"/>
            </a:endParaRPr>
          </a:p>
          <a:p>
            <a:pPr>
              <a:lnSpc>
                <a:spcPct val="115000"/>
              </a:lnSpc>
            </a:pPr>
            <a:r>
              <a:rPr lang="en-US" sz="2400" dirty="0">
                <a:solidFill>
                  <a:srgbClr val="000000"/>
                </a:solidFill>
                <a:latin typeface="Arial" panose="020B0604020202020204" pitchFamily="34" charset="0"/>
                <a:ea typeface="Calibri" panose="020F0502020204030204" pitchFamily="34" charset="0"/>
                <a:cs typeface="Arial" panose="020B0604020202020204" pitchFamily="34" charset="0"/>
              </a:rPr>
              <a:t>+ $24 million for Public Safety Construction</a:t>
            </a:r>
            <a:endParaRPr lang="en-US" sz="2400" dirty="0">
              <a:latin typeface="Arial" panose="020B0604020202020204" pitchFamily="34" charset="0"/>
              <a:ea typeface="Calibri" panose="020F0502020204030204" pitchFamily="34" charset="0"/>
              <a:cs typeface="Arial" panose="020B0604020202020204" pitchFamily="34" charset="0"/>
            </a:endParaRPr>
          </a:p>
          <a:p>
            <a:pPr>
              <a:lnSpc>
                <a:spcPct val="115000"/>
              </a:lnSpc>
            </a:pPr>
            <a:r>
              <a:rPr lang="en-US" sz="2400" dirty="0">
                <a:solidFill>
                  <a:srgbClr val="000000"/>
                </a:solidFill>
                <a:latin typeface="Arial" panose="020B0604020202020204" pitchFamily="34" charset="0"/>
                <a:ea typeface="Calibri" panose="020F0502020204030204" pitchFamily="34" charset="0"/>
                <a:cs typeface="Arial" panose="020B0604020202020204" pitchFamily="34" charset="0"/>
              </a:rPr>
              <a:t>+ $31 million for Natural Resource Construction</a:t>
            </a:r>
            <a:endParaRPr lang="en-US" sz="2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377068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49904"/>
            <a:ext cx="9448800" cy="70603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7924800" y="1208313"/>
            <a:ext cx="609600" cy="830997"/>
          </a:xfrm>
          <a:prstGeom prst="rect">
            <a:avLst/>
          </a:prstGeom>
          <a:noFill/>
        </p:spPr>
        <p:txBody>
          <a:bodyPr wrap="square" rtlCol="0">
            <a:spAutoFit/>
          </a:bodyPr>
          <a:lstStyle/>
          <a:p>
            <a:r>
              <a:rPr lang="en-US" sz="4800" b="1" dirty="0" smtClean="0">
                <a:solidFill>
                  <a:srgbClr val="C00000"/>
                </a:solidFill>
              </a:rPr>
              <a:t>?</a:t>
            </a:r>
            <a:endParaRPr lang="en-US" sz="4800" b="1" dirty="0">
              <a:solidFill>
                <a:srgbClr val="C00000"/>
              </a:solidFill>
            </a:endParaRPr>
          </a:p>
        </p:txBody>
      </p:sp>
    </p:spTree>
    <p:extLst>
      <p:ext uri="{BB962C8B-B14F-4D97-AF65-F5344CB8AC3E}">
        <p14:creationId xmlns:p14="http://schemas.microsoft.com/office/powerpoint/2010/main" val="16720407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0" y="-15452"/>
            <a:ext cx="9144000" cy="6888903"/>
          </a:xfrm>
          <a:prstGeom prst="rect">
            <a:avLst/>
          </a:prstGeom>
        </p:spPr>
      </p:pic>
    </p:spTree>
    <p:extLst>
      <p:ext uri="{BB962C8B-B14F-4D97-AF65-F5344CB8AC3E}">
        <p14:creationId xmlns:p14="http://schemas.microsoft.com/office/powerpoint/2010/main" val="22897278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9"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1" y="0"/>
            <a:ext cx="9296401"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8191500" y="912911"/>
            <a:ext cx="1181100" cy="369332"/>
          </a:xfrm>
          <a:prstGeom prst="rect">
            <a:avLst/>
          </a:prstGeom>
          <a:noFill/>
        </p:spPr>
        <p:txBody>
          <a:bodyPr wrap="square" rtlCol="0">
            <a:spAutoFit/>
          </a:bodyPr>
          <a:lstStyle/>
          <a:p>
            <a:r>
              <a:rPr lang="en-US" b="1" dirty="0" smtClean="0">
                <a:solidFill>
                  <a:prstClr val="black"/>
                </a:solidFill>
              </a:rPr>
              <a:t> </a:t>
            </a:r>
            <a:r>
              <a:rPr lang="en-US" b="1" dirty="0" smtClean="0">
                <a:solidFill>
                  <a:srgbClr val="C00000"/>
                </a:solidFill>
              </a:rPr>
              <a:t>37% Cut</a:t>
            </a:r>
            <a:endParaRPr lang="en-US" b="1" dirty="0">
              <a:solidFill>
                <a:srgbClr val="C00000"/>
              </a:solidFill>
            </a:endParaRPr>
          </a:p>
        </p:txBody>
      </p:sp>
      <p:sp>
        <p:nvSpPr>
          <p:cNvPr id="3" name="TextBox 2"/>
          <p:cNvSpPr txBox="1"/>
          <p:nvPr/>
        </p:nvSpPr>
        <p:spPr>
          <a:xfrm>
            <a:off x="7805057" y="1282243"/>
            <a:ext cx="1066800" cy="369332"/>
          </a:xfrm>
          <a:prstGeom prst="rect">
            <a:avLst/>
          </a:prstGeom>
          <a:noFill/>
        </p:spPr>
        <p:txBody>
          <a:bodyPr wrap="square" rtlCol="0">
            <a:spAutoFit/>
          </a:bodyPr>
          <a:lstStyle/>
          <a:p>
            <a:r>
              <a:rPr lang="en-US" b="1" dirty="0" smtClean="0">
                <a:solidFill>
                  <a:srgbClr val="C00000"/>
                </a:solidFill>
              </a:rPr>
              <a:t>28% Cut</a:t>
            </a:r>
            <a:endParaRPr lang="en-US" b="1" dirty="0">
              <a:solidFill>
                <a:srgbClr val="C00000"/>
              </a:solidFill>
            </a:endParaRPr>
          </a:p>
        </p:txBody>
      </p:sp>
      <p:sp>
        <p:nvSpPr>
          <p:cNvPr id="4" name="TextBox 3"/>
          <p:cNvSpPr txBox="1"/>
          <p:nvPr/>
        </p:nvSpPr>
        <p:spPr>
          <a:xfrm>
            <a:off x="7358744" y="1644134"/>
            <a:ext cx="1328056" cy="369332"/>
          </a:xfrm>
          <a:prstGeom prst="rect">
            <a:avLst/>
          </a:prstGeom>
          <a:noFill/>
        </p:spPr>
        <p:txBody>
          <a:bodyPr wrap="square" rtlCol="0">
            <a:spAutoFit/>
          </a:bodyPr>
          <a:lstStyle/>
          <a:p>
            <a:r>
              <a:rPr lang="en-US" b="1" dirty="0" smtClean="0">
                <a:solidFill>
                  <a:srgbClr val="C00000"/>
                </a:solidFill>
              </a:rPr>
              <a:t>Eliminated</a:t>
            </a:r>
            <a:endParaRPr lang="en-US" b="1" dirty="0">
              <a:solidFill>
                <a:srgbClr val="C00000"/>
              </a:solidFill>
            </a:endParaRPr>
          </a:p>
        </p:txBody>
      </p:sp>
      <p:sp>
        <p:nvSpPr>
          <p:cNvPr id="5" name="TextBox 4"/>
          <p:cNvSpPr txBox="1"/>
          <p:nvPr/>
        </p:nvSpPr>
        <p:spPr>
          <a:xfrm>
            <a:off x="7347857" y="1943100"/>
            <a:ext cx="990600" cy="381000"/>
          </a:xfrm>
          <a:prstGeom prst="rect">
            <a:avLst/>
          </a:prstGeom>
          <a:noFill/>
        </p:spPr>
        <p:txBody>
          <a:bodyPr wrap="square" rtlCol="0">
            <a:spAutoFit/>
          </a:bodyPr>
          <a:lstStyle/>
          <a:p>
            <a:r>
              <a:rPr lang="en-US" b="1" dirty="0" smtClean="0">
                <a:solidFill>
                  <a:srgbClr val="C00000"/>
                </a:solidFill>
              </a:rPr>
              <a:t>28% Cut</a:t>
            </a:r>
            <a:endParaRPr lang="en-US" b="1" dirty="0">
              <a:solidFill>
                <a:srgbClr val="C00000"/>
              </a:solidFill>
            </a:endParaRPr>
          </a:p>
        </p:txBody>
      </p:sp>
      <p:sp>
        <p:nvSpPr>
          <p:cNvPr id="6" name="TextBox 5"/>
          <p:cNvSpPr txBox="1"/>
          <p:nvPr/>
        </p:nvSpPr>
        <p:spPr>
          <a:xfrm>
            <a:off x="7358744" y="2280557"/>
            <a:ext cx="1143000" cy="369332"/>
          </a:xfrm>
          <a:prstGeom prst="rect">
            <a:avLst/>
          </a:prstGeom>
          <a:noFill/>
        </p:spPr>
        <p:txBody>
          <a:bodyPr wrap="square" rtlCol="0">
            <a:spAutoFit/>
          </a:bodyPr>
          <a:lstStyle/>
          <a:p>
            <a:r>
              <a:rPr lang="en-US" b="1" dirty="0" smtClean="0">
                <a:solidFill>
                  <a:srgbClr val="C00000"/>
                </a:solidFill>
              </a:rPr>
              <a:t>10% Cut</a:t>
            </a:r>
            <a:endParaRPr lang="en-US" b="1" dirty="0">
              <a:solidFill>
                <a:srgbClr val="C00000"/>
              </a:solidFill>
            </a:endParaRPr>
          </a:p>
        </p:txBody>
      </p:sp>
      <p:sp>
        <p:nvSpPr>
          <p:cNvPr id="7" name="TextBox 6"/>
          <p:cNvSpPr txBox="1"/>
          <p:nvPr/>
        </p:nvSpPr>
        <p:spPr>
          <a:xfrm>
            <a:off x="6966856" y="2649889"/>
            <a:ext cx="1338944" cy="369332"/>
          </a:xfrm>
          <a:prstGeom prst="rect">
            <a:avLst/>
          </a:prstGeom>
          <a:noFill/>
        </p:spPr>
        <p:txBody>
          <a:bodyPr wrap="square" rtlCol="0">
            <a:spAutoFit/>
          </a:bodyPr>
          <a:lstStyle/>
          <a:p>
            <a:r>
              <a:rPr lang="en-US" b="1" dirty="0" smtClean="0">
                <a:solidFill>
                  <a:srgbClr val="C00000"/>
                </a:solidFill>
              </a:rPr>
              <a:t>5% Cut</a:t>
            </a:r>
            <a:endParaRPr lang="en-US" b="1" dirty="0">
              <a:solidFill>
                <a:srgbClr val="C00000"/>
              </a:solidFill>
            </a:endParaRPr>
          </a:p>
        </p:txBody>
      </p:sp>
      <p:sp>
        <p:nvSpPr>
          <p:cNvPr id="8" name="TextBox 7"/>
          <p:cNvSpPr txBox="1"/>
          <p:nvPr/>
        </p:nvSpPr>
        <p:spPr>
          <a:xfrm>
            <a:off x="6019800" y="2997841"/>
            <a:ext cx="1338944" cy="369332"/>
          </a:xfrm>
          <a:prstGeom prst="rect">
            <a:avLst/>
          </a:prstGeom>
          <a:noFill/>
        </p:spPr>
        <p:txBody>
          <a:bodyPr wrap="square" rtlCol="0">
            <a:spAutoFit/>
          </a:bodyPr>
          <a:lstStyle/>
          <a:p>
            <a:r>
              <a:rPr lang="en-US" b="1" dirty="0" smtClean="0">
                <a:solidFill>
                  <a:srgbClr val="C00000"/>
                </a:solidFill>
              </a:rPr>
              <a:t>Eliminated</a:t>
            </a:r>
            <a:endParaRPr lang="en-US" b="1" dirty="0">
              <a:solidFill>
                <a:srgbClr val="C00000"/>
              </a:solidFill>
            </a:endParaRPr>
          </a:p>
        </p:txBody>
      </p:sp>
      <p:sp>
        <p:nvSpPr>
          <p:cNvPr id="9" name="TextBox 8"/>
          <p:cNvSpPr txBox="1"/>
          <p:nvPr/>
        </p:nvSpPr>
        <p:spPr>
          <a:xfrm>
            <a:off x="5562600" y="3332560"/>
            <a:ext cx="1910444" cy="381000"/>
          </a:xfrm>
          <a:prstGeom prst="rect">
            <a:avLst/>
          </a:prstGeom>
          <a:noFill/>
        </p:spPr>
        <p:txBody>
          <a:bodyPr wrap="square" rtlCol="0">
            <a:spAutoFit/>
          </a:bodyPr>
          <a:lstStyle/>
          <a:p>
            <a:r>
              <a:rPr lang="en-US" b="1" dirty="0" smtClean="0">
                <a:solidFill>
                  <a:srgbClr val="C00000"/>
                </a:solidFill>
              </a:rPr>
              <a:t>Eliminated</a:t>
            </a:r>
            <a:endParaRPr lang="en-US" b="1" dirty="0">
              <a:solidFill>
                <a:srgbClr val="C00000"/>
              </a:solidFill>
            </a:endParaRPr>
          </a:p>
        </p:txBody>
      </p:sp>
      <p:sp>
        <p:nvSpPr>
          <p:cNvPr id="10" name="TextBox 9"/>
          <p:cNvSpPr txBox="1"/>
          <p:nvPr/>
        </p:nvSpPr>
        <p:spPr>
          <a:xfrm>
            <a:off x="5562600" y="3695700"/>
            <a:ext cx="1910444" cy="381000"/>
          </a:xfrm>
          <a:prstGeom prst="rect">
            <a:avLst/>
          </a:prstGeom>
          <a:noFill/>
        </p:spPr>
        <p:txBody>
          <a:bodyPr wrap="square" rtlCol="0">
            <a:spAutoFit/>
          </a:bodyPr>
          <a:lstStyle/>
          <a:p>
            <a:r>
              <a:rPr lang="en-US" b="1" dirty="0" smtClean="0">
                <a:solidFill>
                  <a:srgbClr val="C00000"/>
                </a:solidFill>
              </a:rPr>
              <a:t>7% Cut</a:t>
            </a:r>
            <a:endParaRPr lang="en-US" b="1" dirty="0">
              <a:solidFill>
                <a:srgbClr val="C00000"/>
              </a:solidFill>
            </a:endParaRPr>
          </a:p>
        </p:txBody>
      </p:sp>
      <p:sp>
        <p:nvSpPr>
          <p:cNvPr id="11" name="TextBox 10"/>
          <p:cNvSpPr txBox="1"/>
          <p:nvPr/>
        </p:nvSpPr>
        <p:spPr>
          <a:xfrm>
            <a:off x="5167992" y="3967844"/>
            <a:ext cx="1328057" cy="381000"/>
          </a:xfrm>
          <a:prstGeom prst="rect">
            <a:avLst/>
          </a:prstGeom>
          <a:noFill/>
        </p:spPr>
        <p:txBody>
          <a:bodyPr wrap="square" rtlCol="0">
            <a:spAutoFit/>
          </a:bodyPr>
          <a:lstStyle/>
          <a:p>
            <a:r>
              <a:rPr lang="en-US" b="1" dirty="0" smtClean="0">
                <a:solidFill>
                  <a:srgbClr val="C00000"/>
                </a:solidFill>
              </a:rPr>
              <a:t>2% Cut</a:t>
            </a:r>
            <a:endParaRPr lang="en-US" b="1" dirty="0">
              <a:solidFill>
                <a:srgbClr val="C00000"/>
              </a:solidFill>
            </a:endParaRPr>
          </a:p>
        </p:txBody>
      </p:sp>
      <p:sp>
        <p:nvSpPr>
          <p:cNvPr id="12" name="TextBox 11"/>
          <p:cNvSpPr txBox="1"/>
          <p:nvPr/>
        </p:nvSpPr>
        <p:spPr>
          <a:xfrm>
            <a:off x="5167993" y="4294415"/>
            <a:ext cx="1404256" cy="369332"/>
          </a:xfrm>
          <a:prstGeom prst="rect">
            <a:avLst/>
          </a:prstGeom>
          <a:noFill/>
        </p:spPr>
        <p:txBody>
          <a:bodyPr wrap="square" rtlCol="0">
            <a:spAutoFit/>
          </a:bodyPr>
          <a:lstStyle/>
          <a:p>
            <a:r>
              <a:rPr lang="en-US" b="1" dirty="0" smtClean="0">
                <a:solidFill>
                  <a:srgbClr val="C00000"/>
                </a:solidFill>
              </a:rPr>
              <a:t>10% Cut</a:t>
            </a:r>
            <a:endParaRPr lang="en-US" b="1" dirty="0">
              <a:solidFill>
                <a:srgbClr val="C00000"/>
              </a:solidFill>
            </a:endParaRPr>
          </a:p>
        </p:txBody>
      </p:sp>
      <p:sp>
        <p:nvSpPr>
          <p:cNvPr id="13" name="TextBox 12"/>
          <p:cNvSpPr txBox="1"/>
          <p:nvPr/>
        </p:nvSpPr>
        <p:spPr>
          <a:xfrm>
            <a:off x="4659087" y="4663747"/>
            <a:ext cx="1404256" cy="369332"/>
          </a:xfrm>
          <a:prstGeom prst="rect">
            <a:avLst/>
          </a:prstGeom>
          <a:noFill/>
        </p:spPr>
        <p:txBody>
          <a:bodyPr wrap="square" rtlCol="0">
            <a:spAutoFit/>
          </a:bodyPr>
          <a:lstStyle/>
          <a:p>
            <a:r>
              <a:rPr lang="en-US" b="1" dirty="0" smtClean="0">
                <a:solidFill>
                  <a:srgbClr val="C00000"/>
                </a:solidFill>
              </a:rPr>
              <a:t>25% Cut</a:t>
            </a:r>
            <a:endParaRPr lang="en-US" b="1" dirty="0">
              <a:solidFill>
                <a:srgbClr val="C00000"/>
              </a:solidFill>
            </a:endParaRPr>
          </a:p>
        </p:txBody>
      </p:sp>
      <p:sp>
        <p:nvSpPr>
          <p:cNvPr id="14" name="TextBox 13"/>
          <p:cNvSpPr txBox="1"/>
          <p:nvPr/>
        </p:nvSpPr>
        <p:spPr>
          <a:xfrm>
            <a:off x="4229097" y="5033079"/>
            <a:ext cx="1602923" cy="369332"/>
          </a:xfrm>
          <a:prstGeom prst="rect">
            <a:avLst/>
          </a:prstGeom>
          <a:noFill/>
        </p:spPr>
        <p:txBody>
          <a:bodyPr wrap="square" rtlCol="0">
            <a:spAutoFit/>
          </a:bodyPr>
          <a:lstStyle/>
          <a:p>
            <a:r>
              <a:rPr lang="en-US" b="1" dirty="0" smtClean="0">
                <a:solidFill>
                  <a:srgbClr val="C00000"/>
                </a:solidFill>
              </a:rPr>
              <a:t>18% Cut</a:t>
            </a:r>
            <a:endParaRPr lang="en-US" b="1" dirty="0">
              <a:solidFill>
                <a:srgbClr val="C00000"/>
              </a:solidFill>
            </a:endParaRPr>
          </a:p>
        </p:txBody>
      </p:sp>
      <p:sp>
        <p:nvSpPr>
          <p:cNvPr id="15" name="TextBox 14"/>
          <p:cNvSpPr txBox="1"/>
          <p:nvPr/>
        </p:nvSpPr>
        <p:spPr>
          <a:xfrm>
            <a:off x="3800472" y="5390321"/>
            <a:ext cx="1526723" cy="369332"/>
          </a:xfrm>
          <a:prstGeom prst="rect">
            <a:avLst/>
          </a:prstGeom>
          <a:noFill/>
        </p:spPr>
        <p:txBody>
          <a:bodyPr wrap="square" rtlCol="0">
            <a:spAutoFit/>
          </a:bodyPr>
          <a:lstStyle/>
          <a:p>
            <a:r>
              <a:rPr lang="en-US" b="1" dirty="0" smtClean="0">
                <a:solidFill>
                  <a:srgbClr val="C00000"/>
                </a:solidFill>
              </a:rPr>
              <a:t>12% Cut</a:t>
            </a:r>
            <a:endParaRPr lang="en-US" b="1" dirty="0">
              <a:solidFill>
                <a:srgbClr val="C00000"/>
              </a:solidFill>
            </a:endParaRPr>
          </a:p>
        </p:txBody>
      </p:sp>
      <p:sp>
        <p:nvSpPr>
          <p:cNvPr id="16" name="TextBox 15"/>
          <p:cNvSpPr txBox="1"/>
          <p:nvPr/>
        </p:nvSpPr>
        <p:spPr>
          <a:xfrm>
            <a:off x="3800472" y="5678369"/>
            <a:ext cx="2460172" cy="369332"/>
          </a:xfrm>
          <a:prstGeom prst="rect">
            <a:avLst/>
          </a:prstGeom>
          <a:noFill/>
        </p:spPr>
        <p:txBody>
          <a:bodyPr wrap="square" rtlCol="0">
            <a:spAutoFit/>
          </a:bodyPr>
          <a:lstStyle/>
          <a:p>
            <a:r>
              <a:rPr lang="en-US" b="1" dirty="0" smtClean="0">
                <a:solidFill>
                  <a:srgbClr val="C00000"/>
                </a:solidFill>
              </a:rPr>
              <a:t>Eliminated</a:t>
            </a:r>
            <a:endParaRPr lang="en-US" b="1" dirty="0">
              <a:solidFill>
                <a:srgbClr val="C00000"/>
              </a:solidFill>
            </a:endParaRPr>
          </a:p>
        </p:txBody>
      </p:sp>
    </p:spTree>
    <p:extLst>
      <p:ext uri="{BB962C8B-B14F-4D97-AF65-F5344CB8AC3E}">
        <p14:creationId xmlns:p14="http://schemas.microsoft.com/office/powerpoint/2010/main" val="31650672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Rectangle 1"/>
          <p:cNvSpPr/>
          <p:nvPr/>
        </p:nvSpPr>
        <p:spPr>
          <a:xfrm>
            <a:off x="332012" y="898071"/>
            <a:ext cx="8811987" cy="5662384"/>
          </a:xfrm>
          <a:prstGeom prst="rect">
            <a:avLst/>
          </a:prstGeom>
          <a:solidFill>
            <a:schemeClr val="accent1">
              <a:lumMod val="60000"/>
              <a:lumOff val="40000"/>
            </a:schemeClr>
          </a:solidFill>
        </p:spPr>
        <p:txBody>
          <a:bodyPr wrap="square">
            <a:spAutoFit/>
          </a:bodyPr>
          <a:lstStyle/>
          <a:p>
            <a:pPr>
              <a:lnSpc>
                <a:spcPct val="107000"/>
              </a:lnSpc>
            </a:pPr>
            <a:r>
              <a:rPr lang="en-US" sz="1900" b="1" dirty="0" smtClean="0">
                <a:latin typeface="Arial" panose="020B0604020202020204" pitchFamily="34" charset="0"/>
                <a:ea typeface="Calibri"/>
                <a:cs typeface="Arial" panose="020B0604020202020204" pitchFamily="34" charset="0"/>
              </a:rPr>
              <a:t>Tribal </a:t>
            </a:r>
            <a:r>
              <a:rPr lang="en-US" sz="1900" b="1" dirty="0">
                <a:latin typeface="Arial" panose="020B0604020202020204" pitchFamily="34" charset="0"/>
                <a:ea typeface="Calibri"/>
                <a:cs typeface="Arial" panose="020B0604020202020204" pitchFamily="34" charset="0"/>
              </a:rPr>
              <a:t>Government:</a:t>
            </a:r>
          </a:p>
          <a:p>
            <a:pPr>
              <a:lnSpc>
                <a:spcPct val="107000"/>
              </a:lnSpc>
            </a:pPr>
            <a:r>
              <a:rPr lang="en-US" sz="1900" dirty="0" smtClean="0">
                <a:latin typeface="Arial" panose="020B0604020202020204" pitchFamily="34" charset="0"/>
                <a:ea typeface="Calibri"/>
                <a:cs typeface="Arial" panose="020B0604020202020204" pitchFamily="34" charset="0"/>
              </a:rPr>
              <a:t>-Small </a:t>
            </a:r>
            <a:r>
              <a:rPr lang="en-US" sz="1900" dirty="0">
                <a:latin typeface="Arial" panose="020B0604020202020204" pitchFamily="34" charset="0"/>
                <a:ea typeface="Calibri"/>
                <a:cs typeface="Arial" panose="020B0604020202020204" pitchFamily="34" charset="0"/>
              </a:rPr>
              <a:t>&amp; Needy Tribes </a:t>
            </a:r>
          </a:p>
          <a:p>
            <a:pPr>
              <a:lnSpc>
                <a:spcPct val="107000"/>
              </a:lnSpc>
            </a:pPr>
            <a:r>
              <a:rPr lang="en-US" sz="1900" b="1" dirty="0" smtClean="0">
                <a:latin typeface="Arial" panose="020B0604020202020204" pitchFamily="34" charset="0"/>
                <a:ea typeface="Calibri"/>
                <a:cs typeface="Arial" panose="020B0604020202020204" pitchFamily="34" charset="0"/>
              </a:rPr>
              <a:t>Human </a:t>
            </a:r>
            <a:r>
              <a:rPr lang="en-US" sz="1900" b="1" dirty="0">
                <a:latin typeface="Arial" panose="020B0604020202020204" pitchFamily="34" charset="0"/>
                <a:ea typeface="Calibri"/>
                <a:cs typeface="Arial" panose="020B0604020202020204" pitchFamily="34" charset="0"/>
              </a:rPr>
              <a:t>Services:</a:t>
            </a:r>
          </a:p>
          <a:p>
            <a:pPr>
              <a:lnSpc>
                <a:spcPct val="107000"/>
              </a:lnSpc>
            </a:pPr>
            <a:r>
              <a:rPr lang="en-US" sz="1900" dirty="0" smtClean="0">
                <a:latin typeface="Arial" panose="020B0604020202020204" pitchFamily="34" charset="0"/>
                <a:ea typeface="Calibri"/>
                <a:cs typeface="Arial" panose="020B0604020202020204" pitchFamily="34" charset="0"/>
              </a:rPr>
              <a:t>-</a:t>
            </a:r>
            <a:r>
              <a:rPr lang="en-US" sz="1900" dirty="0" err="1" smtClean="0">
                <a:latin typeface="Arial" panose="020B0604020202020204" pitchFamily="34" charset="0"/>
                <a:ea typeface="Calibri"/>
                <a:cs typeface="Arial" panose="020B0604020202020204" pitchFamily="34" charset="0"/>
              </a:rPr>
              <a:t>Tiwahe</a:t>
            </a:r>
            <a:r>
              <a:rPr lang="en-US" sz="1900" dirty="0" smtClean="0">
                <a:latin typeface="Arial" panose="020B0604020202020204" pitchFamily="34" charset="0"/>
                <a:ea typeface="Calibri"/>
                <a:cs typeface="Arial" panose="020B0604020202020204" pitchFamily="34" charset="0"/>
              </a:rPr>
              <a:t> </a:t>
            </a:r>
            <a:r>
              <a:rPr lang="en-US" sz="1900" dirty="0">
                <a:latin typeface="Arial" panose="020B0604020202020204" pitchFamily="34" charset="0"/>
                <a:ea typeface="Calibri"/>
                <a:cs typeface="Arial" panose="020B0604020202020204" pitchFamily="34" charset="0"/>
              </a:rPr>
              <a:t>Initiative</a:t>
            </a:r>
          </a:p>
          <a:p>
            <a:pPr>
              <a:lnSpc>
                <a:spcPct val="107000"/>
              </a:lnSpc>
            </a:pPr>
            <a:r>
              <a:rPr lang="en-US" sz="1900" dirty="0" smtClean="0">
                <a:latin typeface="Arial" panose="020B0604020202020204" pitchFamily="34" charset="0"/>
                <a:ea typeface="Calibri"/>
                <a:cs typeface="Arial" panose="020B0604020202020204" pitchFamily="34" charset="0"/>
              </a:rPr>
              <a:t>-Domestic </a:t>
            </a:r>
            <a:r>
              <a:rPr lang="en-US" sz="1900" dirty="0">
                <a:latin typeface="Arial" panose="020B0604020202020204" pitchFamily="34" charset="0"/>
                <a:ea typeface="Calibri"/>
                <a:cs typeface="Arial" panose="020B0604020202020204" pitchFamily="34" charset="0"/>
              </a:rPr>
              <a:t>Violence Initiative</a:t>
            </a:r>
          </a:p>
          <a:p>
            <a:pPr>
              <a:lnSpc>
                <a:spcPct val="107000"/>
              </a:lnSpc>
            </a:pPr>
            <a:r>
              <a:rPr lang="en-US" sz="1900" dirty="0" smtClean="0">
                <a:latin typeface="Arial" panose="020B0604020202020204" pitchFamily="34" charset="0"/>
                <a:ea typeface="Calibri"/>
                <a:cs typeface="Arial" panose="020B0604020202020204" pitchFamily="34" charset="0"/>
              </a:rPr>
              <a:t>-Methamphetamine </a:t>
            </a:r>
            <a:r>
              <a:rPr lang="en-US" sz="1900" dirty="0">
                <a:latin typeface="Arial" panose="020B0604020202020204" pitchFamily="34" charset="0"/>
                <a:ea typeface="Calibri"/>
                <a:cs typeface="Arial" panose="020B0604020202020204" pitchFamily="34" charset="0"/>
              </a:rPr>
              <a:t>Initiative</a:t>
            </a:r>
          </a:p>
          <a:p>
            <a:pPr>
              <a:lnSpc>
                <a:spcPct val="107000"/>
              </a:lnSpc>
            </a:pPr>
            <a:r>
              <a:rPr lang="en-US" sz="1900" dirty="0" smtClean="0">
                <a:latin typeface="Arial" panose="020B0604020202020204" pitchFamily="34" charset="0"/>
                <a:ea typeface="Calibri"/>
                <a:cs typeface="Arial" panose="020B0604020202020204" pitchFamily="34" charset="0"/>
              </a:rPr>
              <a:t>-Housing </a:t>
            </a:r>
            <a:r>
              <a:rPr lang="en-US" sz="1900" dirty="0">
                <a:latin typeface="Arial" panose="020B0604020202020204" pitchFamily="34" charset="0"/>
                <a:ea typeface="Calibri"/>
                <a:cs typeface="Arial" panose="020B0604020202020204" pitchFamily="34" charset="0"/>
              </a:rPr>
              <a:t>Program </a:t>
            </a:r>
          </a:p>
          <a:p>
            <a:pPr>
              <a:lnSpc>
                <a:spcPct val="107000"/>
              </a:lnSpc>
            </a:pPr>
            <a:r>
              <a:rPr lang="en-US" sz="1900" b="1" dirty="0" smtClean="0">
                <a:latin typeface="Arial" panose="020B0604020202020204" pitchFamily="34" charset="0"/>
                <a:ea typeface="Calibri"/>
                <a:cs typeface="Arial" panose="020B0604020202020204" pitchFamily="34" charset="0"/>
              </a:rPr>
              <a:t>Trust </a:t>
            </a:r>
            <a:r>
              <a:rPr lang="en-US" sz="1900" b="1" dirty="0">
                <a:latin typeface="Arial" panose="020B0604020202020204" pitchFamily="34" charset="0"/>
                <a:ea typeface="Calibri"/>
                <a:cs typeface="Arial" panose="020B0604020202020204" pitchFamily="34" charset="0"/>
              </a:rPr>
              <a:t>Natural Resources:</a:t>
            </a:r>
          </a:p>
          <a:p>
            <a:pPr>
              <a:lnSpc>
                <a:spcPct val="107000"/>
              </a:lnSpc>
            </a:pPr>
            <a:r>
              <a:rPr lang="en-US" sz="1900" dirty="0" smtClean="0">
                <a:latin typeface="Arial" panose="020B0604020202020204" pitchFamily="34" charset="0"/>
                <a:ea typeface="Calibri"/>
                <a:cs typeface="Arial" panose="020B0604020202020204" pitchFamily="34" charset="0"/>
              </a:rPr>
              <a:t>-Tribal </a:t>
            </a:r>
            <a:r>
              <a:rPr lang="en-US" sz="1900" dirty="0">
                <a:latin typeface="Arial" panose="020B0604020202020204" pitchFamily="34" charset="0"/>
                <a:ea typeface="Calibri"/>
                <a:cs typeface="Arial" panose="020B0604020202020204" pitchFamily="34" charset="0"/>
              </a:rPr>
              <a:t>Climate Resilience</a:t>
            </a:r>
          </a:p>
          <a:p>
            <a:pPr>
              <a:lnSpc>
                <a:spcPct val="107000"/>
              </a:lnSpc>
            </a:pPr>
            <a:r>
              <a:rPr lang="en-US" sz="1900" b="1" dirty="0" smtClean="0">
                <a:latin typeface="Arial" panose="020B0604020202020204" pitchFamily="34" charset="0"/>
                <a:ea typeface="Calibri"/>
                <a:cs typeface="Arial" panose="020B0604020202020204" pitchFamily="34" charset="0"/>
              </a:rPr>
              <a:t>Trust </a:t>
            </a:r>
            <a:r>
              <a:rPr lang="en-US" sz="1900" b="1" dirty="0">
                <a:latin typeface="Arial" panose="020B0604020202020204" pitchFamily="34" charset="0"/>
                <a:ea typeface="Calibri"/>
                <a:cs typeface="Arial" panose="020B0604020202020204" pitchFamily="34" charset="0"/>
              </a:rPr>
              <a:t>Real Estate Services:</a:t>
            </a:r>
          </a:p>
          <a:p>
            <a:pPr>
              <a:lnSpc>
                <a:spcPct val="107000"/>
              </a:lnSpc>
            </a:pPr>
            <a:r>
              <a:rPr lang="en-US" sz="1900" dirty="0" smtClean="0">
                <a:latin typeface="Arial" panose="020B0604020202020204" pitchFamily="34" charset="0"/>
                <a:ea typeface="Calibri"/>
                <a:cs typeface="Arial" panose="020B0604020202020204" pitchFamily="34" charset="0"/>
              </a:rPr>
              <a:t>-Alaska </a:t>
            </a:r>
            <a:r>
              <a:rPr lang="en-US" sz="1900" dirty="0">
                <a:latin typeface="Arial" panose="020B0604020202020204" pitchFamily="34" charset="0"/>
                <a:ea typeface="Calibri"/>
                <a:cs typeface="Arial" panose="020B0604020202020204" pitchFamily="34" charset="0"/>
              </a:rPr>
              <a:t>Native Programs</a:t>
            </a:r>
          </a:p>
          <a:p>
            <a:pPr>
              <a:lnSpc>
                <a:spcPct val="107000"/>
              </a:lnSpc>
            </a:pPr>
            <a:r>
              <a:rPr lang="en-US" sz="1900" dirty="0" smtClean="0">
                <a:latin typeface="Arial" panose="020B0604020202020204" pitchFamily="34" charset="0"/>
                <a:ea typeface="Calibri"/>
                <a:cs typeface="Arial" panose="020B0604020202020204" pitchFamily="34" charset="0"/>
              </a:rPr>
              <a:t>-Litigation </a:t>
            </a:r>
            <a:r>
              <a:rPr lang="en-US" sz="1900" dirty="0">
                <a:latin typeface="Arial" panose="020B0604020202020204" pitchFamily="34" charset="0"/>
                <a:ea typeface="Calibri"/>
                <a:cs typeface="Arial" panose="020B0604020202020204" pitchFamily="34" charset="0"/>
              </a:rPr>
              <a:t>Support/Attorney </a:t>
            </a:r>
            <a:r>
              <a:rPr lang="en-US" sz="1900" dirty="0" smtClean="0">
                <a:latin typeface="Arial" panose="020B0604020202020204" pitchFamily="34" charset="0"/>
                <a:ea typeface="Calibri"/>
                <a:cs typeface="Arial" panose="020B0604020202020204" pitchFamily="34" charset="0"/>
              </a:rPr>
              <a:t>Fees</a:t>
            </a:r>
          </a:p>
          <a:p>
            <a:pPr>
              <a:lnSpc>
                <a:spcPct val="107000"/>
              </a:lnSpc>
            </a:pPr>
            <a:r>
              <a:rPr lang="en-US" sz="1900" dirty="0" smtClean="0">
                <a:latin typeface="Arial" panose="020B0604020202020204" pitchFamily="34" charset="0"/>
                <a:ea typeface="Calibri"/>
                <a:cs typeface="Arial" panose="020B0604020202020204" pitchFamily="34" charset="0"/>
              </a:rPr>
              <a:t>-Other Indian Rights Protection</a:t>
            </a:r>
            <a:endParaRPr lang="en-US" sz="1900" dirty="0">
              <a:latin typeface="Arial" panose="020B0604020202020204" pitchFamily="34" charset="0"/>
              <a:ea typeface="Calibri"/>
              <a:cs typeface="Arial" panose="020B0604020202020204" pitchFamily="34" charset="0"/>
            </a:endParaRPr>
          </a:p>
          <a:p>
            <a:pPr>
              <a:lnSpc>
                <a:spcPct val="107000"/>
              </a:lnSpc>
            </a:pPr>
            <a:r>
              <a:rPr lang="en-US" sz="1900" b="1" dirty="0" smtClean="0">
                <a:latin typeface="Arial" panose="020B0604020202020204" pitchFamily="34" charset="0"/>
                <a:ea typeface="Calibri"/>
                <a:cs typeface="Arial" panose="020B0604020202020204" pitchFamily="34" charset="0"/>
              </a:rPr>
              <a:t>Public </a:t>
            </a:r>
            <a:r>
              <a:rPr lang="en-US" sz="1900" b="1" dirty="0">
                <a:latin typeface="Arial" panose="020B0604020202020204" pitchFamily="34" charset="0"/>
                <a:ea typeface="Calibri"/>
                <a:cs typeface="Arial" panose="020B0604020202020204" pitchFamily="34" charset="0"/>
              </a:rPr>
              <a:t>Safety &amp; Justice:</a:t>
            </a:r>
          </a:p>
          <a:p>
            <a:pPr>
              <a:lnSpc>
                <a:spcPct val="107000"/>
              </a:lnSpc>
            </a:pPr>
            <a:r>
              <a:rPr lang="en-US" sz="1900" dirty="0" smtClean="0">
                <a:latin typeface="Arial" panose="020B0604020202020204" pitchFamily="34" charset="0"/>
                <a:ea typeface="Calibri"/>
                <a:cs typeface="Arial" panose="020B0604020202020204" pitchFamily="34" charset="0"/>
              </a:rPr>
              <a:t>-Recidivism </a:t>
            </a:r>
            <a:r>
              <a:rPr lang="en-US" sz="1900" dirty="0">
                <a:latin typeface="Arial" panose="020B0604020202020204" pitchFamily="34" charset="0"/>
                <a:ea typeface="Calibri"/>
                <a:cs typeface="Arial" panose="020B0604020202020204" pitchFamily="34" charset="0"/>
              </a:rPr>
              <a:t>Reduction Initiative</a:t>
            </a:r>
          </a:p>
          <a:p>
            <a:pPr>
              <a:lnSpc>
                <a:spcPct val="107000"/>
              </a:lnSpc>
            </a:pPr>
            <a:r>
              <a:rPr lang="en-US" sz="1900" dirty="0" smtClean="0">
                <a:latin typeface="Arial" panose="020B0604020202020204" pitchFamily="34" charset="0"/>
                <a:ea typeface="Calibri"/>
                <a:cs typeface="Arial" panose="020B0604020202020204" pitchFamily="34" charset="0"/>
              </a:rPr>
              <a:t>-Tribal </a:t>
            </a:r>
            <a:r>
              <a:rPr lang="en-US" sz="1900" dirty="0">
                <a:latin typeface="Arial" panose="020B0604020202020204" pitchFamily="34" charset="0"/>
                <a:ea typeface="Calibri"/>
                <a:cs typeface="Arial" panose="020B0604020202020204" pitchFamily="34" charset="0"/>
              </a:rPr>
              <a:t>Justice Support for tribes subject to P.L. </a:t>
            </a:r>
            <a:r>
              <a:rPr lang="en-US" sz="1900" dirty="0" smtClean="0">
                <a:latin typeface="Arial" panose="020B0604020202020204" pitchFamily="34" charset="0"/>
                <a:ea typeface="Calibri"/>
                <a:cs typeface="Arial" panose="020B0604020202020204" pitchFamily="34" charset="0"/>
              </a:rPr>
              <a:t>83-280</a:t>
            </a:r>
          </a:p>
          <a:p>
            <a:pPr>
              <a:lnSpc>
                <a:spcPct val="107000"/>
              </a:lnSpc>
            </a:pPr>
            <a:r>
              <a:rPr lang="en-US" sz="1900" dirty="0" smtClean="0">
                <a:latin typeface="Arial" panose="020B0604020202020204" pitchFamily="34" charset="0"/>
                <a:ea typeface="Calibri"/>
                <a:cs typeface="Arial" panose="020B0604020202020204" pitchFamily="34" charset="0"/>
              </a:rPr>
              <a:t>-Conservation Law Enforcement Program</a:t>
            </a:r>
          </a:p>
          <a:p>
            <a:pPr>
              <a:lnSpc>
                <a:spcPct val="107000"/>
              </a:lnSpc>
            </a:pPr>
            <a:endParaRPr lang="en-US" sz="1600" dirty="0">
              <a:ea typeface="Calibri"/>
              <a:cs typeface="Times New Roman"/>
            </a:endParaRPr>
          </a:p>
        </p:txBody>
      </p:sp>
      <p:sp>
        <p:nvSpPr>
          <p:cNvPr id="3" name="TextBox 2"/>
          <p:cNvSpPr txBox="1"/>
          <p:nvPr/>
        </p:nvSpPr>
        <p:spPr>
          <a:xfrm>
            <a:off x="914400" y="152400"/>
            <a:ext cx="8001000" cy="523220"/>
          </a:xfrm>
          <a:prstGeom prst="rect">
            <a:avLst/>
          </a:prstGeom>
          <a:noFill/>
        </p:spPr>
        <p:txBody>
          <a:bodyPr wrap="square" rtlCol="0">
            <a:spAutoFit/>
          </a:bodyPr>
          <a:lstStyle/>
          <a:p>
            <a:r>
              <a:rPr lang="en-US" sz="2800" b="1" dirty="0" smtClean="0"/>
              <a:t>Many Tribal Programs Proposed for Elimination!</a:t>
            </a:r>
            <a:endParaRPr lang="en-US" sz="2800" b="1" dirty="0"/>
          </a:p>
        </p:txBody>
      </p:sp>
      <p:sp>
        <p:nvSpPr>
          <p:cNvPr id="4" name="TextBox 3"/>
          <p:cNvSpPr txBox="1"/>
          <p:nvPr/>
        </p:nvSpPr>
        <p:spPr>
          <a:xfrm>
            <a:off x="4610099" y="898071"/>
            <a:ext cx="4533899" cy="3220753"/>
          </a:xfrm>
          <a:prstGeom prst="rect">
            <a:avLst/>
          </a:prstGeom>
          <a:noFill/>
        </p:spPr>
        <p:txBody>
          <a:bodyPr wrap="square" rtlCol="0">
            <a:spAutoFit/>
          </a:bodyPr>
          <a:lstStyle/>
          <a:p>
            <a:pPr lvl="0">
              <a:lnSpc>
                <a:spcPct val="107000"/>
              </a:lnSpc>
            </a:pPr>
            <a:r>
              <a:rPr lang="en-US" sz="1900" b="1" dirty="0">
                <a:solidFill>
                  <a:prstClr val="black"/>
                </a:solidFill>
                <a:latin typeface="Arial" panose="020B0604020202020204" pitchFamily="34" charset="0"/>
                <a:ea typeface="Calibri"/>
                <a:cs typeface="Arial" panose="020B0604020202020204" pitchFamily="34" charset="0"/>
              </a:rPr>
              <a:t>Indian Education:</a:t>
            </a:r>
          </a:p>
          <a:p>
            <a:pPr lvl="0">
              <a:lnSpc>
                <a:spcPct val="107000"/>
              </a:lnSpc>
            </a:pPr>
            <a:r>
              <a:rPr lang="en-US" sz="1900" dirty="0">
                <a:solidFill>
                  <a:prstClr val="black"/>
                </a:solidFill>
                <a:latin typeface="Arial" panose="020B0604020202020204" pitchFamily="34" charset="0"/>
                <a:ea typeface="Calibri"/>
                <a:cs typeface="Arial" panose="020B0604020202020204" pitchFamily="34" charset="0"/>
              </a:rPr>
              <a:t>-Tribal Scholarships</a:t>
            </a:r>
          </a:p>
          <a:p>
            <a:pPr lvl="0">
              <a:lnSpc>
                <a:spcPct val="107000"/>
              </a:lnSpc>
            </a:pPr>
            <a:r>
              <a:rPr lang="en-US" sz="1900" dirty="0">
                <a:solidFill>
                  <a:prstClr val="black"/>
                </a:solidFill>
                <a:latin typeface="Arial" panose="020B0604020202020204" pitchFamily="34" charset="0"/>
                <a:ea typeface="Calibri"/>
                <a:cs typeface="Arial" panose="020B0604020202020204" pitchFamily="34" charset="0"/>
              </a:rPr>
              <a:t>-Johnson O’ </a:t>
            </a:r>
            <a:r>
              <a:rPr lang="en-US" sz="1900" dirty="0" err="1">
                <a:solidFill>
                  <a:prstClr val="black"/>
                </a:solidFill>
                <a:latin typeface="Arial" panose="020B0604020202020204" pitchFamily="34" charset="0"/>
                <a:ea typeface="Calibri"/>
                <a:cs typeface="Arial" panose="020B0604020202020204" pitchFamily="34" charset="0"/>
              </a:rPr>
              <a:t>Malley</a:t>
            </a:r>
            <a:r>
              <a:rPr lang="en-US" sz="1900" dirty="0">
                <a:solidFill>
                  <a:prstClr val="black"/>
                </a:solidFill>
                <a:latin typeface="Arial" panose="020B0604020202020204" pitchFamily="34" charset="0"/>
                <a:ea typeface="Calibri"/>
                <a:cs typeface="Arial" panose="020B0604020202020204" pitchFamily="34" charset="0"/>
              </a:rPr>
              <a:t> </a:t>
            </a:r>
            <a:r>
              <a:rPr lang="en-US" sz="1900" dirty="0" smtClean="0">
                <a:solidFill>
                  <a:prstClr val="black"/>
                </a:solidFill>
                <a:latin typeface="Arial" panose="020B0604020202020204" pitchFamily="34" charset="0"/>
                <a:ea typeface="Calibri"/>
                <a:cs typeface="Arial" panose="020B0604020202020204" pitchFamily="34" charset="0"/>
              </a:rPr>
              <a:t>Program</a:t>
            </a:r>
          </a:p>
          <a:p>
            <a:pPr lvl="0">
              <a:lnSpc>
                <a:spcPct val="107000"/>
              </a:lnSpc>
            </a:pPr>
            <a:r>
              <a:rPr lang="en-US" sz="1900" dirty="0" smtClean="0">
                <a:solidFill>
                  <a:prstClr val="black"/>
                </a:solidFill>
                <a:latin typeface="Arial" panose="020B0604020202020204" pitchFamily="34" charset="0"/>
                <a:ea typeface="Calibri"/>
                <a:cs typeface="Arial" panose="020B0604020202020204" pitchFamily="34" charset="0"/>
              </a:rPr>
              <a:t>-Tribal Education Departments</a:t>
            </a:r>
          </a:p>
          <a:p>
            <a:pPr lvl="0">
              <a:lnSpc>
                <a:spcPct val="107000"/>
              </a:lnSpc>
            </a:pPr>
            <a:r>
              <a:rPr lang="en-US" sz="1900" dirty="0" smtClean="0">
                <a:solidFill>
                  <a:prstClr val="black"/>
                </a:solidFill>
                <a:latin typeface="Arial" panose="020B0604020202020204" pitchFamily="34" charset="0"/>
                <a:ea typeface="Calibri"/>
                <a:cs typeface="Arial" panose="020B0604020202020204" pitchFamily="34" charset="0"/>
              </a:rPr>
              <a:t>-Early Child &amp; Family Development</a:t>
            </a:r>
            <a:endParaRPr lang="en-US" sz="1900" dirty="0">
              <a:solidFill>
                <a:prstClr val="black"/>
              </a:solidFill>
              <a:latin typeface="Arial" panose="020B0604020202020204" pitchFamily="34" charset="0"/>
              <a:ea typeface="Calibri"/>
              <a:cs typeface="Arial" panose="020B0604020202020204" pitchFamily="34" charset="0"/>
            </a:endParaRPr>
          </a:p>
          <a:p>
            <a:pPr lvl="0">
              <a:lnSpc>
                <a:spcPct val="107000"/>
              </a:lnSpc>
            </a:pPr>
            <a:r>
              <a:rPr lang="en-US" sz="1900" dirty="0">
                <a:solidFill>
                  <a:prstClr val="black"/>
                </a:solidFill>
                <a:latin typeface="Arial" panose="020B0604020202020204" pitchFamily="34" charset="0"/>
                <a:ea typeface="Calibri"/>
                <a:cs typeface="Arial" panose="020B0604020202020204" pitchFamily="34" charset="0"/>
              </a:rPr>
              <a:t>-Juvenile Detention Education</a:t>
            </a:r>
          </a:p>
          <a:p>
            <a:pPr lvl="0">
              <a:lnSpc>
                <a:spcPct val="107000"/>
              </a:lnSpc>
            </a:pPr>
            <a:r>
              <a:rPr lang="en-US" sz="1900" dirty="0">
                <a:solidFill>
                  <a:prstClr val="black"/>
                </a:solidFill>
                <a:latin typeface="Arial" panose="020B0604020202020204" pitchFamily="34" charset="0"/>
                <a:ea typeface="Calibri"/>
                <a:cs typeface="Arial" panose="020B0604020202020204" pitchFamily="34" charset="0"/>
              </a:rPr>
              <a:t>-Special Higher </a:t>
            </a:r>
            <a:r>
              <a:rPr lang="en-US" sz="1900" dirty="0" smtClean="0">
                <a:solidFill>
                  <a:prstClr val="black"/>
                </a:solidFill>
                <a:latin typeface="Arial" panose="020B0604020202020204" pitchFamily="34" charset="0"/>
                <a:ea typeface="Calibri"/>
                <a:cs typeface="Arial" panose="020B0604020202020204" pitchFamily="34" charset="0"/>
              </a:rPr>
              <a:t>Education Scholarships</a:t>
            </a:r>
            <a:endParaRPr lang="en-US" sz="1900" dirty="0">
              <a:solidFill>
                <a:prstClr val="black"/>
              </a:solidFill>
              <a:latin typeface="Arial" panose="020B0604020202020204" pitchFamily="34" charset="0"/>
              <a:ea typeface="Calibri"/>
              <a:cs typeface="Arial" panose="020B0604020202020204" pitchFamily="34" charset="0"/>
            </a:endParaRPr>
          </a:p>
          <a:p>
            <a:pPr lvl="0">
              <a:lnSpc>
                <a:spcPct val="107000"/>
              </a:lnSpc>
            </a:pPr>
            <a:r>
              <a:rPr lang="en-US" sz="1900" dirty="0">
                <a:solidFill>
                  <a:prstClr val="black"/>
                </a:solidFill>
                <a:latin typeface="Arial" panose="020B0604020202020204" pitchFamily="34" charset="0"/>
                <a:ea typeface="Calibri"/>
                <a:cs typeface="Arial" panose="020B0604020202020204" pitchFamily="34" charset="0"/>
              </a:rPr>
              <a:t>-Science Post Graduate Scholarships</a:t>
            </a:r>
          </a:p>
          <a:p>
            <a:pPr lvl="0">
              <a:lnSpc>
                <a:spcPct val="107000"/>
              </a:lnSpc>
            </a:pPr>
            <a:r>
              <a:rPr lang="en-US" sz="1900" dirty="0">
                <a:solidFill>
                  <a:prstClr val="black"/>
                </a:solidFill>
                <a:latin typeface="Arial" panose="020B0604020202020204" pitchFamily="34" charset="0"/>
                <a:ea typeface="Calibri"/>
                <a:cs typeface="Arial" panose="020B0604020202020204" pitchFamily="34" charset="0"/>
              </a:rPr>
              <a:t>-Replacement School Construction</a:t>
            </a:r>
          </a:p>
          <a:p>
            <a:pPr lvl="0">
              <a:lnSpc>
                <a:spcPct val="107000"/>
              </a:lnSpc>
            </a:pPr>
            <a:r>
              <a:rPr lang="en-US" sz="1900" dirty="0">
                <a:solidFill>
                  <a:prstClr val="black"/>
                </a:solidFill>
                <a:latin typeface="Arial" panose="020B0604020202020204" pitchFamily="34" charset="0"/>
                <a:ea typeface="Calibri"/>
                <a:cs typeface="Arial" panose="020B0604020202020204" pitchFamily="34" charset="0"/>
              </a:rPr>
              <a:t>-Replacement Facility Construction</a:t>
            </a:r>
          </a:p>
        </p:txBody>
      </p:sp>
    </p:spTree>
    <p:extLst>
      <p:ext uri="{BB962C8B-B14F-4D97-AF65-F5344CB8AC3E}">
        <p14:creationId xmlns:p14="http://schemas.microsoft.com/office/powerpoint/2010/main" val="29607614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9234"/>
            <a:ext cx="9144000" cy="6979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3771900" y="5257800"/>
            <a:ext cx="3875809" cy="609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6527698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0" y="-2067579"/>
            <a:ext cx="9144000" cy="8894743"/>
          </a:xfrm>
          <a:prstGeom prst="rect">
            <a:avLst/>
          </a:prstGeom>
          <a:noFill/>
          <a:ln w="9525">
            <a:noFill/>
            <a:miter lim="800000"/>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endParaRPr lang="en-US" b="1" dirty="0" smtClean="0">
              <a:solidFill>
                <a:srgbClr val="000000"/>
              </a:solidFill>
              <a:latin typeface="Arial" pitchFamily="34" charset="0"/>
              <a:ea typeface="Times New Roman" pitchFamily="18" charset="0"/>
            </a:endParaRPr>
          </a:p>
          <a:p>
            <a:pPr fontAlgn="base">
              <a:spcBef>
                <a:spcPct val="0"/>
              </a:spcBef>
              <a:spcAft>
                <a:spcPct val="0"/>
              </a:spcAft>
            </a:pPr>
            <a:endParaRPr lang="en-US" b="1" dirty="0" smtClean="0">
              <a:solidFill>
                <a:srgbClr val="000000"/>
              </a:solidFill>
              <a:latin typeface="Arial" pitchFamily="34" charset="0"/>
              <a:ea typeface="Times New Roman" pitchFamily="18" charset="0"/>
            </a:endParaRPr>
          </a:p>
          <a:p>
            <a:pPr fontAlgn="base">
              <a:spcBef>
                <a:spcPct val="0"/>
              </a:spcBef>
              <a:spcAft>
                <a:spcPct val="0"/>
              </a:spcAft>
            </a:pPr>
            <a:endParaRPr lang="en-US" b="1" dirty="0" smtClean="0">
              <a:solidFill>
                <a:srgbClr val="000000"/>
              </a:solidFill>
              <a:latin typeface="Arial" pitchFamily="34" charset="0"/>
              <a:ea typeface="Times New Roman" pitchFamily="18" charset="0"/>
            </a:endParaRPr>
          </a:p>
          <a:p>
            <a:pPr fontAlgn="base">
              <a:spcBef>
                <a:spcPct val="0"/>
              </a:spcBef>
              <a:spcAft>
                <a:spcPct val="0"/>
              </a:spcAft>
            </a:pPr>
            <a:endParaRPr lang="en-US" b="1" dirty="0" smtClean="0">
              <a:solidFill>
                <a:srgbClr val="000000"/>
              </a:solidFill>
              <a:latin typeface="Arial" pitchFamily="34" charset="0"/>
              <a:ea typeface="Times New Roman" pitchFamily="18" charset="0"/>
            </a:endParaRPr>
          </a:p>
          <a:p>
            <a:pPr fontAlgn="base">
              <a:spcBef>
                <a:spcPct val="0"/>
              </a:spcBef>
              <a:spcAft>
                <a:spcPct val="0"/>
              </a:spcAft>
            </a:pPr>
            <a:endParaRPr lang="en-US" b="1" dirty="0" smtClean="0">
              <a:solidFill>
                <a:srgbClr val="000000"/>
              </a:solidFill>
              <a:latin typeface="Arial" pitchFamily="34" charset="0"/>
              <a:ea typeface="Times New Roman" pitchFamily="18" charset="0"/>
            </a:endParaRPr>
          </a:p>
          <a:p>
            <a:pPr fontAlgn="base">
              <a:spcBef>
                <a:spcPct val="0"/>
              </a:spcBef>
              <a:spcAft>
                <a:spcPct val="0"/>
              </a:spcAft>
            </a:pPr>
            <a:endParaRPr lang="en-US" b="1" dirty="0" smtClean="0">
              <a:solidFill>
                <a:srgbClr val="000000"/>
              </a:solidFill>
              <a:latin typeface="Arial" pitchFamily="34" charset="0"/>
              <a:ea typeface="Times New Roman" pitchFamily="18" charset="0"/>
            </a:endParaRPr>
          </a:p>
          <a:p>
            <a:pPr fontAlgn="base">
              <a:spcBef>
                <a:spcPct val="0"/>
              </a:spcBef>
              <a:spcAft>
                <a:spcPct val="0"/>
              </a:spcAft>
            </a:pPr>
            <a:endParaRPr lang="en-US" b="1" dirty="0" smtClean="0">
              <a:solidFill>
                <a:srgbClr val="000000"/>
              </a:solidFill>
              <a:latin typeface="Arial" pitchFamily="34" charset="0"/>
              <a:ea typeface="Times New Roman" pitchFamily="18" charset="0"/>
            </a:endParaRPr>
          </a:p>
          <a:p>
            <a:pPr fontAlgn="base">
              <a:spcBef>
                <a:spcPct val="0"/>
              </a:spcBef>
              <a:spcAft>
                <a:spcPct val="0"/>
              </a:spcAft>
            </a:pPr>
            <a:endParaRPr lang="en-US" b="1" dirty="0" smtClean="0">
              <a:solidFill>
                <a:srgbClr val="000000"/>
              </a:solidFill>
              <a:latin typeface="Arial" pitchFamily="34" charset="0"/>
              <a:ea typeface="Times New Roman" pitchFamily="18" charset="0"/>
            </a:endParaRPr>
          </a:p>
          <a:p>
            <a:pPr fontAlgn="base">
              <a:spcBef>
                <a:spcPct val="0"/>
              </a:spcBef>
              <a:spcAft>
                <a:spcPct val="0"/>
              </a:spcAft>
            </a:pPr>
            <a:endParaRPr lang="en-US" b="1" dirty="0" smtClean="0">
              <a:solidFill>
                <a:srgbClr val="000000"/>
              </a:solidFill>
              <a:latin typeface="Arial" pitchFamily="34" charset="0"/>
              <a:ea typeface="Times New Roman" pitchFamily="18" charset="0"/>
            </a:endParaRPr>
          </a:p>
          <a:p>
            <a:pPr fontAlgn="base">
              <a:spcBef>
                <a:spcPct val="0"/>
              </a:spcBef>
              <a:spcAft>
                <a:spcPct val="0"/>
              </a:spcAft>
            </a:pPr>
            <a:endParaRPr lang="en-US" b="1" dirty="0" smtClean="0">
              <a:solidFill>
                <a:srgbClr val="000000"/>
              </a:solidFill>
              <a:latin typeface="Arial" pitchFamily="34" charset="0"/>
              <a:ea typeface="Times New Roman" pitchFamily="18" charset="0"/>
            </a:endParaRPr>
          </a:p>
          <a:p>
            <a:pPr fontAlgn="base">
              <a:spcBef>
                <a:spcPct val="0"/>
              </a:spcBef>
              <a:spcAft>
                <a:spcPct val="0"/>
              </a:spcAft>
            </a:pPr>
            <a:r>
              <a:rPr lang="en-US" sz="2400" b="1" dirty="0" smtClean="0">
                <a:solidFill>
                  <a:srgbClr val="000000"/>
                </a:solidFill>
                <a:latin typeface="Arial" pitchFamily="34" charset="0"/>
                <a:ea typeface="Times New Roman" pitchFamily="18" charset="0"/>
              </a:rPr>
              <a:t>          Cuts to Tribal Government Funding</a:t>
            </a:r>
            <a:endParaRPr lang="en-US" sz="2400" b="1" dirty="0" smtClean="0">
              <a:solidFill>
                <a:srgbClr val="000000"/>
              </a:solidFill>
              <a:latin typeface="Arial" pitchFamily="34" charset="0"/>
            </a:endParaRPr>
          </a:p>
          <a:p>
            <a:pPr algn="ctr" fontAlgn="base">
              <a:spcBef>
                <a:spcPct val="0"/>
              </a:spcBef>
              <a:spcAft>
                <a:spcPct val="0"/>
              </a:spcAft>
            </a:pPr>
            <a:endParaRPr lang="en-US" sz="900" dirty="0" smtClean="0">
              <a:solidFill>
                <a:srgbClr val="000000"/>
              </a:solidFill>
              <a:latin typeface="Arial" pitchFamily="34" charset="0"/>
            </a:endParaRPr>
          </a:p>
          <a:p>
            <a:pPr eaLnBrk="0" fontAlgn="base" hangingPunct="0">
              <a:spcBef>
                <a:spcPct val="0"/>
              </a:spcBef>
              <a:spcAft>
                <a:spcPct val="0"/>
              </a:spcAft>
            </a:pPr>
            <a:r>
              <a:rPr lang="en-US" b="1" dirty="0" smtClean="0">
                <a:solidFill>
                  <a:srgbClr val="000000"/>
                </a:solidFill>
                <a:latin typeface="Arial" pitchFamily="34" charset="0"/>
                <a:ea typeface="Times New Roman" pitchFamily="18" charset="0"/>
              </a:rPr>
              <a:t>	____________________________________________________</a:t>
            </a:r>
          </a:p>
          <a:p>
            <a:pPr eaLnBrk="0" fontAlgn="base" hangingPunct="0">
              <a:spcBef>
                <a:spcPct val="0"/>
              </a:spcBef>
              <a:spcAft>
                <a:spcPct val="0"/>
              </a:spcAft>
            </a:pPr>
            <a:endParaRPr lang="en-US" sz="900" dirty="0" smtClean="0">
              <a:solidFill>
                <a:srgbClr val="000000"/>
              </a:solidFill>
              <a:latin typeface="Arial" pitchFamily="34" charset="0"/>
            </a:endParaRPr>
          </a:p>
          <a:p>
            <a:pPr eaLnBrk="0" fontAlgn="base" hangingPunct="0">
              <a:spcBef>
                <a:spcPct val="0"/>
              </a:spcBef>
              <a:spcAft>
                <a:spcPct val="0"/>
              </a:spcAft>
            </a:pPr>
            <a:r>
              <a:rPr lang="en-US" b="1" dirty="0" smtClean="0">
                <a:solidFill>
                  <a:srgbClr val="000000"/>
                </a:solidFill>
                <a:latin typeface="Arial" pitchFamily="34" charset="0"/>
                <a:ea typeface="Times New Roman" pitchFamily="18" charset="0"/>
              </a:rPr>
              <a:t>	</a:t>
            </a:r>
            <a:r>
              <a:rPr lang="en-US" sz="2400" b="1" dirty="0" smtClean="0">
                <a:solidFill>
                  <a:srgbClr val="000000"/>
                </a:solidFill>
                <a:latin typeface="Arial" pitchFamily="34" charset="0"/>
                <a:ea typeface="Times New Roman" pitchFamily="18" charset="0"/>
              </a:rPr>
              <a:t>1996 General Reduction  </a:t>
            </a:r>
            <a:r>
              <a:rPr lang="en-US" sz="2000" b="1" dirty="0" smtClean="0">
                <a:solidFill>
                  <a:srgbClr val="000000"/>
                </a:solidFill>
                <a:latin typeface="Arial" pitchFamily="34" charset="0"/>
                <a:ea typeface="Times New Roman" pitchFamily="18" charset="0"/>
              </a:rPr>
              <a:t>(enacted)</a:t>
            </a:r>
            <a:r>
              <a:rPr lang="en-US" sz="2400" b="1" dirty="0" smtClean="0">
                <a:solidFill>
                  <a:srgbClr val="000000"/>
                </a:solidFill>
                <a:latin typeface="Arial" pitchFamily="34" charset="0"/>
                <a:ea typeface="Times New Roman" pitchFamily="18" charset="0"/>
              </a:rPr>
              <a:t>	</a:t>
            </a:r>
            <a:r>
              <a:rPr lang="en-US" sz="2400" b="1" dirty="0" smtClean="0">
                <a:solidFill>
                  <a:srgbClr val="C00000"/>
                </a:solidFill>
                <a:latin typeface="Arial" pitchFamily="34" charset="0"/>
                <a:ea typeface="Times New Roman" pitchFamily="18" charset="0"/>
              </a:rPr>
              <a:t>- 16%</a:t>
            </a:r>
          </a:p>
          <a:p>
            <a:pPr eaLnBrk="0" fontAlgn="base" hangingPunct="0">
              <a:spcBef>
                <a:spcPct val="0"/>
              </a:spcBef>
              <a:spcAft>
                <a:spcPct val="0"/>
              </a:spcAft>
            </a:pPr>
            <a:endParaRPr lang="en-US" sz="2400" dirty="0" smtClean="0">
              <a:solidFill>
                <a:srgbClr val="000000"/>
              </a:solidFill>
              <a:latin typeface="Arial" pitchFamily="34" charset="0"/>
            </a:endParaRPr>
          </a:p>
          <a:p>
            <a:pPr eaLnBrk="0" fontAlgn="base" hangingPunct="0">
              <a:spcBef>
                <a:spcPct val="0"/>
              </a:spcBef>
              <a:spcAft>
                <a:spcPct val="0"/>
              </a:spcAft>
            </a:pPr>
            <a:r>
              <a:rPr lang="en-US" sz="2400" b="1" dirty="0" smtClean="0">
                <a:solidFill>
                  <a:srgbClr val="000000"/>
                </a:solidFill>
                <a:latin typeface="Arial" pitchFamily="34" charset="0"/>
                <a:ea typeface="Times New Roman" pitchFamily="18" charset="0"/>
              </a:rPr>
              <a:t>	2000-2018 ATB Rescissions  </a:t>
            </a:r>
            <a:r>
              <a:rPr lang="en-US" sz="2000" b="1" dirty="0" smtClean="0">
                <a:solidFill>
                  <a:srgbClr val="000000"/>
                </a:solidFill>
                <a:latin typeface="Arial" pitchFamily="34" charset="0"/>
                <a:ea typeface="Times New Roman" pitchFamily="18" charset="0"/>
              </a:rPr>
              <a:t>(</a:t>
            </a:r>
            <a:r>
              <a:rPr lang="en-US" sz="2000" b="1" dirty="0">
                <a:solidFill>
                  <a:srgbClr val="000000"/>
                </a:solidFill>
                <a:latin typeface="Arial" pitchFamily="34" charset="0"/>
                <a:ea typeface="Times New Roman" pitchFamily="18" charset="0"/>
              </a:rPr>
              <a:t>enacted) </a:t>
            </a:r>
            <a:r>
              <a:rPr lang="en-US" sz="2400" b="1" dirty="0" smtClean="0">
                <a:solidFill>
                  <a:srgbClr val="000000"/>
                </a:solidFill>
                <a:latin typeface="Arial" pitchFamily="34" charset="0"/>
                <a:ea typeface="Times New Roman" pitchFamily="18" charset="0"/>
              </a:rPr>
              <a:t>	  </a:t>
            </a:r>
            <a:r>
              <a:rPr lang="en-US" sz="2400" b="1" dirty="0" smtClean="0">
                <a:solidFill>
                  <a:srgbClr val="C00000"/>
                </a:solidFill>
                <a:latin typeface="Arial" pitchFamily="34" charset="0"/>
                <a:ea typeface="Times New Roman" pitchFamily="18" charset="0"/>
              </a:rPr>
              <a:t>- 9.5%</a:t>
            </a:r>
          </a:p>
          <a:p>
            <a:pPr eaLnBrk="0" fontAlgn="base" hangingPunct="0">
              <a:spcBef>
                <a:spcPct val="0"/>
              </a:spcBef>
              <a:spcAft>
                <a:spcPct val="0"/>
              </a:spcAft>
            </a:pPr>
            <a:endParaRPr lang="en-US" sz="2400" dirty="0" smtClean="0">
              <a:solidFill>
                <a:srgbClr val="000000"/>
              </a:solidFill>
              <a:latin typeface="Arial" pitchFamily="34" charset="0"/>
            </a:endParaRPr>
          </a:p>
          <a:p>
            <a:pPr eaLnBrk="0" fontAlgn="base" hangingPunct="0">
              <a:spcBef>
                <a:spcPct val="0"/>
              </a:spcBef>
              <a:spcAft>
                <a:spcPct val="0"/>
              </a:spcAft>
            </a:pPr>
            <a:r>
              <a:rPr lang="en-US" sz="2400" b="1" dirty="0" smtClean="0">
                <a:solidFill>
                  <a:srgbClr val="000000"/>
                </a:solidFill>
                <a:latin typeface="Arial" pitchFamily="34" charset="0"/>
                <a:ea typeface="Times New Roman" pitchFamily="18" charset="0"/>
              </a:rPr>
              <a:t>	2013-2018 Sequester Cut</a:t>
            </a:r>
            <a:r>
              <a:rPr lang="en-US" sz="2400" b="1" dirty="0">
                <a:solidFill>
                  <a:srgbClr val="000000"/>
                </a:solidFill>
                <a:latin typeface="Arial" pitchFamily="34" charset="0"/>
                <a:ea typeface="Times New Roman" pitchFamily="18" charset="0"/>
              </a:rPr>
              <a:t> </a:t>
            </a:r>
            <a:r>
              <a:rPr lang="en-US" sz="2400" b="1" dirty="0" smtClean="0">
                <a:solidFill>
                  <a:srgbClr val="000000"/>
                </a:solidFill>
                <a:latin typeface="Arial" pitchFamily="34" charset="0"/>
                <a:ea typeface="Times New Roman" pitchFamily="18" charset="0"/>
              </a:rPr>
              <a:t> </a:t>
            </a:r>
            <a:r>
              <a:rPr lang="en-US" sz="2000" b="1" dirty="0" smtClean="0">
                <a:solidFill>
                  <a:srgbClr val="000000"/>
                </a:solidFill>
                <a:latin typeface="Arial" pitchFamily="34" charset="0"/>
                <a:ea typeface="Times New Roman" pitchFamily="18" charset="0"/>
              </a:rPr>
              <a:t>(</a:t>
            </a:r>
            <a:r>
              <a:rPr lang="en-US" sz="2000" b="1" dirty="0">
                <a:solidFill>
                  <a:srgbClr val="000000"/>
                </a:solidFill>
                <a:latin typeface="Arial" pitchFamily="34" charset="0"/>
                <a:ea typeface="Times New Roman" pitchFamily="18" charset="0"/>
              </a:rPr>
              <a:t>enacted) </a:t>
            </a:r>
            <a:r>
              <a:rPr lang="en-US" sz="2400" b="1" dirty="0" smtClean="0">
                <a:solidFill>
                  <a:srgbClr val="000000"/>
                </a:solidFill>
                <a:latin typeface="Arial" pitchFamily="34" charset="0"/>
                <a:ea typeface="Times New Roman" pitchFamily="18" charset="0"/>
              </a:rPr>
              <a:t>	  </a:t>
            </a:r>
            <a:r>
              <a:rPr lang="en-US" sz="2400" b="1" dirty="0" smtClean="0">
                <a:solidFill>
                  <a:srgbClr val="C00000"/>
                </a:solidFill>
                <a:latin typeface="Arial" pitchFamily="34" charset="0"/>
                <a:ea typeface="Times New Roman" pitchFamily="18" charset="0"/>
              </a:rPr>
              <a:t>- 5%</a:t>
            </a:r>
            <a:r>
              <a:rPr lang="en-US" sz="2400" b="1" dirty="0" smtClean="0">
                <a:solidFill>
                  <a:srgbClr val="000000"/>
                </a:solidFill>
                <a:latin typeface="Arial" pitchFamily="34" charset="0"/>
                <a:ea typeface="Times New Roman" pitchFamily="18" charset="0"/>
              </a:rPr>
              <a:t> </a:t>
            </a:r>
          </a:p>
          <a:p>
            <a:pPr eaLnBrk="0" fontAlgn="base" hangingPunct="0">
              <a:spcBef>
                <a:spcPct val="0"/>
              </a:spcBef>
              <a:spcAft>
                <a:spcPct val="0"/>
              </a:spcAft>
            </a:pPr>
            <a:endParaRPr lang="en-US" sz="2400" b="1" dirty="0">
              <a:solidFill>
                <a:srgbClr val="000000"/>
              </a:solidFill>
              <a:latin typeface="Arial" pitchFamily="34" charset="0"/>
              <a:ea typeface="Times New Roman" pitchFamily="18" charset="0"/>
            </a:endParaRPr>
          </a:p>
          <a:p>
            <a:pPr eaLnBrk="0" fontAlgn="base" hangingPunct="0">
              <a:spcBef>
                <a:spcPct val="0"/>
              </a:spcBef>
              <a:spcAft>
                <a:spcPct val="0"/>
              </a:spcAft>
            </a:pPr>
            <a:r>
              <a:rPr lang="en-US" sz="2400" b="1" dirty="0" smtClean="0">
                <a:solidFill>
                  <a:srgbClr val="000000"/>
                </a:solidFill>
                <a:latin typeface="Arial" pitchFamily="34" charset="0"/>
                <a:ea typeface="Times New Roman" pitchFamily="18" charset="0"/>
              </a:rPr>
              <a:t>	President’s 2019 Budget  </a:t>
            </a:r>
            <a:r>
              <a:rPr lang="en-US" sz="2000" b="1" dirty="0" smtClean="0">
                <a:solidFill>
                  <a:srgbClr val="000000"/>
                </a:solidFill>
                <a:latin typeface="Arial" pitchFamily="34" charset="0"/>
                <a:ea typeface="Times New Roman" pitchFamily="18" charset="0"/>
              </a:rPr>
              <a:t>(proposed)</a:t>
            </a:r>
            <a:r>
              <a:rPr lang="en-US" sz="2400" b="1" dirty="0" smtClean="0">
                <a:solidFill>
                  <a:srgbClr val="000000"/>
                </a:solidFill>
                <a:latin typeface="Arial" pitchFamily="34" charset="0"/>
                <a:ea typeface="Times New Roman" pitchFamily="18" charset="0"/>
              </a:rPr>
              <a:t>	 </a:t>
            </a:r>
            <a:r>
              <a:rPr lang="en-US" sz="2400" b="1" dirty="0" smtClean="0">
                <a:solidFill>
                  <a:srgbClr val="C00000"/>
                </a:solidFill>
                <a:latin typeface="Arial" pitchFamily="34" charset="0"/>
                <a:ea typeface="Times New Roman" pitchFamily="18" charset="0"/>
              </a:rPr>
              <a:t>- 21.7%</a:t>
            </a:r>
          </a:p>
          <a:p>
            <a:pPr eaLnBrk="0" fontAlgn="base" hangingPunct="0">
              <a:spcBef>
                <a:spcPct val="0"/>
              </a:spcBef>
              <a:spcAft>
                <a:spcPct val="0"/>
              </a:spcAft>
            </a:pPr>
            <a:endParaRPr lang="en-US" sz="2400" dirty="0" smtClean="0">
              <a:solidFill>
                <a:srgbClr val="000000"/>
              </a:solidFill>
              <a:latin typeface="Arial" pitchFamily="34" charset="0"/>
            </a:endParaRPr>
          </a:p>
          <a:p>
            <a:pPr eaLnBrk="0" fontAlgn="base" hangingPunct="0">
              <a:spcBef>
                <a:spcPct val="0"/>
              </a:spcBef>
              <a:spcAft>
                <a:spcPct val="0"/>
              </a:spcAft>
            </a:pPr>
            <a:r>
              <a:rPr lang="en-US" sz="2400" b="1" dirty="0" smtClean="0">
                <a:solidFill>
                  <a:srgbClr val="000000"/>
                </a:solidFill>
                <a:latin typeface="Arial" pitchFamily="34" charset="0"/>
                <a:ea typeface="Times New Roman" pitchFamily="18" charset="0"/>
              </a:rPr>
              <a:t>	Total Cuts since 1996: 			 </a:t>
            </a:r>
            <a:r>
              <a:rPr lang="en-US" sz="2400" b="1" dirty="0" smtClean="0">
                <a:solidFill>
                  <a:srgbClr val="C00000"/>
                </a:solidFill>
                <a:latin typeface="Arial" pitchFamily="34" charset="0"/>
                <a:ea typeface="Times New Roman" pitchFamily="18" charset="0"/>
              </a:rPr>
              <a:t>- 52.2%</a:t>
            </a:r>
            <a:endParaRPr lang="en-US" sz="2400" dirty="0" smtClean="0">
              <a:solidFill>
                <a:srgbClr val="C00000"/>
              </a:solidFill>
              <a:latin typeface="Arial" pitchFamily="34" charset="0"/>
            </a:endParaRPr>
          </a:p>
          <a:p>
            <a:pPr eaLnBrk="0" fontAlgn="base" hangingPunct="0">
              <a:spcBef>
                <a:spcPct val="0"/>
              </a:spcBef>
              <a:spcAft>
                <a:spcPct val="0"/>
              </a:spcAft>
            </a:pPr>
            <a:r>
              <a:rPr lang="en-US" b="1" dirty="0" smtClean="0">
                <a:solidFill>
                  <a:srgbClr val="000000"/>
                </a:solidFill>
                <a:latin typeface="Arial" pitchFamily="34" charset="0"/>
                <a:ea typeface="Times New Roman" pitchFamily="18" charset="0"/>
              </a:rPr>
              <a:t>	_____________________________________________________</a:t>
            </a:r>
            <a:endParaRPr lang="en-US" sz="900" dirty="0" smtClean="0">
              <a:solidFill>
                <a:srgbClr val="000000"/>
              </a:solidFill>
              <a:latin typeface="Arial" pitchFamily="34" charset="0"/>
            </a:endParaRPr>
          </a:p>
          <a:p>
            <a:pPr eaLnBrk="0" fontAlgn="base" hangingPunct="0">
              <a:spcBef>
                <a:spcPct val="0"/>
              </a:spcBef>
              <a:spcAft>
                <a:spcPct val="0"/>
              </a:spcAft>
            </a:pPr>
            <a:endParaRPr lang="en-US" sz="1400" b="1" dirty="0" smtClean="0">
              <a:solidFill>
                <a:srgbClr val="000000"/>
              </a:solidFill>
              <a:latin typeface="Arial" pitchFamily="34" charset="0"/>
              <a:ea typeface="Times New Roman" pitchFamily="18" charset="0"/>
            </a:endParaRPr>
          </a:p>
          <a:p>
            <a:pPr eaLnBrk="0" fontAlgn="base" hangingPunct="0">
              <a:spcBef>
                <a:spcPct val="0"/>
              </a:spcBef>
              <a:spcAft>
                <a:spcPct val="0"/>
              </a:spcAft>
            </a:pPr>
            <a:r>
              <a:rPr lang="en-US" sz="1400" b="1" dirty="0" smtClean="0">
                <a:solidFill>
                  <a:srgbClr val="000000"/>
                </a:solidFill>
                <a:latin typeface="Arial" pitchFamily="34" charset="0"/>
                <a:ea typeface="Times New Roman" pitchFamily="18" charset="0"/>
              </a:rPr>
              <a:t>	- Only increases for most tribal programs were Pay Costs, </a:t>
            </a:r>
          </a:p>
          <a:p>
            <a:pPr eaLnBrk="0" fontAlgn="base" hangingPunct="0">
              <a:spcBef>
                <a:spcPct val="0"/>
              </a:spcBef>
              <a:spcAft>
                <a:spcPct val="0"/>
              </a:spcAft>
            </a:pPr>
            <a:r>
              <a:rPr lang="en-US" sz="1400" b="1" dirty="0" smtClean="0">
                <a:solidFill>
                  <a:srgbClr val="000000"/>
                </a:solidFill>
                <a:latin typeface="Arial" pitchFamily="34" charset="0"/>
                <a:ea typeface="Times New Roman" pitchFamily="18" charset="0"/>
              </a:rPr>
              <a:t>	but Pay Costs have only been partially funded  most  years</a:t>
            </a:r>
            <a:endParaRPr lang="en-US" sz="1400" dirty="0" smtClean="0">
              <a:solidFill>
                <a:srgbClr val="000000"/>
              </a:solidFill>
              <a:latin typeface="Arial" pitchFamily="34" charset="0"/>
            </a:endParaRPr>
          </a:p>
          <a:p>
            <a:pPr eaLnBrk="0" fontAlgn="base" hangingPunct="0">
              <a:spcBef>
                <a:spcPct val="0"/>
              </a:spcBef>
              <a:spcAft>
                <a:spcPct val="0"/>
              </a:spcAft>
            </a:pPr>
            <a:endParaRPr lang="en-US" sz="1400" b="1" dirty="0" smtClean="0">
              <a:solidFill>
                <a:srgbClr val="000000"/>
              </a:solidFill>
              <a:latin typeface="Arial" pitchFamily="34" charset="0"/>
            </a:endParaRPr>
          </a:p>
          <a:p>
            <a:pPr eaLnBrk="0" fontAlgn="base" hangingPunct="0">
              <a:spcBef>
                <a:spcPct val="0"/>
              </a:spcBef>
              <a:spcAft>
                <a:spcPct val="0"/>
              </a:spcAft>
            </a:pPr>
            <a:endParaRPr lang="en-US" sz="1400" b="1" dirty="0" smtClean="0">
              <a:solidFill>
                <a:srgbClr val="000000"/>
              </a:solidFill>
              <a:latin typeface="Arial" pitchFamily="34" charset="0"/>
            </a:endParaRPr>
          </a:p>
          <a:p>
            <a:pPr eaLnBrk="0" fontAlgn="base" hangingPunct="0">
              <a:spcBef>
                <a:spcPct val="0"/>
              </a:spcBef>
              <a:spcAft>
                <a:spcPct val="0"/>
              </a:spcAft>
            </a:pPr>
            <a:endParaRPr lang="en-US" sz="1400" b="1" dirty="0" smtClean="0">
              <a:solidFill>
                <a:srgbClr val="000000"/>
              </a:solidFill>
              <a:latin typeface="Arial" pitchFamily="34" charset="0"/>
            </a:endParaRPr>
          </a:p>
        </p:txBody>
      </p:sp>
    </p:spTree>
    <p:extLst>
      <p:ext uri="{BB962C8B-B14F-4D97-AF65-F5344CB8AC3E}">
        <p14:creationId xmlns:p14="http://schemas.microsoft.com/office/powerpoint/2010/main" val="630083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85041</TotalTime>
  <Words>1383</Words>
  <Application>Microsoft Office PowerPoint</Application>
  <PresentationFormat>On-screen Show (4:3)</PresentationFormat>
  <Paragraphs>156</Paragraphs>
  <Slides>11</Slides>
  <Notes>11</Notes>
  <HiddenSlides>0</HiddenSlides>
  <MMClips>0</MMClips>
  <ScaleCrop>false</ScaleCrop>
  <HeadingPairs>
    <vt:vector size="8" baseType="variant">
      <vt:variant>
        <vt:lpstr>Fonts Used</vt:lpstr>
      </vt:variant>
      <vt:variant>
        <vt:i4>4</vt:i4>
      </vt:variant>
      <vt:variant>
        <vt:lpstr>Theme</vt:lpstr>
      </vt:variant>
      <vt:variant>
        <vt:i4>4</vt:i4>
      </vt:variant>
      <vt:variant>
        <vt:lpstr>Embedded OLE Servers</vt:lpstr>
      </vt:variant>
      <vt:variant>
        <vt:i4>1</vt:i4>
      </vt:variant>
      <vt:variant>
        <vt:lpstr>Slide Titles</vt:lpstr>
      </vt:variant>
      <vt:variant>
        <vt:i4>11</vt:i4>
      </vt:variant>
    </vt:vector>
  </HeadingPairs>
  <TitlesOfParts>
    <vt:vector size="20" baseType="lpstr">
      <vt:lpstr>Arial</vt:lpstr>
      <vt:lpstr>Calibri</vt:lpstr>
      <vt:lpstr>Calibri Light</vt:lpstr>
      <vt:lpstr>Times New Roman</vt:lpstr>
      <vt:lpstr>Office Theme</vt:lpstr>
      <vt:lpstr>1_Office Theme</vt:lpstr>
      <vt:lpstr>2_Office Theme</vt:lpstr>
      <vt:lpstr>3_Office Theme</vt:lpstr>
      <vt:lpstr>Workbook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dconner</dc:creator>
  <cp:lastModifiedBy>Dave Conner</cp:lastModifiedBy>
  <cp:revision>699</cp:revision>
  <cp:lastPrinted>2018-04-20T18:47:47Z</cp:lastPrinted>
  <dcterms:created xsi:type="dcterms:W3CDTF">2011-03-03T15:49:52Z</dcterms:created>
  <dcterms:modified xsi:type="dcterms:W3CDTF">2018-04-20T19:32:28Z</dcterms:modified>
</cp:coreProperties>
</file>