
<file path=[Content_Types].xml><?xml version="1.0" encoding="utf-8"?>
<Types xmlns="http://schemas.openxmlformats.org/package/2006/content-types">
  <Default Extension="png" ContentType="image/png"/>
  <Default Extension="tmp" ContentType="image/png"/>
  <Default Extension="jpeg" ContentType="image/jpeg"/>
  <Default Extension="emf" ContentType="image/x-emf"/>
  <Default Extension="rels" ContentType="application/vnd.openxmlformats-package.relationships+xml"/>
  <Default Extension="xml" ContentType="application/xml"/>
  <Default Extension="wdp" ContentType="image/vnd.ms-photo"/>
  <Default Extension="gif" ContentType="image/gif"/>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slides/slide99.xml" ContentType="application/vnd.openxmlformats-officedocument.presentationml.slide+xml"/>
  <Override PartName="/ppt/slides/slide100.xml" ContentType="application/vnd.openxmlformats-officedocument.presentationml.slide+xml"/>
  <Override PartName="/ppt/slides/slide101.xml" ContentType="application/vnd.openxmlformats-officedocument.presentationml.slide+xml"/>
  <Override PartName="/ppt/slides/slide102.xml" ContentType="application/vnd.openxmlformats-officedocument.presentationml.slide+xml"/>
  <Override PartName="/ppt/slides/slide103.xml" ContentType="application/vnd.openxmlformats-officedocument.presentationml.slide+xml"/>
  <Override PartName="/ppt/slides/slide104.xml" ContentType="application/vnd.openxmlformats-officedocument.presentationml.slide+xml"/>
  <Override PartName="/ppt/slides/slide105.xml" ContentType="application/vnd.openxmlformats-officedocument.presentationml.slide+xml"/>
  <Override PartName="/ppt/slides/slide106.xml" ContentType="application/vnd.openxmlformats-officedocument.presentationml.slide+xml"/>
  <Override PartName="/ppt/slides/slide107.xml" ContentType="application/vnd.openxmlformats-officedocument.presentationml.slide+xml"/>
  <Override PartName="/ppt/slides/slide108.xml" ContentType="application/vnd.openxmlformats-officedocument.presentationml.slide+xml"/>
  <Override PartName="/ppt/slides/slide109.xml" ContentType="application/vnd.openxmlformats-officedocument.presentationml.slide+xml"/>
  <Override PartName="/ppt/slides/slide110.xml" ContentType="application/vnd.openxmlformats-officedocument.presentationml.slide+xml"/>
  <Override PartName="/ppt/slides/slide111.xml" ContentType="application/vnd.openxmlformats-officedocument.presentationml.slide+xml"/>
  <Override PartName="/ppt/slides/slide112.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notesSlides/notesSlide18.xml" ContentType="application/vnd.openxmlformats-officedocument.presentationml.notesSlide+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tags/tag1.xml" ContentType="application/vnd.openxmlformats-officedocument.presentationml.tags+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diagrams/data8.xml" ContentType="application/vnd.openxmlformats-officedocument.drawingml.diagramData+xml"/>
  <Override PartName="/ppt/diagrams/layout8.xml" ContentType="application/vnd.openxmlformats-officedocument.drawingml.diagramLayout+xml"/>
  <Override PartName="/ppt/diagrams/quickStyle8.xml" ContentType="application/vnd.openxmlformats-officedocument.drawingml.diagramStyle+xml"/>
  <Override PartName="/ppt/diagrams/colors8.xml" ContentType="application/vnd.openxmlformats-officedocument.drawingml.diagramColors+xml"/>
  <Override PartName="/ppt/diagrams/drawing8.xml" ContentType="application/vnd.ms-office.drawingml.diagramDrawing+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84" r:id="rId4"/>
    <p:sldMasterId id="2147483696" r:id="rId5"/>
  </p:sldMasterIdLst>
  <p:notesMasterIdLst>
    <p:notesMasterId r:id="rId118"/>
  </p:notesMasterIdLst>
  <p:handoutMasterIdLst>
    <p:handoutMasterId r:id="rId119"/>
  </p:handoutMasterIdLst>
  <p:sldIdLst>
    <p:sldId id="274" r:id="rId6"/>
    <p:sldId id="396" r:id="rId7"/>
    <p:sldId id="409" r:id="rId8"/>
    <p:sldId id="410" r:id="rId9"/>
    <p:sldId id="411" r:id="rId10"/>
    <p:sldId id="412" r:id="rId11"/>
    <p:sldId id="413" r:id="rId12"/>
    <p:sldId id="414" r:id="rId13"/>
    <p:sldId id="492" r:id="rId14"/>
    <p:sldId id="525" r:id="rId15"/>
    <p:sldId id="502" r:id="rId16"/>
    <p:sldId id="501" r:id="rId17"/>
    <p:sldId id="498" r:id="rId18"/>
    <p:sldId id="499" r:id="rId19"/>
    <p:sldId id="496" r:id="rId20"/>
    <p:sldId id="497" r:id="rId21"/>
    <p:sldId id="256" r:id="rId22"/>
    <p:sldId id="288" r:id="rId23"/>
    <p:sldId id="258" r:id="rId24"/>
    <p:sldId id="259" r:id="rId25"/>
    <p:sldId id="308" r:id="rId26"/>
    <p:sldId id="261" r:id="rId27"/>
    <p:sldId id="262" r:id="rId28"/>
    <p:sldId id="263" r:id="rId29"/>
    <p:sldId id="264" r:id="rId30"/>
    <p:sldId id="484" r:id="rId31"/>
    <p:sldId id="266" r:id="rId32"/>
    <p:sldId id="267" r:id="rId33"/>
    <p:sldId id="490" r:id="rId34"/>
    <p:sldId id="291" r:id="rId35"/>
    <p:sldId id="416" r:id="rId36"/>
    <p:sldId id="338" r:id="rId37"/>
    <p:sldId id="503" r:id="rId38"/>
    <p:sldId id="504" r:id="rId39"/>
    <p:sldId id="505" r:id="rId40"/>
    <p:sldId id="506" r:id="rId41"/>
    <p:sldId id="373" r:id="rId42"/>
    <p:sldId id="507" r:id="rId43"/>
    <p:sldId id="526" r:id="rId44"/>
    <p:sldId id="527" r:id="rId45"/>
    <p:sldId id="528" r:id="rId46"/>
    <p:sldId id="529" r:id="rId47"/>
    <p:sldId id="530" r:id="rId48"/>
    <p:sldId id="531" r:id="rId49"/>
    <p:sldId id="532" r:id="rId50"/>
    <p:sldId id="533" r:id="rId51"/>
    <p:sldId id="534" r:id="rId52"/>
    <p:sldId id="535" r:id="rId53"/>
    <p:sldId id="536" r:id="rId54"/>
    <p:sldId id="537" r:id="rId55"/>
    <p:sldId id="538" r:id="rId56"/>
    <p:sldId id="539" r:id="rId57"/>
    <p:sldId id="540" r:id="rId58"/>
    <p:sldId id="541" r:id="rId59"/>
    <p:sldId id="542" r:id="rId60"/>
    <p:sldId id="543" r:id="rId61"/>
    <p:sldId id="425" r:id="rId62"/>
    <p:sldId id="286" r:id="rId63"/>
    <p:sldId id="296" r:id="rId64"/>
    <p:sldId id="322" r:id="rId65"/>
    <p:sldId id="328" r:id="rId66"/>
    <p:sldId id="326" r:id="rId67"/>
    <p:sldId id="327" r:id="rId68"/>
    <p:sldId id="323" r:id="rId69"/>
    <p:sldId id="276" r:id="rId70"/>
    <p:sldId id="378" r:id="rId71"/>
    <p:sldId id="379" r:id="rId72"/>
    <p:sldId id="277" r:id="rId73"/>
    <p:sldId id="278" r:id="rId74"/>
    <p:sldId id="279" r:id="rId75"/>
    <p:sldId id="281" r:id="rId76"/>
    <p:sldId id="282" r:id="rId77"/>
    <p:sldId id="397" r:id="rId78"/>
    <p:sldId id="398" r:id="rId79"/>
    <p:sldId id="408" r:id="rId80"/>
    <p:sldId id="399" r:id="rId81"/>
    <p:sldId id="400" r:id="rId82"/>
    <p:sldId id="485" r:id="rId83"/>
    <p:sldId id="401" r:id="rId84"/>
    <p:sldId id="402" r:id="rId85"/>
    <p:sldId id="472" r:id="rId86"/>
    <p:sldId id="508" r:id="rId87"/>
    <p:sldId id="474" r:id="rId88"/>
    <p:sldId id="475" r:id="rId89"/>
    <p:sldId id="509" r:id="rId90"/>
    <p:sldId id="477" r:id="rId91"/>
    <p:sldId id="478" r:id="rId92"/>
    <p:sldId id="522" r:id="rId93"/>
    <p:sldId id="510" r:id="rId94"/>
    <p:sldId id="524" r:id="rId95"/>
    <p:sldId id="511" r:id="rId96"/>
    <p:sldId id="544" r:id="rId97"/>
    <p:sldId id="545" r:id="rId98"/>
    <p:sldId id="546" r:id="rId99"/>
    <p:sldId id="547" r:id="rId100"/>
    <p:sldId id="548" r:id="rId101"/>
    <p:sldId id="549" r:id="rId102"/>
    <p:sldId id="550" r:id="rId103"/>
    <p:sldId id="551" r:id="rId104"/>
    <p:sldId id="552" r:id="rId105"/>
    <p:sldId id="553" r:id="rId106"/>
    <p:sldId id="554" r:id="rId107"/>
    <p:sldId id="555" r:id="rId108"/>
    <p:sldId id="446" r:id="rId109"/>
    <p:sldId id="406" r:id="rId110"/>
    <p:sldId id="487" r:id="rId111"/>
    <p:sldId id="486" r:id="rId112"/>
    <p:sldId id="405" r:id="rId113"/>
    <p:sldId id="488" r:id="rId114"/>
    <p:sldId id="310" r:id="rId115"/>
    <p:sldId id="468" r:id="rId116"/>
    <p:sldId id="470" r:id="rId117"/>
  </p:sldIdLst>
  <p:sldSz cx="9144000" cy="6858000" type="screen4x3"/>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93296810-A885-4BE3-A3E7-6D5BEEA58F35}" styleName="Medium Style 2 - Accent 6">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6">
              <a:tint val="20000"/>
            </a:schemeClr>
          </a:solidFill>
        </a:fill>
      </a:tcStyle>
    </a:wholeTbl>
    <a:band1H>
      <a:tcStyle>
        <a:tcBdr/>
        <a:fill>
          <a:solidFill>
            <a:schemeClr val="accent6">
              <a:tint val="40000"/>
            </a:schemeClr>
          </a:solidFill>
        </a:fill>
      </a:tcStyle>
    </a:band1H>
    <a:band2H>
      <a:tcStyle>
        <a:tcBdr/>
      </a:tcStyle>
    </a:band2H>
    <a:band1V>
      <a:tcStyle>
        <a:tcBdr/>
        <a:fill>
          <a:solidFill>
            <a:schemeClr val="accent6">
              <a:tint val="40000"/>
            </a:schemeClr>
          </a:solidFill>
        </a:fill>
      </a:tcStyle>
    </a:band1V>
    <a:band2V>
      <a:tcStyle>
        <a:tcBdr/>
      </a:tcStyle>
    </a:band2V>
    <a:lastCol>
      <a:tcTxStyle b="on">
        <a:fontRef idx="minor">
          <a:prstClr val="black"/>
        </a:fontRef>
        <a:schemeClr val="lt1"/>
      </a:tcTxStyle>
      <a:tcStyle>
        <a:tcBdr/>
        <a:fill>
          <a:solidFill>
            <a:schemeClr val="accent6"/>
          </a:solidFill>
        </a:fill>
      </a:tcStyle>
    </a:lastCol>
    <a:firstCol>
      <a:tcTxStyle b="on">
        <a:fontRef idx="minor">
          <a:prstClr val="black"/>
        </a:fontRef>
        <a:schemeClr val="lt1"/>
      </a:tcTxStyle>
      <a:tcStyle>
        <a:tcBdr/>
        <a:fill>
          <a:solidFill>
            <a:schemeClr val="accent6"/>
          </a:solidFill>
        </a:fill>
      </a:tcStyle>
    </a:firstCol>
    <a:lastRow>
      <a:tcTxStyle b="on">
        <a:fontRef idx="minor">
          <a:prstClr val="black"/>
        </a:fontRef>
        <a:schemeClr val="lt1"/>
      </a:tcTxStyle>
      <a:tcStyle>
        <a:tcBdr>
          <a:top>
            <a:ln w="38100" cmpd="sng">
              <a:solidFill>
                <a:schemeClr val="lt1"/>
              </a:solidFill>
            </a:ln>
          </a:top>
        </a:tcBdr>
        <a:fill>
          <a:solidFill>
            <a:schemeClr val="accent6"/>
          </a:solidFill>
        </a:fill>
      </a:tcStyle>
    </a:lastRow>
    <a:firstRow>
      <a:tcTxStyle b="on">
        <a:fontRef idx="minor">
          <a:prstClr val="black"/>
        </a:fontRef>
        <a:schemeClr val="lt1"/>
      </a:tcTxStyle>
      <a:tcStyle>
        <a:tcBdr>
          <a:bottom>
            <a:ln w="38100" cmpd="sng">
              <a:solidFill>
                <a:schemeClr val="lt1"/>
              </a:solidFill>
            </a:ln>
          </a:bottom>
        </a:tcBdr>
        <a:fill>
          <a:solidFill>
            <a:schemeClr val="accent6"/>
          </a:solidFill>
        </a:fill>
      </a:tcStyle>
    </a:firstRow>
  </a:tblStyle>
  <a:tblStyle styleId="{72833802-FEF1-4C79-8D5D-14CF1EAF98D9}" styleName="Light Style 2 - Accent 2">
    <a:wholeTbl>
      <a:tcTxStyle>
        <a:fontRef idx="minor">
          <a:scrgbClr r="0" g="0" b="0"/>
        </a:fontRef>
        <a:schemeClr val="tx1"/>
      </a:tcTxStyle>
      <a:tcStyle>
        <a:tcBdr>
          <a:left>
            <a:lnRef idx="1">
              <a:schemeClr val="accent2"/>
            </a:lnRef>
          </a:left>
          <a:right>
            <a:lnRef idx="1">
              <a:schemeClr val="accent2"/>
            </a:lnRef>
          </a:right>
          <a:top>
            <a:lnRef idx="1">
              <a:schemeClr val="accent2"/>
            </a:lnRef>
          </a:top>
          <a:bottom>
            <a:lnRef idx="1">
              <a:schemeClr val="accent2"/>
            </a:lnRef>
          </a:bottom>
          <a:insideH>
            <a:ln>
              <a:noFill/>
            </a:ln>
          </a:insideH>
          <a:insideV>
            <a:ln>
              <a:noFill/>
            </a:ln>
          </a:insideV>
        </a:tcBdr>
        <a:fill>
          <a:noFill/>
        </a:fill>
      </a:tcStyle>
    </a:wholeTbl>
    <a:band1H>
      <a:tcStyle>
        <a:tcBdr>
          <a:top>
            <a:lnRef idx="1">
              <a:schemeClr val="accent2"/>
            </a:lnRef>
          </a:top>
          <a:bottom>
            <a:lnRef idx="1">
              <a:schemeClr val="accent2"/>
            </a:lnRef>
          </a:bottom>
        </a:tcBdr>
      </a:tcStyle>
    </a:band1H>
    <a:band1V>
      <a:tcStyle>
        <a:tcBdr>
          <a:left>
            <a:lnRef idx="1">
              <a:schemeClr val="accent2"/>
            </a:lnRef>
          </a:left>
          <a:right>
            <a:lnRef idx="1">
              <a:schemeClr val="accent2"/>
            </a:lnRef>
          </a:right>
        </a:tcBdr>
      </a:tcStyle>
    </a:band1V>
    <a:band2V>
      <a:tcStyle>
        <a:tcBdr>
          <a:left>
            <a:lnRef idx="1">
              <a:schemeClr val="accent2"/>
            </a:lnRef>
          </a:left>
          <a:right>
            <a:lnRef idx="1">
              <a:schemeClr val="accent2"/>
            </a:lnRef>
          </a:right>
        </a:tcBdr>
      </a:tcStyle>
    </a:band2V>
    <a:lastCol>
      <a:tcTxStyle b="on"/>
      <a:tcStyle>
        <a:tcBdr/>
      </a:tcStyle>
    </a:lastCol>
    <a:firstCol>
      <a:tcTxStyle b="on"/>
      <a:tcStyle>
        <a:tcBdr/>
      </a:tcStyle>
    </a:firstCol>
    <a:lastRow>
      <a:tcTxStyle b="on"/>
      <a:tcStyle>
        <a:tcBdr>
          <a:top>
            <a:ln w="50800" cmpd="dbl">
              <a:solidFill>
                <a:schemeClr val="accent2"/>
              </a:solidFill>
            </a:ln>
          </a:top>
        </a:tcBdr>
      </a:tcStyle>
    </a:lastRow>
    <a:firstRow>
      <a:tcTxStyle b="on">
        <a:fontRef idx="minor">
          <a:scrgbClr r="0" g="0" b="0"/>
        </a:fontRef>
        <a:schemeClr val="bg1"/>
      </a:tcTxStyle>
      <a:tcStyle>
        <a:tcBdr/>
        <a:fillRef idx="1">
          <a:schemeClr val="accent2"/>
        </a:fillRef>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vertBarState="maximized">
    <p:restoredLeft sz="13344" autoAdjust="0"/>
    <p:restoredTop sz="87413" autoAdjust="0"/>
  </p:normalViewPr>
  <p:slideViewPr>
    <p:cSldViewPr>
      <p:cViewPr>
        <p:scale>
          <a:sx n="70" d="100"/>
          <a:sy n="70" d="100"/>
        </p:scale>
        <p:origin x="-1128" y="-72"/>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1.xml"/><Relationship Id="rId117" Type="http://schemas.openxmlformats.org/officeDocument/2006/relationships/slide" Target="slides/slide112.xml"/><Relationship Id="rId21" Type="http://schemas.openxmlformats.org/officeDocument/2006/relationships/slide" Target="slides/slide16.xml"/><Relationship Id="rId42" Type="http://schemas.openxmlformats.org/officeDocument/2006/relationships/slide" Target="slides/slide37.xml"/><Relationship Id="rId47" Type="http://schemas.openxmlformats.org/officeDocument/2006/relationships/slide" Target="slides/slide42.xml"/><Relationship Id="rId63" Type="http://schemas.openxmlformats.org/officeDocument/2006/relationships/slide" Target="slides/slide58.xml"/><Relationship Id="rId68" Type="http://schemas.openxmlformats.org/officeDocument/2006/relationships/slide" Target="slides/slide63.xml"/><Relationship Id="rId84" Type="http://schemas.openxmlformats.org/officeDocument/2006/relationships/slide" Target="slides/slide79.xml"/><Relationship Id="rId89" Type="http://schemas.openxmlformats.org/officeDocument/2006/relationships/slide" Target="slides/slide84.xml"/><Relationship Id="rId112" Type="http://schemas.openxmlformats.org/officeDocument/2006/relationships/slide" Target="slides/slide107.xml"/><Relationship Id="rId16" Type="http://schemas.openxmlformats.org/officeDocument/2006/relationships/slide" Target="slides/slide11.xml"/><Relationship Id="rId107" Type="http://schemas.openxmlformats.org/officeDocument/2006/relationships/slide" Target="slides/slide102.xml"/><Relationship Id="rId11" Type="http://schemas.openxmlformats.org/officeDocument/2006/relationships/slide" Target="slides/slide6.xml"/><Relationship Id="rId32" Type="http://schemas.openxmlformats.org/officeDocument/2006/relationships/slide" Target="slides/slide27.xml"/><Relationship Id="rId37" Type="http://schemas.openxmlformats.org/officeDocument/2006/relationships/slide" Target="slides/slide32.xml"/><Relationship Id="rId53" Type="http://schemas.openxmlformats.org/officeDocument/2006/relationships/slide" Target="slides/slide48.xml"/><Relationship Id="rId58" Type="http://schemas.openxmlformats.org/officeDocument/2006/relationships/slide" Target="slides/slide53.xml"/><Relationship Id="rId74" Type="http://schemas.openxmlformats.org/officeDocument/2006/relationships/slide" Target="slides/slide69.xml"/><Relationship Id="rId79" Type="http://schemas.openxmlformats.org/officeDocument/2006/relationships/slide" Target="slides/slide74.xml"/><Relationship Id="rId102" Type="http://schemas.openxmlformats.org/officeDocument/2006/relationships/slide" Target="slides/slide97.xml"/><Relationship Id="rId123" Type="http://schemas.openxmlformats.org/officeDocument/2006/relationships/tableStyles" Target="tableStyles.xml"/><Relationship Id="rId5" Type="http://schemas.openxmlformats.org/officeDocument/2006/relationships/slideMaster" Target="slideMasters/slideMaster2.xml"/><Relationship Id="rId61" Type="http://schemas.openxmlformats.org/officeDocument/2006/relationships/slide" Target="slides/slide56.xml"/><Relationship Id="rId82" Type="http://schemas.openxmlformats.org/officeDocument/2006/relationships/slide" Target="slides/slide77.xml"/><Relationship Id="rId90" Type="http://schemas.openxmlformats.org/officeDocument/2006/relationships/slide" Target="slides/slide85.xml"/><Relationship Id="rId95" Type="http://schemas.openxmlformats.org/officeDocument/2006/relationships/slide" Target="slides/slide90.xml"/><Relationship Id="rId19" Type="http://schemas.openxmlformats.org/officeDocument/2006/relationships/slide" Target="slides/slide1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slide" Target="slides/slide30.xml"/><Relationship Id="rId43" Type="http://schemas.openxmlformats.org/officeDocument/2006/relationships/slide" Target="slides/slide38.xml"/><Relationship Id="rId48" Type="http://schemas.openxmlformats.org/officeDocument/2006/relationships/slide" Target="slides/slide43.xml"/><Relationship Id="rId56" Type="http://schemas.openxmlformats.org/officeDocument/2006/relationships/slide" Target="slides/slide51.xml"/><Relationship Id="rId64" Type="http://schemas.openxmlformats.org/officeDocument/2006/relationships/slide" Target="slides/slide59.xml"/><Relationship Id="rId69" Type="http://schemas.openxmlformats.org/officeDocument/2006/relationships/slide" Target="slides/slide64.xml"/><Relationship Id="rId77" Type="http://schemas.openxmlformats.org/officeDocument/2006/relationships/slide" Target="slides/slide72.xml"/><Relationship Id="rId100" Type="http://schemas.openxmlformats.org/officeDocument/2006/relationships/slide" Target="slides/slide95.xml"/><Relationship Id="rId105" Type="http://schemas.openxmlformats.org/officeDocument/2006/relationships/slide" Target="slides/slide100.xml"/><Relationship Id="rId113" Type="http://schemas.openxmlformats.org/officeDocument/2006/relationships/slide" Target="slides/slide108.xml"/><Relationship Id="rId118" Type="http://schemas.openxmlformats.org/officeDocument/2006/relationships/notesMaster" Target="notesMasters/notesMaster1.xml"/><Relationship Id="rId8" Type="http://schemas.openxmlformats.org/officeDocument/2006/relationships/slide" Target="slides/slide3.xml"/><Relationship Id="rId51" Type="http://schemas.openxmlformats.org/officeDocument/2006/relationships/slide" Target="slides/slide46.xml"/><Relationship Id="rId72" Type="http://schemas.openxmlformats.org/officeDocument/2006/relationships/slide" Target="slides/slide67.xml"/><Relationship Id="rId80" Type="http://schemas.openxmlformats.org/officeDocument/2006/relationships/slide" Target="slides/slide75.xml"/><Relationship Id="rId85" Type="http://schemas.openxmlformats.org/officeDocument/2006/relationships/slide" Target="slides/slide80.xml"/><Relationship Id="rId93" Type="http://schemas.openxmlformats.org/officeDocument/2006/relationships/slide" Target="slides/slide88.xml"/><Relationship Id="rId98" Type="http://schemas.openxmlformats.org/officeDocument/2006/relationships/slide" Target="slides/slide93.xml"/><Relationship Id="rId121" Type="http://schemas.openxmlformats.org/officeDocument/2006/relationships/viewProps" Target="viewProps.xml"/><Relationship Id="rId3" Type="http://schemas.openxmlformats.org/officeDocument/2006/relationships/customXml" Target="../customXml/item3.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slide" Target="slides/slide28.xml"/><Relationship Id="rId38" Type="http://schemas.openxmlformats.org/officeDocument/2006/relationships/slide" Target="slides/slide33.xml"/><Relationship Id="rId46" Type="http://schemas.openxmlformats.org/officeDocument/2006/relationships/slide" Target="slides/slide41.xml"/><Relationship Id="rId59" Type="http://schemas.openxmlformats.org/officeDocument/2006/relationships/slide" Target="slides/slide54.xml"/><Relationship Id="rId67" Type="http://schemas.openxmlformats.org/officeDocument/2006/relationships/slide" Target="slides/slide62.xml"/><Relationship Id="rId103" Type="http://schemas.openxmlformats.org/officeDocument/2006/relationships/slide" Target="slides/slide98.xml"/><Relationship Id="rId108" Type="http://schemas.openxmlformats.org/officeDocument/2006/relationships/slide" Target="slides/slide103.xml"/><Relationship Id="rId116" Type="http://schemas.openxmlformats.org/officeDocument/2006/relationships/slide" Target="slides/slide111.xml"/><Relationship Id="rId20" Type="http://schemas.openxmlformats.org/officeDocument/2006/relationships/slide" Target="slides/slide15.xml"/><Relationship Id="rId41" Type="http://schemas.openxmlformats.org/officeDocument/2006/relationships/slide" Target="slides/slide36.xml"/><Relationship Id="rId54" Type="http://schemas.openxmlformats.org/officeDocument/2006/relationships/slide" Target="slides/slide49.xml"/><Relationship Id="rId62" Type="http://schemas.openxmlformats.org/officeDocument/2006/relationships/slide" Target="slides/slide57.xml"/><Relationship Id="rId70" Type="http://schemas.openxmlformats.org/officeDocument/2006/relationships/slide" Target="slides/slide65.xml"/><Relationship Id="rId75" Type="http://schemas.openxmlformats.org/officeDocument/2006/relationships/slide" Target="slides/slide70.xml"/><Relationship Id="rId83" Type="http://schemas.openxmlformats.org/officeDocument/2006/relationships/slide" Target="slides/slide78.xml"/><Relationship Id="rId88" Type="http://schemas.openxmlformats.org/officeDocument/2006/relationships/slide" Target="slides/slide83.xml"/><Relationship Id="rId91" Type="http://schemas.openxmlformats.org/officeDocument/2006/relationships/slide" Target="slides/slide86.xml"/><Relationship Id="rId96" Type="http://schemas.openxmlformats.org/officeDocument/2006/relationships/slide" Target="slides/slide91.xml"/><Relationship Id="rId111" Type="http://schemas.openxmlformats.org/officeDocument/2006/relationships/slide" Target="slides/slide106.xml"/><Relationship Id="rId1" Type="http://schemas.openxmlformats.org/officeDocument/2006/relationships/customXml" Target="../customXml/item1.xml"/><Relationship Id="rId6" Type="http://schemas.openxmlformats.org/officeDocument/2006/relationships/slide" Target="slides/slide1.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slide" Target="slides/slide31.xml"/><Relationship Id="rId49" Type="http://schemas.openxmlformats.org/officeDocument/2006/relationships/slide" Target="slides/slide44.xml"/><Relationship Id="rId57" Type="http://schemas.openxmlformats.org/officeDocument/2006/relationships/slide" Target="slides/slide52.xml"/><Relationship Id="rId106" Type="http://schemas.openxmlformats.org/officeDocument/2006/relationships/slide" Target="slides/slide101.xml"/><Relationship Id="rId114" Type="http://schemas.openxmlformats.org/officeDocument/2006/relationships/slide" Target="slides/slide109.xml"/><Relationship Id="rId119" Type="http://schemas.openxmlformats.org/officeDocument/2006/relationships/handoutMaster" Target="handoutMasters/handoutMaster1.xml"/><Relationship Id="rId10" Type="http://schemas.openxmlformats.org/officeDocument/2006/relationships/slide" Target="slides/slide5.xml"/><Relationship Id="rId31" Type="http://schemas.openxmlformats.org/officeDocument/2006/relationships/slide" Target="slides/slide26.xml"/><Relationship Id="rId44" Type="http://schemas.openxmlformats.org/officeDocument/2006/relationships/slide" Target="slides/slide39.xml"/><Relationship Id="rId52" Type="http://schemas.openxmlformats.org/officeDocument/2006/relationships/slide" Target="slides/slide47.xml"/><Relationship Id="rId60" Type="http://schemas.openxmlformats.org/officeDocument/2006/relationships/slide" Target="slides/slide55.xml"/><Relationship Id="rId65" Type="http://schemas.openxmlformats.org/officeDocument/2006/relationships/slide" Target="slides/slide60.xml"/><Relationship Id="rId73" Type="http://schemas.openxmlformats.org/officeDocument/2006/relationships/slide" Target="slides/slide68.xml"/><Relationship Id="rId78" Type="http://schemas.openxmlformats.org/officeDocument/2006/relationships/slide" Target="slides/slide73.xml"/><Relationship Id="rId81" Type="http://schemas.openxmlformats.org/officeDocument/2006/relationships/slide" Target="slides/slide76.xml"/><Relationship Id="rId86" Type="http://schemas.openxmlformats.org/officeDocument/2006/relationships/slide" Target="slides/slide81.xml"/><Relationship Id="rId94" Type="http://schemas.openxmlformats.org/officeDocument/2006/relationships/slide" Target="slides/slide89.xml"/><Relationship Id="rId99" Type="http://schemas.openxmlformats.org/officeDocument/2006/relationships/slide" Target="slides/slide94.xml"/><Relationship Id="rId101" Type="http://schemas.openxmlformats.org/officeDocument/2006/relationships/slide" Target="slides/slide96.xml"/><Relationship Id="rId122" Type="http://schemas.openxmlformats.org/officeDocument/2006/relationships/theme" Target="theme/theme1.xml"/><Relationship Id="rId4" Type="http://schemas.openxmlformats.org/officeDocument/2006/relationships/slideMaster" Target="slideMasters/slideMaster1.xml"/><Relationship Id="rId9" Type="http://schemas.openxmlformats.org/officeDocument/2006/relationships/slide" Target="slides/slide4.xml"/><Relationship Id="rId13" Type="http://schemas.openxmlformats.org/officeDocument/2006/relationships/slide" Target="slides/slide8.xml"/><Relationship Id="rId18" Type="http://schemas.openxmlformats.org/officeDocument/2006/relationships/slide" Target="slides/slide13.xml"/><Relationship Id="rId39" Type="http://schemas.openxmlformats.org/officeDocument/2006/relationships/slide" Target="slides/slide34.xml"/><Relationship Id="rId109" Type="http://schemas.openxmlformats.org/officeDocument/2006/relationships/slide" Target="slides/slide104.xml"/><Relationship Id="rId34" Type="http://schemas.openxmlformats.org/officeDocument/2006/relationships/slide" Target="slides/slide29.xml"/><Relationship Id="rId50" Type="http://schemas.openxmlformats.org/officeDocument/2006/relationships/slide" Target="slides/slide45.xml"/><Relationship Id="rId55" Type="http://schemas.openxmlformats.org/officeDocument/2006/relationships/slide" Target="slides/slide50.xml"/><Relationship Id="rId76" Type="http://schemas.openxmlformats.org/officeDocument/2006/relationships/slide" Target="slides/slide71.xml"/><Relationship Id="rId97" Type="http://schemas.openxmlformats.org/officeDocument/2006/relationships/slide" Target="slides/slide92.xml"/><Relationship Id="rId104" Type="http://schemas.openxmlformats.org/officeDocument/2006/relationships/slide" Target="slides/slide99.xml"/><Relationship Id="rId120" Type="http://schemas.openxmlformats.org/officeDocument/2006/relationships/presProps" Target="presProps.xml"/><Relationship Id="rId7" Type="http://schemas.openxmlformats.org/officeDocument/2006/relationships/slide" Target="slides/slide2.xml"/><Relationship Id="rId71" Type="http://schemas.openxmlformats.org/officeDocument/2006/relationships/slide" Target="slides/slide66.xml"/><Relationship Id="rId92" Type="http://schemas.openxmlformats.org/officeDocument/2006/relationships/slide" Target="slides/slide87.xml"/><Relationship Id="rId2" Type="http://schemas.openxmlformats.org/officeDocument/2006/relationships/customXml" Target="../customXml/item2.xml"/><Relationship Id="rId29" Type="http://schemas.openxmlformats.org/officeDocument/2006/relationships/slide" Target="slides/slide24.xml"/><Relationship Id="rId24" Type="http://schemas.openxmlformats.org/officeDocument/2006/relationships/slide" Target="slides/slide19.xml"/><Relationship Id="rId40" Type="http://schemas.openxmlformats.org/officeDocument/2006/relationships/slide" Target="slides/slide35.xml"/><Relationship Id="rId45" Type="http://schemas.openxmlformats.org/officeDocument/2006/relationships/slide" Target="slides/slide40.xml"/><Relationship Id="rId66" Type="http://schemas.openxmlformats.org/officeDocument/2006/relationships/slide" Target="slides/slide61.xml"/><Relationship Id="rId87" Type="http://schemas.openxmlformats.org/officeDocument/2006/relationships/slide" Target="slides/slide82.xml"/><Relationship Id="rId110" Type="http://schemas.openxmlformats.org/officeDocument/2006/relationships/slide" Target="slides/slide105.xml"/><Relationship Id="rId115" Type="http://schemas.openxmlformats.org/officeDocument/2006/relationships/slide" Target="slides/slide110.xml"/></Relationships>
</file>

<file path=ppt/diagrams/_rels/drawing3.xml.rels><?xml version="1.0" encoding="UTF-8" standalone="yes"?>
<Relationships xmlns="http://schemas.openxmlformats.org/package/2006/relationships"><Relationship Id="rId1" Type="http://schemas.openxmlformats.org/officeDocument/2006/relationships/image" Target="../media/image1.jpeg"/></Relationships>
</file>

<file path=ppt/diagrams/_rels/drawing7.xml.rels><?xml version="1.0" encoding="UTF-8" standalone="yes"?>
<Relationships xmlns="http://schemas.openxmlformats.org/package/2006/relationships"><Relationship Id="rId1" Type="http://schemas.openxmlformats.org/officeDocument/2006/relationships/image" Target="../media/image1.jpeg"/></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accent6_4">
  <dgm:title val=""/>
  <dgm:desc val=""/>
  <dgm:catLst>
    <dgm:cat type="accent6" pri="11400"/>
  </dgm:catLst>
  <dgm:styleLbl name="node0">
    <dgm:fillClrLst meth="cycle">
      <a:schemeClr val="accent6">
        <a:shade val="60000"/>
      </a:schemeClr>
    </dgm:fillClrLst>
    <dgm:linClrLst meth="repeat">
      <a:schemeClr val="lt1"/>
    </dgm:linClrLst>
    <dgm:effectClrLst/>
    <dgm:txLinClrLst/>
    <dgm:txFillClrLst/>
    <dgm:txEffectClrLst/>
  </dgm:styleLbl>
  <dgm:styleLbl name="alignNode1">
    <dgm:fillClrLst meth="cycle">
      <a:schemeClr val="accent6">
        <a:shade val="50000"/>
      </a:schemeClr>
      <a:schemeClr val="accent6">
        <a:tint val="55000"/>
      </a:schemeClr>
    </dgm:fillClrLst>
    <dgm:linClrLst meth="cycle">
      <a:schemeClr val="accent6">
        <a:shade val="50000"/>
      </a:schemeClr>
      <a:schemeClr val="accent6">
        <a:tint val="55000"/>
      </a:schemeClr>
    </dgm:linClrLst>
    <dgm:effectClrLst/>
    <dgm:txLinClrLst/>
    <dgm:txFillClrLst/>
    <dgm:txEffectClrLst/>
  </dgm:styleLbl>
  <dgm:styleLbl name="node1">
    <dgm:fillClrLst meth="cycle">
      <a:schemeClr val="accent6">
        <a:shade val="50000"/>
      </a:schemeClr>
      <a:schemeClr val="accent6">
        <a:tint val="55000"/>
      </a:schemeClr>
    </dgm:fillClrLst>
    <dgm:linClrLst meth="repeat">
      <a:schemeClr val="lt1"/>
    </dgm:linClrLst>
    <dgm:effectClrLst/>
    <dgm:txLinClrLst/>
    <dgm:txFillClrLst/>
    <dgm:txEffectClrLst/>
  </dgm:styleLbl>
  <dgm:styleLbl name="lnNode1">
    <dgm:fillClrLst meth="cycle">
      <a:schemeClr val="accent6">
        <a:shade val="50000"/>
      </a:schemeClr>
      <a:schemeClr val="accent6">
        <a:tint val="55000"/>
      </a:schemeClr>
    </dgm:fillClrLst>
    <dgm:linClrLst meth="repeat">
      <a:schemeClr val="lt1"/>
    </dgm:linClrLst>
    <dgm:effectClrLst/>
    <dgm:txLinClrLst/>
    <dgm:txFillClrLst/>
    <dgm:txEffectClrLst/>
  </dgm:styleLbl>
  <dgm:styleLbl name="vennNode1">
    <dgm:fillClrLst meth="cycle">
      <a:schemeClr val="accent6">
        <a:shade val="80000"/>
        <a:alpha val="50000"/>
      </a:schemeClr>
      <a:schemeClr val="accent6">
        <a:tint val="50000"/>
        <a:alpha val="50000"/>
      </a:schemeClr>
    </dgm:fillClrLst>
    <dgm:linClrLst meth="repeat">
      <a:schemeClr val="lt1"/>
    </dgm:linClrLst>
    <dgm:effectClrLst/>
    <dgm:txLinClrLst/>
    <dgm:txFillClrLst/>
    <dgm:txEffectClrLst/>
  </dgm:styleLbl>
  <dgm:styleLbl name="node2">
    <dgm:fillClrLst>
      <a:schemeClr val="accent6">
        <a:shade val="80000"/>
      </a:schemeClr>
    </dgm:fillClrLst>
    <dgm:linClrLst meth="repeat">
      <a:schemeClr val="lt1"/>
    </dgm:linClrLst>
    <dgm:effectClrLst/>
    <dgm:txLinClrLst/>
    <dgm:txFillClrLst/>
    <dgm:txEffectClrLst/>
  </dgm:styleLbl>
  <dgm:styleLbl name="node3">
    <dgm:fillClrLst>
      <a:schemeClr val="accent6">
        <a:tint val="99000"/>
      </a:schemeClr>
    </dgm:fillClrLst>
    <dgm:linClrLst meth="repeat">
      <a:schemeClr val="lt1"/>
    </dgm:linClrLst>
    <dgm:effectClrLst/>
    <dgm:txLinClrLst/>
    <dgm:txFillClrLst/>
    <dgm:txEffectClrLst/>
  </dgm:styleLbl>
  <dgm:styleLbl name="node4">
    <dgm:fillClrLst>
      <a:schemeClr val="accent6">
        <a:tint val="70000"/>
      </a:schemeClr>
    </dgm:fillClrLst>
    <dgm:linClrLst meth="repeat">
      <a:schemeClr val="lt1"/>
    </dgm:linClrLst>
    <dgm:effectClrLst/>
    <dgm:txLinClrLst/>
    <dgm:txFillClrLst/>
    <dgm:txEffectClrLst/>
  </dgm:styleLbl>
  <dgm:styleLbl name="fgImgPlace1">
    <dgm:fillClrLst>
      <a:schemeClr val="accent6">
        <a:tint val="50000"/>
      </a:schemeClr>
      <a:schemeClr val="accent6">
        <a:tint val="55000"/>
      </a:schemeClr>
    </dgm:fillClrLst>
    <dgm:linClrLst meth="repeat">
      <a:schemeClr val="lt1"/>
    </dgm:linClrLst>
    <dgm:effectClrLst/>
    <dgm:txLinClrLst/>
    <dgm:txFillClrLst meth="repeat">
      <a:schemeClr val="lt1"/>
    </dgm:txFillClrLst>
    <dgm:txEffectClrLst/>
  </dgm:styleLbl>
  <dgm:styleLbl name="alignImgPlace1">
    <dgm:fillClrLst>
      <a:schemeClr val="accent6">
        <a:tint val="50000"/>
      </a:schemeClr>
      <a:schemeClr val="accent6">
        <a:tint val="55000"/>
      </a:schemeClr>
    </dgm:fillClrLst>
    <dgm:linClrLst meth="repeat">
      <a:schemeClr val="lt1"/>
    </dgm:linClrLst>
    <dgm:effectClrLst/>
    <dgm:txLinClrLst/>
    <dgm:txFillClrLst meth="repeat">
      <a:schemeClr val="lt1"/>
    </dgm:txFillClrLst>
    <dgm:txEffectClrLst/>
  </dgm:styleLbl>
  <dgm:styleLbl name="bgImgPlace1">
    <dgm:fillClrLst>
      <a:schemeClr val="accent6">
        <a:tint val="50000"/>
      </a:schemeClr>
      <a:schemeClr val="accent6">
        <a:tint val="55000"/>
      </a:schemeClr>
    </dgm:fillClrLst>
    <dgm:linClrLst meth="repeat">
      <a:schemeClr val="lt1"/>
    </dgm:linClrLst>
    <dgm:effectClrLst/>
    <dgm:txLinClrLst/>
    <dgm:txFillClrLst meth="repeat">
      <a:schemeClr val="lt1"/>
    </dgm:txFillClrLst>
    <dgm:txEffectClrLst/>
  </dgm:styleLbl>
  <dgm:styleLbl name="sibTrans2D1">
    <dgm:fillClrLst meth="cycle">
      <a:schemeClr val="accent6">
        <a:shade val="90000"/>
      </a:schemeClr>
      <a:schemeClr val="accent6">
        <a:tint val="50000"/>
      </a:schemeClr>
    </dgm:fillClrLst>
    <dgm:linClrLst meth="cycle">
      <a:schemeClr val="accent6">
        <a:shade val="90000"/>
      </a:schemeClr>
      <a:schemeClr val="accent6">
        <a:tint val="50000"/>
      </a:schemeClr>
    </dgm:linClrLst>
    <dgm:effectClrLst/>
    <dgm:txLinClrLst/>
    <dgm:txFillClrLst/>
    <dgm:txEffectClrLst/>
  </dgm:styleLbl>
  <dgm:styleLbl name="fgSibTrans2D1">
    <dgm:fillClrLst meth="cycle">
      <a:schemeClr val="accent6">
        <a:shade val="90000"/>
      </a:schemeClr>
      <a:schemeClr val="accent6">
        <a:tint val="50000"/>
      </a:schemeClr>
    </dgm:fillClrLst>
    <dgm:linClrLst meth="cycle">
      <a:schemeClr val="accent6">
        <a:shade val="90000"/>
      </a:schemeClr>
      <a:schemeClr val="accent6">
        <a:tint val="50000"/>
      </a:schemeClr>
    </dgm:linClrLst>
    <dgm:effectClrLst/>
    <dgm:txLinClrLst/>
    <dgm:txFillClrLst/>
    <dgm:txEffectClrLst/>
  </dgm:styleLbl>
  <dgm:styleLbl name="bgSibTrans2D1">
    <dgm:fillClrLst meth="cycle">
      <a:schemeClr val="accent6">
        <a:shade val="90000"/>
      </a:schemeClr>
      <a:schemeClr val="accent6">
        <a:tint val="50000"/>
      </a:schemeClr>
    </dgm:fillClrLst>
    <dgm:linClrLst meth="cycle">
      <a:schemeClr val="accent6">
        <a:shade val="90000"/>
      </a:schemeClr>
      <a:schemeClr val="accent6">
        <a:tint val="50000"/>
      </a:schemeClr>
    </dgm:linClrLst>
    <dgm:effectClrLst/>
    <dgm:txLinClrLst/>
    <dgm:txFillClrLst/>
    <dgm:txEffectClrLst/>
  </dgm:styleLbl>
  <dgm:styleLbl name="sibTrans1D1">
    <dgm:fillClrLst meth="cycle">
      <a:schemeClr val="accent6">
        <a:shade val="90000"/>
      </a:schemeClr>
      <a:schemeClr val="accent6">
        <a:tint val="50000"/>
      </a:schemeClr>
    </dgm:fillClrLst>
    <dgm:linClrLst meth="cycle">
      <a:schemeClr val="accent6">
        <a:shade val="90000"/>
      </a:schemeClr>
      <a:schemeClr val="accent6">
        <a:tint val="50000"/>
      </a:schemeClr>
    </dgm:linClrLst>
    <dgm:effectClrLst/>
    <dgm:txLinClrLst/>
    <dgm:txFillClrLst meth="repeat">
      <a:schemeClr val="tx1"/>
    </dgm:txFillClrLst>
    <dgm:txEffectClrLst/>
  </dgm:styleLbl>
  <dgm:styleLbl name="callout">
    <dgm:fillClrLst meth="repeat">
      <a:schemeClr val="accent6"/>
    </dgm:fillClrLst>
    <dgm:linClrLst meth="repeat">
      <a:schemeClr val="accent6"/>
    </dgm:linClrLst>
    <dgm:effectClrLst/>
    <dgm:txLinClrLst/>
    <dgm:txFillClrLst meth="repeat">
      <a:schemeClr val="tx1"/>
    </dgm:txFillClrLst>
    <dgm:txEffectClrLst/>
  </dgm:styleLbl>
  <dgm:styleLbl name="asst0">
    <dgm:fillClrLst meth="repeat">
      <a:schemeClr val="accent6">
        <a:shade val="80000"/>
      </a:schemeClr>
    </dgm:fillClrLst>
    <dgm:linClrLst meth="repeat">
      <a:schemeClr val="lt1"/>
    </dgm:linClrLst>
    <dgm:effectClrLst/>
    <dgm:txLinClrLst/>
    <dgm:txFillClrLst/>
    <dgm:txEffectClrLst/>
  </dgm:styleLbl>
  <dgm:styleLbl name="asst1">
    <dgm:fillClrLst meth="repeat">
      <a:schemeClr val="accent6">
        <a:shade val="80000"/>
      </a:schemeClr>
    </dgm:fillClrLst>
    <dgm:linClrLst meth="repeat">
      <a:schemeClr val="lt1"/>
    </dgm:linClrLst>
    <dgm:effectClrLst/>
    <dgm:txLinClrLst/>
    <dgm:txFillClrLst/>
    <dgm:txEffectClrLst/>
  </dgm:styleLbl>
  <dgm:styleLbl name="asst2">
    <dgm:fillClrLst>
      <a:schemeClr val="accent6">
        <a:tint val="90000"/>
      </a:schemeClr>
    </dgm:fillClrLst>
    <dgm:linClrLst meth="repeat">
      <a:schemeClr val="lt1"/>
    </dgm:linClrLst>
    <dgm:effectClrLst/>
    <dgm:txLinClrLst/>
    <dgm:txFillClrLst/>
    <dgm:txEffectClrLst/>
  </dgm:styleLbl>
  <dgm:styleLbl name="asst3">
    <dgm:fillClrLst>
      <a:schemeClr val="accent6">
        <a:tint val="70000"/>
      </a:schemeClr>
    </dgm:fillClrLst>
    <dgm:linClrLst meth="repeat">
      <a:schemeClr val="lt1"/>
    </dgm:linClrLst>
    <dgm:effectClrLst/>
    <dgm:txLinClrLst/>
    <dgm:txFillClrLst/>
    <dgm:txEffectClrLst/>
  </dgm:styleLbl>
  <dgm:styleLbl name="asst4">
    <dgm:fillClrLst>
      <a:schemeClr val="accent6">
        <a:tint val="50000"/>
      </a:schemeClr>
    </dgm:fillClrLst>
    <dgm:linClrLst meth="repeat">
      <a:schemeClr val="lt1"/>
    </dgm:linClrLst>
    <dgm:effectClrLst/>
    <dgm:txLinClrLst/>
    <dgm:txFillClrLst/>
    <dgm:txEffectClrLst/>
  </dgm:styleLbl>
  <dgm:styleLbl name="parChTrans2D1">
    <dgm:fillClrLst meth="repeat">
      <a:schemeClr val="accent6">
        <a:tint val="60000"/>
      </a:schemeClr>
    </dgm:fillClrLst>
    <dgm:linClrLst meth="repeat">
      <a:schemeClr val="accent6">
        <a:shade val="80000"/>
      </a:schemeClr>
    </dgm:linClrLst>
    <dgm:effectClrLst/>
    <dgm:txLinClrLst/>
    <dgm:txFillClrLst/>
    <dgm:txEffectClrLst/>
  </dgm:styleLbl>
  <dgm:styleLbl name="parChTrans2D2">
    <dgm:fillClrLst meth="repeat">
      <a:schemeClr val="accent6">
        <a:tint val="90000"/>
      </a:schemeClr>
    </dgm:fillClrLst>
    <dgm:linClrLst meth="repeat">
      <a:schemeClr val="accent6">
        <a:tint val="90000"/>
      </a:schemeClr>
    </dgm:linClrLst>
    <dgm:effectClrLst/>
    <dgm:txLinClrLst/>
    <dgm:txFillClrLst/>
    <dgm:txEffectClrLst/>
  </dgm:styleLbl>
  <dgm:styleLbl name="parChTrans2D3">
    <dgm:fillClrLst meth="repeat">
      <a:schemeClr val="accent6">
        <a:tint val="70000"/>
      </a:schemeClr>
    </dgm:fillClrLst>
    <dgm:linClrLst meth="repeat">
      <a:schemeClr val="accent6">
        <a:tint val="70000"/>
      </a:schemeClr>
    </dgm:linClrLst>
    <dgm:effectClrLst/>
    <dgm:txLinClrLst/>
    <dgm:txFillClrLst/>
    <dgm:txEffectClrLst/>
  </dgm:styleLbl>
  <dgm:styleLbl name="parChTrans2D4">
    <dgm:fillClrLst meth="repeat">
      <a:schemeClr val="accent6">
        <a:tint val="50000"/>
      </a:schemeClr>
    </dgm:fillClrLst>
    <dgm:linClrLst meth="repeat">
      <a:schemeClr val="accent6">
        <a:tint val="50000"/>
      </a:schemeClr>
    </dgm:linClrLst>
    <dgm:effectClrLst/>
    <dgm:txLinClrLst/>
    <dgm:txFillClrLst meth="repeat">
      <a:schemeClr val="dk1"/>
    </dgm:txFillClrLst>
    <dgm:txEffectClrLst/>
  </dgm:styleLbl>
  <dgm:styleLbl name="parChTrans1D1">
    <dgm:fillClrLst meth="repeat">
      <a:schemeClr val="accent6">
        <a:shade val="80000"/>
      </a:schemeClr>
    </dgm:fillClrLst>
    <dgm:linClrLst meth="repeat">
      <a:schemeClr val="accent6">
        <a:shade val="80000"/>
      </a:schemeClr>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a:tint val="90000"/>
      </a:schemeClr>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6">
        <a:tint val="70000"/>
      </a:schemeClr>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6">
        <a:tint val="50000"/>
      </a:schemeClr>
    </dgm:linClrLst>
    <dgm:effectClrLst/>
    <dgm:txLinClrLst/>
    <dgm:txFillClrLst meth="repeat">
      <a:schemeClr val="tx1"/>
    </dgm:txFillClrLst>
    <dgm:txEffectClrLst/>
  </dgm:styleLbl>
  <dgm:styleLbl name="fgAcc1">
    <dgm:fillClrLst meth="repeat">
      <a:schemeClr val="lt1">
        <a:alpha val="90000"/>
      </a:schemeClr>
    </dgm:fillClrLst>
    <dgm:linClrLst meth="cycle">
      <a:schemeClr val="accent6">
        <a:shade val="50000"/>
      </a:schemeClr>
      <a:schemeClr val="accent6">
        <a:tint val="55000"/>
      </a:schemeClr>
    </dgm:linClrLst>
    <dgm:effectClrLst/>
    <dgm:txLinClrLst/>
    <dgm:txFillClrLst meth="repeat">
      <a:schemeClr val="dk1"/>
    </dgm:txFillClrLst>
    <dgm:txEffectClrLst/>
  </dgm:styleLbl>
  <dgm:styleLbl name="conFgAcc1">
    <dgm:fillClrLst meth="repeat">
      <a:schemeClr val="lt1">
        <a:alpha val="90000"/>
      </a:schemeClr>
    </dgm:fillClrLst>
    <dgm:linClrLst meth="cycle">
      <a:schemeClr val="accent6">
        <a:shade val="50000"/>
      </a:schemeClr>
      <a:schemeClr val="accent6">
        <a:tint val="55000"/>
      </a:schemeClr>
    </dgm:linClrLst>
    <dgm:effectClrLst/>
    <dgm:txLinClrLst/>
    <dgm:txFillClrLst meth="repeat">
      <a:schemeClr val="dk1"/>
    </dgm:txFillClrLst>
    <dgm:txEffectClrLst/>
  </dgm:styleLbl>
  <dgm:styleLbl name="alignAcc1">
    <dgm:fillClrLst meth="repeat">
      <a:schemeClr val="lt1">
        <a:alpha val="90000"/>
      </a:schemeClr>
    </dgm:fillClrLst>
    <dgm:linClrLst meth="cycle">
      <a:schemeClr val="accent6">
        <a:shade val="50000"/>
      </a:schemeClr>
      <a:schemeClr val="accent6">
        <a:tint val="55000"/>
      </a:schemeClr>
    </dgm:linClrLst>
    <dgm:effectClrLst/>
    <dgm:txLinClrLst/>
    <dgm:txFillClrLst meth="repeat">
      <a:schemeClr val="dk1"/>
    </dgm:txFillClrLst>
    <dgm:txEffectClrLst/>
  </dgm:styleLbl>
  <dgm:styleLbl name="trAlignAcc1">
    <dgm:fillClrLst meth="repeat">
      <a:schemeClr val="lt1">
        <a:alpha val="55000"/>
      </a:schemeClr>
    </dgm:fillClrLst>
    <dgm:linClrLst meth="repeat">
      <a:schemeClr val="accent6"/>
    </dgm:linClrLst>
    <dgm:effectClrLst/>
    <dgm:txLinClrLst/>
    <dgm:txFillClrLst meth="repeat">
      <a:schemeClr val="dk1"/>
    </dgm:txFillClrLst>
    <dgm:txEffectClrLst/>
  </dgm:styleLbl>
  <dgm:styleLbl name="bgAcc1">
    <dgm:fillClrLst meth="repeat">
      <a:schemeClr val="lt1">
        <a:alpha val="90000"/>
      </a:schemeClr>
    </dgm:fillClrLst>
    <dgm:linClrLst meth="cycle">
      <a:schemeClr val="accent6">
        <a:shade val="50000"/>
      </a:schemeClr>
      <a:schemeClr val="accent6">
        <a:tint val="55000"/>
      </a:schemeClr>
    </dgm:linClrLst>
    <dgm:effectClrLst/>
    <dgm:txLinClrLst/>
    <dgm:txFillClrLst meth="repeat">
      <a:schemeClr val="dk1"/>
    </dgm:txFillClrLst>
    <dgm:txEffectClrLst/>
  </dgm:styleLbl>
  <dgm:styleLbl name="solidFgAcc1">
    <dgm:fillClrLst meth="repeat">
      <a:schemeClr val="lt1"/>
    </dgm:fillClrLst>
    <dgm:linClrLst meth="cycle">
      <a:schemeClr val="accent6">
        <a:shade val="50000"/>
      </a:schemeClr>
      <a:schemeClr val="accent6">
        <a:tint val="55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6"/>
    </dgm:linClrLst>
    <dgm:effectClrLst/>
    <dgm:txLinClrLst/>
    <dgm:txFillClrLst meth="repeat">
      <a:schemeClr val="dk1"/>
    </dgm:txFillClrLst>
    <dgm:txEffectClrLst/>
  </dgm:styleLbl>
  <dgm:styleLbl name="fgAccFollowNode1">
    <dgm:fillClrLst meth="repeat">
      <a:schemeClr val="accent6">
        <a:alpha val="90000"/>
        <a:tint val="55000"/>
      </a:schemeClr>
    </dgm:fillClrLst>
    <dgm:linClrLst meth="repeat">
      <a:schemeClr val="accent6">
        <a:alpha val="90000"/>
        <a:tint val="55000"/>
      </a:schemeClr>
    </dgm:linClrLst>
    <dgm:effectClrLst/>
    <dgm:txLinClrLst/>
    <dgm:txFillClrLst meth="repeat">
      <a:schemeClr val="dk1"/>
    </dgm:txFillClrLst>
    <dgm:txEffectClrLst/>
  </dgm:styleLbl>
  <dgm:styleLbl name="alignAccFollowNode1">
    <dgm:fillClrLst meth="repeat">
      <a:schemeClr val="accent6">
        <a:alpha val="90000"/>
        <a:tint val="55000"/>
      </a:schemeClr>
    </dgm:fillClrLst>
    <dgm:linClrLst meth="repeat">
      <a:schemeClr val="accent6">
        <a:alpha val="90000"/>
        <a:tint val="55000"/>
      </a:schemeClr>
    </dgm:linClrLst>
    <dgm:effectClrLst/>
    <dgm:txLinClrLst/>
    <dgm:txFillClrLst meth="repeat">
      <a:schemeClr val="dk1"/>
    </dgm:txFillClrLst>
    <dgm:txEffectClrLst/>
  </dgm:styleLbl>
  <dgm:styleLbl name="bgAccFollowNode1">
    <dgm:fillClrLst meth="repeat">
      <a:schemeClr val="accent6">
        <a:alpha val="90000"/>
        <a:tint val="55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6">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6">
        <a:tint val="90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6">
        <a:tint val="7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6">
        <a:tint val="50000"/>
      </a:schemeClr>
    </dgm:linClrLst>
    <dgm:effectClrLst/>
    <dgm:txLinClrLst/>
    <dgm:txFillClrLst meth="repeat">
      <a:schemeClr val="dk1"/>
    </dgm:txFillClrLst>
    <dgm:txEffectClrLst/>
  </dgm:styleLbl>
  <dgm:styleLbl name="bgShp">
    <dgm:fillClrLst meth="repeat">
      <a:schemeClr val="accent6">
        <a:tint val="55000"/>
      </a:schemeClr>
    </dgm:fillClrLst>
    <dgm:linClrLst meth="repeat">
      <a:schemeClr val="dk1"/>
    </dgm:linClrLst>
    <dgm:effectClrLst/>
    <dgm:txLinClrLst/>
    <dgm:txFillClrLst meth="repeat">
      <a:schemeClr val="dk1"/>
    </dgm:txFillClrLst>
    <dgm:txEffectClrLst/>
  </dgm:styleLbl>
  <dgm:styleLbl name="dkBgShp">
    <dgm:fillClrLst meth="repeat">
      <a:schemeClr val="accent6">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6">
        <a:tint val="50000"/>
        <a:alpha val="55000"/>
      </a:schemeClr>
    </dgm:fillClrLst>
    <dgm:linClrLst meth="repeat">
      <a:schemeClr val="accent6"/>
    </dgm:linClrLst>
    <dgm:effectClrLst/>
    <dgm:txLinClrLst/>
    <dgm:txFillClrLst meth="repeat">
      <a:schemeClr val="lt1"/>
    </dgm:txFillClrLst>
    <dgm:txEffectClrLst/>
  </dgm:styleLbl>
  <dgm:styleLbl name="fgShp">
    <dgm:fillClrLst meth="repeat">
      <a:schemeClr val="accent6">
        <a:tint val="55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8.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27161747-2890-41BC-BB5E-00B0404BBDBA}" type="doc">
      <dgm:prSet loTypeId="urn:microsoft.com/office/officeart/2005/8/layout/balance1" loCatId="relationship" qsTypeId="urn:microsoft.com/office/officeart/2005/8/quickstyle/simple1" qsCatId="simple" csTypeId="urn:microsoft.com/office/officeart/2005/8/colors/accent1_2" csCatId="accent1" phldr="1"/>
      <dgm:spPr/>
      <dgm:t>
        <a:bodyPr/>
        <a:lstStyle/>
        <a:p>
          <a:endParaRPr lang="en-US"/>
        </a:p>
      </dgm:t>
    </dgm:pt>
    <dgm:pt modelId="{4055A9F7-8891-4016-BC07-DFE030248A65}">
      <dgm:prSet phldrT="[Text]" custT="1"/>
      <dgm:spPr/>
      <dgm:t>
        <a:bodyPr/>
        <a:lstStyle/>
        <a:p>
          <a:r>
            <a:rPr lang="en-US" sz="2400" dirty="0" smtClean="0"/>
            <a:t>Ready</a:t>
          </a:r>
          <a:endParaRPr lang="en-US" sz="2400" dirty="0"/>
        </a:p>
      </dgm:t>
    </dgm:pt>
    <dgm:pt modelId="{A381BA53-B878-4404-9C38-F5BFEE3805A6}" type="parTrans" cxnId="{885DAB92-8D76-46D9-9CD9-64DE880F2B61}">
      <dgm:prSet/>
      <dgm:spPr/>
      <dgm:t>
        <a:bodyPr/>
        <a:lstStyle/>
        <a:p>
          <a:endParaRPr lang="en-US"/>
        </a:p>
      </dgm:t>
    </dgm:pt>
    <dgm:pt modelId="{425016AC-129D-47DE-8B47-707BCE641A60}" type="sibTrans" cxnId="{885DAB92-8D76-46D9-9CD9-64DE880F2B61}">
      <dgm:prSet/>
      <dgm:spPr/>
      <dgm:t>
        <a:bodyPr/>
        <a:lstStyle/>
        <a:p>
          <a:endParaRPr lang="en-US"/>
        </a:p>
      </dgm:t>
    </dgm:pt>
    <dgm:pt modelId="{082F1350-B877-47E6-BD52-152BEFE07776}">
      <dgm:prSet phldrT="[Text]" custT="1"/>
      <dgm:spPr/>
      <dgm:t>
        <a:bodyPr/>
        <a:lstStyle/>
        <a:p>
          <a:r>
            <a:rPr lang="en-US" sz="2400" dirty="0" smtClean="0"/>
            <a:t>Internal Controls</a:t>
          </a:r>
          <a:endParaRPr lang="en-US" sz="2400" dirty="0"/>
        </a:p>
      </dgm:t>
    </dgm:pt>
    <dgm:pt modelId="{AD8D6667-F3D8-456D-8C29-C5DCDEB2F732}" type="parTrans" cxnId="{F714F630-639B-45B5-91F4-F22CF5A2CFF4}">
      <dgm:prSet/>
      <dgm:spPr/>
      <dgm:t>
        <a:bodyPr/>
        <a:lstStyle/>
        <a:p>
          <a:endParaRPr lang="en-US"/>
        </a:p>
      </dgm:t>
    </dgm:pt>
    <dgm:pt modelId="{A26E3C77-1238-405B-9BF4-690F61483C39}" type="sibTrans" cxnId="{F714F630-639B-45B5-91F4-F22CF5A2CFF4}">
      <dgm:prSet/>
      <dgm:spPr/>
      <dgm:t>
        <a:bodyPr/>
        <a:lstStyle/>
        <a:p>
          <a:endParaRPr lang="en-US"/>
        </a:p>
      </dgm:t>
    </dgm:pt>
    <dgm:pt modelId="{1815D145-E44F-42D1-B5BC-75BD68F2A597}">
      <dgm:prSet phldrT="[Text]" custT="1"/>
      <dgm:spPr/>
      <dgm:t>
        <a:bodyPr/>
        <a:lstStyle/>
        <a:p>
          <a:r>
            <a:rPr lang="en-US" sz="2400" dirty="0" smtClean="0"/>
            <a:t>Team</a:t>
          </a:r>
          <a:endParaRPr lang="en-US" sz="2400" dirty="0"/>
        </a:p>
      </dgm:t>
    </dgm:pt>
    <dgm:pt modelId="{75158D28-A8C3-4546-A0B5-3692B8927963}" type="parTrans" cxnId="{D3818F24-DBAB-4C72-8FCB-5798CEC02464}">
      <dgm:prSet/>
      <dgm:spPr/>
      <dgm:t>
        <a:bodyPr/>
        <a:lstStyle/>
        <a:p>
          <a:endParaRPr lang="en-US"/>
        </a:p>
      </dgm:t>
    </dgm:pt>
    <dgm:pt modelId="{47DC7682-F60D-40EF-97C4-3976CD18859C}" type="sibTrans" cxnId="{D3818F24-DBAB-4C72-8FCB-5798CEC02464}">
      <dgm:prSet/>
      <dgm:spPr/>
      <dgm:t>
        <a:bodyPr/>
        <a:lstStyle/>
        <a:p>
          <a:endParaRPr lang="en-US"/>
        </a:p>
      </dgm:t>
    </dgm:pt>
    <dgm:pt modelId="{DA5750F2-DA0C-470C-933C-B71B06602357}">
      <dgm:prSet phldrT="[Text]" custT="1"/>
      <dgm:spPr/>
      <dgm:t>
        <a:bodyPr/>
        <a:lstStyle/>
        <a:p>
          <a:r>
            <a:rPr lang="en-US" sz="2400" dirty="0" smtClean="0"/>
            <a:t>Not Ready</a:t>
          </a:r>
          <a:endParaRPr lang="en-US" sz="2400" dirty="0"/>
        </a:p>
      </dgm:t>
    </dgm:pt>
    <dgm:pt modelId="{E1728470-9793-4116-A154-4AFAEC34E75F}" type="parTrans" cxnId="{63476681-6D03-4479-99BE-6934BF4D028C}">
      <dgm:prSet/>
      <dgm:spPr/>
      <dgm:t>
        <a:bodyPr/>
        <a:lstStyle/>
        <a:p>
          <a:endParaRPr lang="en-US"/>
        </a:p>
      </dgm:t>
    </dgm:pt>
    <dgm:pt modelId="{077FD839-CBD8-41B9-A10B-D3110937FCE4}" type="sibTrans" cxnId="{63476681-6D03-4479-99BE-6934BF4D028C}">
      <dgm:prSet/>
      <dgm:spPr/>
      <dgm:t>
        <a:bodyPr/>
        <a:lstStyle/>
        <a:p>
          <a:endParaRPr lang="en-US"/>
        </a:p>
      </dgm:t>
    </dgm:pt>
    <dgm:pt modelId="{9CB54B42-F86C-4CEB-AABD-8E5CED552C3F}">
      <dgm:prSet phldrT="[Text]" custT="1"/>
      <dgm:spPr/>
      <dgm:t>
        <a:bodyPr/>
        <a:lstStyle/>
        <a:p>
          <a:r>
            <a:rPr lang="en-US" sz="2400" dirty="0" smtClean="0"/>
            <a:t>Lack of Systems</a:t>
          </a:r>
          <a:endParaRPr lang="en-US" sz="2400" dirty="0"/>
        </a:p>
      </dgm:t>
    </dgm:pt>
    <dgm:pt modelId="{DB72A520-11DB-4501-9615-701B59311623}" type="parTrans" cxnId="{731D9E84-1C53-4F9A-9540-03A1AF02A2F6}">
      <dgm:prSet/>
      <dgm:spPr/>
      <dgm:t>
        <a:bodyPr/>
        <a:lstStyle/>
        <a:p>
          <a:endParaRPr lang="en-US"/>
        </a:p>
      </dgm:t>
    </dgm:pt>
    <dgm:pt modelId="{1F843462-F336-41EF-A2E6-E0012BB7E08C}" type="sibTrans" cxnId="{731D9E84-1C53-4F9A-9540-03A1AF02A2F6}">
      <dgm:prSet/>
      <dgm:spPr/>
      <dgm:t>
        <a:bodyPr/>
        <a:lstStyle/>
        <a:p>
          <a:endParaRPr lang="en-US"/>
        </a:p>
      </dgm:t>
    </dgm:pt>
    <dgm:pt modelId="{15FA0EB5-46F0-4226-8F2F-72410E748224}">
      <dgm:prSet phldrT="[Text]" custT="1"/>
      <dgm:spPr/>
      <dgm:t>
        <a:bodyPr/>
        <a:lstStyle/>
        <a:p>
          <a:r>
            <a:rPr lang="en-US" sz="2400" dirty="0" smtClean="0"/>
            <a:t>Averse to Change</a:t>
          </a:r>
          <a:endParaRPr lang="en-US" sz="2400" dirty="0"/>
        </a:p>
      </dgm:t>
    </dgm:pt>
    <dgm:pt modelId="{F1CF22A2-63CF-41F2-B833-6DC3C90CA601}" type="parTrans" cxnId="{379ABAEB-A90E-4A6E-903E-CA98F4CE84E7}">
      <dgm:prSet/>
      <dgm:spPr/>
      <dgm:t>
        <a:bodyPr/>
        <a:lstStyle/>
        <a:p>
          <a:endParaRPr lang="en-US"/>
        </a:p>
      </dgm:t>
    </dgm:pt>
    <dgm:pt modelId="{0EBCA0B6-E625-4542-A455-C0C1B4190E43}" type="sibTrans" cxnId="{379ABAEB-A90E-4A6E-903E-CA98F4CE84E7}">
      <dgm:prSet/>
      <dgm:spPr/>
      <dgm:t>
        <a:bodyPr/>
        <a:lstStyle/>
        <a:p>
          <a:endParaRPr lang="en-US"/>
        </a:p>
      </dgm:t>
    </dgm:pt>
    <dgm:pt modelId="{C98E9624-F4C3-4466-BFD9-06F15B6E66AE}">
      <dgm:prSet phldrT="[Text]" custT="1"/>
      <dgm:spPr/>
      <dgm:t>
        <a:bodyPr/>
        <a:lstStyle/>
        <a:p>
          <a:r>
            <a:rPr lang="en-US" sz="2400" dirty="0" smtClean="0"/>
            <a:t>Inexperience</a:t>
          </a:r>
          <a:endParaRPr lang="en-US" sz="2400" dirty="0"/>
        </a:p>
      </dgm:t>
    </dgm:pt>
    <dgm:pt modelId="{6F24A336-4F60-44E2-B037-FD4201C6D116}" type="parTrans" cxnId="{5DB9610D-FF47-4827-8059-C32D5401A5F6}">
      <dgm:prSet/>
      <dgm:spPr/>
      <dgm:t>
        <a:bodyPr/>
        <a:lstStyle/>
        <a:p>
          <a:endParaRPr lang="en-US"/>
        </a:p>
      </dgm:t>
    </dgm:pt>
    <dgm:pt modelId="{A9A1F2D8-5C00-4CC2-844C-447ED9337418}" type="sibTrans" cxnId="{5DB9610D-FF47-4827-8059-C32D5401A5F6}">
      <dgm:prSet/>
      <dgm:spPr/>
      <dgm:t>
        <a:bodyPr/>
        <a:lstStyle/>
        <a:p>
          <a:endParaRPr lang="en-US"/>
        </a:p>
      </dgm:t>
    </dgm:pt>
    <dgm:pt modelId="{D338D5C0-0D97-4BB5-85EB-CC20630D73EB}">
      <dgm:prSet custT="1"/>
      <dgm:spPr/>
      <dgm:t>
        <a:bodyPr/>
        <a:lstStyle/>
        <a:p>
          <a:r>
            <a:rPr lang="en-US" sz="2400" dirty="0" smtClean="0"/>
            <a:t>Experience</a:t>
          </a:r>
          <a:endParaRPr lang="en-US" sz="2400" dirty="0"/>
        </a:p>
      </dgm:t>
    </dgm:pt>
    <dgm:pt modelId="{A56D75EB-4923-4EEA-BE32-D1854C23B826}" type="parTrans" cxnId="{058B5415-5975-4135-B7BB-7A67BCF30E19}">
      <dgm:prSet/>
      <dgm:spPr/>
      <dgm:t>
        <a:bodyPr/>
        <a:lstStyle/>
        <a:p>
          <a:endParaRPr lang="en-US"/>
        </a:p>
      </dgm:t>
    </dgm:pt>
    <dgm:pt modelId="{528F9308-E133-4DB2-B9DA-05E5B8109C0A}" type="sibTrans" cxnId="{058B5415-5975-4135-B7BB-7A67BCF30E19}">
      <dgm:prSet/>
      <dgm:spPr/>
      <dgm:t>
        <a:bodyPr/>
        <a:lstStyle/>
        <a:p>
          <a:endParaRPr lang="en-US"/>
        </a:p>
      </dgm:t>
    </dgm:pt>
    <dgm:pt modelId="{35EFF23D-79CF-45F6-B845-7423ED518190}">
      <dgm:prSet custT="1"/>
      <dgm:spPr/>
      <dgm:t>
        <a:bodyPr/>
        <a:lstStyle/>
        <a:p>
          <a:r>
            <a:rPr lang="en-US" sz="2400" dirty="0" smtClean="0"/>
            <a:t>Established Systems</a:t>
          </a:r>
          <a:endParaRPr lang="en-US" sz="2400" dirty="0"/>
        </a:p>
      </dgm:t>
    </dgm:pt>
    <dgm:pt modelId="{53A5ECA8-1287-4075-B1D7-94A3CBB5F255}" type="parTrans" cxnId="{6C09688C-E45A-4D8A-8160-CE8A8D7AF7FF}">
      <dgm:prSet/>
      <dgm:spPr/>
      <dgm:t>
        <a:bodyPr/>
        <a:lstStyle/>
        <a:p>
          <a:endParaRPr lang="en-US"/>
        </a:p>
      </dgm:t>
    </dgm:pt>
    <dgm:pt modelId="{58784D8F-9578-48A2-AC5D-A4892272F34A}" type="sibTrans" cxnId="{6C09688C-E45A-4D8A-8160-CE8A8D7AF7FF}">
      <dgm:prSet/>
      <dgm:spPr/>
      <dgm:t>
        <a:bodyPr/>
        <a:lstStyle/>
        <a:p>
          <a:endParaRPr lang="en-US"/>
        </a:p>
      </dgm:t>
    </dgm:pt>
    <dgm:pt modelId="{B3FDCE21-959E-415E-B4B9-83DD2502C2AE}">
      <dgm:prSet/>
      <dgm:spPr/>
      <dgm:t>
        <a:bodyPr/>
        <a:lstStyle/>
        <a:p>
          <a:endParaRPr lang="en-US"/>
        </a:p>
      </dgm:t>
    </dgm:pt>
    <dgm:pt modelId="{E6B6B8F7-4E41-48B9-9C90-0A668D2BB63C}" type="parTrans" cxnId="{91D91A6A-5A5D-4E22-9069-77B6318DD18D}">
      <dgm:prSet/>
      <dgm:spPr/>
      <dgm:t>
        <a:bodyPr/>
        <a:lstStyle/>
        <a:p>
          <a:endParaRPr lang="en-US"/>
        </a:p>
      </dgm:t>
    </dgm:pt>
    <dgm:pt modelId="{FDAB218F-67FF-4660-89DA-0FF2CF42F449}" type="sibTrans" cxnId="{91D91A6A-5A5D-4E22-9069-77B6318DD18D}">
      <dgm:prSet/>
      <dgm:spPr/>
      <dgm:t>
        <a:bodyPr/>
        <a:lstStyle/>
        <a:p>
          <a:endParaRPr lang="en-US"/>
        </a:p>
      </dgm:t>
    </dgm:pt>
    <dgm:pt modelId="{D0C9DFA5-59A8-4DE0-8AB3-91FB6C7CE2B5}" type="pres">
      <dgm:prSet presAssocID="{27161747-2890-41BC-BB5E-00B0404BBDBA}" presName="outerComposite" presStyleCnt="0">
        <dgm:presLayoutVars>
          <dgm:chMax val="2"/>
          <dgm:animLvl val="lvl"/>
          <dgm:resizeHandles val="exact"/>
        </dgm:presLayoutVars>
      </dgm:prSet>
      <dgm:spPr/>
      <dgm:t>
        <a:bodyPr/>
        <a:lstStyle/>
        <a:p>
          <a:endParaRPr lang="en-US"/>
        </a:p>
      </dgm:t>
    </dgm:pt>
    <dgm:pt modelId="{59163CF0-2527-4BAA-BBCF-9641736DF034}" type="pres">
      <dgm:prSet presAssocID="{27161747-2890-41BC-BB5E-00B0404BBDBA}" presName="dummyMaxCanvas" presStyleCnt="0"/>
      <dgm:spPr/>
    </dgm:pt>
    <dgm:pt modelId="{2E8B3785-7695-404A-8FEA-AAC529894E52}" type="pres">
      <dgm:prSet presAssocID="{27161747-2890-41BC-BB5E-00B0404BBDBA}" presName="parentComposite" presStyleCnt="0"/>
      <dgm:spPr/>
    </dgm:pt>
    <dgm:pt modelId="{B7AE7A16-FCC6-4AC0-BC67-FCA9EE286F25}" type="pres">
      <dgm:prSet presAssocID="{27161747-2890-41BC-BB5E-00B0404BBDBA}" presName="parent1" presStyleLbl="alignAccFollowNode1" presStyleIdx="0" presStyleCnt="4">
        <dgm:presLayoutVars>
          <dgm:chMax val="4"/>
        </dgm:presLayoutVars>
      </dgm:prSet>
      <dgm:spPr/>
      <dgm:t>
        <a:bodyPr/>
        <a:lstStyle/>
        <a:p>
          <a:endParaRPr lang="en-US"/>
        </a:p>
      </dgm:t>
    </dgm:pt>
    <dgm:pt modelId="{F9A87E1F-FBA2-4F62-B29F-FD77FE83B57C}" type="pres">
      <dgm:prSet presAssocID="{27161747-2890-41BC-BB5E-00B0404BBDBA}" presName="parent2" presStyleLbl="alignAccFollowNode1" presStyleIdx="1" presStyleCnt="4">
        <dgm:presLayoutVars>
          <dgm:chMax val="4"/>
        </dgm:presLayoutVars>
      </dgm:prSet>
      <dgm:spPr/>
      <dgm:t>
        <a:bodyPr/>
        <a:lstStyle/>
        <a:p>
          <a:endParaRPr lang="en-US"/>
        </a:p>
      </dgm:t>
    </dgm:pt>
    <dgm:pt modelId="{5F895481-1CA8-49D3-8492-FF2DD5CB6666}" type="pres">
      <dgm:prSet presAssocID="{27161747-2890-41BC-BB5E-00B0404BBDBA}" presName="childrenComposite" presStyleCnt="0"/>
      <dgm:spPr/>
    </dgm:pt>
    <dgm:pt modelId="{8B5718FE-A8EF-4BA8-9E33-4E0AF910873F}" type="pres">
      <dgm:prSet presAssocID="{27161747-2890-41BC-BB5E-00B0404BBDBA}" presName="dummyMaxCanvas_ChildArea" presStyleCnt="0"/>
      <dgm:spPr/>
    </dgm:pt>
    <dgm:pt modelId="{12230DFF-AD9C-4142-9D0A-E1E75744CC1A}" type="pres">
      <dgm:prSet presAssocID="{27161747-2890-41BC-BB5E-00B0404BBDBA}" presName="fulcrum" presStyleLbl="alignAccFollowNode1" presStyleIdx="2" presStyleCnt="4"/>
      <dgm:spPr/>
    </dgm:pt>
    <dgm:pt modelId="{F6882C6A-39A5-4789-8EF0-EB51477383A2}" type="pres">
      <dgm:prSet presAssocID="{27161747-2890-41BC-BB5E-00B0404BBDBA}" presName="balance_43" presStyleLbl="alignAccFollowNode1" presStyleIdx="3" presStyleCnt="4">
        <dgm:presLayoutVars>
          <dgm:bulletEnabled val="1"/>
        </dgm:presLayoutVars>
      </dgm:prSet>
      <dgm:spPr/>
    </dgm:pt>
    <dgm:pt modelId="{C0207A7E-0F73-4981-BC9E-4039ADA90721}" type="pres">
      <dgm:prSet presAssocID="{27161747-2890-41BC-BB5E-00B0404BBDBA}" presName="left_43_1" presStyleLbl="node1" presStyleIdx="0" presStyleCnt="7">
        <dgm:presLayoutVars>
          <dgm:bulletEnabled val="1"/>
        </dgm:presLayoutVars>
      </dgm:prSet>
      <dgm:spPr/>
      <dgm:t>
        <a:bodyPr/>
        <a:lstStyle/>
        <a:p>
          <a:endParaRPr lang="en-US"/>
        </a:p>
      </dgm:t>
    </dgm:pt>
    <dgm:pt modelId="{763A45D8-760D-4944-B8BC-8F966BFD9D82}" type="pres">
      <dgm:prSet presAssocID="{27161747-2890-41BC-BB5E-00B0404BBDBA}" presName="left_43_2" presStyleLbl="node1" presStyleIdx="1" presStyleCnt="7">
        <dgm:presLayoutVars>
          <dgm:bulletEnabled val="1"/>
        </dgm:presLayoutVars>
      </dgm:prSet>
      <dgm:spPr/>
      <dgm:t>
        <a:bodyPr/>
        <a:lstStyle/>
        <a:p>
          <a:endParaRPr lang="en-US"/>
        </a:p>
      </dgm:t>
    </dgm:pt>
    <dgm:pt modelId="{FF4CF6DE-3DF1-4683-B29C-D5DC896CB392}" type="pres">
      <dgm:prSet presAssocID="{27161747-2890-41BC-BB5E-00B0404BBDBA}" presName="left_43_3" presStyleLbl="node1" presStyleIdx="2" presStyleCnt="7">
        <dgm:presLayoutVars>
          <dgm:bulletEnabled val="1"/>
        </dgm:presLayoutVars>
      </dgm:prSet>
      <dgm:spPr/>
      <dgm:t>
        <a:bodyPr/>
        <a:lstStyle/>
        <a:p>
          <a:endParaRPr lang="en-US"/>
        </a:p>
      </dgm:t>
    </dgm:pt>
    <dgm:pt modelId="{4A966EDE-F06D-4870-AC2D-81C971F1E1F9}" type="pres">
      <dgm:prSet presAssocID="{27161747-2890-41BC-BB5E-00B0404BBDBA}" presName="left_43_4" presStyleLbl="node1" presStyleIdx="3" presStyleCnt="7">
        <dgm:presLayoutVars>
          <dgm:bulletEnabled val="1"/>
        </dgm:presLayoutVars>
      </dgm:prSet>
      <dgm:spPr/>
      <dgm:t>
        <a:bodyPr/>
        <a:lstStyle/>
        <a:p>
          <a:endParaRPr lang="en-US"/>
        </a:p>
      </dgm:t>
    </dgm:pt>
    <dgm:pt modelId="{339591EA-9B75-40DF-B7EA-C1B559ED2C62}" type="pres">
      <dgm:prSet presAssocID="{27161747-2890-41BC-BB5E-00B0404BBDBA}" presName="right_43_1" presStyleLbl="node1" presStyleIdx="4" presStyleCnt="7">
        <dgm:presLayoutVars>
          <dgm:bulletEnabled val="1"/>
        </dgm:presLayoutVars>
      </dgm:prSet>
      <dgm:spPr/>
      <dgm:t>
        <a:bodyPr/>
        <a:lstStyle/>
        <a:p>
          <a:endParaRPr lang="en-US"/>
        </a:p>
      </dgm:t>
    </dgm:pt>
    <dgm:pt modelId="{1BEDBACF-0F53-4B9C-A52F-5BAC602E5FD6}" type="pres">
      <dgm:prSet presAssocID="{27161747-2890-41BC-BB5E-00B0404BBDBA}" presName="right_43_2" presStyleLbl="node1" presStyleIdx="5" presStyleCnt="7">
        <dgm:presLayoutVars>
          <dgm:bulletEnabled val="1"/>
        </dgm:presLayoutVars>
      </dgm:prSet>
      <dgm:spPr/>
      <dgm:t>
        <a:bodyPr/>
        <a:lstStyle/>
        <a:p>
          <a:endParaRPr lang="en-US"/>
        </a:p>
      </dgm:t>
    </dgm:pt>
    <dgm:pt modelId="{A1887BF3-05B7-467F-88CD-17681E86D373}" type="pres">
      <dgm:prSet presAssocID="{27161747-2890-41BC-BB5E-00B0404BBDBA}" presName="right_43_3" presStyleLbl="node1" presStyleIdx="6" presStyleCnt="7">
        <dgm:presLayoutVars>
          <dgm:bulletEnabled val="1"/>
        </dgm:presLayoutVars>
      </dgm:prSet>
      <dgm:spPr/>
      <dgm:t>
        <a:bodyPr/>
        <a:lstStyle/>
        <a:p>
          <a:endParaRPr lang="en-US"/>
        </a:p>
      </dgm:t>
    </dgm:pt>
  </dgm:ptLst>
  <dgm:cxnLst>
    <dgm:cxn modelId="{804F8FDC-4DA7-44BB-B129-6743E8966F70}" type="presOf" srcId="{4055A9F7-8891-4016-BC07-DFE030248A65}" destId="{B7AE7A16-FCC6-4AC0-BC67-FCA9EE286F25}" srcOrd="0" destOrd="0" presId="urn:microsoft.com/office/officeart/2005/8/layout/balance1"/>
    <dgm:cxn modelId="{F3D02E82-41BD-4BD3-97E0-73B5C1D8C391}" type="presOf" srcId="{082F1350-B877-47E6-BD52-152BEFE07776}" destId="{C0207A7E-0F73-4981-BC9E-4039ADA90721}" srcOrd="0" destOrd="0" presId="urn:microsoft.com/office/officeart/2005/8/layout/balance1"/>
    <dgm:cxn modelId="{731D9E84-1C53-4F9A-9540-03A1AF02A2F6}" srcId="{DA5750F2-DA0C-470C-933C-B71B06602357}" destId="{9CB54B42-F86C-4CEB-AABD-8E5CED552C3F}" srcOrd="0" destOrd="0" parTransId="{DB72A520-11DB-4501-9615-701B59311623}" sibTransId="{1F843462-F336-41EF-A2E6-E0012BB7E08C}"/>
    <dgm:cxn modelId="{6040A774-1F0F-4868-B104-7F3F1E8AE7DA}" type="presOf" srcId="{C98E9624-F4C3-4466-BFD9-06F15B6E66AE}" destId="{A1887BF3-05B7-467F-88CD-17681E86D373}" srcOrd="0" destOrd="0" presId="urn:microsoft.com/office/officeart/2005/8/layout/balance1"/>
    <dgm:cxn modelId="{F77F69DC-F0BD-45FE-9B94-A0EC13A8F4F8}" type="presOf" srcId="{D338D5C0-0D97-4BB5-85EB-CC20630D73EB}" destId="{FF4CF6DE-3DF1-4683-B29C-D5DC896CB392}" srcOrd="0" destOrd="0" presId="urn:microsoft.com/office/officeart/2005/8/layout/balance1"/>
    <dgm:cxn modelId="{6C09688C-E45A-4D8A-8160-CE8A8D7AF7FF}" srcId="{4055A9F7-8891-4016-BC07-DFE030248A65}" destId="{35EFF23D-79CF-45F6-B845-7423ED518190}" srcOrd="3" destOrd="0" parTransId="{53A5ECA8-1287-4075-B1D7-94A3CBB5F255}" sibTransId="{58784D8F-9578-48A2-AC5D-A4892272F34A}"/>
    <dgm:cxn modelId="{9CE7E38D-9FE4-4AD7-916A-DA80E191957B}" type="presOf" srcId="{35EFF23D-79CF-45F6-B845-7423ED518190}" destId="{4A966EDE-F06D-4870-AC2D-81C971F1E1F9}" srcOrd="0" destOrd="0" presId="urn:microsoft.com/office/officeart/2005/8/layout/balance1"/>
    <dgm:cxn modelId="{63476681-6D03-4479-99BE-6934BF4D028C}" srcId="{27161747-2890-41BC-BB5E-00B0404BBDBA}" destId="{DA5750F2-DA0C-470C-933C-B71B06602357}" srcOrd="1" destOrd="0" parTransId="{E1728470-9793-4116-A154-4AFAEC34E75F}" sibTransId="{077FD839-CBD8-41B9-A10B-D3110937FCE4}"/>
    <dgm:cxn modelId="{91D91A6A-5A5D-4E22-9069-77B6318DD18D}" srcId="{4055A9F7-8891-4016-BC07-DFE030248A65}" destId="{B3FDCE21-959E-415E-B4B9-83DD2502C2AE}" srcOrd="4" destOrd="0" parTransId="{E6B6B8F7-4E41-48B9-9C90-0A668D2BB63C}" sibTransId="{FDAB218F-67FF-4660-89DA-0FF2CF42F449}"/>
    <dgm:cxn modelId="{058B5415-5975-4135-B7BB-7A67BCF30E19}" srcId="{4055A9F7-8891-4016-BC07-DFE030248A65}" destId="{D338D5C0-0D97-4BB5-85EB-CC20630D73EB}" srcOrd="2" destOrd="0" parTransId="{A56D75EB-4923-4EEA-BE32-D1854C23B826}" sibTransId="{528F9308-E133-4DB2-B9DA-05E5B8109C0A}"/>
    <dgm:cxn modelId="{F714F630-639B-45B5-91F4-F22CF5A2CFF4}" srcId="{4055A9F7-8891-4016-BC07-DFE030248A65}" destId="{082F1350-B877-47E6-BD52-152BEFE07776}" srcOrd="0" destOrd="0" parTransId="{AD8D6667-F3D8-456D-8C29-C5DCDEB2F732}" sibTransId="{A26E3C77-1238-405B-9BF4-690F61483C39}"/>
    <dgm:cxn modelId="{9A744824-4255-4741-B22C-79F1A9CBCB6F}" type="presOf" srcId="{1815D145-E44F-42D1-B5BC-75BD68F2A597}" destId="{763A45D8-760D-4944-B8BC-8F966BFD9D82}" srcOrd="0" destOrd="0" presId="urn:microsoft.com/office/officeart/2005/8/layout/balance1"/>
    <dgm:cxn modelId="{CCB5778D-9EF4-481B-8370-3F0C8877F12F}" type="presOf" srcId="{9CB54B42-F86C-4CEB-AABD-8E5CED552C3F}" destId="{339591EA-9B75-40DF-B7EA-C1B559ED2C62}" srcOrd="0" destOrd="0" presId="urn:microsoft.com/office/officeart/2005/8/layout/balance1"/>
    <dgm:cxn modelId="{92159854-59BB-4684-80DA-B4CF6CE21AD6}" type="presOf" srcId="{15FA0EB5-46F0-4226-8F2F-72410E748224}" destId="{1BEDBACF-0F53-4B9C-A52F-5BAC602E5FD6}" srcOrd="0" destOrd="0" presId="urn:microsoft.com/office/officeart/2005/8/layout/balance1"/>
    <dgm:cxn modelId="{5DB9610D-FF47-4827-8059-C32D5401A5F6}" srcId="{DA5750F2-DA0C-470C-933C-B71B06602357}" destId="{C98E9624-F4C3-4466-BFD9-06F15B6E66AE}" srcOrd="2" destOrd="0" parTransId="{6F24A336-4F60-44E2-B037-FD4201C6D116}" sibTransId="{A9A1F2D8-5C00-4CC2-844C-447ED9337418}"/>
    <dgm:cxn modelId="{47212A7B-1C56-4593-926D-20B98AAAAD45}" type="presOf" srcId="{27161747-2890-41BC-BB5E-00B0404BBDBA}" destId="{D0C9DFA5-59A8-4DE0-8AB3-91FB6C7CE2B5}" srcOrd="0" destOrd="0" presId="urn:microsoft.com/office/officeart/2005/8/layout/balance1"/>
    <dgm:cxn modelId="{885DAB92-8D76-46D9-9CD9-64DE880F2B61}" srcId="{27161747-2890-41BC-BB5E-00B0404BBDBA}" destId="{4055A9F7-8891-4016-BC07-DFE030248A65}" srcOrd="0" destOrd="0" parTransId="{A381BA53-B878-4404-9C38-F5BFEE3805A6}" sibTransId="{425016AC-129D-47DE-8B47-707BCE641A60}"/>
    <dgm:cxn modelId="{054574A0-30BB-4431-9F42-4482F3A99492}" type="presOf" srcId="{DA5750F2-DA0C-470C-933C-B71B06602357}" destId="{F9A87E1F-FBA2-4F62-B29F-FD77FE83B57C}" srcOrd="0" destOrd="0" presId="urn:microsoft.com/office/officeart/2005/8/layout/balance1"/>
    <dgm:cxn modelId="{379ABAEB-A90E-4A6E-903E-CA98F4CE84E7}" srcId="{DA5750F2-DA0C-470C-933C-B71B06602357}" destId="{15FA0EB5-46F0-4226-8F2F-72410E748224}" srcOrd="1" destOrd="0" parTransId="{F1CF22A2-63CF-41F2-B833-6DC3C90CA601}" sibTransId="{0EBCA0B6-E625-4542-A455-C0C1B4190E43}"/>
    <dgm:cxn modelId="{D3818F24-DBAB-4C72-8FCB-5798CEC02464}" srcId="{4055A9F7-8891-4016-BC07-DFE030248A65}" destId="{1815D145-E44F-42D1-B5BC-75BD68F2A597}" srcOrd="1" destOrd="0" parTransId="{75158D28-A8C3-4546-A0B5-3692B8927963}" sibTransId="{47DC7682-F60D-40EF-97C4-3976CD18859C}"/>
    <dgm:cxn modelId="{92D176D7-F3F3-4ABB-8F0E-F04CABE8B33D}" type="presParOf" srcId="{D0C9DFA5-59A8-4DE0-8AB3-91FB6C7CE2B5}" destId="{59163CF0-2527-4BAA-BBCF-9641736DF034}" srcOrd="0" destOrd="0" presId="urn:microsoft.com/office/officeart/2005/8/layout/balance1"/>
    <dgm:cxn modelId="{44DF2C16-9FEA-4617-964E-3AB2A588D56E}" type="presParOf" srcId="{D0C9DFA5-59A8-4DE0-8AB3-91FB6C7CE2B5}" destId="{2E8B3785-7695-404A-8FEA-AAC529894E52}" srcOrd="1" destOrd="0" presId="urn:microsoft.com/office/officeart/2005/8/layout/balance1"/>
    <dgm:cxn modelId="{D3E44D21-C03C-4A60-82FD-D49F72C069E6}" type="presParOf" srcId="{2E8B3785-7695-404A-8FEA-AAC529894E52}" destId="{B7AE7A16-FCC6-4AC0-BC67-FCA9EE286F25}" srcOrd="0" destOrd="0" presId="urn:microsoft.com/office/officeart/2005/8/layout/balance1"/>
    <dgm:cxn modelId="{AD1F8AE8-10DB-4C15-8AE4-6D7CFCF6F3C8}" type="presParOf" srcId="{2E8B3785-7695-404A-8FEA-AAC529894E52}" destId="{F9A87E1F-FBA2-4F62-B29F-FD77FE83B57C}" srcOrd="1" destOrd="0" presId="urn:microsoft.com/office/officeart/2005/8/layout/balance1"/>
    <dgm:cxn modelId="{E352C368-9703-41A4-AA3D-AD9AF91C39DF}" type="presParOf" srcId="{D0C9DFA5-59A8-4DE0-8AB3-91FB6C7CE2B5}" destId="{5F895481-1CA8-49D3-8492-FF2DD5CB6666}" srcOrd="2" destOrd="0" presId="urn:microsoft.com/office/officeart/2005/8/layout/balance1"/>
    <dgm:cxn modelId="{D4B9525E-8849-46E5-B162-D2D11791296C}" type="presParOf" srcId="{5F895481-1CA8-49D3-8492-FF2DD5CB6666}" destId="{8B5718FE-A8EF-4BA8-9E33-4E0AF910873F}" srcOrd="0" destOrd="0" presId="urn:microsoft.com/office/officeart/2005/8/layout/balance1"/>
    <dgm:cxn modelId="{C8A360EB-6BEE-4CC2-ABD7-5345248474AA}" type="presParOf" srcId="{5F895481-1CA8-49D3-8492-FF2DD5CB6666}" destId="{12230DFF-AD9C-4142-9D0A-E1E75744CC1A}" srcOrd="1" destOrd="0" presId="urn:microsoft.com/office/officeart/2005/8/layout/balance1"/>
    <dgm:cxn modelId="{3A13855F-AC83-46D3-9C71-0581BDF89FE8}" type="presParOf" srcId="{5F895481-1CA8-49D3-8492-FF2DD5CB6666}" destId="{F6882C6A-39A5-4789-8EF0-EB51477383A2}" srcOrd="2" destOrd="0" presId="urn:microsoft.com/office/officeart/2005/8/layout/balance1"/>
    <dgm:cxn modelId="{F76BF35A-7837-4119-9CDB-7FDC5D0F49B9}" type="presParOf" srcId="{5F895481-1CA8-49D3-8492-FF2DD5CB6666}" destId="{C0207A7E-0F73-4981-BC9E-4039ADA90721}" srcOrd="3" destOrd="0" presId="urn:microsoft.com/office/officeart/2005/8/layout/balance1"/>
    <dgm:cxn modelId="{57A26D5D-E002-4743-83C9-C6EB26094769}" type="presParOf" srcId="{5F895481-1CA8-49D3-8492-FF2DD5CB6666}" destId="{763A45D8-760D-4944-B8BC-8F966BFD9D82}" srcOrd="4" destOrd="0" presId="urn:microsoft.com/office/officeart/2005/8/layout/balance1"/>
    <dgm:cxn modelId="{D9F8E40E-CBBB-483C-B30A-40BEF1AE663E}" type="presParOf" srcId="{5F895481-1CA8-49D3-8492-FF2DD5CB6666}" destId="{FF4CF6DE-3DF1-4683-B29C-D5DC896CB392}" srcOrd="5" destOrd="0" presId="urn:microsoft.com/office/officeart/2005/8/layout/balance1"/>
    <dgm:cxn modelId="{24643789-3B8C-4DA2-BFCA-4DE51C5F7FD1}" type="presParOf" srcId="{5F895481-1CA8-49D3-8492-FF2DD5CB6666}" destId="{4A966EDE-F06D-4870-AC2D-81C971F1E1F9}" srcOrd="6" destOrd="0" presId="urn:microsoft.com/office/officeart/2005/8/layout/balance1"/>
    <dgm:cxn modelId="{1DE3FB24-7570-4F41-8F31-0513C6A226BC}" type="presParOf" srcId="{5F895481-1CA8-49D3-8492-FF2DD5CB6666}" destId="{339591EA-9B75-40DF-B7EA-C1B559ED2C62}" srcOrd="7" destOrd="0" presId="urn:microsoft.com/office/officeart/2005/8/layout/balance1"/>
    <dgm:cxn modelId="{C897B91E-611A-4419-99D6-F95D5F6B4A75}" type="presParOf" srcId="{5F895481-1CA8-49D3-8492-FF2DD5CB6666}" destId="{1BEDBACF-0F53-4B9C-A52F-5BAC602E5FD6}" srcOrd="8" destOrd="0" presId="urn:microsoft.com/office/officeart/2005/8/layout/balance1"/>
    <dgm:cxn modelId="{2EE32B4C-0934-4AD9-AAB1-24145F4550F9}" type="presParOf" srcId="{5F895481-1CA8-49D3-8492-FF2DD5CB6666}" destId="{A1887BF3-05B7-467F-88CD-17681E86D373}" srcOrd="9" destOrd="0" presId="urn:microsoft.com/office/officeart/2005/8/layout/balance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C6599A84-C812-4814-A717-9BC027200333}" type="doc">
      <dgm:prSet loTypeId="urn:microsoft.com/office/officeart/2009/3/layout/StepUpProcess" loCatId="process" qsTypeId="urn:microsoft.com/office/officeart/2005/8/quickstyle/simple1" qsCatId="simple" csTypeId="urn:microsoft.com/office/officeart/2005/8/colors/accent1_2" csCatId="accent1" phldr="1"/>
      <dgm:spPr/>
      <dgm:t>
        <a:bodyPr/>
        <a:lstStyle/>
        <a:p>
          <a:endParaRPr lang="en-US"/>
        </a:p>
      </dgm:t>
    </dgm:pt>
    <dgm:pt modelId="{27E967F5-2B6C-490E-80E0-C8CA06807BEF}">
      <dgm:prSet phldrT="[Text]"/>
      <dgm:spPr/>
      <dgm:t>
        <a:bodyPr/>
        <a:lstStyle/>
        <a:p>
          <a:pPr algn="l"/>
          <a:r>
            <a:rPr lang="en-US" dirty="0">
              <a:latin typeface="+mn-lt"/>
              <a:cs typeface="Arial" panose="020B0604020202020204" pitchFamily="34" charset="0"/>
            </a:rPr>
            <a:t>Federal Restoration</a:t>
          </a:r>
        </a:p>
        <a:p>
          <a:pPr algn="l"/>
          <a:r>
            <a:rPr lang="en-US" dirty="0">
              <a:latin typeface="+mn-lt"/>
              <a:cs typeface="Arial" panose="020B0604020202020204" pitchFamily="34" charset="0"/>
            </a:rPr>
            <a:t>1987</a:t>
          </a:r>
        </a:p>
        <a:p>
          <a:pPr algn="l"/>
          <a:endParaRPr lang="en-US" dirty="0"/>
        </a:p>
      </dgm:t>
    </dgm:pt>
    <dgm:pt modelId="{115C3782-B905-4CE3-8D8F-3FE7DE548C00}" type="parTrans" cxnId="{F8E44F85-0BC6-41DA-82FF-F8B013B880F4}">
      <dgm:prSet/>
      <dgm:spPr/>
      <dgm:t>
        <a:bodyPr/>
        <a:lstStyle/>
        <a:p>
          <a:endParaRPr lang="en-US"/>
        </a:p>
      </dgm:t>
    </dgm:pt>
    <dgm:pt modelId="{AF4520F7-EDCF-4BFD-AE54-E9D13D1A53A6}" type="sibTrans" cxnId="{F8E44F85-0BC6-41DA-82FF-F8B013B880F4}">
      <dgm:prSet/>
      <dgm:spPr/>
      <dgm:t>
        <a:bodyPr/>
        <a:lstStyle/>
        <a:p>
          <a:endParaRPr lang="en-US"/>
        </a:p>
      </dgm:t>
    </dgm:pt>
    <dgm:pt modelId="{DDF93316-EAB2-4707-BE53-E60AEA505774}">
      <dgm:prSet phldrT="[Text]"/>
      <dgm:spPr/>
      <dgm:t>
        <a:bodyPr/>
        <a:lstStyle/>
        <a:p>
          <a:r>
            <a:rPr lang="en-US" dirty="0">
              <a:latin typeface="+mn-lt"/>
              <a:cs typeface="Arial" panose="020B0604020202020204" pitchFamily="34" charset="0"/>
            </a:rPr>
            <a:t>Tribal Court</a:t>
          </a:r>
        </a:p>
        <a:p>
          <a:r>
            <a:rPr lang="en-US" dirty="0">
              <a:latin typeface="+mn-lt"/>
              <a:cs typeface="Arial" panose="020B0604020202020204" pitchFamily="34" charset="0"/>
            </a:rPr>
            <a:t>Established</a:t>
          </a:r>
        </a:p>
        <a:p>
          <a:r>
            <a:rPr lang="en-US" dirty="0">
              <a:latin typeface="+mn-lt"/>
              <a:cs typeface="Arial" panose="020B0604020202020204" pitchFamily="34" charset="0"/>
            </a:rPr>
            <a:t>1996</a:t>
          </a:r>
        </a:p>
      </dgm:t>
    </dgm:pt>
    <dgm:pt modelId="{811E22E4-CF38-4389-A1EE-3DD9779F41DA}" type="parTrans" cxnId="{14C4B406-9B12-4609-A7AC-B9FF76EB43B4}">
      <dgm:prSet/>
      <dgm:spPr/>
      <dgm:t>
        <a:bodyPr/>
        <a:lstStyle/>
        <a:p>
          <a:endParaRPr lang="en-US"/>
        </a:p>
      </dgm:t>
    </dgm:pt>
    <dgm:pt modelId="{123B62EE-2C73-4213-8C38-5DE18ABD89E1}" type="sibTrans" cxnId="{14C4B406-9B12-4609-A7AC-B9FF76EB43B4}">
      <dgm:prSet/>
      <dgm:spPr/>
      <dgm:t>
        <a:bodyPr/>
        <a:lstStyle/>
        <a:p>
          <a:endParaRPr lang="en-US"/>
        </a:p>
      </dgm:t>
    </dgm:pt>
    <dgm:pt modelId="{A8AF1FBE-8AD0-435E-A5F0-8ED5190787F7}">
      <dgm:prSet phldrT="[Text]"/>
      <dgm:spPr/>
      <dgm:t>
        <a:bodyPr/>
        <a:lstStyle/>
        <a:p>
          <a:r>
            <a:rPr lang="en-US" dirty="0" smtClean="0">
              <a:latin typeface="+mn-lt"/>
              <a:cs typeface="Arial" panose="020B0604020202020204" pitchFamily="34" charset="0"/>
            </a:rPr>
            <a:t>Self Governance Recognition</a:t>
          </a:r>
          <a:endParaRPr lang="en-US" dirty="0">
            <a:latin typeface="+mn-lt"/>
            <a:cs typeface="Arial" panose="020B0604020202020204" pitchFamily="34" charset="0"/>
          </a:endParaRPr>
        </a:p>
        <a:p>
          <a:r>
            <a:rPr lang="en-US" dirty="0" smtClean="0">
              <a:latin typeface="+mn-lt"/>
              <a:cs typeface="Arial" panose="020B0604020202020204" pitchFamily="34" charset="0"/>
            </a:rPr>
            <a:t>2012</a:t>
          </a:r>
          <a:endParaRPr lang="en-US" dirty="0">
            <a:latin typeface="+mn-lt"/>
            <a:cs typeface="Arial" panose="020B0604020202020204" pitchFamily="34" charset="0"/>
          </a:endParaRPr>
        </a:p>
      </dgm:t>
    </dgm:pt>
    <dgm:pt modelId="{CB889532-7A74-452A-87FD-7A3BB15464E7}" type="parTrans" cxnId="{40D34465-D10D-443A-A9D7-0DAD311F084A}">
      <dgm:prSet/>
      <dgm:spPr/>
      <dgm:t>
        <a:bodyPr/>
        <a:lstStyle/>
        <a:p>
          <a:endParaRPr lang="en-US"/>
        </a:p>
      </dgm:t>
    </dgm:pt>
    <dgm:pt modelId="{62F6C979-4AB4-4427-AB5A-646099155449}" type="sibTrans" cxnId="{40D34465-D10D-443A-A9D7-0DAD311F084A}">
      <dgm:prSet/>
      <dgm:spPr/>
      <dgm:t>
        <a:bodyPr/>
        <a:lstStyle/>
        <a:p>
          <a:endParaRPr lang="en-US"/>
        </a:p>
      </dgm:t>
    </dgm:pt>
    <dgm:pt modelId="{5D0D866D-E1B5-40EF-B55F-E5007D01DC85}">
      <dgm:prSet/>
      <dgm:spPr/>
      <dgm:t>
        <a:bodyPr/>
        <a:lstStyle/>
        <a:p>
          <a:r>
            <a:rPr lang="en-US" dirty="0" smtClean="0">
              <a:latin typeface="+mn-lt"/>
              <a:cs typeface="Arial" panose="020B0604020202020204" pitchFamily="34" charset="0"/>
            </a:rPr>
            <a:t>I.H.S. Joint Venture Awardee</a:t>
          </a:r>
          <a:endParaRPr lang="en-US" dirty="0">
            <a:latin typeface="+mn-lt"/>
            <a:cs typeface="Arial" panose="020B0604020202020204" pitchFamily="34" charset="0"/>
          </a:endParaRPr>
        </a:p>
        <a:p>
          <a:r>
            <a:rPr lang="en-US" dirty="0" smtClean="0">
              <a:latin typeface="+mn-lt"/>
              <a:cs typeface="Arial" panose="020B0604020202020204" pitchFamily="34" charset="0"/>
            </a:rPr>
            <a:t>2015</a:t>
          </a:r>
          <a:endParaRPr lang="en-US" dirty="0">
            <a:latin typeface="+mn-lt"/>
            <a:cs typeface="Arial" panose="020B0604020202020204" pitchFamily="34" charset="0"/>
          </a:endParaRPr>
        </a:p>
      </dgm:t>
    </dgm:pt>
    <dgm:pt modelId="{185E6556-6025-45DD-BBDB-4C903C49D472}" type="parTrans" cxnId="{A0ED645A-A031-44DF-B883-AF80C5DAB246}">
      <dgm:prSet/>
      <dgm:spPr/>
      <dgm:t>
        <a:bodyPr/>
        <a:lstStyle/>
        <a:p>
          <a:endParaRPr lang="en-US"/>
        </a:p>
      </dgm:t>
    </dgm:pt>
    <dgm:pt modelId="{A1C47D8F-C409-4287-9625-77804EF7215A}" type="sibTrans" cxnId="{A0ED645A-A031-44DF-B883-AF80C5DAB246}">
      <dgm:prSet/>
      <dgm:spPr/>
      <dgm:t>
        <a:bodyPr/>
        <a:lstStyle/>
        <a:p>
          <a:endParaRPr lang="en-US"/>
        </a:p>
      </dgm:t>
    </dgm:pt>
    <dgm:pt modelId="{F5EA3B61-414E-4E1E-981E-90E15400BC6E}" type="pres">
      <dgm:prSet presAssocID="{C6599A84-C812-4814-A717-9BC027200333}" presName="rootnode" presStyleCnt="0">
        <dgm:presLayoutVars>
          <dgm:chMax/>
          <dgm:chPref/>
          <dgm:dir/>
          <dgm:animLvl val="lvl"/>
        </dgm:presLayoutVars>
      </dgm:prSet>
      <dgm:spPr/>
      <dgm:t>
        <a:bodyPr/>
        <a:lstStyle/>
        <a:p>
          <a:endParaRPr lang="en-US"/>
        </a:p>
      </dgm:t>
    </dgm:pt>
    <dgm:pt modelId="{5C06345B-A6FA-42F0-961A-DDB306F6442B}" type="pres">
      <dgm:prSet presAssocID="{27E967F5-2B6C-490E-80E0-C8CA06807BEF}" presName="composite" presStyleCnt="0"/>
      <dgm:spPr/>
    </dgm:pt>
    <dgm:pt modelId="{37489B32-9CE1-4BFD-9EED-78CE8A111C81}" type="pres">
      <dgm:prSet presAssocID="{27E967F5-2B6C-490E-80E0-C8CA06807BEF}" presName="LShape" presStyleLbl="alignNode1" presStyleIdx="0" presStyleCnt="7"/>
      <dgm:spPr/>
    </dgm:pt>
    <dgm:pt modelId="{ACC83E0C-D2B2-462C-B6F0-7E242D4435EA}" type="pres">
      <dgm:prSet presAssocID="{27E967F5-2B6C-490E-80E0-C8CA06807BEF}" presName="ParentText" presStyleLbl="revTx" presStyleIdx="0" presStyleCnt="4">
        <dgm:presLayoutVars>
          <dgm:chMax val="0"/>
          <dgm:chPref val="0"/>
          <dgm:bulletEnabled val="1"/>
        </dgm:presLayoutVars>
      </dgm:prSet>
      <dgm:spPr/>
      <dgm:t>
        <a:bodyPr/>
        <a:lstStyle/>
        <a:p>
          <a:endParaRPr lang="en-US"/>
        </a:p>
      </dgm:t>
    </dgm:pt>
    <dgm:pt modelId="{AF809CAF-37B6-44FA-891E-83E059741A2F}" type="pres">
      <dgm:prSet presAssocID="{27E967F5-2B6C-490E-80E0-C8CA06807BEF}" presName="Triangle" presStyleLbl="alignNode1" presStyleIdx="1" presStyleCnt="7"/>
      <dgm:spPr/>
    </dgm:pt>
    <dgm:pt modelId="{D7546116-8C1D-4B80-8B22-549DF54F94BF}" type="pres">
      <dgm:prSet presAssocID="{AF4520F7-EDCF-4BFD-AE54-E9D13D1A53A6}" presName="sibTrans" presStyleCnt="0"/>
      <dgm:spPr/>
    </dgm:pt>
    <dgm:pt modelId="{9824BC74-EE08-4B72-BFD4-BAA2ADDF5B32}" type="pres">
      <dgm:prSet presAssocID="{AF4520F7-EDCF-4BFD-AE54-E9D13D1A53A6}" presName="space" presStyleCnt="0"/>
      <dgm:spPr/>
    </dgm:pt>
    <dgm:pt modelId="{3024BDF7-4A4F-4254-98D8-D8CC7D32AC78}" type="pres">
      <dgm:prSet presAssocID="{DDF93316-EAB2-4707-BE53-E60AEA505774}" presName="composite" presStyleCnt="0"/>
      <dgm:spPr/>
    </dgm:pt>
    <dgm:pt modelId="{64113241-29DA-4C0E-9778-EBD8DE17A4A2}" type="pres">
      <dgm:prSet presAssocID="{DDF93316-EAB2-4707-BE53-E60AEA505774}" presName="LShape" presStyleLbl="alignNode1" presStyleIdx="2" presStyleCnt="7"/>
      <dgm:spPr/>
    </dgm:pt>
    <dgm:pt modelId="{D7091381-190E-45FC-B18A-1D161F3F0AB5}" type="pres">
      <dgm:prSet presAssocID="{DDF93316-EAB2-4707-BE53-E60AEA505774}" presName="ParentText" presStyleLbl="revTx" presStyleIdx="1" presStyleCnt="4">
        <dgm:presLayoutVars>
          <dgm:chMax val="0"/>
          <dgm:chPref val="0"/>
          <dgm:bulletEnabled val="1"/>
        </dgm:presLayoutVars>
      </dgm:prSet>
      <dgm:spPr/>
      <dgm:t>
        <a:bodyPr/>
        <a:lstStyle/>
        <a:p>
          <a:endParaRPr lang="en-US"/>
        </a:p>
      </dgm:t>
    </dgm:pt>
    <dgm:pt modelId="{49CC20BB-9FF4-4B5C-8E60-6197742D2C5A}" type="pres">
      <dgm:prSet presAssocID="{DDF93316-EAB2-4707-BE53-E60AEA505774}" presName="Triangle" presStyleLbl="alignNode1" presStyleIdx="3" presStyleCnt="7"/>
      <dgm:spPr/>
    </dgm:pt>
    <dgm:pt modelId="{571B330E-F65E-4E3C-AA5B-A7BBC7C6D2D9}" type="pres">
      <dgm:prSet presAssocID="{123B62EE-2C73-4213-8C38-5DE18ABD89E1}" presName="sibTrans" presStyleCnt="0"/>
      <dgm:spPr/>
    </dgm:pt>
    <dgm:pt modelId="{486E310C-01B1-472E-8E89-60AD745D9BAD}" type="pres">
      <dgm:prSet presAssocID="{123B62EE-2C73-4213-8C38-5DE18ABD89E1}" presName="space" presStyleCnt="0"/>
      <dgm:spPr/>
    </dgm:pt>
    <dgm:pt modelId="{DDC59668-67E9-471D-9A01-77F17DFEF154}" type="pres">
      <dgm:prSet presAssocID="{A8AF1FBE-8AD0-435E-A5F0-8ED5190787F7}" presName="composite" presStyleCnt="0"/>
      <dgm:spPr/>
    </dgm:pt>
    <dgm:pt modelId="{91649F4F-988C-41BF-837E-5DAF85C1FB41}" type="pres">
      <dgm:prSet presAssocID="{A8AF1FBE-8AD0-435E-A5F0-8ED5190787F7}" presName="LShape" presStyleLbl="alignNode1" presStyleIdx="4" presStyleCnt="7"/>
      <dgm:spPr/>
    </dgm:pt>
    <dgm:pt modelId="{988D0E88-B992-4371-A645-B9358D6511F1}" type="pres">
      <dgm:prSet presAssocID="{A8AF1FBE-8AD0-435E-A5F0-8ED5190787F7}" presName="ParentText" presStyleLbl="revTx" presStyleIdx="2" presStyleCnt="4">
        <dgm:presLayoutVars>
          <dgm:chMax val="0"/>
          <dgm:chPref val="0"/>
          <dgm:bulletEnabled val="1"/>
        </dgm:presLayoutVars>
      </dgm:prSet>
      <dgm:spPr/>
      <dgm:t>
        <a:bodyPr/>
        <a:lstStyle/>
        <a:p>
          <a:endParaRPr lang="en-US"/>
        </a:p>
      </dgm:t>
    </dgm:pt>
    <dgm:pt modelId="{EAF91169-F934-47E1-87A7-9686305D37FC}" type="pres">
      <dgm:prSet presAssocID="{A8AF1FBE-8AD0-435E-A5F0-8ED5190787F7}" presName="Triangle" presStyleLbl="alignNode1" presStyleIdx="5" presStyleCnt="7"/>
      <dgm:spPr/>
    </dgm:pt>
    <dgm:pt modelId="{E4DD0CDD-A256-45BA-A840-665BBCE529C0}" type="pres">
      <dgm:prSet presAssocID="{62F6C979-4AB4-4427-AB5A-646099155449}" presName="sibTrans" presStyleCnt="0"/>
      <dgm:spPr/>
    </dgm:pt>
    <dgm:pt modelId="{F6ED70B9-6641-4A8C-82FA-07313EBC9489}" type="pres">
      <dgm:prSet presAssocID="{62F6C979-4AB4-4427-AB5A-646099155449}" presName="space" presStyleCnt="0"/>
      <dgm:spPr/>
    </dgm:pt>
    <dgm:pt modelId="{7812BD64-A4F6-45A5-8043-4691EE2A814F}" type="pres">
      <dgm:prSet presAssocID="{5D0D866D-E1B5-40EF-B55F-E5007D01DC85}" presName="composite" presStyleCnt="0"/>
      <dgm:spPr/>
    </dgm:pt>
    <dgm:pt modelId="{CE19E3BB-EF04-43D2-96F5-257FCDED3889}" type="pres">
      <dgm:prSet presAssocID="{5D0D866D-E1B5-40EF-B55F-E5007D01DC85}" presName="LShape" presStyleLbl="alignNode1" presStyleIdx="6" presStyleCnt="7"/>
      <dgm:spPr/>
    </dgm:pt>
    <dgm:pt modelId="{B6FF06E7-B6DD-417B-A526-F90CC662CA1E}" type="pres">
      <dgm:prSet presAssocID="{5D0D866D-E1B5-40EF-B55F-E5007D01DC85}" presName="ParentText" presStyleLbl="revTx" presStyleIdx="3" presStyleCnt="4">
        <dgm:presLayoutVars>
          <dgm:chMax val="0"/>
          <dgm:chPref val="0"/>
          <dgm:bulletEnabled val="1"/>
        </dgm:presLayoutVars>
      </dgm:prSet>
      <dgm:spPr/>
      <dgm:t>
        <a:bodyPr/>
        <a:lstStyle/>
        <a:p>
          <a:endParaRPr lang="en-US"/>
        </a:p>
      </dgm:t>
    </dgm:pt>
  </dgm:ptLst>
  <dgm:cxnLst>
    <dgm:cxn modelId="{14C4B406-9B12-4609-A7AC-B9FF76EB43B4}" srcId="{C6599A84-C812-4814-A717-9BC027200333}" destId="{DDF93316-EAB2-4707-BE53-E60AEA505774}" srcOrd="1" destOrd="0" parTransId="{811E22E4-CF38-4389-A1EE-3DD9779F41DA}" sibTransId="{123B62EE-2C73-4213-8C38-5DE18ABD89E1}"/>
    <dgm:cxn modelId="{AA9E9FA1-8121-41AF-A706-61792147C613}" type="presOf" srcId="{5D0D866D-E1B5-40EF-B55F-E5007D01DC85}" destId="{B6FF06E7-B6DD-417B-A526-F90CC662CA1E}" srcOrd="0" destOrd="0" presId="urn:microsoft.com/office/officeart/2009/3/layout/StepUpProcess"/>
    <dgm:cxn modelId="{F8E44F85-0BC6-41DA-82FF-F8B013B880F4}" srcId="{C6599A84-C812-4814-A717-9BC027200333}" destId="{27E967F5-2B6C-490E-80E0-C8CA06807BEF}" srcOrd="0" destOrd="0" parTransId="{115C3782-B905-4CE3-8D8F-3FE7DE548C00}" sibTransId="{AF4520F7-EDCF-4BFD-AE54-E9D13D1A53A6}"/>
    <dgm:cxn modelId="{9ACA5CF6-279D-406E-9843-49D0E5E9C0D2}" type="presOf" srcId="{C6599A84-C812-4814-A717-9BC027200333}" destId="{F5EA3B61-414E-4E1E-981E-90E15400BC6E}" srcOrd="0" destOrd="0" presId="urn:microsoft.com/office/officeart/2009/3/layout/StepUpProcess"/>
    <dgm:cxn modelId="{A0ED645A-A031-44DF-B883-AF80C5DAB246}" srcId="{C6599A84-C812-4814-A717-9BC027200333}" destId="{5D0D866D-E1B5-40EF-B55F-E5007D01DC85}" srcOrd="3" destOrd="0" parTransId="{185E6556-6025-45DD-BBDB-4C903C49D472}" sibTransId="{A1C47D8F-C409-4287-9625-77804EF7215A}"/>
    <dgm:cxn modelId="{01A12FB4-1877-46C9-B305-FBF02A8F5346}" type="presOf" srcId="{A8AF1FBE-8AD0-435E-A5F0-8ED5190787F7}" destId="{988D0E88-B992-4371-A645-B9358D6511F1}" srcOrd="0" destOrd="0" presId="urn:microsoft.com/office/officeart/2009/3/layout/StepUpProcess"/>
    <dgm:cxn modelId="{83FCB5B6-6EA3-47BF-B7E8-3BEEFA7C401E}" type="presOf" srcId="{DDF93316-EAB2-4707-BE53-E60AEA505774}" destId="{D7091381-190E-45FC-B18A-1D161F3F0AB5}" srcOrd="0" destOrd="0" presId="urn:microsoft.com/office/officeart/2009/3/layout/StepUpProcess"/>
    <dgm:cxn modelId="{40D34465-D10D-443A-A9D7-0DAD311F084A}" srcId="{C6599A84-C812-4814-A717-9BC027200333}" destId="{A8AF1FBE-8AD0-435E-A5F0-8ED5190787F7}" srcOrd="2" destOrd="0" parTransId="{CB889532-7A74-452A-87FD-7A3BB15464E7}" sibTransId="{62F6C979-4AB4-4427-AB5A-646099155449}"/>
    <dgm:cxn modelId="{C71A933D-0C96-4D4C-89CA-CEF31F0D6B3C}" type="presOf" srcId="{27E967F5-2B6C-490E-80E0-C8CA06807BEF}" destId="{ACC83E0C-D2B2-462C-B6F0-7E242D4435EA}" srcOrd="0" destOrd="0" presId="urn:microsoft.com/office/officeart/2009/3/layout/StepUpProcess"/>
    <dgm:cxn modelId="{6FF1C0E7-A9AE-4B70-907C-EC9BECC5E014}" type="presParOf" srcId="{F5EA3B61-414E-4E1E-981E-90E15400BC6E}" destId="{5C06345B-A6FA-42F0-961A-DDB306F6442B}" srcOrd="0" destOrd="0" presId="urn:microsoft.com/office/officeart/2009/3/layout/StepUpProcess"/>
    <dgm:cxn modelId="{291247FD-B3B6-49E1-A12A-47116B881DC3}" type="presParOf" srcId="{5C06345B-A6FA-42F0-961A-DDB306F6442B}" destId="{37489B32-9CE1-4BFD-9EED-78CE8A111C81}" srcOrd="0" destOrd="0" presId="urn:microsoft.com/office/officeart/2009/3/layout/StepUpProcess"/>
    <dgm:cxn modelId="{EC0A64A0-B94C-4770-BA28-1A72ED5A2003}" type="presParOf" srcId="{5C06345B-A6FA-42F0-961A-DDB306F6442B}" destId="{ACC83E0C-D2B2-462C-B6F0-7E242D4435EA}" srcOrd="1" destOrd="0" presId="urn:microsoft.com/office/officeart/2009/3/layout/StepUpProcess"/>
    <dgm:cxn modelId="{F67274A3-C532-402B-9052-1FF78EB07DA1}" type="presParOf" srcId="{5C06345B-A6FA-42F0-961A-DDB306F6442B}" destId="{AF809CAF-37B6-44FA-891E-83E059741A2F}" srcOrd="2" destOrd="0" presId="urn:microsoft.com/office/officeart/2009/3/layout/StepUpProcess"/>
    <dgm:cxn modelId="{3E3E1A5D-E08F-4E01-A74C-34DB5AE01A6B}" type="presParOf" srcId="{F5EA3B61-414E-4E1E-981E-90E15400BC6E}" destId="{D7546116-8C1D-4B80-8B22-549DF54F94BF}" srcOrd="1" destOrd="0" presId="urn:microsoft.com/office/officeart/2009/3/layout/StepUpProcess"/>
    <dgm:cxn modelId="{A2C7A6B8-E300-43FD-A6F2-D21646139E12}" type="presParOf" srcId="{D7546116-8C1D-4B80-8B22-549DF54F94BF}" destId="{9824BC74-EE08-4B72-BFD4-BAA2ADDF5B32}" srcOrd="0" destOrd="0" presId="urn:microsoft.com/office/officeart/2009/3/layout/StepUpProcess"/>
    <dgm:cxn modelId="{E4265E80-B005-4B1D-9122-1099A19F1167}" type="presParOf" srcId="{F5EA3B61-414E-4E1E-981E-90E15400BC6E}" destId="{3024BDF7-4A4F-4254-98D8-D8CC7D32AC78}" srcOrd="2" destOrd="0" presId="urn:microsoft.com/office/officeart/2009/3/layout/StepUpProcess"/>
    <dgm:cxn modelId="{3CB357B4-F084-441D-9632-7998BD43DC62}" type="presParOf" srcId="{3024BDF7-4A4F-4254-98D8-D8CC7D32AC78}" destId="{64113241-29DA-4C0E-9778-EBD8DE17A4A2}" srcOrd="0" destOrd="0" presId="urn:microsoft.com/office/officeart/2009/3/layout/StepUpProcess"/>
    <dgm:cxn modelId="{72992DE3-3782-40A3-A4C7-24CF850766E6}" type="presParOf" srcId="{3024BDF7-4A4F-4254-98D8-D8CC7D32AC78}" destId="{D7091381-190E-45FC-B18A-1D161F3F0AB5}" srcOrd="1" destOrd="0" presId="urn:microsoft.com/office/officeart/2009/3/layout/StepUpProcess"/>
    <dgm:cxn modelId="{20874694-0AC9-44DA-8CCA-A9708C575886}" type="presParOf" srcId="{3024BDF7-4A4F-4254-98D8-D8CC7D32AC78}" destId="{49CC20BB-9FF4-4B5C-8E60-6197742D2C5A}" srcOrd="2" destOrd="0" presId="urn:microsoft.com/office/officeart/2009/3/layout/StepUpProcess"/>
    <dgm:cxn modelId="{C4F7F096-C926-47EE-9125-5DB26F7640F9}" type="presParOf" srcId="{F5EA3B61-414E-4E1E-981E-90E15400BC6E}" destId="{571B330E-F65E-4E3C-AA5B-A7BBC7C6D2D9}" srcOrd="3" destOrd="0" presId="urn:microsoft.com/office/officeart/2009/3/layout/StepUpProcess"/>
    <dgm:cxn modelId="{3592FA51-AD97-4D3B-9A16-4946A60D4636}" type="presParOf" srcId="{571B330E-F65E-4E3C-AA5B-A7BBC7C6D2D9}" destId="{486E310C-01B1-472E-8E89-60AD745D9BAD}" srcOrd="0" destOrd="0" presId="urn:microsoft.com/office/officeart/2009/3/layout/StepUpProcess"/>
    <dgm:cxn modelId="{C1F0EAA3-5451-474B-B05F-A747AC245A04}" type="presParOf" srcId="{F5EA3B61-414E-4E1E-981E-90E15400BC6E}" destId="{DDC59668-67E9-471D-9A01-77F17DFEF154}" srcOrd="4" destOrd="0" presId="urn:microsoft.com/office/officeart/2009/3/layout/StepUpProcess"/>
    <dgm:cxn modelId="{92290021-B2C5-401C-A994-1C3DAFFBE2FF}" type="presParOf" srcId="{DDC59668-67E9-471D-9A01-77F17DFEF154}" destId="{91649F4F-988C-41BF-837E-5DAF85C1FB41}" srcOrd="0" destOrd="0" presId="urn:microsoft.com/office/officeart/2009/3/layout/StepUpProcess"/>
    <dgm:cxn modelId="{B5B1D86F-C427-49F7-B2F9-1E79E1D62E2C}" type="presParOf" srcId="{DDC59668-67E9-471D-9A01-77F17DFEF154}" destId="{988D0E88-B992-4371-A645-B9358D6511F1}" srcOrd="1" destOrd="0" presId="urn:microsoft.com/office/officeart/2009/3/layout/StepUpProcess"/>
    <dgm:cxn modelId="{8050A351-B075-4F84-A168-5E46A4A69F8C}" type="presParOf" srcId="{DDC59668-67E9-471D-9A01-77F17DFEF154}" destId="{EAF91169-F934-47E1-87A7-9686305D37FC}" srcOrd="2" destOrd="0" presId="urn:microsoft.com/office/officeart/2009/3/layout/StepUpProcess"/>
    <dgm:cxn modelId="{3DE68838-FB51-47A8-8B75-F3A7D40C378B}" type="presParOf" srcId="{F5EA3B61-414E-4E1E-981E-90E15400BC6E}" destId="{E4DD0CDD-A256-45BA-A840-665BBCE529C0}" srcOrd="5" destOrd="0" presId="urn:microsoft.com/office/officeart/2009/3/layout/StepUpProcess"/>
    <dgm:cxn modelId="{DB6024F2-9FF0-45C5-982F-2977D429D8FE}" type="presParOf" srcId="{E4DD0CDD-A256-45BA-A840-665BBCE529C0}" destId="{F6ED70B9-6641-4A8C-82FA-07313EBC9489}" srcOrd="0" destOrd="0" presId="urn:microsoft.com/office/officeart/2009/3/layout/StepUpProcess"/>
    <dgm:cxn modelId="{8C975181-6F14-479B-9FA4-0236B7CF9662}" type="presParOf" srcId="{F5EA3B61-414E-4E1E-981E-90E15400BC6E}" destId="{7812BD64-A4F6-45A5-8043-4691EE2A814F}" srcOrd="6" destOrd="0" presId="urn:microsoft.com/office/officeart/2009/3/layout/StepUpProcess"/>
    <dgm:cxn modelId="{B20DE7C6-2C3F-4C70-A8DA-B587A8C0FEEF}" type="presParOf" srcId="{7812BD64-A4F6-45A5-8043-4691EE2A814F}" destId="{CE19E3BB-EF04-43D2-96F5-257FCDED3889}" srcOrd="0" destOrd="0" presId="urn:microsoft.com/office/officeart/2009/3/layout/StepUpProcess"/>
    <dgm:cxn modelId="{06F8DE81-CE5D-4AB9-A7F8-AB6D56282F72}" type="presParOf" srcId="{7812BD64-A4F6-45A5-8043-4691EE2A814F}" destId="{B6FF06E7-B6DD-417B-A526-F90CC662CA1E}" srcOrd="1" destOrd="0" presId="urn:microsoft.com/office/officeart/2009/3/layout/StepUpProcess"/>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6A25A2DB-2A23-4608-B26C-EB511D443B99}" type="doc">
      <dgm:prSet loTypeId="urn:microsoft.com/office/officeart/2005/8/layout/cycle4" loCatId="cycle" qsTypeId="urn:microsoft.com/office/officeart/2005/8/quickstyle/3d2" qsCatId="3D" csTypeId="urn:microsoft.com/office/officeart/2005/8/colors/accent1_2" csCatId="accent1" phldr="1"/>
      <dgm:spPr/>
      <dgm:t>
        <a:bodyPr/>
        <a:lstStyle/>
        <a:p>
          <a:endParaRPr lang="en-US"/>
        </a:p>
      </dgm:t>
    </dgm:pt>
    <dgm:pt modelId="{5A0011E6-0369-428A-A2B3-709C25A7FC53}">
      <dgm:prSet phldrT="[Text]" custT="1"/>
      <dgm:spPr/>
      <dgm:t>
        <a:bodyPr/>
        <a:lstStyle/>
        <a:p>
          <a:r>
            <a:rPr lang="en-US" sz="1500" dirty="0" smtClean="0"/>
            <a:t>DECIDE</a:t>
          </a:r>
          <a:endParaRPr lang="en-US" sz="1500" dirty="0"/>
        </a:p>
      </dgm:t>
    </dgm:pt>
    <dgm:pt modelId="{4066BC27-31E5-46F5-BA33-7DCC3ECAAC17}" type="parTrans" cxnId="{9E57003C-B7A8-42CA-BBD9-EA391F5E1072}">
      <dgm:prSet/>
      <dgm:spPr/>
      <dgm:t>
        <a:bodyPr/>
        <a:lstStyle/>
        <a:p>
          <a:endParaRPr lang="en-US" sz="1500"/>
        </a:p>
      </dgm:t>
    </dgm:pt>
    <dgm:pt modelId="{A60710D8-D16D-4695-A9D6-4E92B65FE76D}" type="sibTrans" cxnId="{9E57003C-B7A8-42CA-BBD9-EA391F5E1072}">
      <dgm:prSet/>
      <dgm:spPr/>
      <dgm:t>
        <a:bodyPr/>
        <a:lstStyle/>
        <a:p>
          <a:endParaRPr lang="en-US" sz="1500"/>
        </a:p>
      </dgm:t>
    </dgm:pt>
    <dgm:pt modelId="{0D5B1EC1-61CB-4764-93F8-0B9395050774}">
      <dgm:prSet phldrT="[Text]" custT="1"/>
      <dgm:spPr/>
      <dgm:t>
        <a:bodyPr/>
        <a:lstStyle/>
        <a:p>
          <a:r>
            <a:rPr lang="en-US" sz="1500" dirty="0" smtClean="0"/>
            <a:t>SET</a:t>
          </a:r>
        </a:p>
        <a:p>
          <a:r>
            <a:rPr lang="en-US" sz="1500" dirty="0" smtClean="0"/>
            <a:t>GOAL</a:t>
          </a:r>
          <a:endParaRPr lang="en-US" sz="1500" dirty="0"/>
        </a:p>
      </dgm:t>
    </dgm:pt>
    <dgm:pt modelId="{B7672964-23EB-402F-B595-BC48C7D2B703}" type="parTrans" cxnId="{AA5D3543-B1A9-431F-9603-4FBE13F0D1B9}">
      <dgm:prSet/>
      <dgm:spPr/>
      <dgm:t>
        <a:bodyPr/>
        <a:lstStyle/>
        <a:p>
          <a:endParaRPr lang="en-US" sz="1500"/>
        </a:p>
      </dgm:t>
    </dgm:pt>
    <dgm:pt modelId="{66CB9902-592D-474A-92F6-2A2FECA8276B}" type="sibTrans" cxnId="{AA5D3543-B1A9-431F-9603-4FBE13F0D1B9}">
      <dgm:prSet/>
      <dgm:spPr/>
      <dgm:t>
        <a:bodyPr/>
        <a:lstStyle/>
        <a:p>
          <a:endParaRPr lang="en-US" sz="1500"/>
        </a:p>
      </dgm:t>
    </dgm:pt>
    <dgm:pt modelId="{9A28FFC0-87A8-4281-B161-A7BC3DEAED0E}">
      <dgm:prSet phldrT="[Text]" custT="1"/>
      <dgm:spPr/>
      <dgm:t>
        <a:bodyPr/>
        <a:lstStyle/>
        <a:p>
          <a:r>
            <a:rPr lang="en-US" sz="1500" dirty="0" smtClean="0"/>
            <a:t>ID</a:t>
          </a:r>
        </a:p>
        <a:p>
          <a:r>
            <a:rPr lang="en-US" sz="1500" dirty="0" smtClean="0"/>
            <a:t>ASSETS</a:t>
          </a:r>
          <a:endParaRPr lang="en-US" sz="1500" dirty="0"/>
        </a:p>
      </dgm:t>
    </dgm:pt>
    <dgm:pt modelId="{22DDBBEA-FE2F-4CD1-AE70-542D7B447DFD}" type="parTrans" cxnId="{A7498B00-644A-46D7-ABD6-96B0C4F5B4D3}">
      <dgm:prSet/>
      <dgm:spPr/>
      <dgm:t>
        <a:bodyPr/>
        <a:lstStyle/>
        <a:p>
          <a:endParaRPr lang="en-US" sz="1500"/>
        </a:p>
      </dgm:t>
    </dgm:pt>
    <dgm:pt modelId="{02B523E7-23AE-4A5B-85FF-414CBD38AD10}" type="sibTrans" cxnId="{A7498B00-644A-46D7-ABD6-96B0C4F5B4D3}">
      <dgm:prSet/>
      <dgm:spPr/>
      <dgm:t>
        <a:bodyPr/>
        <a:lstStyle/>
        <a:p>
          <a:endParaRPr lang="en-US" sz="1500"/>
        </a:p>
      </dgm:t>
    </dgm:pt>
    <dgm:pt modelId="{D9475D3C-AE0B-4A2D-B6C5-81E7D9AEDE86}">
      <dgm:prSet custT="1"/>
      <dgm:spPr/>
      <dgm:t>
        <a:bodyPr/>
        <a:lstStyle/>
        <a:p>
          <a:r>
            <a:rPr lang="en-US" sz="1500" dirty="0" smtClean="0"/>
            <a:t>MAP</a:t>
          </a:r>
        </a:p>
        <a:p>
          <a:r>
            <a:rPr lang="en-US" sz="1500" dirty="0" smtClean="0"/>
            <a:t>EVIDENCE</a:t>
          </a:r>
          <a:endParaRPr lang="en-US" sz="1500" dirty="0"/>
        </a:p>
      </dgm:t>
    </dgm:pt>
    <dgm:pt modelId="{089E1AE6-4E37-4FE3-AB46-E6F378A3BEBD}" type="parTrans" cxnId="{8197CA46-4DC8-447D-9481-5EB975BDC6A9}">
      <dgm:prSet/>
      <dgm:spPr/>
      <dgm:t>
        <a:bodyPr/>
        <a:lstStyle/>
        <a:p>
          <a:endParaRPr lang="en-US" sz="1500"/>
        </a:p>
      </dgm:t>
    </dgm:pt>
    <dgm:pt modelId="{D2DABEC5-9772-4B31-84CF-B5885C5A2BF3}" type="sibTrans" cxnId="{8197CA46-4DC8-447D-9481-5EB975BDC6A9}">
      <dgm:prSet/>
      <dgm:spPr/>
      <dgm:t>
        <a:bodyPr/>
        <a:lstStyle/>
        <a:p>
          <a:endParaRPr lang="en-US" sz="1500"/>
        </a:p>
      </dgm:t>
    </dgm:pt>
    <dgm:pt modelId="{72B62328-9315-45C9-9215-CD42ECA37FFD}" type="pres">
      <dgm:prSet presAssocID="{6A25A2DB-2A23-4608-B26C-EB511D443B99}" presName="cycleMatrixDiagram" presStyleCnt="0">
        <dgm:presLayoutVars>
          <dgm:chMax val="1"/>
          <dgm:dir/>
          <dgm:animLvl val="lvl"/>
          <dgm:resizeHandles val="exact"/>
        </dgm:presLayoutVars>
      </dgm:prSet>
      <dgm:spPr/>
      <dgm:t>
        <a:bodyPr/>
        <a:lstStyle/>
        <a:p>
          <a:endParaRPr lang="en-US"/>
        </a:p>
      </dgm:t>
    </dgm:pt>
    <dgm:pt modelId="{410991E6-F8E2-4C8D-BACD-49E2B751DFB8}" type="pres">
      <dgm:prSet presAssocID="{6A25A2DB-2A23-4608-B26C-EB511D443B99}" presName="children" presStyleCnt="0"/>
      <dgm:spPr/>
      <dgm:t>
        <a:bodyPr/>
        <a:lstStyle/>
        <a:p>
          <a:endParaRPr lang="en-US"/>
        </a:p>
      </dgm:t>
    </dgm:pt>
    <dgm:pt modelId="{824B5578-B6B4-43DC-9213-44FBB17C15B8}" type="pres">
      <dgm:prSet presAssocID="{6A25A2DB-2A23-4608-B26C-EB511D443B99}" presName="childPlaceholder" presStyleCnt="0"/>
      <dgm:spPr/>
      <dgm:t>
        <a:bodyPr/>
        <a:lstStyle/>
        <a:p>
          <a:endParaRPr lang="en-US"/>
        </a:p>
      </dgm:t>
    </dgm:pt>
    <dgm:pt modelId="{E28DA1EF-8BC5-4C8B-B598-2AE6D12A1D37}" type="pres">
      <dgm:prSet presAssocID="{6A25A2DB-2A23-4608-B26C-EB511D443B99}" presName="circle" presStyleCnt="0"/>
      <dgm:spPr/>
      <dgm:t>
        <a:bodyPr/>
        <a:lstStyle/>
        <a:p>
          <a:endParaRPr lang="en-US"/>
        </a:p>
      </dgm:t>
    </dgm:pt>
    <dgm:pt modelId="{C9FA43B0-A1E8-4E8C-B591-879F81536867}" type="pres">
      <dgm:prSet presAssocID="{6A25A2DB-2A23-4608-B26C-EB511D443B99}" presName="quadrant1" presStyleLbl="node1" presStyleIdx="0" presStyleCnt="4">
        <dgm:presLayoutVars>
          <dgm:chMax val="1"/>
          <dgm:bulletEnabled val="1"/>
        </dgm:presLayoutVars>
      </dgm:prSet>
      <dgm:spPr/>
      <dgm:t>
        <a:bodyPr/>
        <a:lstStyle/>
        <a:p>
          <a:endParaRPr lang="en-US"/>
        </a:p>
      </dgm:t>
    </dgm:pt>
    <dgm:pt modelId="{B33BEB0C-8B0A-47D7-9DD6-A4E0F98714F2}" type="pres">
      <dgm:prSet presAssocID="{6A25A2DB-2A23-4608-B26C-EB511D443B99}" presName="quadrant2" presStyleLbl="node1" presStyleIdx="1" presStyleCnt="4">
        <dgm:presLayoutVars>
          <dgm:chMax val="1"/>
          <dgm:bulletEnabled val="1"/>
        </dgm:presLayoutVars>
      </dgm:prSet>
      <dgm:spPr/>
      <dgm:t>
        <a:bodyPr/>
        <a:lstStyle/>
        <a:p>
          <a:endParaRPr lang="en-US"/>
        </a:p>
      </dgm:t>
    </dgm:pt>
    <dgm:pt modelId="{381EBBF5-532A-4964-8D49-AE7CCD4315B8}" type="pres">
      <dgm:prSet presAssocID="{6A25A2DB-2A23-4608-B26C-EB511D443B99}" presName="quadrant3" presStyleLbl="node1" presStyleIdx="2" presStyleCnt="4">
        <dgm:presLayoutVars>
          <dgm:chMax val="1"/>
          <dgm:bulletEnabled val="1"/>
        </dgm:presLayoutVars>
      </dgm:prSet>
      <dgm:spPr/>
      <dgm:t>
        <a:bodyPr/>
        <a:lstStyle/>
        <a:p>
          <a:endParaRPr lang="en-US"/>
        </a:p>
      </dgm:t>
    </dgm:pt>
    <dgm:pt modelId="{17FD43BC-FDE2-45A0-AB6F-AFC55590FDD8}" type="pres">
      <dgm:prSet presAssocID="{6A25A2DB-2A23-4608-B26C-EB511D443B99}" presName="quadrant4" presStyleLbl="node1" presStyleIdx="3" presStyleCnt="4">
        <dgm:presLayoutVars>
          <dgm:chMax val="1"/>
          <dgm:bulletEnabled val="1"/>
        </dgm:presLayoutVars>
      </dgm:prSet>
      <dgm:spPr/>
      <dgm:t>
        <a:bodyPr/>
        <a:lstStyle/>
        <a:p>
          <a:endParaRPr lang="en-US"/>
        </a:p>
      </dgm:t>
    </dgm:pt>
    <dgm:pt modelId="{BBED0CF7-B720-483B-8F38-A6D97ED9244C}" type="pres">
      <dgm:prSet presAssocID="{6A25A2DB-2A23-4608-B26C-EB511D443B99}" presName="quadrantPlaceholder" presStyleCnt="0"/>
      <dgm:spPr/>
      <dgm:t>
        <a:bodyPr/>
        <a:lstStyle/>
        <a:p>
          <a:endParaRPr lang="en-US"/>
        </a:p>
      </dgm:t>
    </dgm:pt>
    <dgm:pt modelId="{AC5E4A1C-7765-4FF6-AB0B-8EF3B6B907BB}" type="pres">
      <dgm:prSet presAssocID="{6A25A2DB-2A23-4608-B26C-EB511D443B99}" presName="center1" presStyleLbl="fgShp" presStyleIdx="0" presStyleCnt="2"/>
      <dgm:spPr/>
      <dgm:t>
        <a:bodyPr/>
        <a:lstStyle/>
        <a:p>
          <a:endParaRPr lang="en-US"/>
        </a:p>
      </dgm:t>
    </dgm:pt>
    <dgm:pt modelId="{448FE41E-C5A0-4E0E-A295-77122697A3A4}" type="pres">
      <dgm:prSet presAssocID="{6A25A2DB-2A23-4608-B26C-EB511D443B99}" presName="center2" presStyleLbl="fgShp" presStyleIdx="1" presStyleCnt="2"/>
      <dgm:spPr/>
      <dgm:t>
        <a:bodyPr/>
        <a:lstStyle/>
        <a:p>
          <a:endParaRPr lang="en-US"/>
        </a:p>
      </dgm:t>
    </dgm:pt>
  </dgm:ptLst>
  <dgm:cxnLst>
    <dgm:cxn modelId="{A1270BFD-86A8-4EA4-9E78-2D8765191748}" type="presOf" srcId="{6A25A2DB-2A23-4608-B26C-EB511D443B99}" destId="{72B62328-9315-45C9-9215-CD42ECA37FFD}" srcOrd="0" destOrd="0" presId="urn:microsoft.com/office/officeart/2005/8/layout/cycle4"/>
    <dgm:cxn modelId="{9E57003C-B7A8-42CA-BBD9-EA391F5E1072}" srcId="{6A25A2DB-2A23-4608-B26C-EB511D443B99}" destId="{5A0011E6-0369-428A-A2B3-709C25A7FC53}" srcOrd="0" destOrd="0" parTransId="{4066BC27-31E5-46F5-BA33-7DCC3ECAAC17}" sibTransId="{A60710D8-D16D-4695-A9D6-4E92B65FE76D}"/>
    <dgm:cxn modelId="{4923BA2F-1A77-49B7-B767-D3E9E647C3D8}" type="presOf" srcId="{0D5B1EC1-61CB-4764-93F8-0B9395050774}" destId="{B33BEB0C-8B0A-47D7-9DD6-A4E0F98714F2}" srcOrd="0" destOrd="0" presId="urn:microsoft.com/office/officeart/2005/8/layout/cycle4"/>
    <dgm:cxn modelId="{AA5D3543-B1A9-431F-9603-4FBE13F0D1B9}" srcId="{6A25A2DB-2A23-4608-B26C-EB511D443B99}" destId="{0D5B1EC1-61CB-4764-93F8-0B9395050774}" srcOrd="1" destOrd="0" parTransId="{B7672964-23EB-402F-B595-BC48C7D2B703}" sibTransId="{66CB9902-592D-474A-92F6-2A2FECA8276B}"/>
    <dgm:cxn modelId="{1BD3AABF-87D0-4E8B-BFAD-045541500802}" type="presOf" srcId="{5A0011E6-0369-428A-A2B3-709C25A7FC53}" destId="{C9FA43B0-A1E8-4E8C-B591-879F81536867}" srcOrd="0" destOrd="0" presId="urn:microsoft.com/office/officeart/2005/8/layout/cycle4"/>
    <dgm:cxn modelId="{A7498B00-644A-46D7-ABD6-96B0C4F5B4D3}" srcId="{6A25A2DB-2A23-4608-B26C-EB511D443B99}" destId="{9A28FFC0-87A8-4281-B161-A7BC3DEAED0E}" srcOrd="2" destOrd="0" parTransId="{22DDBBEA-FE2F-4CD1-AE70-542D7B447DFD}" sibTransId="{02B523E7-23AE-4A5B-85FF-414CBD38AD10}"/>
    <dgm:cxn modelId="{8197CA46-4DC8-447D-9481-5EB975BDC6A9}" srcId="{6A25A2DB-2A23-4608-B26C-EB511D443B99}" destId="{D9475D3C-AE0B-4A2D-B6C5-81E7D9AEDE86}" srcOrd="3" destOrd="0" parTransId="{089E1AE6-4E37-4FE3-AB46-E6F378A3BEBD}" sibTransId="{D2DABEC5-9772-4B31-84CF-B5885C5A2BF3}"/>
    <dgm:cxn modelId="{D9C460FE-3195-4AF5-8FE7-6E165D5E052F}" type="presOf" srcId="{D9475D3C-AE0B-4A2D-B6C5-81E7D9AEDE86}" destId="{17FD43BC-FDE2-45A0-AB6F-AFC55590FDD8}" srcOrd="0" destOrd="0" presId="urn:microsoft.com/office/officeart/2005/8/layout/cycle4"/>
    <dgm:cxn modelId="{C6B5973D-3148-4A21-A67C-31A952B1879D}" type="presOf" srcId="{9A28FFC0-87A8-4281-B161-A7BC3DEAED0E}" destId="{381EBBF5-532A-4964-8D49-AE7CCD4315B8}" srcOrd="0" destOrd="0" presId="urn:microsoft.com/office/officeart/2005/8/layout/cycle4"/>
    <dgm:cxn modelId="{03377424-2AA4-481A-807E-202AD87CF9E8}" type="presParOf" srcId="{72B62328-9315-45C9-9215-CD42ECA37FFD}" destId="{410991E6-F8E2-4C8D-BACD-49E2B751DFB8}" srcOrd="0" destOrd="0" presId="urn:microsoft.com/office/officeart/2005/8/layout/cycle4"/>
    <dgm:cxn modelId="{9996346A-0C89-45AF-863A-6BBFAF9567D1}" type="presParOf" srcId="{410991E6-F8E2-4C8D-BACD-49E2B751DFB8}" destId="{824B5578-B6B4-43DC-9213-44FBB17C15B8}" srcOrd="0" destOrd="0" presId="urn:microsoft.com/office/officeart/2005/8/layout/cycle4"/>
    <dgm:cxn modelId="{B17F29CE-A585-4B69-805A-C6AA0DB1680E}" type="presParOf" srcId="{72B62328-9315-45C9-9215-CD42ECA37FFD}" destId="{E28DA1EF-8BC5-4C8B-B598-2AE6D12A1D37}" srcOrd="1" destOrd="0" presId="urn:microsoft.com/office/officeart/2005/8/layout/cycle4"/>
    <dgm:cxn modelId="{13D07F59-D497-4065-B16B-2CE5232CFDF4}" type="presParOf" srcId="{E28DA1EF-8BC5-4C8B-B598-2AE6D12A1D37}" destId="{C9FA43B0-A1E8-4E8C-B591-879F81536867}" srcOrd="0" destOrd="0" presId="urn:microsoft.com/office/officeart/2005/8/layout/cycle4"/>
    <dgm:cxn modelId="{3B8C8C57-7778-4245-A8F6-E564B578FB97}" type="presParOf" srcId="{E28DA1EF-8BC5-4C8B-B598-2AE6D12A1D37}" destId="{B33BEB0C-8B0A-47D7-9DD6-A4E0F98714F2}" srcOrd="1" destOrd="0" presId="urn:microsoft.com/office/officeart/2005/8/layout/cycle4"/>
    <dgm:cxn modelId="{87798FE0-39C2-49C0-84D4-ADE5BC1B4742}" type="presParOf" srcId="{E28DA1EF-8BC5-4C8B-B598-2AE6D12A1D37}" destId="{381EBBF5-532A-4964-8D49-AE7CCD4315B8}" srcOrd="2" destOrd="0" presId="urn:microsoft.com/office/officeart/2005/8/layout/cycle4"/>
    <dgm:cxn modelId="{D1A7441E-409D-4AEB-AFA6-FCAFE960FEFC}" type="presParOf" srcId="{E28DA1EF-8BC5-4C8B-B598-2AE6D12A1D37}" destId="{17FD43BC-FDE2-45A0-AB6F-AFC55590FDD8}" srcOrd="3" destOrd="0" presId="urn:microsoft.com/office/officeart/2005/8/layout/cycle4"/>
    <dgm:cxn modelId="{550D191A-A0F1-4D95-A7A8-D7AFB79C8FF5}" type="presParOf" srcId="{E28DA1EF-8BC5-4C8B-B598-2AE6D12A1D37}" destId="{BBED0CF7-B720-483B-8F38-A6D97ED9244C}" srcOrd="4" destOrd="0" presId="urn:microsoft.com/office/officeart/2005/8/layout/cycle4"/>
    <dgm:cxn modelId="{79EEB10E-188F-4B37-8843-4CD253E46E20}" type="presParOf" srcId="{72B62328-9315-45C9-9215-CD42ECA37FFD}" destId="{AC5E4A1C-7765-4FF6-AB0B-8EF3B6B907BB}" srcOrd="2" destOrd="0" presId="urn:microsoft.com/office/officeart/2005/8/layout/cycle4"/>
    <dgm:cxn modelId="{E9FF0470-7D4D-4870-8610-3A0D29E51C7B}" type="presParOf" srcId="{72B62328-9315-45C9-9215-CD42ECA37FFD}" destId="{448FE41E-C5A0-4E0E-A295-77122697A3A4}" srcOrd="3" destOrd="0" presId="urn:microsoft.com/office/officeart/2005/8/layout/cycle4"/>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27161747-2890-41BC-BB5E-00B0404BBDBA}" type="doc">
      <dgm:prSet loTypeId="urn:microsoft.com/office/officeart/2005/8/layout/balance1" loCatId="relationship" qsTypeId="urn:microsoft.com/office/officeart/2005/8/quickstyle/simple1" qsCatId="simple" csTypeId="urn:microsoft.com/office/officeart/2005/8/colors/accent1_2" csCatId="accent1" phldr="1"/>
      <dgm:spPr/>
      <dgm:t>
        <a:bodyPr/>
        <a:lstStyle/>
        <a:p>
          <a:endParaRPr lang="en-US"/>
        </a:p>
      </dgm:t>
    </dgm:pt>
    <dgm:pt modelId="{4055A9F7-8891-4016-BC07-DFE030248A65}">
      <dgm:prSet phldrT="[Text]" custT="1"/>
      <dgm:spPr/>
      <dgm:t>
        <a:bodyPr/>
        <a:lstStyle/>
        <a:p>
          <a:r>
            <a:rPr lang="en-US" sz="2400" dirty="0"/>
            <a:t>Ready</a:t>
          </a:r>
        </a:p>
      </dgm:t>
    </dgm:pt>
    <dgm:pt modelId="{A381BA53-B878-4404-9C38-F5BFEE3805A6}" type="parTrans" cxnId="{885DAB92-8D76-46D9-9CD9-64DE880F2B61}">
      <dgm:prSet/>
      <dgm:spPr/>
      <dgm:t>
        <a:bodyPr/>
        <a:lstStyle/>
        <a:p>
          <a:endParaRPr lang="en-US"/>
        </a:p>
      </dgm:t>
    </dgm:pt>
    <dgm:pt modelId="{425016AC-129D-47DE-8B47-707BCE641A60}" type="sibTrans" cxnId="{885DAB92-8D76-46D9-9CD9-64DE880F2B61}">
      <dgm:prSet/>
      <dgm:spPr/>
      <dgm:t>
        <a:bodyPr/>
        <a:lstStyle/>
        <a:p>
          <a:endParaRPr lang="en-US"/>
        </a:p>
      </dgm:t>
    </dgm:pt>
    <dgm:pt modelId="{082F1350-B877-47E6-BD52-152BEFE07776}">
      <dgm:prSet phldrT="[Text]" custT="1"/>
      <dgm:spPr/>
      <dgm:t>
        <a:bodyPr/>
        <a:lstStyle/>
        <a:p>
          <a:r>
            <a:rPr lang="en-US" sz="2400" dirty="0"/>
            <a:t>Internal Controls</a:t>
          </a:r>
        </a:p>
      </dgm:t>
    </dgm:pt>
    <dgm:pt modelId="{AD8D6667-F3D8-456D-8C29-C5DCDEB2F732}" type="parTrans" cxnId="{F714F630-639B-45B5-91F4-F22CF5A2CFF4}">
      <dgm:prSet/>
      <dgm:spPr/>
      <dgm:t>
        <a:bodyPr/>
        <a:lstStyle/>
        <a:p>
          <a:endParaRPr lang="en-US"/>
        </a:p>
      </dgm:t>
    </dgm:pt>
    <dgm:pt modelId="{A26E3C77-1238-405B-9BF4-690F61483C39}" type="sibTrans" cxnId="{F714F630-639B-45B5-91F4-F22CF5A2CFF4}">
      <dgm:prSet/>
      <dgm:spPr/>
      <dgm:t>
        <a:bodyPr/>
        <a:lstStyle/>
        <a:p>
          <a:endParaRPr lang="en-US"/>
        </a:p>
      </dgm:t>
    </dgm:pt>
    <dgm:pt modelId="{1815D145-E44F-42D1-B5BC-75BD68F2A597}">
      <dgm:prSet phldrT="[Text]" custT="1"/>
      <dgm:spPr/>
      <dgm:t>
        <a:bodyPr/>
        <a:lstStyle/>
        <a:p>
          <a:r>
            <a:rPr lang="en-US" sz="2400" dirty="0"/>
            <a:t>Team</a:t>
          </a:r>
        </a:p>
      </dgm:t>
    </dgm:pt>
    <dgm:pt modelId="{75158D28-A8C3-4546-A0B5-3692B8927963}" type="parTrans" cxnId="{D3818F24-DBAB-4C72-8FCB-5798CEC02464}">
      <dgm:prSet/>
      <dgm:spPr/>
      <dgm:t>
        <a:bodyPr/>
        <a:lstStyle/>
        <a:p>
          <a:endParaRPr lang="en-US"/>
        </a:p>
      </dgm:t>
    </dgm:pt>
    <dgm:pt modelId="{47DC7682-F60D-40EF-97C4-3976CD18859C}" type="sibTrans" cxnId="{D3818F24-DBAB-4C72-8FCB-5798CEC02464}">
      <dgm:prSet/>
      <dgm:spPr/>
      <dgm:t>
        <a:bodyPr/>
        <a:lstStyle/>
        <a:p>
          <a:endParaRPr lang="en-US"/>
        </a:p>
      </dgm:t>
    </dgm:pt>
    <dgm:pt modelId="{DA5750F2-DA0C-470C-933C-B71B06602357}">
      <dgm:prSet phldrT="[Text]" custT="1"/>
      <dgm:spPr/>
      <dgm:t>
        <a:bodyPr/>
        <a:lstStyle/>
        <a:p>
          <a:r>
            <a:rPr lang="en-US" sz="2400" dirty="0"/>
            <a:t>Not Ready</a:t>
          </a:r>
        </a:p>
      </dgm:t>
    </dgm:pt>
    <dgm:pt modelId="{E1728470-9793-4116-A154-4AFAEC34E75F}" type="parTrans" cxnId="{63476681-6D03-4479-99BE-6934BF4D028C}">
      <dgm:prSet/>
      <dgm:spPr/>
      <dgm:t>
        <a:bodyPr/>
        <a:lstStyle/>
        <a:p>
          <a:endParaRPr lang="en-US"/>
        </a:p>
      </dgm:t>
    </dgm:pt>
    <dgm:pt modelId="{077FD839-CBD8-41B9-A10B-D3110937FCE4}" type="sibTrans" cxnId="{63476681-6D03-4479-99BE-6934BF4D028C}">
      <dgm:prSet/>
      <dgm:spPr/>
      <dgm:t>
        <a:bodyPr/>
        <a:lstStyle/>
        <a:p>
          <a:endParaRPr lang="en-US"/>
        </a:p>
      </dgm:t>
    </dgm:pt>
    <dgm:pt modelId="{9CB54B42-F86C-4CEB-AABD-8E5CED552C3F}">
      <dgm:prSet phldrT="[Text]" custT="1"/>
      <dgm:spPr/>
      <dgm:t>
        <a:bodyPr/>
        <a:lstStyle/>
        <a:p>
          <a:r>
            <a:rPr lang="en-US" sz="2400" dirty="0"/>
            <a:t>Lack of Systems</a:t>
          </a:r>
        </a:p>
      </dgm:t>
    </dgm:pt>
    <dgm:pt modelId="{DB72A520-11DB-4501-9615-701B59311623}" type="parTrans" cxnId="{731D9E84-1C53-4F9A-9540-03A1AF02A2F6}">
      <dgm:prSet/>
      <dgm:spPr/>
      <dgm:t>
        <a:bodyPr/>
        <a:lstStyle/>
        <a:p>
          <a:endParaRPr lang="en-US"/>
        </a:p>
      </dgm:t>
    </dgm:pt>
    <dgm:pt modelId="{1F843462-F336-41EF-A2E6-E0012BB7E08C}" type="sibTrans" cxnId="{731D9E84-1C53-4F9A-9540-03A1AF02A2F6}">
      <dgm:prSet/>
      <dgm:spPr/>
      <dgm:t>
        <a:bodyPr/>
        <a:lstStyle/>
        <a:p>
          <a:endParaRPr lang="en-US"/>
        </a:p>
      </dgm:t>
    </dgm:pt>
    <dgm:pt modelId="{15FA0EB5-46F0-4226-8F2F-72410E748224}">
      <dgm:prSet phldrT="[Text]" custT="1"/>
      <dgm:spPr/>
      <dgm:t>
        <a:bodyPr/>
        <a:lstStyle/>
        <a:p>
          <a:r>
            <a:rPr lang="en-US" sz="2400" dirty="0"/>
            <a:t>Averse to Change</a:t>
          </a:r>
        </a:p>
      </dgm:t>
    </dgm:pt>
    <dgm:pt modelId="{F1CF22A2-63CF-41F2-B833-6DC3C90CA601}" type="parTrans" cxnId="{379ABAEB-A90E-4A6E-903E-CA98F4CE84E7}">
      <dgm:prSet/>
      <dgm:spPr/>
      <dgm:t>
        <a:bodyPr/>
        <a:lstStyle/>
        <a:p>
          <a:endParaRPr lang="en-US"/>
        </a:p>
      </dgm:t>
    </dgm:pt>
    <dgm:pt modelId="{0EBCA0B6-E625-4542-A455-C0C1B4190E43}" type="sibTrans" cxnId="{379ABAEB-A90E-4A6E-903E-CA98F4CE84E7}">
      <dgm:prSet/>
      <dgm:spPr/>
      <dgm:t>
        <a:bodyPr/>
        <a:lstStyle/>
        <a:p>
          <a:endParaRPr lang="en-US"/>
        </a:p>
      </dgm:t>
    </dgm:pt>
    <dgm:pt modelId="{C98E9624-F4C3-4466-BFD9-06F15B6E66AE}">
      <dgm:prSet phldrT="[Text]" custT="1"/>
      <dgm:spPr/>
      <dgm:t>
        <a:bodyPr/>
        <a:lstStyle/>
        <a:p>
          <a:r>
            <a:rPr lang="en-US" sz="2400" dirty="0"/>
            <a:t>Inexperience</a:t>
          </a:r>
        </a:p>
      </dgm:t>
    </dgm:pt>
    <dgm:pt modelId="{6F24A336-4F60-44E2-B037-FD4201C6D116}" type="parTrans" cxnId="{5DB9610D-FF47-4827-8059-C32D5401A5F6}">
      <dgm:prSet/>
      <dgm:spPr/>
      <dgm:t>
        <a:bodyPr/>
        <a:lstStyle/>
        <a:p>
          <a:endParaRPr lang="en-US"/>
        </a:p>
      </dgm:t>
    </dgm:pt>
    <dgm:pt modelId="{A9A1F2D8-5C00-4CC2-844C-447ED9337418}" type="sibTrans" cxnId="{5DB9610D-FF47-4827-8059-C32D5401A5F6}">
      <dgm:prSet/>
      <dgm:spPr/>
      <dgm:t>
        <a:bodyPr/>
        <a:lstStyle/>
        <a:p>
          <a:endParaRPr lang="en-US"/>
        </a:p>
      </dgm:t>
    </dgm:pt>
    <dgm:pt modelId="{D338D5C0-0D97-4BB5-85EB-CC20630D73EB}">
      <dgm:prSet custT="1"/>
      <dgm:spPr/>
      <dgm:t>
        <a:bodyPr/>
        <a:lstStyle/>
        <a:p>
          <a:r>
            <a:rPr lang="en-US" sz="2400" dirty="0"/>
            <a:t>Experience</a:t>
          </a:r>
        </a:p>
      </dgm:t>
    </dgm:pt>
    <dgm:pt modelId="{A56D75EB-4923-4EEA-BE32-D1854C23B826}" type="parTrans" cxnId="{058B5415-5975-4135-B7BB-7A67BCF30E19}">
      <dgm:prSet/>
      <dgm:spPr/>
      <dgm:t>
        <a:bodyPr/>
        <a:lstStyle/>
        <a:p>
          <a:endParaRPr lang="en-US"/>
        </a:p>
      </dgm:t>
    </dgm:pt>
    <dgm:pt modelId="{528F9308-E133-4DB2-B9DA-05E5B8109C0A}" type="sibTrans" cxnId="{058B5415-5975-4135-B7BB-7A67BCF30E19}">
      <dgm:prSet/>
      <dgm:spPr/>
      <dgm:t>
        <a:bodyPr/>
        <a:lstStyle/>
        <a:p>
          <a:endParaRPr lang="en-US"/>
        </a:p>
      </dgm:t>
    </dgm:pt>
    <dgm:pt modelId="{35EFF23D-79CF-45F6-B845-7423ED518190}">
      <dgm:prSet custT="1"/>
      <dgm:spPr/>
      <dgm:t>
        <a:bodyPr/>
        <a:lstStyle/>
        <a:p>
          <a:r>
            <a:rPr lang="en-US" sz="2400" dirty="0"/>
            <a:t>Established Systems</a:t>
          </a:r>
        </a:p>
      </dgm:t>
    </dgm:pt>
    <dgm:pt modelId="{53A5ECA8-1287-4075-B1D7-94A3CBB5F255}" type="parTrans" cxnId="{6C09688C-E45A-4D8A-8160-CE8A8D7AF7FF}">
      <dgm:prSet/>
      <dgm:spPr/>
      <dgm:t>
        <a:bodyPr/>
        <a:lstStyle/>
        <a:p>
          <a:endParaRPr lang="en-US"/>
        </a:p>
      </dgm:t>
    </dgm:pt>
    <dgm:pt modelId="{58784D8F-9578-48A2-AC5D-A4892272F34A}" type="sibTrans" cxnId="{6C09688C-E45A-4D8A-8160-CE8A8D7AF7FF}">
      <dgm:prSet/>
      <dgm:spPr/>
      <dgm:t>
        <a:bodyPr/>
        <a:lstStyle/>
        <a:p>
          <a:endParaRPr lang="en-US"/>
        </a:p>
      </dgm:t>
    </dgm:pt>
    <dgm:pt modelId="{B3FDCE21-959E-415E-B4B9-83DD2502C2AE}">
      <dgm:prSet/>
      <dgm:spPr/>
      <dgm:t>
        <a:bodyPr/>
        <a:lstStyle/>
        <a:p>
          <a:endParaRPr lang="en-US"/>
        </a:p>
      </dgm:t>
    </dgm:pt>
    <dgm:pt modelId="{E6B6B8F7-4E41-48B9-9C90-0A668D2BB63C}" type="parTrans" cxnId="{91D91A6A-5A5D-4E22-9069-77B6318DD18D}">
      <dgm:prSet/>
      <dgm:spPr/>
      <dgm:t>
        <a:bodyPr/>
        <a:lstStyle/>
        <a:p>
          <a:endParaRPr lang="en-US"/>
        </a:p>
      </dgm:t>
    </dgm:pt>
    <dgm:pt modelId="{FDAB218F-67FF-4660-89DA-0FF2CF42F449}" type="sibTrans" cxnId="{91D91A6A-5A5D-4E22-9069-77B6318DD18D}">
      <dgm:prSet/>
      <dgm:spPr/>
      <dgm:t>
        <a:bodyPr/>
        <a:lstStyle/>
        <a:p>
          <a:endParaRPr lang="en-US"/>
        </a:p>
      </dgm:t>
    </dgm:pt>
    <dgm:pt modelId="{D0C9DFA5-59A8-4DE0-8AB3-91FB6C7CE2B5}" type="pres">
      <dgm:prSet presAssocID="{27161747-2890-41BC-BB5E-00B0404BBDBA}" presName="outerComposite" presStyleCnt="0">
        <dgm:presLayoutVars>
          <dgm:chMax val="2"/>
          <dgm:animLvl val="lvl"/>
          <dgm:resizeHandles val="exact"/>
        </dgm:presLayoutVars>
      </dgm:prSet>
      <dgm:spPr/>
      <dgm:t>
        <a:bodyPr/>
        <a:lstStyle/>
        <a:p>
          <a:endParaRPr lang="en-US"/>
        </a:p>
      </dgm:t>
    </dgm:pt>
    <dgm:pt modelId="{59163CF0-2527-4BAA-BBCF-9641736DF034}" type="pres">
      <dgm:prSet presAssocID="{27161747-2890-41BC-BB5E-00B0404BBDBA}" presName="dummyMaxCanvas" presStyleCnt="0"/>
      <dgm:spPr/>
    </dgm:pt>
    <dgm:pt modelId="{2E8B3785-7695-404A-8FEA-AAC529894E52}" type="pres">
      <dgm:prSet presAssocID="{27161747-2890-41BC-BB5E-00B0404BBDBA}" presName="parentComposite" presStyleCnt="0"/>
      <dgm:spPr/>
    </dgm:pt>
    <dgm:pt modelId="{B7AE7A16-FCC6-4AC0-BC67-FCA9EE286F25}" type="pres">
      <dgm:prSet presAssocID="{27161747-2890-41BC-BB5E-00B0404BBDBA}" presName="parent1" presStyleLbl="alignAccFollowNode1" presStyleIdx="0" presStyleCnt="4">
        <dgm:presLayoutVars>
          <dgm:chMax val="4"/>
        </dgm:presLayoutVars>
      </dgm:prSet>
      <dgm:spPr/>
      <dgm:t>
        <a:bodyPr/>
        <a:lstStyle/>
        <a:p>
          <a:endParaRPr lang="en-US"/>
        </a:p>
      </dgm:t>
    </dgm:pt>
    <dgm:pt modelId="{F9A87E1F-FBA2-4F62-B29F-FD77FE83B57C}" type="pres">
      <dgm:prSet presAssocID="{27161747-2890-41BC-BB5E-00B0404BBDBA}" presName="parent2" presStyleLbl="alignAccFollowNode1" presStyleIdx="1" presStyleCnt="4">
        <dgm:presLayoutVars>
          <dgm:chMax val="4"/>
        </dgm:presLayoutVars>
      </dgm:prSet>
      <dgm:spPr/>
      <dgm:t>
        <a:bodyPr/>
        <a:lstStyle/>
        <a:p>
          <a:endParaRPr lang="en-US"/>
        </a:p>
      </dgm:t>
    </dgm:pt>
    <dgm:pt modelId="{5F895481-1CA8-49D3-8492-FF2DD5CB6666}" type="pres">
      <dgm:prSet presAssocID="{27161747-2890-41BC-BB5E-00B0404BBDBA}" presName="childrenComposite" presStyleCnt="0"/>
      <dgm:spPr/>
    </dgm:pt>
    <dgm:pt modelId="{8B5718FE-A8EF-4BA8-9E33-4E0AF910873F}" type="pres">
      <dgm:prSet presAssocID="{27161747-2890-41BC-BB5E-00B0404BBDBA}" presName="dummyMaxCanvas_ChildArea" presStyleCnt="0"/>
      <dgm:spPr/>
    </dgm:pt>
    <dgm:pt modelId="{12230DFF-AD9C-4142-9D0A-E1E75744CC1A}" type="pres">
      <dgm:prSet presAssocID="{27161747-2890-41BC-BB5E-00B0404BBDBA}" presName="fulcrum" presStyleLbl="alignAccFollowNode1" presStyleIdx="2" presStyleCnt="4"/>
      <dgm:spPr/>
    </dgm:pt>
    <dgm:pt modelId="{F6882C6A-39A5-4789-8EF0-EB51477383A2}" type="pres">
      <dgm:prSet presAssocID="{27161747-2890-41BC-BB5E-00B0404BBDBA}" presName="balance_43" presStyleLbl="alignAccFollowNode1" presStyleIdx="3" presStyleCnt="4">
        <dgm:presLayoutVars>
          <dgm:bulletEnabled val="1"/>
        </dgm:presLayoutVars>
      </dgm:prSet>
      <dgm:spPr/>
    </dgm:pt>
    <dgm:pt modelId="{C0207A7E-0F73-4981-BC9E-4039ADA90721}" type="pres">
      <dgm:prSet presAssocID="{27161747-2890-41BC-BB5E-00B0404BBDBA}" presName="left_43_1" presStyleLbl="node1" presStyleIdx="0" presStyleCnt="7">
        <dgm:presLayoutVars>
          <dgm:bulletEnabled val="1"/>
        </dgm:presLayoutVars>
      </dgm:prSet>
      <dgm:spPr/>
      <dgm:t>
        <a:bodyPr/>
        <a:lstStyle/>
        <a:p>
          <a:endParaRPr lang="en-US"/>
        </a:p>
      </dgm:t>
    </dgm:pt>
    <dgm:pt modelId="{763A45D8-760D-4944-B8BC-8F966BFD9D82}" type="pres">
      <dgm:prSet presAssocID="{27161747-2890-41BC-BB5E-00B0404BBDBA}" presName="left_43_2" presStyleLbl="node1" presStyleIdx="1" presStyleCnt="7">
        <dgm:presLayoutVars>
          <dgm:bulletEnabled val="1"/>
        </dgm:presLayoutVars>
      </dgm:prSet>
      <dgm:spPr/>
      <dgm:t>
        <a:bodyPr/>
        <a:lstStyle/>
        <a:p>
          <a:endParaRPr lang="en-US"/>
        </a:p>
      </dgm:t>
    </dgm:pt>
    <dgm:pt modelId="{FF4CF6DE-3DF1-4683-B29C-D5DC896CB392}" type="pres">
      <dgm:prSet presAssocID="{27161747-2890-41BC-BB5E-00B0404BBDBA}" presName="left_43_3" presStyleLbl="node1" presStyleIdx="2" presStyleCnt="7">
        <dgm:presLayoutVars>
          <dgm:bulletEnabled val="1"/>
        </dgm:presLayoutVars>
      </dgm:prSet>
      <dgm:spPr/>
      <dgm:t>
        <a:bodyPr/>
        <a:lstStyle/>
        <a:p>
          <a:endParaRPr lang="en-US"/>
        </a:p>
      </dgm:t>
    </dgm:pt>
    <dgm:pt modelId="{4A966EDE-F06D-4870-AC2D-81C971F1E1F9}" type="pres">
      <dgm:prSet presAssocID="{27161747-2890-41BC-BB5E-00B0404BBDBA}" presName="left_43_4" presStyleLbl="node1" presStyleIdx="3" presStyleCnt="7">
        <dgm:presLayoutVars>
          <dgm:bulletEnabled val="1"/>
        </dgm:presLayoutVars>
      </dgm:prSet>
      <dgm:spPr/>
      <dgm:t>
        <a:bodyPr/>
        <a:lstStyle/>
        <a:p>
          <a:endParaRPr lang="en-US"/>
        </a:p>
      </dgm:t>
    </dgm:pt>
    <dgm:pt modelId="{339591EA-9B75-40DF-B7EA-C1B559ED2C62}" type="pres">
      <dgm:prSet presAssocID="{27161747-2890-41BC-BB5E-00B0404BBDBA}" presName="right_43_1" presStyleLbl="node1" presStyleIdx="4" presStyleCnt="7">
        <dgm:presLayoutVars>
          <dgm:bulletEnabled val="1"/>
        </dgm:presLayoutVars>
      </dgm:prSet>
      <dgm:spPr/>
      <dgm:t>
        <a:bodyPr/>
        <a:lstStyle/>
        <a:p>
          <a:endParaRPr lang="en-US"/>
        </a:p>
      </dgm:t>
    </dgm:pt>
    <dgm:pt modelId="{1BEDBACF-0F53-4B9C-A52F-5BAC602E5FD6}" type="pres">
      <dgm:prSet presAssocID="{27161747-2890-41BC-BB5E-00B0404BBDBA}" presName="right_43_2" presStyleLbl="node1" presStyleIdx="5" presStyleCnt="7">
        <dgm:presLayoutVars>
          <dgm:bulletEnabled val="1"/>
        </dgm:presLayoutVars>
      </dgm:prSet>
      <dgm:spPr/>
      <dgm:t>
        <a:bodyPr/>
        <a:lstStyle/>
        <a:p>
          <a:endParaRPr lang="en-US"/>
        </a:p>
      </dgm:t>
    </dgm:pt>
    <dgm:pt modelId="{A1887BF3-05B7-467F-88CD-17681E86D373}" type="pres">
      <dgm:prSet presAssocID="{27161747-2890-41BC-BB5E-00B0404BBDBA}" presName="right_43_3" presStyleLbl="node1" presStyleIdx="6" presStyleCnt="7">
        <dgm:presLayoutVars>
          <dgm:bulletEnabled val="1"/>
        </dgm:presLayoutVars>
      </dgm:prSet>
      <dgm:spPr/>
      <dgm:t>
        <a:bodyPr/>
        <a:lstStyle/>
        <a:p>
          <a:endParaRPr lang="en-US"/>
        </a:p>
      </dgm:t>
    </dgm:pt>
  </dgm:ptLst>
  <dgm:cxnLst>
    <dgm:cxn modelId="{630ED1D0-16AB-4880-A2AE-433CAFF84A9A}" type="presOf" srcId="{4055A9F7-8891-4016-BC07-DFE030248A65}" destId="{B7AE7A16-FCC6-4AC0-BC67-FCA9EE286F25}" srcOrd="0" destOrd="0" presId="urn:microsoft.com/office/officeart/2005/8/layout/balance1"/>
    <dgm:cxn modelId="{731D9E84-1C53-4F9A-9540-03A1AF02A2F6}" srcId="{DA5750F2-DA0C-470C-933C-B71B06602357}" destId="{9CB54B42-F86C-4CEB-AABD-8E5CED552C3F}" srcOrd="0" destOrd="0" parTransId="{DB72A520-11DB-4501-9615-701B59311623}" sibTransId="{1F843462-F336-41EF-A2E6-E0012BB7E08C}"/>
    <dgm:cxn modelId="{F5D3DA08-A919-4A14-ADDA-D71FC4F1929A}" type="presOf" srcId="{DA5750F2-DA0C-470C-933C-B71B06602357}" destId="{F9A87E1F-FBA2-4F62-B29F-FD77FE83B57C}" srcOrd="0" destOrd="0" presId="urn:microsoft.com/office/officeart/2005/8/layout/balance1"/>
    <dgm:cxn modelId="{9AF4A679-DC5C-47DD-ABBF-D1BB4D444FD1}" type="presOf" srcId="{35EFF23D-79CF-45F6-B845-7423ED518190}" destId="{4A966EDE-F06D-4870-AC2D-81C971F1E1F9}" srcOrd="0" destOrd="0" presId="urn:microsoft.com/office/officeart/2005/8/layout/balance1"/>
    <dgm:cxn modelId="{6C09688C-E45A-4D8A-8160-CE8A8D7AF7FF}" srcId="{4055A9F7-8891-4016-BC07-DFE030248A65}" destId="{35EFF23D-79CF-45F6-B845-7423ED518190}" srcOrd="3" destOrd="0" parTransId="{53A5ECA8-1287-4075-B1D7-94A3CBB5F255}" sibTransId="{58784D8F-9578-48A2-AC5D-A4892272F34A}"/>
    <dgm:cxn modelId="{B0AAB5C9-DBFD-44A9-AB3A-1E2FC8BA3428}" type="presOf" srcId="{082F1350-B877-47E6-BD52-152BEFE07776}" destId="{C0207A7E-0F73-4981-BC9E-4039ADA90721}" srcOrd="0" destOrd="0" presId="urn:microsoft.com/office/officeart/2005/8/layout/balance1"/>
    <dgm:cxn modelId="{2AEAE5D9-2482-4DE9-A501-939516A63EE1}" type="presOf" srcId="{D338D5C0-0D97-4BB5-85EB-CC20630D73EB}" destId="{FF4CF6DE-3DF1-4683-B29C-D5DC896CB392}" srcOrd="0" destOrd="0" presId="urn:microsoft.com/office/officeart/2005/8/layout/balance1"/>
    <dgm:cxn modelId="{63476681-6D03-4479-99BE-6934BF4D028C}" srcId="{27161747-2890-41BC-BB5E-00B0404BBDBA}" destId="{DA5750F2-DA0C-470C-933C-B71B06602357}" srcOrd="1" destOrd="0" parTransId="{E1728470-9793-4116-A154-4AFAEC34E75F}" sibTransId="{077FD839-CBD8-41B9-A10B-D3110937FCE4}"/>
    <dgm:cxn modelId="{E93DBAA2-3685-49A5-8D36-05467CE41A16}" type="presOf" srcId="{1815D145-E44F-42D1-B5BC-75BD68F2A597}" destId="{763A45D8-760D-4944-B8BC-8F966BFD9D82}" srcOrd="0" destOrd="0" presId="urn:microsoft.com/office/officeart/2005/8/layout/balance1"/>
    <dgm:cxn modelId="{91D91A6A-5A5D-4E22-9069-77B6318DD18D}" srcId="{4055A9F7-8891-4016-BC07-DFE030248A65}" destId="{B3FDCE21-959E-415E-B4B9-83DD2502C2AE}" srcOrd="4" destOrd="0" parTransId="{E6B6B8F7-4E41-48B9-9C90-0A668D2BB63C}" sibTransId="{FDAB218F-67FF-4660-89DA-0FF2CF42F449}"/>
    <dgm:cxn modelId="{60A20DA7-A9BE-4117-8EFD-2C34B58BF482}" type="presOf" srcId="{C98E9624-F4C3-4466-BFD9-06F15B6E66AE}" destId="{A1887BF3-05B7-467F-88CD-17681E86D373}" srcOrd="0" destOrd="0" presId="urn:microsoft.com/office/officeart/2005/8/layout/balance1"/>
    <dgm:cxn modelId="{058B5415-5975-4135-B7BB-7A67BCF30E19}" srcId="{4055A9F7-8891-4016-BC07-DFE030248A65}" destId="{D338D5C0-0D97-4BB5-85EB-CC20630D73EB}" srcOrd="2" destOrd="0" parTransId="{A56D75EB-4923-4EEA-BE32-D1854C23B826}" sibTransId="{528F9308-E133-4DB2-B9DA-05E5B8109C0A}"/>
    <dgm:cxn modelId="{F714F630-639B-45B5-91F4-F22CF5A2CFF4}" srcId="{4055A9F7-8891-4016-BC07-DFE030248A65}" destId="{082F1350-B877-47E6-BD52-152BEFE07776}" srcOrd="0" destOrd="0" parTransId="{AD8D6667-F3D8-456D-8C29-C5DCDEB2F732}" sibTransId="{A26E3C77-1238-405B-9BF4-690F61483C39}"/>
    <dgm:cxn modelId="{5DB9610D-FF47-4827-8059-C32D5401A5F6}" srcId="{DA5750F2-DA0C-470C-933C-B71B06602357}" destId="{C98E9624-F4C3-4466-BFD9-06F15B6E66AE}" srcOrd="2" destOrd="0" parTransId="{6F24A336-4F60-44E2-B037-FD4201C6D116}" sibTransId="{A9A1F2D8-5C00-4CC2-844C-447ED9337418}"/>
    <dgm:cxn modelId="{885DAB92-8D76-46D9-9CD9-64DE880F2B61}" srcId="{27161747-2890-41BC-BB5E-00B0404BBDBA}" destId="{4055A9F7-8891-4016-BC07-DFE030248A65}" srcOrd="0" destOrd="0" parTransId="{A381BA53-B878-4404-9C38-F5BFEE3805A6}" sibTransId="{425016AC-129D-47DE-8B47-707BCE641A60}"/>
    <dgm:cxn modelId="{379ABAEB-A90E-4A6E-903E-CA98F4CE84E7}" srcId="{DA5750F2-DA0C-470C-933C-B71B06602357}" destId="{15FA0EB5-46F0-4226-8F2F-72410E748224}" srcOrd="1" destOrd="0" parTransId="{F1CF22A2-63CF-41F2-B833-6DC3C90CA601}" sibTransId="{0EBCA0B6-E625-4542-A455-C0C1B4190E43}"/>
    <dgm:cxn modelId="{16B40846-4465-4878-9A1C-3E563375E8EE}" type="presOf" srcId="{9CB54B42-F86C-4CEB-AABD-8E5CED552C3F}" destId="{339591EA-9B75-40DF-B7EA-C1B559ED2C62}" srcOrd="0" destOrd="0" presId="urn:microsoft.com/office/officeart/2005/8/layout/balance1"/>
    <dgm:cxn modelId="{D3818F24-DBAB-4C72-8FCB-5798CEC02464}" srcId="{4055A9F7-8891-4016-BC07-DFE030248A65}" destId="{1815D145-E44F-42D1-B5BC-75BD68F2A597}" srcOrd="1" destOrd="0" parTransId="{75158D28-A8C3-4546-A0B5-3692B8927963}" sibTransId="{47DC7682-F60D-40EF-97C4-3976CD18859C}"/>
    <dgm:cxn modelId="{1A4BC656-EF1F-41CC-8EB5-AF44B9371B7E}" type="presOf" srcId="{27161747-2890-41BC-BB5E-00B0404BBDBA}" destId="{D0C9DFA5-59A8-4DE0-8AB3-91FB6C7CE2B5}" srcOrd="0" destOrd="0" presId="urn:microsoft.com/office/officeart/2005/8/layout/balance1"/>
    <dgm:cxn modelId="{BDB09AD2-6CC4-468C-AFBC-8579B60E5D66}" type="presOf" srcId="{15FA0EB5-46F0-4226-8F2F-72410E748224}" destId="{1BEDBACF-0F53-4B9C-A52F-5BAC602E5FD6}" srcOrd="0" destOrd="0" presId="urn:microsoft.com/office/officeart/2005/8/layout/balance1"/>
    <dgm:cxn modelId="{DA7375EC-DB3A-4A32-9E36-DF4C402C6187}" type="presParOf" srcId="{D0C9DFA5-59A8-4DE0-8AB3-91FB6C7CE2B5}" destId="{59163CF0-2527-4BAA-BBCF-9641736DF034}" srcOrd="0" destOrd="0" presId="urn:microsoft.com/office/officeart/2005/8/layout/balance1"/>
    <dgm:cxn modelId="{B4978D19-32B9-4F32-8A00-70497A8939DC}" type="presParOf" srcId="{D0C9DFA5-59A8-4DE0-8AB3-91FB6C7CE2B5}" destId="{2E8B3785-7695-404A-8FEA-AAC529894E52}" srcOrd="1" destOrd="0" presId="urn:microsoft.com/office/officeart/2005/8/layout/balance1"/>
    <dgm:cxn modelId="{C06A4EA8-C48E-4C6E-AD28-B9AD8E5D01CE}" type="presParOf" srcId="{2E8B3785-7695-404A-8FEA-AAC529894E52}" destId="{B7AE7A16-FCC6-4AC0-BC67-FCA9EE286F25}" srcOrd="0" destOrd="0" presId="urn:microsoft.com/office/officeart/2005/8/layout/balance1"/>
    <dgm:cxn modelId="{296C5FB5-45A3-416D-B02C-FB31E15C5567}" type="presParOf" srcId="{2E8B3785-7695-404A-8FEA-AAC529894E52}" destId="{F9A87E1F-FBA2-4F62-B29F-FD77FE83B57C}" srcOrd="1" destOrd="0" presId="urn:microsoft.com/office/officeart/2005/8/layout/balance1"/>
    <dgm:cxn modelId="{4AB1DD42-2C82-4F40-8E68-A238ECE15710}" type="presParOf" srcId="{D0C9DFA5-59A8-4DE0-8AB3-91FB6C7CE2B5}" destId="{5F895481-1CA8-49D3-8492-FF2DD5CB6666}" srcOrd="2" destOrd="0" presId="urn:microsoft.com/office/officeart/2005/8/layout/balance1"/>
    <dgm:cxn modelId="{8A1B388B-8597-4512-8789-3FA3B5125A57}" type="presParOf" srcId="{5F895481-1CA8-49D3-8492-FF2DD5CB6666}" destId="{8B5718FE-A8EF-4BA8-9E33-4E0AF910873F}" srcOrd="0" destOrd="0" presId="urn:microsoft.com/office/officeart/2005/8/layout/balance1"/>
    <dgm:cxn modelId="{77621447-E8F7-49FC-B3EF-FDB199182B4A}" type="presParOf" srcId="{5F895481-1CA8-49D3-8492-FF2DD5CB6666}" destId="{12230DFF-AD9C-4142-9D0A-E1E75744CC1A}" srcOrd="1" destOrd="0" presId="urn:microsoft.com/office/officeart/2005/8/layout/balance1"/>
    <dgm:cxn modelId="{8184E5E3-A098-4AE4-B50D-C3BEB225259C}" type="presParOf" srcId="{5F895481-1CA8-49D3-8492-FF2DD5CB6666}" destId="{F6882C6A-39A5-4789-8EF0-EB51477383A2}" srcOrd="2" destOrd="0" presId="urn:microsoft.com/office/officeart/2005/8/layout/balance1"/>
    <dgm:cxn modelId="{427FE24B-04A2-4BF9-AFEB-E1FF9A6D7455}" type="presParOf" srcId="{5F895481-1CA8-49D3-8492-FF2DD5CB6666}" destId="{C0207A7E-0F73-4981-BC9E-4039ADA90721}" srcOrd="3" destOrd="0" presId="urn:microsoft.com/office/officeart/2005/8/layout/balance1"/>
    <dgm:cxn modelId="{779FB808-61F7-4C68-BC13-1BD1568AF5F9}" type="presParOf" srcId="{5F895481-1CA8-49D3-8492-FF2DD5CB6666}" destId="{763A45D8-760D-4944-B8BC-8F966BFD9D82}" srcOrd="4" destOrd="0" presId="urn:microsoft.com/office/officeart/2005/8/layout/balance1"/>
    <dgm:cxn modelId="{68C3CE7F-0FB3-4CCC-92F4-109412EAACAF}" type="presParOf" srcId="{5F895481-1CA8-49D3-8492-FF2DD5CB6666}" destId="{FF4CF6DE-3DF1-4683-B29C-D5DC896CB392}" srcOrd="5" destOrd="0" presId="urn:microsoft.com/office/officeart/2005/8/layout/balance1"/>
    <dgm:cxn modelId="{5407CA2B-70B6-49DA-9911-131932085435}" type="presParOf" srcId="{5F895481-1CA8-49D3-8492-FF2DD5CB6666}" destId="{4A966EDE-F06D-4870-AC2D-81C971F1E1F9}" srcOrd="6" destOrd="0" presId="urn:microsoft.com/office/officeart/2005/8/layout/balance1"/>
    <dgm:cxn modelId="{91C2E759-00D7-46B1-A256-E780A8325F79}" type="presParOf" srcId="{5F895481-1CA8-49D3-8492-FF2DD5CB6666}" destId="{339591EA-9B75-40DF-B7EA-C1B559ED2C62}" srcOrd="7" destOrd="0" presId="urn:microsoft.com/office/officeart/2005/8/layout/balance1"/>
    <dgm:cxn modelId="{0F3B4755-4E0A-47FD-8DBC-B2E1D66ABD7E}" type="presParOf" srcId="{5F895481-1CA8-49D3-8492-FF2DD5CB6666}" destId="{1BEDBACF-0F53-4B9C-A52F-5BAC602E5FD6}" srcOrd="8" destOrd="0" presId="urn:microsoft.com/office/officeart/2005/8/layout/balance1"/>
    <dgm:cxn modelId="{B33F3E0F-7F04-4176-9C64-46C163A6974C}" type="presParOf" srcId="{5F895481-1CA8-49D3-8492-FF2DD5CB6666}" destId="{A1887BF3-05B7-467F-88CD-17681E86D373}" srcOrd="9" destOrd="0" presId="urn:microsoft.com/office/officeart/2005/8/layout/balance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3C1166BC-B1A5-40BD-B6D7-31AE4878C487}" type="doc">
      <dgm:prSet loTypeId="urn:microsoft.com/office/officeart/2005/8/layout/hierarchy1" loCatId="hierarchy" qsTypeId="urn:microsoft.com/office/officeart/2005/8/quickstyle/simple1" qsCatId="simple" csTypeId="urn:microsoft.com/office/officeart/2005/8/colors/accent6_4" csCatId="accent6" phldr="1"/>
      <dgm:spPr/>
      <dgm:t>
        <a:bodyPr/>
        <a:lstStyle/>
        <a:p>
          <a:endParaRPr lang="en-US"/>
        </a:p>
      </dgm:t>
    </dgm:pt>
    <dgm:pt modelId="{3615C564-C8EB-4355-9FFE-5C19AEC3366B}">
      <dgm:prSet phldrT="[Text]"/>
      <dgm:spPr/>
      <dgm:t>
        <a:bodyPr/>
        <a:lstStyle/>
        <a:p>
          <a:r>
            <a:rPr lang="en-US" dirty="0"/>
            <a:t>Director of Operations</a:t>
          </a:r>
        </a:p>
      </dgm:t>
    </dgm:pt>
    <dgm:pt modelId="{717D599A-004D-4EF8-B88B-E40B9382B672}" type="parTrans" cxnId="{EB930C40-3247-4009-8B38-6CB809B63068}">
      <dgm:prSet/>
      <dgm:spPr/>
      <dgm:t>
        <a:bodyPr/>
        <a:lstStyle/>
        <a:p>
          <a:endParaRPr lang="en-US"/>
        </a:p>
      </dgm:t>
    </dgm:pt>
    <dgm:pt modelId="{AFFA49AB-B9E7-4938-AC03-1D590085203D}" type="sibTrans" cxnId="{EB930C40-3247-4009-8B38-6CB809B63068}">
      <dgm:prSet/>
      <dgm:spPr/>
      <dgm:t>
        <a:bodyPr/>
        <a:lstStyle/>
        <a:p>
          <a:endParaRPr lang="en-US"/>
        </a:p>
      </dgm:t>
    </dgm:pt>
    <dgm:pt modelId="{94BE14AB-85E3-4F4A-812F-753F0D0343D7}">
      <dgm:prSet phldrT="[Text]"/>
      <dgm:spPr/>
      <dgm:t>
        <a:bodyPr/>
        <a:lstStyle/>
        <a:p>
          <a:r>
            <a:rPr lang="en-US" dirty="0"/>
            <a:t>Management &amp; Budget</a:t>
          </a:r>
        </a:p>
      </dgm:t>
    </dgm:pt>
    <dgm:pt modelId="{DD788D3B-6C5E-44BF-97E1-509BCF647CF0}" type="parTrans" cxnId="{A90884DA-3EA8-4140-A7C5-A43DFD85A620}">
      <dgm:prSet/>
      <dgm:spPr/>
      <dgm:t>
        <a:bodyPr/>
        <a:lstStyle/>
        <a:p>
          <a:endParaRPr lang="en-US"/>
        </a:p>
      </dgm:t>
    </dgm:pt>
    <dgm:pt modelId="{F65182CF-947B-46A4-B749-B243FCC89B08}" type="sibTrans" cxnId="{A90884DA-3EA8-4140-A7C5-A43DFD85A620}">
      <dgm:prSet/>
      <dgm:spPr/>
      <dgm:t>
        <a:bodyPr/>
        <a:lstStyle/>
        <a:p>
          <a:endParaRPr lang="en-US"/>
        </a:p>
      </dgm:t>
    </dgm:pt>
    <dgm:pt modelId="{A91B0E61-6C4A-4E72-BE16-24AE4391AAB9}">
      <dgm:prSet phldrT="[Text]"/>
      <dgm:spPr/>
      <dgm:t>
        <a:bodyPr/>
        <a:lstStyle/>
        <a:p>
          <a:r>
            <a:rPr lang="en-US" dirty="0"/>
            <a:t>Information Technology</a:t>
          </a:r>
        </a:p>
      </dgm:t>
    </dgm:pt>
    <dgm:pt modelId="{5289D4DB-327F-4E78-BB32-4245EF670486}" type="parTrans" cxnId="{E67F44B8-6D93-4443-8B9E-3A1B99198A59}">
      <dgm:prSet/>
      <dgm:spPr/>
      <dgm:t>
        <a:bodyPr/>
        <a:lstStyle/>
        <a:p>
          <a:endParaRPr lang="en-US"/>
        </a:p>
      </dgm:t>
    </dgm:pt>
    <dgm:pt modelId="{1F54BFE8-9560-4BF0-B8E9-17667AA06028}" type="sibTrans" cxnId="{E67F44B8-6D93-4443-8B9E-3A1B99198A59}">
      <dgm:prSet/>
      <dgm:spPr/>
      <dgm:t>
        <a:bodyPr/>
        <a:lstStyle/>
        <a:p>
          <a:endParaRPr lang="en-US"/>
        </a:p>
      </dgm:t>
    </dgm:pt>
    <dgm:pt modelId="{4B514264-634A-49BB-B547-CDB5B6A48046}">
      <dgm:prSet phldrT="[Text]"/>
      <dgm:spPr/>
      <dgm:t>
        <a:bodyPr/>
        <a:lstStyle/>
        <a:p>
          <a:r>
            <a:rPr lang="en-US" dirty="0"/>
            <a:t>Self Monitoring &amp; Evaluation</a:t>
          </a:r>
        </a:p>
      </dgm:t>
    </dgm:pt>
    <dgm:pt modelId="{03B1D583-FE9A-4D2F-815B-AFC9E237F069}" type="parTrans" cxnId="{4A4A1142-0E8E-4807-936F-2A8A21BEDDBB}">
      <dgm:prSet/>
      <dgm:spPr/>
      <dgm:t>
        <a:bodyPr/>
        <a:lstStyle/>
        <a:p>
          <a:endParaRPr lang="en-US"/>
        </a:p>
      </dgm:t>
    </dgm:pt>
    <dgm:pt modelId="{7C081428-3B04-4B0A-9723-8DC043AA809A}" type="sibTrans" cxnId="{4A4A1142-0E8E-4807-936F-2A8A21BEDDBB}">
      <dgm:prSet/>
      <dgm:spPr/>
      <dgm:t>
        <a:bodyPr/>
        <a:lstStyle/>
        <a:p>
          <a:endParaRPr lang="en-US"/>
        </a:p>
      </dgm:t>
    </dgm:pt>
    <dgm:pt modelId="{130234F6-D4E1-4CF2-98BE-5413C16649F8}">
      <dgm:prSet/>
      <dgm:spPr/>
      <dgm:t>
        <a:bodyPr/>
        <a:lstStyle/>
        <a:p>
          <a:r>
            <a:rPr lang="en-US" dirty="0"/>
            <a:t>Human Resources</a:t>
          </a:r>
        </a:p>
      </dgm:t>
    </dgm:pt>
    <dgm:pt modelId="{FBF4588F-8AD1-4F9F-BC20-4E0CE1B60896}" type="parTrans" cxnId="{390F0A20-D0C0-491E-9F5B-7667DB366807}">
      <dgm:prSet/>
      <dgm:spPr/>
      <dgm:t>
        <a:bodyPr/>
        <a:lstStyle/>
        <a:p>
          <a:endParaRPr lang="en-US"/>
        </a:p>
      </dgm:t>
    </dgm:pt>
    <dgm:pt modelId="{1B3021E8-1D9D-4734-A302-E529CF0EFBDC}" type="sibTrans" cxnId="{390F0A20-D0C0-491E-9F5B-7667DB366807}">
      <dgm:prSet/>
      <dgm:spPr/>
      <dgm:t>
        <a:bodyPr/>
        <a:lstStyle/>
        <a:p>
          <a:endParaRPr lang="en-US"/>
        </a:p>
      </dgm:t>
    </dgm:pt>
    <dgm:pt modelId="{1D36986F-C3DC-4C9A-AA6C-D22D1740D535}" type="pres">
      <dgm:prSet presAssocID="{3C1166BC-B1A5-40BD-B6D7-31AE4878C487}" presName="hierChild1" presStyleCnt="0">
        <dgm:presLayoutVars>
          <dgm:chPref val="1"/>
          <dgm:dir/>
          <dgm:animOne val="branch"/>
          <dgm:animLvl val="lvl"/>
          <dgm:resizeHandles/>
        </dgm:presLayoutVars>
      </dgm:prSet>
      <dgm:spPr/>
      <dgm:t>
        <a:bodyPr/>
        <a:lstStyle/>
        <a:p>
          <a:endParaRPr lang="en-US"/>
        </a:p>
      </dgm:t>
    </dgm:pt>
    <dgm:pt modelId="{52FBA368-FA58-45DB-BC39-8173BA07A4C1}" type="pres">
      <dgm:prSet presAssocID="{3615C564-C8EB-4355-9FFE-5C19AEC3366B}" presName="hierRoot1" presStyleCnt="0"/>
      <dgm:spPr/>
    </dgm:pt>
    <dgm:pt modelId="{8A33B891-8821-4931-B4E5-292BCC032487}" type="pres">
      <dgm:prSet presAssocID="{3615C564-C8EB-4355-9FFE-5C19AEC3366B}" presName="composite" presStyleCnt="0"/>
      <dgm:spPr/>
    </dgm:pt>
    <dgm:pt modelId="{9B247496-3CB3-4FE1-B0DF-08C722C381A8}" type="pres">
      <dgm:prSet presAssocID="{3615C564-C8EB-4355-9FFE-5C19AEC3366B}" presName="background" presStyleLbl="node0" presStyleIdx="0" presStyleCnt="1"/>
      <dgm:spPr/>
    </dgm:pt>
    <dgm:pt modelId="{B2A9E46C-D698-414F-8B72-83FD3C00E521}" type="pres">
      <dgm:prSet presAssocID="{3615C564-C8EB-4355-9FFE-5C19AEC3366B}" presName="text" presStyleLbl="fgAcc0" presStyleIdx="0" presStyleCnt="1" custScaleX="105615" custScaleY="127235">
        <dgm:presLayoutVars>
          <dgm:chPref val="3"/>
        </dgm:presLayoutVars>
      </dgm:prSet>
      <dgm:spPr/>
      <dgm:t>
        <a:bodyPr/>
        <a:lstStyle/>
        <a:p>
          <a:endParaRPr lang="en-US"/>
        </a:p>
      </dgm:t>
    </dgm:pt>
    <dgm:pt modelId="{BADB4FB8-A994-4A0F-9FBE-7E1FF28F027F}" type="pres">
      <dgm:prSet presAssocID="{3615C564-C8EB-4355-9FFE-5C19AEC3366B}" presName="hierChild2" presStyleCnt="0"/>
      <dgm:spPr/>
    </dgm:pt>
    <dgm:pt modelId="{F92F12ED-4D09-41D3-B982-32D7CF200D9F}" type="pres">
      <dgm:prSet presAssocID="{DD788D3B-6C5E-44BF-97E1-509BCF647CF0}" presName="Name10" presStyleLbl="parChTrans1D2" presStyleIdx="0" presStyleCnt="4"/>
      <dgm:spPr/>
      <dgm:t>
        <a:bodyPr/>
        <a:lstStyle/>
        <a:p>
          <a:endParaRPr lang="en-US"/>
        </a:p>
      </dgm:t>
    </dgm:pt>
    <dgm:pt modelId="{6EFA41D9-510E-4B64-9A0F-9476FA60707E}" type="pres">
      <dgm:prSet presAssocID="{94BE14AB-85E3-4F4A-812F-753F0D0343D7}" presName="hierRoot2" presStyleCnt="0"/>
      <dgm:spPr/>
    </dgm:pt>
    <dgm:pt modelId="{A1FC2D8C-4D0A-4E51-AD66-6FB98578BED3}" type="pres">
      <dgm:prSet presAssocID="{94BE14AB-85E3-4F4A-812F-753F0D0343D7}" presName="composite2" presStyleCnt="0"/>
      <dgm:spPr/>
    </dgm:pt>
    <dgm:pt modelId="{EB0E85FC-5CDB-4E08-B197-62BBB045B9F5}" type="pres">
      <dgm:prSet presAssocID="{94BE14AB-85E3-4F4A-812F-753F0D0343D7}" presName="background2" presStyleLbl="node2" presStyleIdx="0" presStyleCnt="4"/>
      <dgm:spPr/>
    </dgm:pt>
    <dgm:pt modelId="{23075B65-EA31-4339-8673-39AB2879B84E}" type="pres">
      <dgm:prSet presAssocID="{94BE14AB-85E3-4F4A-812F-753F0D0343D7}" presName="text2" presStyleLbl="fgAcc2" presStyleIdx="0" presStyleCnt="4" custLinFactNeighborX="-140" custLinFactNeighborY="4268">
        <dgm:presLayoutVars>
          <dgm:chPref val="3"/>
        </dgm:presLayoutVars>
      </dgm:prSet>
      <dgm:spPr/>
      <dgm:t>
        <a:bodyPr/>
        <a:lstStyle/>
        <a:p>
          <a:endParaRPr lang="en-US"/>
        </a:p>
      </dgm:t>
    </dgm:pt>
    <dgm:pt modelId="{3620E330-33AB-493F-B1DF-CF09C333D441}" type="pres">
      <dgm:prSet presAssocID="{94BE14AB-85E3-4F4A-812F-753F0D0343D7}" presName="hierChild3" presStyleCnt="0"/>
      <dgm:spPr/>
    </dgm:pt>
    <dgm:pt modelId="{85D432E3-262C-4250-A21F-63D6ED67D7DD}" type="pres">
      <dgm:prSet presAssocID="{FBF4588F-8AD1-4F9F-BC20-4E0CE1B60896}" presName="Name10" presStyleLbl="parChTrans1D2" presStyleIdx="1" presStyleCnt="4"/>
      <dgm:spPr/>
      <dgm:t>
        <a:bodyPr/>
        <a:lstStyle/>
        <a:p>
          <a:endParaRPr lang="en-US"/>
        </a:p>
      </dgm:t>
    </dgm:pt>
    <dgm:pt modelId="{E69F0397-CEB7-4D77-8505-5883D9D4DDCD}" type="pres">
      <dgm:prSet presAssocID="{130234F6-D4E1-4CF2-98BE-5413C16649F8}" presName="hierRoot2" presStyleCnt="0"/>
      <dgm:spPr/>
    </dgm:pt>
    <dgm:pt modelId="{877D7ABB-260D-4447-BB5F-1D81D8474371}" type="pres">
      <dgm:prSet presAssocID="{130234F6-D4E1-4CF2-98BE-5413C16649F8}" presName="composite2" presStyleCnt="0"/>
      <dgm:spPr/>
    </dgm:pt>
    <dgm:pt modelId="{6C97BA19-E4C3-4D4B-84A2-D9D79B51BF19}" type="pres">
      <dgm:prSet presAssocID="{130234F6-D4E1-4CF2-98BE-5413C16649F8}" presName="background2" presStyleLbl="node2" presStyleIdx="1" presStyleCnt="4"/>
      <dgm:spPr/>
    </dgm:pt>
    <dgm:pt modelId="{5D08C2E4-EE40-4A98-9B1D-8E78580CD992}" type="pres">
      <dgm:prSet presAssocID="{130234F6-D4E1-4CF2-98BE-5413C16649F8}" presName="text2" presStyleLbl="fgAcc2" presStyleIdx="1" presStyleCnt="4">
        <dgm:presLayoutVars>
          <dgm:chPref val="3"/>
        </dgm:presLayoutVars>
      </dgm:prSet>
      <dgm:spPr/>
      <dgm:t>
        <a:bodyPr/>
        <a:lstStyle/>
        <a:p>
          <a:endParaRPr lang="en-US"/>
        </a:p>
      </dgm:t>
    </dgm:pt>
    <dgm:pt modelId="{FD3F5767-54EA-476D-81D0-7A4959621F14}" type="pres">
      <dgm:prSet presAssocID="{130234F6-D4E1-4CF2-98BE-5413C16649F8}" presName="hierChild3" presStyleCnt="0"/>
      <dgm:spPr/>
    </dgm:pt>
    <dgm:pt modelId="{D13119BC-4665-4B8A-8A6B-C62DF1DFD8C9}" type="pres">
      <dgm:prSet presAssocID="{5289D4DB-327F-4E78-BB32-4245EF670486}" presName="Name10" presStyleLbl="parChTrans1D2" presStyleIdx="2" presStyleCnt="4"/>
      <dgm:spPr/>
      <dgm:t>
        <a:bodyPr/>
        <a:lstStyle/>
        <a:p>
          <a:endParaRPr lang="en-US"/>
        </a:p>
      </dgm:t>
    </dgm:pt>
    <dgm:pt modelId="{ACA27A6F-29E5-4E34-8A62-1706835DA268}" type="pres">
      <dgm:prSet presAssocID="{A91B0E61-6C4A-4E72-BE16-24AE4391AAB9}" presName="hierRoot2" presStyleCnt="0"/>
      <dgm:spPr/>
    </dgm:pt>
    <dgm:pt modelId="{12E8183D-897F-4C94-B923-F63DD15EE18A}" type="pres">
      <dgm:prSet presAssocID="{A91B0E61-6C4A-4E72-BE16-24AE4391AAB9}" presName="composite2" presStyleCnt="0"/>
      <dgm:spPr/>
    </dgm:pt>
    <dgm:pt modelId="{41D1050E-2897-46FB-AFE5-C9DC9C2D6786}" type="pres">
      <dgm:prSet presAssocID="{A91B0E61-6C4A-4E72-BE16-24AE4391AAB9}" presName="background2" presStyleLbl="node2" presStyleIdx="2" presStyleCnt="4"/>
      <dgm:spPr/>
    </dgm:pt>
    <dgm:pt modelId="{8D3EFFB7-05A9-4DA2-BC27-0721F9ACF955}" type="pres">
      <dgm:prSet presAssocID="{A91B0E61-6C4A-4E72-BE16-24AE4391AAB9}" presName="text2" presStyleLbl="fgAcc2" presStyleIdx="2" presStyleCnt="4">
        <dgm:presLayoutVars>
          <dgm:chPref val="3"/>
        </dgm:presLayoutVars>
      </dgm:prSet>
      <dgm:spPr/>
      <dgm:t>
        <a:bodyPr/>
        <a:lstStyle/>
        <a:p>
          <a:endParaRPr lang="en-US"/>
        </a:p>
      </dgm:t>
    </dgm:pt>
    <dgm:pt modelId="{12D27A35-F7ED-4164-8856-5353758ABAAF}" type="pres">
      <dgm:prSet presAssocID="{A91B0E61-6C4A-4E72-BE16-24AE4391AAB9}" presName="hierChild3" presStyleCnt="0"/>
      <dgm:spPr/>
    </dgm:pt>
    <dgm:pt modelId="{9AA63F14-2A85-40F8-8B00-BF3D01620133}" type="pres">
      <dgm:prSet presAssocID="{03B1D583-FE9A-4D2F-815B-AFC9E237F069}" presName="Name10" presStyleLbl="parChTrans1D2" presStyleIdx="3" presStyleCnt="4"/>
      <dgm:spPr/>
      <dgm:t>
        <a:bodyPr/>
        <a:lstStyle/>
        <a:p>
          <a:endParaRPr lang="en-US"/>
        </a:p>
      </dgm:t>
    </dgm:pt>
    <dgm:pt modelId="{4EA34369-2841-40D8-AC04-28BB5456617D}" type="pres">
      <dgm:prSet presAssocID="{4B514264-634A-49BB-B547-CDB5B6A48046}" presName="hierRoot2" presStyleCnt="0"/>
      <dgm:spPr/>
    </dgm:pt>
    <dgm:pt modelId="{86F331A2-4FF7-497D-B95F-B1920C8130BC}" type="pres">
      <dgm:prSet presAssocID="{4B514264-634A-49BB-B547-CDB5B6A48046}" presName="composite2" presStyleCnt="0"/>
      <dgm:spPr/>
    </dgm:pt>
    <dgm:pt modelId="{A724E38D-1E04-459B-B0F1-AC5A69D5301B}" type="pres">
      <dgm:prSet presAssocID="{4B514264-634A-49BB-B547-CDB5B6A48046}" presName="background2" presStyleLbl="node2" presStyleIdx="3" presStyleCnt="4"/>
      <dgm:spPr/>
    </dgm:pt>
    <dgm:pt modelId="{2EDAC712-E682-4D70-A489-F4A1B01CBBEE}" type="pres">
      <dgm:prSet presAssocID="{4B514264-634A-49BB-B547-CDB5B6A48046}" presName="text2" presStyleLbl="fgAcc2" presStyleIdx="3" presStyleCnt="4">
        <dgm:presLayoutVars>
          <dgm:chPref val="3"/>
        </dgm:presLayoutVars>
      </dgm:prSet>
      <dgm:spPr/>
      <dgm:t>
        <a:bodyPr/>
        <a:lstStyle/>
        <a:p>
          <a:endParaRPr lang="en-US"/>
        </a:p>
      </dgm:t>
    </dgm:pt>
    <dgm:pt modelId="{7BC80D6B-09FD-4E5B-8961-76A06EBF93BC}" type="pres">
      <dgm:prSet presAssocID="{4B514264-634A-49BB-B547-CDB5B6A48046}" presName="hierChild3" presStyleCnt="0"/>
      <dgm:spPr/>
    </dgm:pt>
  </dgm:ptLst>
  <dgm:cxnLst>
    <dgm:cxn modelId="{1FC5DECF-41AE-4A6E-AB7E-3998367298FA}" type="presOf" srcId="{94BE14AB-85E3-4F4A-812F-753F0D0343D7}" destId="{23075B65-EA31-4339-8673-39AB2879B84E}" srcOrd="0" destOrd="0" presId="urn:microsoft.com/office/officeart/2005/8/layout/hierarchy1"/>
    <dgm:cxn modelId="{390F0A20-D0C0-491E-9F5B-7667DB366807}" srcId="{3615C564-C8EB-4355-9FFE-5C19AEC3366B}" destId="{130234F6-D4E1-4CF2-98BE-5413C16649F8}" srcOrd="1" destOrd="0" parTransId="{FBF4588F-8AD1-4F9F-BC20-4E0CE1B60896}" sibTransId="{1B3021E8-1D9D-4734-A302-E529CF0EFBDC}"/>
    <dgm:cxn modelId="{E67F44B8-6D93-4443-8B9E-3A1B99198A59}" srcId="{3615C564-C8EB-4355-9FFE-5C19AEC3366B}" destId="{A91B0E61-6C4A-4E72-BE16-24AE4391AAB9}" srcOrd="2" destOrd="0" parTransId="{5289D4DB-327F-4E78-BB32-4245EF670486}" sibTransId="{1F54BFE8-9560-4BF0-B8E9-17667AA06028}"/>
    <dgm:cxn modelId="{A96CDDA4-7A7F-46F4-80FE-BAFB88EDE7EF}" type="presOf" srcId="{FBF4588F-8AD1-4F9F-BC20-4E0CE1B60896}" destId="{85D432E3-262C-4250-A21F-63D6ED67D7DD}" srcOrd="0" destOrd="0" presId="urn:microsoft.com/office/officeart/2005/8/layout/hierarchy1"/>
    <dgm:cxn modelId="{A90884DA-3EA8-4140-A7C5-A43DFD85A620}" srcId="{3615C564-C8EB-4355-9FFE-5C19AEC3366B}" destId="{94BE14AB-85E3-4F4A-812F-753F0D0343D7}" srcOrd="0" destOrd="0" parTransId="{DD788D3B-6C5E-44BF-97E1-509BCF647CF0}" sibTransId="{F65182CF-947B-46A4-B749-B243FCC89B08}"/>
    <dgm:cxn modelId="{30707892-EC30-4509-8DE3-BFC5248025B6}" type="presOf" srcId="{A91B0E61-6C4A-4E72-BE16-24AE4391AAB9}" destId="{8D3EFFB7-05A9-4DA2-BC27-0721F9ACF955}" srcOrd="0" destOrd="0" presId="urn:microsoft.com/office/officeart/2005/8/layout/hierarchy1"/>
    <dgm:cxn modelId="{F50B470C-2161-4039-A179-BFD2E8F78641}" type="presOf" srcId="{DD788D3B-6C5E-44BF-97E1-509BCF647CF0}" destId="{F92F12ED-4D09-41D3-B982-32D7CF200D9F}" srcOrd="0" destOrd="0" presId="urn:microsoft.com/office/officeart/2005/8/layout/hierarchy1"/>
    <dgm:cxn modelId="{41E628B0-C4FF-47D8-A2DB-DBAAEE9DF5EC}" type="presOf" srcId="{3615C564-C8EB-4355-9FFE-5C19AEC3366B}" destId="{B2A9E46C-D698-414F-8B72-83FD3C00E521}" srcOrd="0" destOrd="0" presId="urn:microsoft.com/office/officeart/2005/8/layout/hierarchy1"/>
    <dgm:cxn modelId="{293B37BD-4C56-46B3-B404-F149DA9C1461}" type="presOf" srcId="{03B1D583-FE9A-4D2F-815B-AFC9E237F069}" destId="{9AA63F14-2A85-40F8-8B00-BF3D01620133}" srcOrd="0" destOrd="0" presId="urn:microsoft.com/office/officeart/2005/8/layout/hierarchy1"/>
    <dgm:cxn modelId="{DB841F74-B0A3-42D7-96E8-FD58B8766E7C}" type="presOf" srcId="{130234F6-D4E1-4CF2-98BE-5413C16649F8}" destId="{5D08C2E4-EE40-4A98-9B1D-8E78580CD992}" srcOrd="0" destOrd="0" presId="urn:microsoft.com/office/officeart/2005/8/layout/hierarchy1"/>
    <dgm:cxn modelId="{406AB73A-4B65-405F-AD4E-B68C1D89F6C0}" type="presOf" srcId="{3C1166BC-B1A5-40BD-B6D7-31AE4878C487}" destId="{1D36986F-C3DC-4C9A-AA6C-D22D1740D535}" srcOrd="0" destOrd="0" presId="urn:microsoft.com/office/officeart/2005/8/layout/hierarchy1"/>
    <dgm:cxn modelId="{B9239781-4624-4507-A21C-C75AEDE6BE01}" type="presOf" srcId="{5289D4DB-327F-4E78-BB32-4245EF670486}" destId="{D13119BC-4665-4B8A-8A6B-C62DF1DFD8C9}" srcOrd="0" destOrd="0" presId="urn:microsoft.com/office/officeart/2005/8/layout/hierarchy1"/>
    <dgm:cxn modelId="{4A4A1142-0E8E-4807-936F-2A8A21BEDDBB}" srcId="{3615C564-C8EB-4355-9FFE-5C19AEC3366B}" destId="{4B514264-634A-49BB-B547-CDB5B6A48046}" srcOrd="3" destOrd="0" parTransId="{03B1D583-FE9A-4D2F-815B-AFC9E237F069}" sibTransId="{7C081428-3B04-4B0A-9723-8DC043AA809A}"/>
    <dgm:cxn modelId="{EB930C40-3247-4009-8B38-6CB809B63068}" srcId="{3C1166BC-B1A5-40BD-B6D7-31AE4878C487}" destId="{3615C564-C8EB-4355-9FFE-5C19AEC3366B}" srcOrd="0" destOrd="0" parTransId="{717D599A-004D-4EF8-B88B-E40B9382B672}" sibTransId="{AFFA49AB-B9E7-4938-AC03-1D590085203D}"/>
    <dgm:cxn modelId="{D0C1CFB9-C65D-469F-993C-70BC7B612E35}" type="presOf" srcId="{4B514264-634A-49BB-B547-CDB5B6A48046}" destId="{2EDAC712-E682-4D70-A489-F4A1B01CBBEE}" srcOrd="0" destOrd="0" presId="urn:microsoft.com/office/officeart/2005/8/layout/hierarchy1"/>
    <dgm:cxn modelId="{D93B291E-4045-48D0-B4EC-CA1CC9FCA00F}" type="presParOf" srcId="{1D36986F-C3DC-4C9A-AA6C-D22D1740D535}" destId="{52FBA368-FA58-45DB-BC39-8173BA07A4C1}" srcOrd="0" destOrd="0" presId="urn:microsoft.com/office/officeart/2005/8/layout/hierarchy1"/>
    <dgm:cxn modelId="{5FFBF34E-6F87-48CD-8BC9-88D8A01EB328}" type="presParOf" srcId="{52FBA368-FA58-45DB-BC39-8173BA07A4C1}" destId="{8A33B891-8821-4931-B4E5-292BCC032487}" srcOrd="0" destOrd="0" presId="urn:microsoft.com/office/officeart/2005/8/layout/hierarchy1"/>
    <dgm:cxn modelId="{8ECD146C-5F3A-4569-BCB3-9565E535F842}" type="presParOf" srcId="{8A33B891-8821-4931-B4E5-292BCC032487}" destId="{9B247496-3CB3-4FE1-B0DF-08C722C381A8}" srcOrd="0" destOrd="0" presId="urn:microsoft.com/office/officeart/2005/8/layout/hierarchy1"/>
    <dgm:cxn modelId="{739DC084-0B94-4C22-83BA-A716CB9C5EA9}" type="presParOf" srcId="{8A33B891-8821-4931-B4E5-292BCC032487}" destId="{B2A9E46C-D698-414F-8B72-83FD3C00E521}" srcOrd="1" destOrd="0" presId="urn:microsoft.com/office/officeart/2005/8/layout/hierarchy1"/>
    <dgm:cxn modelId="{9EBB9CBF-C2DA-49E3-B413-DDC2D40FB331}" type="presParOf" srcId="{52FBA368-FA58-45DB-BC39-8173BA07A4C1}" destId="{BADB4FB8-A994-4A0F-9FBE-7E1FF28F027F}" srcOrd="1" destOrd="0" presId="urn:microsoft.com/office/officeart/2005/8/layout/hierarchy1"/>
    <dgm:cxn modelId="{67511E81-6503-4715-BDFE-6A4AEA068928}" type="presParOf" srcId="{BADB4FB8-A994-4A0F-9FBE-7E1FF28F027F}" destId="{F92F12ED-4D09-41D3-B982-32D7CF200D9F}" srcOrd="0" destOrd="0" presId="urn:microsoft.com/office/officeart/2005/8/layout/hierarchy1"/>
    <dgm:cxn modelId="{EA00B737-ED98-45DE-8747-3F0BD9143B2F}" type="presParOf" srcId="{BADB4FB8-A994-4A0F-9FBE-7E1FF28F027F}" destId="{6EFA41D9-510E-4B64-9A0F-9476FA60707E}" srcOrd="1" destOrd="0" presId="urn:microsoft.com/office/officeart/2005/8/layout/hierarchy1"/>
    <dgm:cxn modelId="{5C9138CA-5E76-4722-8EC9-5C3C4278CB01}" type="presParOf" srcId="{6EFA41D9-510E-4B64-9A0F-9476FA60707E}" destId="{A1FC2D8C-4D0A-4E51-AD66-6FB98578BED3}" srcOrd="0" destOrd="0" presId="urn:microsoft.com/office/officeart/2005/8/layout/hierarchy1"/>
    <dgm:cxn modelId="{6D8F912C-EE8C-4438-96A1-C57B6A249BFF}" type="presParOf" srcId="{A1FC2D8C-4D0A-4E51-AD66-6FB98578BED3}" destId="{EB0E85FC-5CDB-4E08-B197-62BBB045B9F5}" srcOrd="0" destOrd="0" presId="urn:microsoft.com/office/officeart/2005/8/layout/hierarchy1"/>
    <dgm:cxn modelId="{43C2710F-63E1-49F4-9AE6-564B5CE2756A}" type="presParOf" srcId="{A1FC2D8C-4D0A-4E51-AD66-6FB98578BED3}" destId="{23075B65-EA31-4339-8673-39AB2879B84E}" srcOrd="1" destOrd="0" presId="urn:microsoft.com/office/officeart/2005/8/layout/hierarchy1"/>
    <dgm:cxn modelId="{04015839-4C43-4D34-AA1A-F1C19039B590}" type="presParOf" srcId="{6EFA41D9-510E-4B64-9A0F-9476FA60707E}" destId="{3620E330-33AB-493F-B1DF-CF09C333D441}" srcOrd="1" destOrd="0" presId="urn:microsoft.com/office/officeart/2005/8/layout/hierarchy1"/>
    <dgm:cxn modelId="{CE29FFA1-3080-4726-9E54-6D5192020C18}" type="presParOf" srcId="{BADB4FB8-A994-4A0F-9FBE-7E1FF28F027F}" destId="{85D432E3-262C-4250-A21F-63D6ED67D7DD}" srcOrd="2" destOrd="0" presId="urn:microsoft.com/office/officeart/2005/8/layout/hierarchy1"/>
    <dgm:cxn modelId="{21D1BABB-585D-42EB-B35C-3AEDCEDB8125}" type="presParOf" srcId="{BADB4FB8-A994-4A0F-9FBE-7E1FF28F027F}" destId="{E69F0397-CEB7-4D77-8505-5883D9D4DDCD}" srcOrd="3" destOrd="0" presId="urn:microsoft.com/office/officeart/2005/8/layout/hierarchy1"/>
    <dgm:cxn modelId="{6D22610C-0838-497F-AD0C-9E067743C64B}" type="presParOf" srcId="{E69F0397-CEB7-4D77-8505-5883D9D4DDCD}" destId="{877D7ABB-260D-4447-BB5F-1D81D8474371}" srcOrd="0" destOrd="0" presId="urn:microsoft.com/office/officeart/2005/8/layout/hierarchy1"/>
    <dgm:cxn modelId="{C2978E96-BB52-456B-ACFE-3D6DF40FF1D9}" type="presParOf" srcId="{877D7ABB-260D-4447-BB5F-1D81D8474371}" destId="{6C97BA19-E4C3-4D4B-84A2-D9D79B51BF19}" srcOrd="0" destOrd="0" presId="urn:microsoft.com/office/officeart/2005/8/layout/hierarchy1"/>
    <dgm:cxn modelId="{FEA11730-42EA-422D-A25F-AB2CA0672687}" type="presParOf" srcId="{877D7ABB-260D-4447-BB5F-1D81D8474371}" destId="{5D08C2E4-EE40-4A98-9B1D-8E78580CD992}" srcOrd="1" destOrd="0" presId="urn:microsoft.com/office/officeart/2005/8/layout/hierarchy1"/>
    <dgm:cxn modelId="{C95E6470-E866-4441-B6DE-411A60591615}" type="presParOf" srcId="{E69F0397-CEB7-4D77-8505-5883D9D4DDCD}" destId="{FD3F5767-54EA-476D-81D0-7A4959621F14}" srcOrd="1" destOrd="0" presId="urn:microsoft.com/office/officeart/2005/8/layout/hierarchy1"/>
    <dgm:cxn modelId="{685D1204-A051-4784-A6AC-AB353D53C27B}" type="presParOf" srcId="{BADB4FB8-A994-4A0F-9FBE-7E1FF28F027F}" destId="{D13119BC-4665-4B8A-8A6B-C62DF1DFD8C9}" srcOrd="4" destOrd="0" presId="urn:microsoft.com/office/officeart/2005/8/layout/hierarchy1"/>
    <dgm:cxn modelId="{2B1CDE36-197B-474F-AAE3-FD5FC8B8BB34}" type="presParOf" srcId="{BADB4FB8-A994-4A0F-9FBE-7E1FF28F027F}" destId="{ACA27A6F-29E5-4E34-8A62-1706835DA268}" srcOrd="5" destOrd="0" presId="urn:microsoft.com/office/officeart/2005/8/layout/hierarchy1"/>
    <dgm:cxn modelId="{9A163B84-DA16-49B2-B8A9-8D590223537F}" type="presParOf" srcId="{ACA27A6F-29E5-4E34-8A62-1706835DA268}" destId="{12E8183D-897F-4C94-B923-F63DD15EE18A}" srcOrd="0" destOrd="0" presId="urn:microsoft.com/office/officeart/2005/8/layout/hierarchy1"/>
    <dgm:cxn modelId="{145B7F56-B3F9-451E-8E32-24C3C24F5683}" type="presParOf" srcId="{12E8183D-897F-4C94-B923-F63DD15EE18A}" destId="{41D1050E-2897-46FB-AFE5-C9DC9C2D6786}" srcOrd="0" destOrd="0" presId="urn:microsoft.com/office/officeart/2005/8/layout/hierarchy1"/>
    <dgm:cxn modelId="{BC534D27-1AB3-4833-9065-615F7CABDC00}" type="presParOf" srcId="{12E8183D-897F-4C94-B923-F63DD15EE18A}" destId="{8D3EFFB7-05A9-4DA2-BC27-0721F9ACF955}" srcOrd="1" destOrd="0" presId="urn:microsoft.com/office/officeart/2005/8/layout/hierarchy1"/>
    <dgm:cxn modelId="{229F5A92-15CF-4AA0-B6AA-5C2AC93E7FF8}" type="presParOf" srcId="{ACA27A6F-29E5-4E34-8A62-1706835DA268}" destId="{12D27A35-F7ED-4164-8856-5353758ABAAF}" srcOrd="1" destOrd="0" presId="urn:microsoft.com/office/officeart/2005/8/layout/hierarchy1"/>
    <dgm:cxn modelId="{0C14AC0C-EDB1-4C8E-B2F6-EDA214DB5BF8}" type="presParOf" srcId="{BADB4FB8-A994-4A0F-9FBE-7E1FF28F027F}" destId="{9AA63F14-2A85-40F8-8B00-BF3D01620133}" srcOrd="6" destOrd="0" presId="urn:microsoft.com/office/officeart/2005/8/layout/hierarchy1"/>
    <dgm:cxn modelId="{C7457000-3623-451E-AAC2-0ED14969C223}" type="presParOf" srcId="{BADB4FB8-A994-4A0F-9FBE-7E1FF28F027F}" destId="{4EA34369-2841-40D8-AC04-28BB5456617D}" srcOrd="7" destOrd="0" presId="urn:microsoft.com/office/officeart/2005/8/layout/hierarchy1"/>
    <dgm:cxn modelId="{5552FA53-FA4B-4BE8-A85A-394164415BAA}" type="presParOf" srcId="{4EA34369-2841-40D8-AC04-28BB5456617D}" destId="{86F331A2-4FF7-497D-B95F-B1920C8130BC}" srcOrd="0" destOrd="0" presId="urn:microsoft.com/office/officeart/2005/8/layout/hierarchy1"/>
    <dgm:cxn modelId="{766E562F-8344-4DBF-98F0-9B293FE782F1}" type="presParOf" srcId="{86F331A2-4FF7-497D-B95F-B1920C8130BC}" destId="{A724E38D-1E04-459B-B0F1-AC5A69D5301B}" srcOrd="0" destOrd="0" presId="urn:microsoft.com/office/officeart/2005/8/layout/hierarchy1"/>
    <dgm:cxn modelId="{CAA1BDC1-010F-4632-926D-E547B970AFBF}" type="presParOf" srcId="{86F331A2-4FF7-497D-B95F-B1920C8130BC}" destId="{2EDAC712-E682-4D70-A489-F4A1B01CBBEE}" srcOrd="1" destOrd="0" presId="urn:microsoft.com/office/officeart/2005/8/layout/hierarchy1"/>
    <dgm:cxn modelId="{83B8CCEB-10F2-497E-B58F-E690D3865E43}" type="presParOf" srcId="{4EA34369-2841-40D8-AC04-28BB5456617D}" destId="{7BC80D6B-09FD-4E5B-8961-76A06EBF93BC}" srcOrd="1" destOrd="0" presId="urn:microsoft.com/office/officeart/2005/8/layout/hierarchy1"/>
  </dgm:cxnLst>
  <dgm:bg>
    <a:solidFill>
      <a:schemeClr val="bg2">
        <a:lumMod val="75000"/>
      </a:schemeClr>
    </a:solidFill>
  </dgm:bg>
  <dgm:whole/>
  <dgm:extLst>
    <a:ext uri="http://schemas.microsoft.com/office/drawing/2008/diagram">
      <dsp:dataModelExt xmlns:dsp="http://schemas.microsoft.com/office/drawing/2008/diagram" relId="rId7"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C6599A84-C812-4814-A717-9BC027200333}" type="doc">
      <dgm:prSet loTypeId="urn:microsoft.com/office/officeart/2009/3/layout/StepUpProcess" loCatId="process" qsTypeId="urn:microsoft.com/office/officeart/2005/8/quickstyle/simple1" qsCatId="simple" csTypeId="urn:microsoft.com/office/officeart/2005/8/colors/accent1_2" csCatId="accent1" phldr="1"/>
      <dgm:spPr/>
      <dgm:t>
        <a:bodyPr/>
        <a:lstStyle/>
        <a:p>
          <a:endParaRPr lang="en-US"/>
        </a:p>
      </dgm:t>
    </dgm:pt>
    <dgm:pt modelId="{27E967F5-2B6C-490E-80E0-C8CA06807BEF}">
      <dgm:prSet phldrT="[Text]"/>
      <dgm:spPr/>
      <dgm:t>
        <a:bodyPr/>
        <a:lstStyle/>
        <a:p>
          <a:pPr algn="l"/>
          <a:r>
            <a:rPr lang="en-US" dirty="0">
              <a:latin typeface="+mn-lt"/>
              <a:cs typeface="Arial" panose="020B0604020202020204" pitchFamily="34" charset="0"/>
            </a:rPr>
            <a:t>Federal Restoration</a:t>
          </a:r>
        </a:p>
        <a:p>
          <a:pPr algn="l"/>
          <a:r>
            <a:rPr lang="en-US" dirty="0">
              <a:latin typeface="+mn-lt"/>
              <a:cs typeface="Arial" panose="020B0604020202020204" pitchFamily="34" charset="0"/>
            </a:rPr>
            <a:t>1987</a:t>
          </a:r>
        </a:p>
        <a:p>
          <a:pPr algn="l"/>
          <a:endParaRPr lang="en-US" dirty="0"/>
        </a:p>
      </dgm:t>
    </dgm:pt>
    <dgm:pt modelId="{115C3782-B905-4CE3-8D8F-3FE7DE548C00}" type="parTrans" cxnId="{F8E44F85-0BC6-41DA-82FF-F8B013B880F4}">
      <dgm:prSet/>
      <dgm:spPr/>
      <dgm:t>
        <a:bodyPr/>
        <a:lstStyle/>
        <a:p>
          <a:endParaRPr lang="en-US"/>
        </a:p>
      </dgm:t>
    </dgm:pt>
    <dgm:pt modelId="{AF4520F7-EDCF-4BFD-AE54-E9D13D1A53A6}" type="sibTrans" cxnId="{F8E44F85-0BC6-41DA-82FF-F8B013B880F4}">
      <dgm:prSet/>
      <dgm:spPr/>
      <dgm:t>
        <a:bodyPr/>
        <a:lstStyle/>
        <a:p>
          <a:endParaRPr lang="en-US"/>
        </a:p>
      </dgm:t>
    </dgm:pt>
    <dgm:pt modelId="{DDF93316-EAB2-4707-BE53-E60AEA505774}">
      <dgm:prSet phldrT="[Text]"/>
      <dgm:spPr/>
      <dgm:t>
        <a:bodyPr/>
        <a:lstStyle/>
        <a:p>
          <a:r>
            <a:rPr lang="en-US" dirty="0">
              <a:latin typeface="+mn-lt"/>
              <a:cs typeface="Arial" panose="020B0604020202020204" pitchFamily="34" charset="0"/>
            </a:rPr>
            <a:t>Tribal Court</a:t>
          </a:r>
        </a:p>
        <a:p>
          <a:r>
            <a:rPr lang="en-US" dirty="0">
              <a:latin typeface="+mn-lt"/>
              <a:cs typeface="Arial" panose="020B0604020202020204" pitchFamily="34" charset="0"/>
            </a:rPr>
            <a:t>Established</a:t>
          </a:r>
        </a:p>
        <a:p>
          <a:r>
            <a:rPr lang="en-US" dirty="0">
              <a:latin typeface="+mn-lt"/>
              <a:cs typeface="Arial" panose="020B0604020202020204" pitchFamily="34" charset="0"/>
            </a:rPr>
            <a:t>1996</a:t>
          </a:r>
        </a:p>
      </dgm:t>
    </dgm:pt>
    <dgm:pt modelId="{811E22E4-CF38-4389-A1EE-3DD9779F41DA}" type="parTrans" cxnId="{14C4B406-9B12-4609-A7AC-B9FF76EB43B4}">
      <dgm:prSet/>
      <dgm:spPr/>
      <dgm:t>
        <a:bodyPr/>
        <a:lstStyle/>
        <a:p>
          <a:endParaRPr lang="en-US"/>
        </a:p>
      </dgm:t>
    </dgm:pt>
    <dgm:pt modelId="{123B62EE-2C73-4213-8C38-5DE18ABD89E1}" type="sibTrans" cxnId="{14C4B406-9B12-4609-A7AC-B9FF76EB43B4}">
      <dgm:prSet/>
      <dgm:spPr/>
      <dgm:t>
        <a:bodyPr/>
        <a:lstStyle/>
        <a:p>
          <a:endParaRPr lang="en-US"/>
        </a:p>
      </dgm:t>
    </dgm:pt>
    <dgm:pt modelId="{A8AF1FBE-8AD0-435E-A5F0-8ED5190787F7}">
      <dgm:prSet phldrT="[Text]"/>
      <dgm:spPr/>
      <dgm:t>
        <a:bodyPr/>
        <a:lstStyle/>
        <a:p>
          <a:r>
            <a:rPr lang="en-US" dirty="0">
              <a:latin typeface="+mn-lt"/>
              <a:cs typeface="Arial" panose="020B0604020202020204" pitchFamily="34" charset="0"/>
            </a:rPr>
            <a:t>Self Governance Recognition</a:t>
          </a:r>
        </a:p>
        <a:p>
          <a:r>
            <a:rPr lang="en-US" dirty="0">
              <a:latin typeface="+mn-lt"/>
              <a:cs typeface="Arial" panose="020B0604020202020204" pitchFamily="34" charset="0"/>
            </a:rPr>
            <a:t>2012</a:t>
          </a:r>
        </a:p>
      </dgm:t>
    </dgm:pt>
    <dgm:pt modelId="{CB889532-7A74-452A-87FD-7A3BB15464E7}" type="parTrans" cxnId="{40D34465-D10D-443A-A9D7-0DAD311F084A}">
      <dgm:prSet/>
      <dgm:spPr/>
      <dgm:t>
        <a:bodyPr/>
        <a:lstStyle/>
        <a:p>
          <a:endParaRPr lang="en-US"/>
        </a:p>
      </dgm:t>
    </dgm:pt>
    <dgm:pt modelId="{62F6C979-4AB4-4427-AB5A-646099155449}" type="sibTrans" cxnId="{40D34465-D10D-443A-A9D7-0DAD311F084A}">
      <dgm:prSet/>
      <dgm:spPr/>
      <dgm:t>
        <a:bodyPr/>
        <a:lstStyle/>
        <a:p>
          <a:endParaRPr lang="en-US"/>
        </a:p>
      </dgm:t>
    </dgm:pt>
    <dgm:pt modelId="{5D0D866D-E1B5-40EF-B55F-E5007D01DC85}">
      <dgm:prSet/>
      <dgm:spPr/>
      <dgm:t>
        <a:bodyPr/>
        <a:lstStyle/>
        <a:p>
          <a:r>
            <a:rPr lang="en-US" dirty="0">
              <a:latin typeface="+mn-lt"/>
              <a:cs typeface="Arial" panose="020B0604020202020204" pitchFamily="34" charset="0"/>
            </a:rPr>
            <a:t>I.H.S. Joint Venture Awardee</a:t>
          </a:r>
        </a:p>
        <a:p>
          <a:r>
            <a:rPr lang="en-US" dirty="0">
              <a:latin typeface="+mn-lt"/>
              <a:cs typeface="Arial" panose="020B0604020202020204" pitchFamily="34" charset="0"/>
            </a:rPr>
            <a:t>2015</a:t>
          </a:r>
        </a:p>
      </dgm:t>
    </dgm:pt>
    <dgm:pt modelId="{185E6556-6025-45DD-BBDB-4C903C49D472}" type="parTrans" cxnId="{A0ED645A-A031-44DF-B883-AF80C5DAB246}">
      <dgm:prSet/>
      <dgm:spPr/>
      <dgm:t>
        <a:bodyPr/>
        <a:lstStyle/>
        <a:p>
          <a:endParaRPr lang="en-US"/>
        </a:p>
      </dgm:t>
    </dgm:pt>
    <dgm:pt modelId="{A1C47D8F-C409-4287-9625-77804EF7215A}" type="sibTrans" cxnId="{A0ED645A-A031-44DF-B883-AF80C5DAB246}">
      <dgm:prSet/>
      <dgm:spPr/>
      <dgm:t>
        <a:bodyPr/>
        <a:lstStyle/>
        <a:p>
          <a:endParaRPr lang="en-US"/>
        </a:p>
      </dgm:t>
    </dgm:pt>
    <dgm:pt modelId="{F5EA3B61-414E-4E1E-981E-90E15400BC6E}" type="pres">
      <dgm:prSet presAssocID="{C6599A84-C812-4814-A717-9BC027200333}" presName="rootnode" presStyleCnt="0">
        <dgm:presLayoutVars>
          <dgm:chMax/>
          <dgm:chPref/>
          <dgm:dir/>
          <dgm:animLvl val="lvl"/>
        </dgm:presLayoutVars>
      </dgm:prSet>
      <dgm:spPr/>
      <dgm:t>
        <a:bodyPr/>
        <a:lstStyle/>
        <a:p>
          <a:endParaRPr lang="en-US"/>
        </a:p>
      </dgm:t>
    </dgm:pt>
    <dgm:pt modelId="{5C06345B-A6FA-42F0-961A-DDB306F6442B}" type="pres">
      <dgm:prSet presAssocID="{27E967F5-2B6C-490E-80E0-C8CA06807BEF}" presName="composite" presStyleCnt="0"/>
      <dgm:spPr/>
    </dgm:pt>
    <dgm:pt modelId="{37489B32-9CE1-4BFD-9EED-78CE8A111C81}" type="pres">
      <dgm:prSet presAssocID="{27E967F5-2B6C-490E-80E0-C8CA06807BEF}" presName="LShape" presStyleLbl="alignNode1" presStyleIdx="0" presStyleCnt="7"/>
      <dgm:spPr/>
    </dgm:pt>
    <dgm:pt modelId="{ACC83E0C-D2B2-462C-B6F0-7E242D4435EA}" type="pres">
      <dgm:prSet presAssocID="{27E967F5-2B6C-490E-80E0-C8CA06807BEF}" presName="ParentText" presStyleLbl="revTx" presStyleIdx="0" presStyleCnt="4">
        <dgm:presLayoutVars>
          <dgm:chMax val="0"/>
          <dgm:chPref val="0"/>
          <dgm:bulletEnabled val="1"/>
        </dgm:presLayoutVars>
      </dgm:prSet>
      <dgm:spPr/>
      <dgm:t>
        <a:bodyPr/>
        <a:lstStyle/>
        <a:p>
          <a:endParaRPr lang="en-US"/>
        </a:p>
      </dgm:t>
    </dgm:pt>
    <dgm:pt modelId="{AF809CAF-37B6-44FA-891E-83E059741A2F}" type="pres">
      <dgm:prSet presAssocID="{27E967F5-2B6C-490E-80E0-C8CA06807BEF}" presName="Triangle" presStyleLbl="alignNode1" presStyleIdx="1" presStyleCnt="7"/>
      <dgm:spPr/>
    </dgm:pt>
    <dgm:pt modelId="{D7546116-8C1D-4B80-8B22-549DF54F94BF}" type="pres">
      <dgm:prSet presAssocID="{AF4520F7-EDCF-4BFD-AE54-E9D13D1A53A6}" presName="sibTrans" presStyleCnt="0"/>
      <dgm:spPr/>
    </dgm:pt>
    <dgm:pt modelId="{9824BC74-EE08-4B72-BFD4-BAA2ADDF5B32}" type="pres">
      <dgm:prSet presAssocID="{AF4520F7-EDCF-4BFD-AE54-E9D13D1A53A6}" presName="space" presStyleCnt="0"/>
      <dgm:spPr/>
    </dgm:pt>
    <dgm:pt modelId="{3024BDF7-4A4F-4254-98D8-D8CC7D32AC78}" type="pres">
      <dgm:prSet presAssocID="{DDF93316-EAB2-4707-BE53-E60AEA505774}" presName="composite" presStyleCnt="0"/>
      <dgm:spPr/>
    </dgm:pt>
    <dgm:pt modelId="{64113241-29DA-4C0E-9778-EBD8DE17A4A2}" type="pres">
      <dgm:prSet presAssocID="{DDF93316-EAB2-4707-BE53-E60AEA505774}" presName="LShape" presStyleLbl="alignNode1" presStyleIdx="2" presStyleCnt="7"/>
      <dgm:spPr/>
    </dgm:pt>
    <dgm:pt modelId="{D7091381-190E-45FC-B18A-1D161F3F0AB5}" type="pres">
      <dgm:prSet presAssocID="{DDF93316-EAB2-4707-BE53-E60AEA505774}" presName="ParentText" presStyleLbl="revTx" presStyleIdx="1" presStyleCnt="4">
        <dgm:presLayoutVars>
          <dgm:chMax val="0"/>
          <dgm:chPref val="0"/>
          <dgm:bulletEnabled val="1"/>
        </dgm:presLayoutVars>
      </dgm:prSet>
      <dgm:spPr/>
      <dgm:t>
        <a:bodyPr/>
        <a:lstStyle/>
        <a:p>
          <a:endParaRPr lang="en-US"/>
        </a:p>
      </dgm:t>
    </dgm:pt>
    <dgm:pt modelId="{49CC20BB-9FF4-4B5C-8E60-6197742D2C5A}" type="pres">
      <dgm:prSet presAssocID="{DDF93316-EAB2-4707-BE53-E60AEA505774}" presName="Triangle" presStyleLbl="alignNode1" presStyleIdx="3" presStyleCnt="7"/>
      <dgm:spPr/>
    </dgm:pt>
    <dgm:pt modelId="{571B330E-F65E-4E3C-AA5B-A7BBC7C6D2D9}" type="pres">
      <dgm:prSet presAssocID="{123B62EE-2C73-4213-8C38-5DE18ABD89E1}" presName="sibTrans" presStyleCnt="0"/>
      <dgm:spPr/>
    </dgm:pt>
    <dgm:pt modelId="{486E310C-01B1-472E-8E89-60AD745D9BAD}" type="pres">
      <dgm:prSet presAssocID="{123B62EE-2C73-4213-8C38-5DE18ABD89E1}" presName="space" presStyleCnt="0"/>
      <dgm:spPr/>
    </dgm:pt>
    <dgm:pt modelId="{DDC59668-67E9-471D-9A01-77F17DFEF154}" type="pres">
      <dgm:prSet presAssocID="{A8AF1FBE-8AD0-435E-A5F0-8ED5190787F7}" presName="composite" presStyleCnt="0"/>
      <dgm:spPr/>
    </dgm:pt>
    <dgm:pt modelId="{91649F4F-988C-41BF-837E-5DAF85C1FB41}" type="pres">
      <dgm:prSet presAssocID="{A8AF1FBE-8AD0-435E-A5F0-8ED5190787F7}" presName="LShape" presStyleLbl="alignNode1" presStyleIdx="4" presStyleCnt="7"/>
      <dgm:spPr/>
    </dgm:pt>
    <dgm:pt modelId="{988D0E88-B992-4371-A645-B9358D6511F1}" type="pres">
      <dgm:prSet presAssocID="{A8AF1FBE-8AD0-435E-A5F0-8ED5190787F7}" presName="ParentText" presStyleLbl="revTx" presStyleIdx="2" presStyleCnt="4">
        <dgm:presLayoutVars>
          <dgm:chMax val="0"/>
          <dgm:chPref val="0"/>
          <dgm:bulletEnabled val="1"/>
        </dgm:presLayoutVars>
      </dgm:prSet>
      <dgm:spPr/>
      <dgm:t>
        <a:bodyPr/>
        <a:lstStyle/>
        <a:p>
          <a:endParaRPr lang="en-US"/>
        </a:p>
      </dgm:t>
    </dgm:pt>
    <dgm:pt modelId="{EAF91169-F934-47E1-87A7-9686305D37FC}" type="pres">
      <dgm:prSet presAssocID="{A8AF1FBE-8AD0-435E-A5F0-8ED5190787F7}" presName="Triangle" presStyleLbl="alignNode1" presStyleIdx="5" presStyleCnt="7"/>
      <dgm:spPr/>
    </dgm:pt>
    <dgm:pt modelId="{E4DD0CDD-A256-45BA-A840-665BBCE529C0}" type="pres">
      <dgm:prSet presAssocID="{62F6C979-4AB4-4427-AB5A-646099155449}" presName="sibTrans" presStyleCnt="0"/>
      <dgm:spPr/>
    </dgm:pt>
    <dgm:pt modelId="{F6ED70B9-6641-4A8C-82FA-07313EBC9489}" type="pres">
      <dgm:prSet presAssocID="{62F6C979-4AB4-4427-AB5A-646099155449}" presName="space" presStyleCnt="0"/>
      <dgm:spPr/>
    </dgm:pt>
    <dgm:pt modelId="{7812BD64-A4F6-45A5-8043-4691EE2A814F}" type="pres">
      <dgm:prSet presAssocID="{5D0D866D-E1B5-40EF-B55F-E5007D01DC85}" presName="composite" presStyleCnt="0"/>
      <dgm:spPr/>
    </dgm:pt>
    <dgm:pt modelId="{CE19E3BB-EF04-43D2-96F5-257FCDED3889}" type="pres">
      <dgm:prSet presAssocID="{5D0D866D-E1B5-40EF-B55F-E5007D01DC85}" presName="LShape" presStyleLbl="alignNode1" presStyleIdx="6" presStyleCnt="7"/>
      <dgm:spPr/>
    </dgm:pt>
    <dgm:pt modelId="{B6FF06E7-B6DD-417B-A526-F90CC662CA1E}" type="pres">
      <dgm:prSet presAssocID="{5D0D866D-E1B5-40EF-B55F-E5007D01DC85}" presName="ParentText" presStyleLbl="revTx" presStyleIdx="3" presStyleCnt="4">
        <dgm:presLayoutVars>
          <dgm:chMax val="0"/>
          <dgm:chPref val="0"/>
          <dgm:bulletEnabled val="1"/>
        </dgm:presLayoutVars>
      </dgm:prSet>
      <dgm:spPr/>
      <dgm:t>
        <a:bodyPr/>
        <a:lstStyle/>
        <a:p>
          <a:endParaRPr lang="en-US"/>
        </a:p>
      </dgm:t>
    </dgm:pt>
  </dgm:ptLst>
  <dgm:cxnLst>
    <dgm:cxn modelId="{14C4B406-9B12-4609-A7AC-B9FF76EB43B4}" srcId="{C6599A84-C812-4814-A717-9BC027200333}" destId="{DDF93316-EAB2-4707-BE53-E60AEA505774}" srcOrd="1" destOrd="0" parTransId="{811E22E4-CF38-4389-A1EE-3DD9779F41DA}" sibTransId="{123B62EE-2C73-4213-8C38-5DE18ABD89E1}"/>
    <dgm:cxn modelId="{15E54E97-8484-47D7-9868-9D4285CE851C}" type="presOf" srcId="{A8AF1FBE-8AD0-435E-A5F0-8ED5190787F7}" destId="{988D0E88-B992-4371-A645-B9358D6511F1}" srcOrd="0" destOrd="0" presId="urn:microsoft.com/office/officeart/2009/3/layout/StepUpProcess"/>
    <dgm:cxn modelId="{F8E44F85-0BC6-41DA-82FF-F8B013B880F4}" srcId="{C6599A84-C812-4814-A717-9BC027200333}" destId="{27E967F5-2B6C-490E-80E0-C8CA06807BEF}" srcOrd="0" destOrd="0" parTransId="{115C3782-B905-4CE3-8D8F-3FE7DE548C00}" sibTransId="{AF4520F7-EDCF-4BFD-AE54-E9D13D1A53A6}"/>
    <dgm:cxn modelId="{3F8FBAC6-3EFD-48F9-A9B5-7E0843B433B7}" type="presOf" srcId="{5D0D866D-E1B5-40EF-B55F-E5007D01DC85}" destId="{B6FF06E7-B6DD-417B-A526-F90CC662CA1E}" srcOrd="0" destOrd="0" presId="urn:microsoft.com/office/officeart/2009/3/layout/StepUpProcess"/>
    <dgm:cxn modelId="{1CBB2A64-F2CF-4965-9BD1-756F8AD2B875}" type="presOf" srcId="{27E967F5-2B6C-490E-80E0-C8CA06807BEF}" destId="{ACC83E0C-D2B2-462C-B6F0-7E242D4435EA}" srcOrd="0" destOrd="0" presId="urn:microsoft.com/office/officeart/2009/3/layout/StepUpProcess"/>
    <dgm:cxn modelId="{A0ED645A-A031-44DF-B883-AF80C5DAB246}" srcId="{C6599A84-C812-4814-A717-9BC027200333}" destId="{5D0D866D-E1B5-40EF-B55F-E5007D01DC85}" srcOrd="3" destOrd="0" parTransId="{185E6556-6025-45DD-BBDB-4C903C49D472}" sibTransId="{A1C47D8F-C409-4287-9625-77804EF7215A}"/>
    <dgm:cxn modelId="{4A6964BC-AF8B-4715-BFD0-5450D8FA710A}" type="presOf" srcId="{C6599A84-C812-4814-A717-9BC027200333}" destId="{F5EA3B61-414E-4E1E-981E-90E15400BC6E}" srcOrd="0" destOrd="0" presId="urn:microsoft.com/office/officeart/2009/3/layout/StepUpProcess"/>
    <dgm:cxn modelId="{40D34465-D10D-443A-A9D7-0DAD311F084A}" srcId="{C6599A84-C812-4814-A717-9BC027200333}" destId="{A8AF1FBE-8AD0-435E-A5F0-8ED5190787F7}" srcOrd="2" destOrd="0" parTransId="{CB889532-7A74-452A-87FD-7A3BB15464E7}" sibTransId="{62F6C979-4AB4-4427-AB5A-646099155449}"/>
    <dgm:cxn modelId="{07A654F6-B1A9-400A-95DC-4DEF45A8B65D}" type="presOf" srcId="{DDF93316-EAB2-4707-BE53-E60AEA505774}" destId="{D7091381-190E-45FC-B18A-1D161F3F0AB5}" srcOrd="0" destOrd="0" presId="urn:microsoft.com/office/officeart/2009/3/layout/StepUpProcess"/>
    <dgm:cxn modelId="{149D2210-3A7C-44DF-B5FA-C7A69C338C71}" type="presParOf" srcId="{F5EA3B61-414E-4E1E-981E-90E15400BC6E}" destId="{5C06345B-A6FA-42F0-961A-DDB306F6442B}" srcOrd="0" destOrd="0" presId="urn:microsoft.com/office/officeart/2009/3/layout/StepUpProcess"/>
    <dgm:cxn modelId="{C678348B-673F-43D5-A0A0-4F06D0315FEF}" type="presParOf" srcId="{5C06345B-A6FA-42F0-961A-DDB306F6442B}" destId="{37489B32-9CE1-4BFD-9EED-78CE8A111C81}" srcOrd="0" destOrd="0" presId="urn:microsoft.com/office/officeart/2009/3/layout/StepUpProcess"/>
    <dgm:cxn modelId="{6CE7EDE4-EE77-421B-8822-7A253A1C8D75}" type="presParOf" srcId="{5C06345B-A6FA-42F0-961A-DDB306F6442B}" destId="{ACC83E0C-D2B2-462C-B6F0-7E242D4435EA}" srcOrd="1" destOrd="0" presId="urn:microsoft.com/office/officeart/2009/3/layout/StepUpProcess"/>
    <dgm:cxn modelId="{03A7EC4D-F209-464E-A5ED-10800B88B847}" type="presParOf" srcId="{5C06345B-A6FA-42F0-961A-DDB306F6442B}" destId="{AF809CAF-37B6-44FA-891E-83E059741A2F}" srcOrd="2" destOrd="0" presId="urn:microsoft.com/office/officeart/2009/3/layout/StepUpProcess"/>
    <dgm:cxn modelId="{FC87A30C-D5D4-4C8E-B135-4C3B9B134767}" type="presParOf" srcId="{F5EA3B61-414E-4E1E-981E-90E15400BC6E}" destId="{D7546116-8C1D-4B80-8B22-549DF54F94BF}" srcOrd="1" destOrd="0" presId="urn:microsoft.com/office/officeart/2009/3/layout/StepUpProcess"/>
    <dgm:cxn modelId="{8055A5D8-2510-455E-8E6B-698545103A6D}" type="presParOf" srcId="{D7546116-8C1D-4B80-8B22-549DF54F94BF}" destId="{9824BC74-EE08-4B72-BFD4-BAA2ADDF5B32}" srcOrd="0" destOrd="0" presId="urn:microsoft.com/office/officeart/2009/3/layout/StepUpProcess"/>
    <dgm:cxn modelId="{DE0EDB4F-77C0-4F8C-9DC3-CEAA30175C57}" type="presParOf" srcId="{F5EA3B61-414E-4E1E-981E-90E15400BC6E}" destId="{3024BDF7-4A4F-4254-98D8-D8CC7D32AC78}" srcOrd="2" destOrd="0" presId="urn:microsoft.com/office/officeart/2009/3/layout/StepUpProcess"/>
    <dgm:cxn modelId="{BEF22BB7-6AF1-4EA6-9976-EA870F721892}" type="presParOf" srcId="{3024BDF7-4A4F-4254-98D8-D8CC7D32AC78}" destId="{64113241-29DA-4C0E-9778-EBD8DE17A4A2}" srcOrd="0" destOrd="0" presId="urn:microsoft.com/office/officeart/2009/3/layout/StepUpProcess"/>
    <dgm:cxn modelId="{5E2B0768-A668-4F5D-8A16-27C96A5AD71F}" type="presParOf" srcId="{3024BDF7-4A4F-4254-98D8-D8CC7D32AC78}" destId="{D7091381-190E-45FC-B18A-1D161F3F0AB5}" srcOrd="1" destOrd="0" presId="urn:microsoft.com/office/officeart/2009/3/layout/StepUpProcess"/>
    <dgm:cxn modelId="{233489F4-3706-48AB-9645-9D8E1696EBF3}" type="presParOf" srcId="{3024BDF7-4A4F-4254-98D8-D8CC7D32AC78}" destId="{49CC20BB-9FF4-4B5C-8E60-6197742D2C5A}" srcOrd="2" destOrd="0" presId="urn:microsoft.com/office/officeart/2009/3/layout/StepUpProcess"/>
    <dgm:cxn modelId="{234E7073-0DCD-4F4D-9556-DD599EC2BCB1}" type="presParOf" srcId="{F5EA3B61-414E-4E1E-981E-90E15400BC6E}" destId="{571B330E-F65E-4E3C-AA5B-A7BBC7C6D2D9}" srcOrd="3" destOrd="0" presId="urn:microsoft.com/office/officeart/2009/3/layout/StepUpProcess"/>
    <dgm:cxn modelId="{48248A9C-FC16-4198-9B13-73B31AF8835F}" type="presParOf" srcId="{571B330E-F65E-4E3C-AA5B-A7BBC7C6D2D9}" destId="{486E310C-01B1-472E-8E89-60AD745D9BAD}" srcOrd="0" destOrd="0" presId="urn:microsoft.com/office/officeart/2009/3/layout/StepUpProcess"/>
    <dgm:cxn modelId="{8BC3B0E1-5760-4368-8130-6FF8541D0A4A}" type="presParOf" srcId="{F5EA3B61-414E-4E1E-981E-90E15400BC6E}" destId="{DDC59668-67E9-471D-9A01-77F17DFEF154}" srcOrd="4" destOrd="0" presId="urn:microsoft.com/office/officeart/2009/3/layout/StepUpProcess"/>
    <dgm:cxn modelId="{A5F9E367-94A3-4EA4-BD34-9BA51CB74545}" type="presParOf" srcId="{DDC59668-67E9-471D-9A01-77F17DFEF154}" destId="{91649F4F-988C-41BF-837E-5DAF85C1FB41}" srcOrd="0" destOrd="0" presId="urn:microsoft.com/office/officeart/2009/3/layout/StepUpProcess"/>
    <dgm:cxn modelId="{897F7CDF-B478-4070-9D73-E124B7BCF982}" type="presParOf" srcId="{DDC59668-67E9-471D-9A01-77F17DFEF154}" destId="{988D0E88-B992-4371-A645-B9358D6511F1}" srcOrd="1" destOrd="0" presId="urn:microsoft.com/office/officeart/2009/3/layout/StepUpProcess"/>
    <dgm:cxn modelId="{2B666AAD-FD03-4A19-8DE4-D36468803F36}" type="presParOf" srcId="{DDC59668-67E9-471D-9A01-77F17DFEF154}" destId="{EAF91169-F934-47E1-87A7-9686305D37FC}" srcOrd="2" destOrd="0" presId="urn:microsoft.com/office/officeart/2009/3/layout/StepUpProcess"/>
    <dgm:cxn modelId="{FFD53FD0-8910-4D90-A2C2-71189BF35DF2}" type="presParOf" srcId="{F5EA3B61-414E-4E1E-981E-90E15400BC6E}" destId="{E4DD0CDD-A256-45BA-A840-665BBCE529C0}" srcOrd="5" destOrd="0" presId="urn:microsoft.com/office/officeart/2009/3/layout/StepUpProcess"/>
    <dgm:cxn modelId="{8AFD5B6F-7BE7-46D9-AECE-F66A72A7319B}" type="presParOf" srcId="{E4DD0CDD-A256-45BA-A840-665BBCE529C0}" destId="{F6ED70B9-6641-4A8C-82FA-07313EBC9489}" srcOrd="0" destOrd="0" presId="urn:microsoft.com/office/officeart/2009/3/layout/StepUpProcess"/>
    <dgm:cxn modelId="{0EAF85FB-4645-419B-AD53-5A5D0CA60930}" type="presParOf" srcId="{F5EA3B61-414E-4E1E-981E-90E15400BC6E}" destId="{7812BD64-A4F6-45A5-8043-4691EE2A814F}" srcOrd="6" destOrd="0" presId="urn:microsoft.com/office/officeart/2009/3/layout/StepUpProcess"/>
    <dgm:cxn modelId="{582884B1-87FD-4C89-811F-6C9E623DD2E3}" type="presParOf" srcId="{7812BD64-A4F6-45A5-8043-4691EE2A814F}" destId="{CE19E3BB-EF04-43D2-96F5-257FCDED3889}" srcOrd="0" destOrd="0" presId="urn:microsoft.com/office/officeart/2009/3/layout/StepUpProcess"/>
    <dgm:cxn modelId="{FC24316B-A30C-4367-B6DB-5488DA27B233}" type="presParOf" srcId="{7812BD64-A4F6-45A5-8043-4691EE2A814F}" destId="{B6FF06E7-B6DD-417B-A526-F90CC662CA1E}" srcOrd="1" destOrd="0" presId="urn:microsoft.com/office/officeart/2009/3/layout/StepUpProcess"/>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7.xml><?xml version="1.0" encoding="utf-8"?>
<dgm:dataModel xmlns:dgm="http://schemas.openxmlformats.org/drawingml/2006/diagram" xmlns:a="http://schemas.openxmlformats.org/drawingml/2006/main">
  <dgm:ptLst>
    <dgm:pt modelId="{6A25A2DB-2A23-4608-B26C-EB511D443B99}" type="doc">
      <dgm:prSet loTypeId="urn:microsoft.com/office/officeart/2005/8/layout/cycle4" loCatId="cycle" qsTypeId="urn:microsoft.com/office/officeart/2005/8/quickstyle/3d2" qsCatId="3D" csTypeId="urn:microsoft.com/office/officeart/2005/8/colors/accent1_2" csCatId="accent1" phldr="1"/>
      <dgm:spPr/>
      <dgm:t>
        <a:bodyPr/>
        <a:lstStyle/>
        <a:p>
          <a:endParaRPr lang="en-US"/>
        </a:p>
      </dgm:t>
    </dgm:pt>
    <dgm:pt modelId="{5A0011E6-0369-428A-A2B3-709C25A7FC53}">
      <dgm:prSet phldrT="[Text]" custT="1"/>
      <dgm:spPr/>
      <dgm:t>
        <a:bodyPr/>
        <a:lstStyle/>
        <a:p>
          <a:r>
            <a:rPr lang="en-US" sz="1500" dirty="0"/>
            <a:t>DECIDE</a:t>
          </a:r>
        </a:p>
      </dgm:t>
    </dgm:pt>
    <dgm:pt modelId="{4066BC27-31E5-46F5-BA33-7DCC3ECAAC17}" type="parTrans" cxnId="{9E57003C-B7A8-42CA-BBD9-EA391F5E1072}">
      <dgm:prSet/>
      <dgm:spPr/>
      <dgm:t>
        <a:bodyPr/>
        <a:lstStyle/>
        <a:p>
          <a:endParaRPr lang="en-US" sz="1500"/>
        </a:p>
      </dgm:t>
    </dgm:pt>
    <dgm:pt modelId="{A60710D8-D16D-4695-A9D6-4E92B65FE76D}" type="sibTrans" cxnId="{9E57003C-B7A8-42CA-BBD9-EA391F5E1072}">
      <dgm:prSet/>
      <dgm:spPr/>
      <dgm:t>
        <a:bodyPr/>
        <a:lstStyle/>
        <a:p>
          <a:endParaRPr lang="en-US" sz="1500"/>
        </a:p>
      </dgm:t>
    </dgm:pt>
    <dgm:pt modelId="{0D5B1EC1-61CB-4764-93F8-0B9395050774}">
      <dgm:prSet phldrT="[Text]" custT="1"/>
      <dgm:spPr/>
      <dgm:t>
        <a:bodyPr/>
        <a:lstStyle/>
        <a:p>
          <a:r>
            <a:rPr lang="en-US" sz="1500" dirty="0"/>
            <a:t>SET</a:t>
          </a:r>
        </a:p>
        <a:p>
          <a:r>
            <a:rPr lang="en-US" sz="1500" dirty="0"/>
            <a:t>GOAL</a:t>
          </a:r>
        </a:p>
      </dgm:t>
    </dgm:pt>
    <dgm:pt modelId="{B7672964-23EB-402F-B595-BC48C7D2B703}" type="parTrans" cxnId="{AA5D3543-B1A9-431F-9603-4FBE13F0D1B9}">
      <dgm:prSet/>
      <dgm:spPr/>
      <dgm:t>
        <a:bodyPr/>
        <a:lstStyle/>
        <a:p>
          <a:endParaRPr lang="en-US" sz="1500"/>
        </a:p>
      </dgm:t>
    </dgm:pt>
    <dgm:pt modelId="{66CB9902-592D-474A-92F6-2A2FECA8276B}" type="sibTrans" cxnId="{AA5D3543-B1A9-431F-9603-4FBE13F0D1B9}">
      <dgm:prSet/>
      <dgm:spPr/>
      <dgm:t>
        <a:bodyPr/>
        <a:lstStyle/>
        <a:p>
          <a:endParaRPr lang="en-US" sz="1500"/>
        </a:p>
      </dgm:t>
    </dgm:pt>
    <dgm:pt modelId="{9A28FFC0-87A8-4281-B161-A7BC3DEAED0E}">
      <dgm:prSet phldrT="[Text]" custT="1"/>
      <dgm:spPr/>
      <dgm:t>
        <a:bodyPr/>
        <a:lstStyle/>
        <a:p>
          <a:r>
            <a:rPr lang="en-US" sz="1500" dirty="0"/>
            <a:t>ID</a:t>
          </a:r>
        </a:p>
        <a:p>
          <a:r>
            <a:rPr lang="en-US" sz="1500" dirty="0"/>
            <a:t>ASSETS</a:t>
          </a:r>
        </a:p>
      </dgm:t>
    </dgm:pt>
    <dgm:pt modelId="{22DDBBEA-FE2F-4CD1-AE70-542D7B447DFD}" type="parTrans" cxnId="{A7498B00-644A-46D7-ABD6-96B0C4F5B4D3}">
      <dgm:prSet/>
      <dgm:spPr/>
      <dgm:t>
        <a:bodyPr/>
        <a:lstStyle/>
        <a:p>
          <a:endParaRPr lang="en-US" sz="1500"/>
        </a:p>
      </dgm:t>
    </dgm:pt>
    <dgm:pt modelId="{02B523E7-23AE-4A5B-85FF-414CBD38AD10}" type="sibTrans" cxnId="{A7498B00-644A-46D7-ABD6-96B0C4F5B4D3}">
      <dgm:prSet/>
      <dgm:spPr/>
      <dgm:t>
        <a:bodyPr/>
        <a:lstStyle/>
        <a:p>
          <a:endParaRPr lang="en-US" sz="1500"/>
        </a:p>
      </dgm:t>
    </dgm:pt>
    <dgm:pt modelId="{D9475D3C-AE0B-4A2D-B6C5-81E7D9AEDE86}">
      <dgm:prSet custT="1"/>
      <dgm:spPr/>
      <dgm:t>
        <a:bodyPr/>
        <a:lstStyle/>
        <a:p>
          <a:r>
            <a:rPr lang="en-US" sz="1500" dirty="0"/>
            <a:t>MAP</a:t>
          </a:r>
        </a:p>
        <a:p>
          <a:r>
            <a:rPr lang="en-US" sz="1500" dirty="0"/>
            <a:t>EVIDENCE</a:t>
          </a:r>
        </a:p>
      </dgm:t>
    </dgm:pt>
    <dgm:pt modelId="{089E1AE6-4E37-4FE3-AB46-E6F378A3BEBD}" type="parTrans" cxnId="{8197CA46-4DC8-447D-9481-5EB975BDC6A9}">
      <dgm:prSet/>
      <dgm:spPr/>
      <dgm:t>
        <a:bodyPr/>
        <a:lstStyle/>
        <a:p>
          <a:endParaRPr lang="en-US" sz="1500"/>
        </a:p>
      </dgm:t>
    </dgm:pt>
    <dgm:pt modelId="{D2DABEC5-9772-4B31-84CF-B5885C5A2BF3}" type="sibTrans" cxnId="{8197CA46-4DC8-447D-9481-5EB975BDC6A9}">
      <dgm:prSet/>
      <dgm:spPr/>
      <dgm:t>
        <a:bodyPr/>
        <a:lstStyle/>
        <a:p>
          <a:endParaRPr lang="en-US" sz="1500"/>
        </a:p>
      </dgm:t>
    </dgm:pt>
    <dgm:pt modelId="{72B62328-9315-45C9-9215-CD42ECA37FFD}" type="pres">
      <dgm:prSet presAssocID="{6A25A2DB-2A23-4608-B26C-EB511D443B99}" presName="cycleMatrixDiagram" presStyleCnt="0">
        <dgm:presLayoutVars>
          <dgm:chMax val="1"/>
          <dgm:dir/>
          <dgm:animLvl val="lvl"/>
          <dgm:resizeHandles val="exact"/>
        </dgm:presLayoutVars>
      </dgm:prSet>
      <dgm:spPr/>
      <dgm:t>
        <a:bodyPr/>
        <a:lstStyle/>
        <a:p>
          <a:endParaRPr lang="en-US"/>
        </a:p>
      </dgm:t>
    </dgm:pt>
    <dgm:pt modelId="{410991E6-F8E2-4C8D-BACD-49E2B751DFB8}" type="pres">
      <dgm:prSet presAssocID="{6A25A2DB-2A23-4608-B26C-EB511D443B99}" presName="children" presStyleCnt="0"/>
      <dgm:spPr/>
    </dgm:pt>
    <dgm:pt modelId="{824B5578-B6B4-43DC-9213-44FBB17C15B8}" type="pres">
      <dgm:prSet presAssocID="{6A25A2DB-2A23-4608-B26C-EB511D443B99}" presName="childPlaceholder" presStyleCnt="0"/>
      <dgm:spPr/>
    </dgm:pt>
    <dgm:pt modelId="{E28DA1EF-8BC5-4C8B-B598-2AE6D12A1D37}" type="pres">
      <dgm:prSet presAssocID="{6A25A2DB-2A23-4608-B26C-EB511D443B99}" presName="circle" presStyleCnt="0"/>
      <dgm:spPr/>
    </dgm:pt>
    <dgm:pt modelId="{C9FA43B0-A1E8-4E8C-B591-879F81536867}" type="pres">
      <dgm:prSet presAssocID="{6A25A2DB-2A23-4608-B26C-EB511D443B99}" presName="quadrant1" presStyleLbl="node1" presStyleIdx="0" presStyleCnt="4">
        <dgm:presLayoutVars>
          <dgm:chMax val="1"/>
          <dgm:bulletEnabled val="1"/>
        </dgm:presLayoutVars>
      </dgm:prSet>
      <dgm:spPr/>
      <dgm:t>
        <a:bodyPr/>
        <a:lstStyle/>
        <a:p>
          <a:endParaRPr lang="en-US"/>
        </a:p>
      </dgm:t>
    </dgm:pt>
    <dgm:pt modelId="{B33BEB0C-8B0A-47D7-9DD6-A4E0F98714F2}" type="pres">
      <dgm:prSet presAssocID="{6A25A2DB-2A23-4608-B26C-EB511D443B99}" presName="quadrant2" presStyleLbl="node1" presStyleIdx="1" presStyleCnt="4">
        <dgm:presLayoutVars>
          <dgm:chMax val="1"/>
          <dgm:bulletEnabled val="1"/>
        </dgm:presLayoutVars>
      </dgm:prSet>
      <dgm:spPr/>
      <dgm:t>
        <a:bodyPr/>
        <a:lstStyle/>
        <a:p>
          <a:endParaRPr lang="en-US"/>
        </a:p>
      </dgm:t>
    </dgm:pt>
    <dgm:pt modelId="{381EBBF5-532A-4964-8D49-AE7CCD4315B8}" type="pres">
      <dgm:prSet presAssocID="{6A25A2DB-2A23-4608-B26C-EB511D443B99}" presName="quadrant3" presStyleLbl="node1" presStyleIdx="2" presStyleCnt="4">
        <dgm:presLayoutVars>
          <dgm:chMax val="1"/>
          <dgm:bulletEnabled val="1"/>
        </dgm:presLayoutVars>
      </dgm:prSet>
      <dgm:spPr/>
      <dgm:t>
        <a:bodyPr/>
        <a:lstStyle/>
        <a:p>
          <a:endParaRPr lang="en-US"/>
        </a:p>
      </dgm:t>
    </dgm:pt>
    <dgm:pt modelId="{17FD43BC-FDE2-45A0-AB6F-AFC55590FDD8}" type="pres">
      <dgm:prSet presAssocID="{6A25A2DB-2A23-4608-B26C-EB511D443B99}" presName="quadrant4" presStyleLbl="node1" presStyleIdx="3" presStyleCnt="4">
        <dgm:presLayoutVars>
          <dgm:chMax val="1"/>
          <dgm:bulletEnabled val="1"/>
        </dgm:presLayoutVars>
      </dgm:prSet>
      <dgm:spPr/>
      <dgm:t>
        <a:bodyPr/>
        <a:lstStyle/>
        <a:p>
          <a:endParaRPr lang="en-US"/>
        </a:p>
      </dgm:t>
    </dgm:pt>
    <dgm:pt modelId="{BBED0CF7-B720-483B-8F38-A6D97ED9244C}" type="pres">
      <dgm:prSet presAssocID="{6A25A2DB-2A23-4608-B26C-EB511D443B99}" presName="quadrantPlaceholder" presStyleCnt="0"/>
      <dgm:spPr/>
    </dgm:pt>
    <dgm:pt modelId="{AC5E4A1C-7765-4FF6-AB0B-8EF3B6B907BB}" type="pres">
      <dgm:prSet presAssocID="{6A25A2DB-2A23-4608-B26C-EB511D443B99}" presName="center1" presStyleLbl="fgShp" presStyleIdx="0" presStyleCnt="2"/>
      <dgm:spPr/>
    </dgm:pt>
    <dgm:pt modelId="{448FE41E-C5A0-4E0E-A295-77122697A3A4}" type="pres">
      <dgm:prSet presAssocID="{6A25A2DB-2A23-4608-B26C-EB511D443B99}" presName="center2" presStyleLbl="fgShp" presStyleIdx="1" presStyleCnt="2"/>
      <dgm:spPr/>
    </dgm:pt>
  </dgm:ptLst>
  <dgm:cxnLst>
    <dgm:cxn modelId="{68E6D5FC-1FA7-459D-B282-766D75CB2443}" type="presOf" srcId="{0D5B1EC1-61CB-4764-93F8-0B9395050774}" destId="{B33BEB0C-8B0A-47D7-9DD6-A4E0F98714F2}" srcOrd="0" destOrd="0" presId="urn:microsoft.com/office/officeart/2005/8/layout/cycle4"/>
    <dgm:cxn modelId="{9E57003C-B7A8-42CA-BBD9-EA391F5E1072}" srcId="{6A25A2DB-2A23-4608-B26C-EB511D443B99}" destId="{5A0011E6-0369-428A-A2B3-709C25A7FC53}" srcOrd="0" destOrd="0" parTransId="{4066BC27-31E5-46F5-BA33-7DCC3ECAAC17}" sibTransId="{A60710D8-D16D-4695-A9D6-4E92B65FE76D}"/>
    <dgm:cxn modelId="{AA5D3543-B1A9-431F-9603-4FBE13F0D1B9}" srcId="{6A25A2DB-2A23-4608-B26C-EB511D443B99}" destId="{0D5B1EC1-61CB-4764-93F8-0B9395050774}" srcOrd="1" destOrd="0" parTransId="{B7672964-23EB-402F-B595-BC48C7D2B703}" sibTransId="{66CB9902-592D-474A-92F6-2A2FECA8276B}"/>
    <dgm:cxn modelId="{A7498B00-644A-46D7-ABD6-96B0C4F5B4D3}" srcId="{6A25A2DB-2A23-4608-B26C-EB511D443B99}" destId="{9A28FFC0-87A8-4281-B161-A7BC3DEAED0E}" srcOrd="2" destOrd="0" parTransId="{22DDBBEA-FE2F-4CD1-AE70-542D7B447DFD}" sibTransId="{02B523E7-23AE-4A5B-85FF-414CBD38AD10}"/>
    <dgm:cxn modelId="{8197CA46-4DC8-447D-9481-5EB975BDC6A9}" srcId="{6A25A2DB-2A23-4608-B26C-EB511D443B99}" destId="{D9475D3C-AE0B-4A2D-B6C5-81E7D9AEDE86}" srcOrd="3" destOrd="0" parTransId="{089E1AE6-4E37-4FE3-AB46-E6F378A3BEBD}" sibTransId="{D2DABEC5-9772-4B31-84CF-B5885C5A2BF3}"/>
    <dgm:cxn modelId="{5433DA19-542D-4631-83E2-C106CB67CAC8}" type="presOf" srcId="{5A0011E6-0369-428A-A2B3-709C25A7FC53}" destId="{C9FA43B0-A1E8-4E8C-B591-879F81536867}" srcOrd="0" destOrd="0" presId="urn:microsoft.com/office/officeart/2005/8/layout/cycle4"/>
    <dgm:cxn modelId="{8E54145C-4ACD-4E3B-B764-BE16DB9FE911}" type="presOf" srcId="{6A25A2DB-2A23-4608-B26C-EB511D443B99}" destId="{72B62328-9315-45C9-9215-CD42ECA37FFD}" srcOrd="0" destOrd="0" presId="urn:microsoft.com/office/officeart/2005/8/layout/cycle4"/>
    <dgm:cxn modelId="{CDEC02DA-1905-4ED7-8C1A-40AB13288B2F}" type="presOf" srcId="{9A28FFC0-87A8-4281-B161-A7BC3DEAED0E}" destId="{381EBBF5-532A-4964-8D49-AE7CCD4315B8}" srcOrd="0" destOrd="0" presId="urn:microsoft.com/office/officeart/2005/8/layout/cycle4"/>
    <dgm:cxn modelId="{92A6FE64-7AA2-4829-A91C-1E34D977725E}" type="presOf" srcId="{D9475D3C-AE0B-4A2D-B6C5-81E7D9AEDE86}" destId="{17FD43BC-FDE2-45A0-AB6F-AFC55590FDD8}" srcOrd="0" destOrd="0" presId="urn:microsoft.com/office/officeart/2005/8/layout/cycle4"/>
    <dgm:cxn modelId="{5E106BB4-D5EA-4315-AE66-813D57342B51}" type="presParOf" srcId="{72B62328-9315-45C9-9215-CD42ECA37FFD}" destId="{410991E6-F8E2-4C8D-BACD-49E2B751DFB8}" srcOrd="0" destOrd="0" presId="urn:microsoft.com/office/officeart/2005/8/layout/cycle4"/>
    <dgm:cxn modelId="{31BF745E-990A-4C81-BB06-0EF830416A3E}" type="presParOf" srcId="{410991E6-F8E2-4C8D-BACD-49E2B751DFB8}" destId="{824B5578-B6B4-43DC-9213-44FBB17C15B8}" srcOrd="0" destOrd="0" presId="urn:microsoft.com/office/officeart/2005/8/layout/cycle4"/>
    <dgm:cxn modelId="{F9E9262D-8781-40C3-9A28-8FC9E254B152}" type="presParOf" srcId="{72B62328-9315-45C9-9215-CD42ECA37FFD}" destId="{E28DA1EF-8BC5-4C8B-B598-2AE6D12A1D37}" srcOrd="1" destOrd="0" presId="urn:microsoft.com/office/officeart/2005/8/layout/cycle4"/>
    <dgm:cxn modelId="{4393CA4A-F963-4A61-9DFE-848C2999B610}" type="presParOf" srcId="{E28DA1EF-8BC5-4C8B-B598-2AE6D12A1D37}" destId="{C9FA43B0-A1E8-4E8C-B591-879F81536867}" srcOrd="0" destOrd="0" presId="urn:microsoft.com/office/officeart/2005/8/layout/cycle4"/>
    <dgm:cxn modelId="{B0F0C5A7-C13B-406F-8104-1C227A620000}" type="presParOf" srcId="{E28DA1EF-8BC5-4C8B-B598-2AE6D12A1D37}" destId="{B33BEB0C-8B0A-47D7-9DD6-A4E0F98714F2}" srcOrd="1" destOrd="0" presId="urn:microsoft.com/office/officeart/2005/8/layout/cycle4"/>
    <dgm:cxn modelId="{55BE5820-E363-407A-A0CD-7CD01B4584CD}" type="presParOf" srcId="{E28DA1EF-8BC5-4C8B-B598-2AE6D12A1D37}" destId="{381EBBF5-532A-4964-8D49-AE7CCD4315B8}" srcOrd="2" destOrd="0" presId="urn:microsoft.com/office/officeart/2005/8/layout/cycle4"/>
    <dgm:cxn modelId="{348C7F34-8AF8-475C-A856-BC869EB0B106}" type="presParOf" srcId="{E28DA1EF-8BC5-4C8B-B598-2AE6D12A1D37}" destId="{17FD43BC-FDE2-45A0-AB6F-AFC55590FDD8}" srcOrd="3" destOrd="0" presId="urn:microsoft.com/office/officeart/2005/8/layout/cycle4"/>
    <dgm:cxn modelId="{16DE5B35-6997-450E-BBA5-13B451767067}" type="presParOf" srcId="{E28DA1EF-8BC5-4C8B-B598-2AE6D12A1D37}" destId="{BBED0CF7-B720-483B-8F38-A6D97ED9244C}" srcOrd="4" destOrd="0" presId="urn:microsoft.com/office/officeart/2005/8/layout/cycle4"/>
    <dgm:cxn modelId="{999D5126-EA62-42B2-A19F-6EF9B2EB052C}" type="presParOf" srcId="{72B62328-9315-45C9-9215-CD42ECA37FFD}" destId="{AC5E4A1C-7765-4FF6-AB0B-8EF3B6B907BB}" srcOrd="2" destOrd="0" presId="urn:microsoft.com/office/officeart/2005/8/layout/cycle4"/>
    <dgm:cxn modelId="{EF4B2617-562D-40A5-B958-B4758681EF75}" type="presParOf" srcId="{72B62328-9315-45C9-9215-CD42ECA37FFD}" destId="{448FE41E-C5A0-4E0E-A295-77122697A3A4}" srcOrd="3" destOrd="0" presId="urn:microsoft.com/office/officeart/2005/8/layout/cycle4"/>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8.xml><?xml version="1.0" encoding="utf-8"?>
<dgm:dataModel xmlns:dgm="http://schemas.openxmlformats.org/drawingml/2006/diagram" xmlns:a="http://schemas.openxmlformats.org/drawingml/2006/main">
  <dgm:ptLst>
    <dgm:pt modelId="{025BCC72-CFE4-4CBF-815C-11D8AFB07796}" type="doc">
      <dgm:prSet loTypeId="urn:microsoft.com/office/officeart/2008/layout/VerticalCurvedList" loCatId="list" qsTypeId="urn:microsoft.com/office/officeart/2009/2/quickstyle/3d8" qsCatId="3D" csTypeId="urn:microsoft.com/office/officeart/2005/8/colors/accent1_2" csCatId="accent1" phldr="1"/>
      <dgm:spPr/>
      <dgm:t>
        <a:bodyPr/>
        <a:lstStyle/>
        <a:p>
          <a:endParaRPr lang="en-US"/>
        </a:p>
      </dgm:t>
    </dgm:pt>
    <dgm:pt modelId="{F2DE25F1-6B2D-4DB6-B0DE-5876F03EE124}">
      <dgm:prSet phldrT="[Text]" custT="1"/>
      <dgm:spPr/>
      <dgm:t>
        <a:bodyPr/>
        <a:lstStyle/>
        <a:p>
          <a:r>
            <a:rPr lang="en-US" sz="2600" b="1" dirty="0"/>
            <a:t>Fall 2008—Self Governance Exploratory Committee Formulated</a:t>
          </a:r>
        </a:p>
      </dgm:t>
    </dgm:pt>
    <dgm:pt modelId="{D726249F-B51B-4B1F-8026-160CD38CE018}" type="parTrans" cxnId="{AB343EE0-446F-4240-9311-0E1406A8626A}">
      <dgm:prSet/>
      <dgm:spPr/>
      <dgm:t>
        <a:bodyPr/>
        <a:lstStyle/>
        <a:p>
          <a:endParaRPr lang="en-US"/>
        </a:p>
      </dgm:t>
    </dgm:pt>
    <dgm:pt modelId="{6C291EE8-7D2A-4DFD-8112-F367E23D8798}" type="sibTrans" cxnId="{AB343EE0-446F-4240-9311-0E1406A8626A}">
      <dgm:prSet/>
      <dgm:spPr/>
      <dgm:t>
        <a:bodyPr/>
        <a:lstStyle/>
        <a:p>
          <a:endParaRPr lang="en-US"/>
        </a:p>
      </dgm:t>
    </dgm:pt>
    <dgm:pt modelId="{0742CC79-EE3B-43A4-BC20-126E389671BB}">
      <dgm:prSet phldrT="[Text]" custT="1"/>
      <dgm:spPr/>
      <dgm:t>
        <a:bodyPr/>
        <a:lstStyle/>
        <a:p>
          <a:endParaRPr lang="en-US" sz="2600" b="1" dirty="0"/>
        </a:p>
      </dgm:t>
    </dgm:pt>
    <dgm:pt modelId="{C9A2B1DA-A418-4B61-912E-C90E458AEC2B}" type="parTrans" cxnId="{2E2A19AF-7F3D-45E9-B9AA-187B84490FC4}">
      <dgm:prSet/>
      <dgm:spPr/>
      <dgm:t>
        <a:bodyPr/>
        <a:lstStyle/>
        <a:p>
          <a:endParaRPr lang="en-US"/>
        </a:p>
      </dgm:t>
    </dgm:pt>
    <dgm:pt modelId="{FBA49818-2A65-4255-BD4B-1270889AFFFB}" type="sibTrans" cxnId="{2E2A19AF-7F3D-45E9-B9AA-187B84490FC4}">
      <dgm:prSet/>
      <dgm:spPr/>
      <dgm:t>
        <a:bodyPr/>
        <a:lstStyle/>
        <a:p>
          <a:endParaRPr lang="en-US"/>
        </a:p>
      </dgm:t>
    </dgm:pt>
    <dgm:pt modelId="{704EF175-B15B-46DA-9964-CD11F1011E6C}">
      <dgm:prSet phldrT="[Text]" custT="1"/>
      <dgm:spPr/>
      <dgm:t>
        <a:bodyPr/>
        <a:lstStyle/>
        <a:p>
          <a:r>
            <a:rPr lang="en-US" sz="2500" b="1" dirty="0"/>
            <a:t>2010-11 –YDS &amp; BIA Officials convene to review SG transition and requirements</a:t>
          </a:r>
        </a:p>
      </dgm:t>
    </dgm:pt>
    <dgm:pt modelId="{0ED9ADDC-6115-4739-AEFA-78EAC0C503E7}" type="parTrans" cxnId="{FAB75D6E-856F-403F-8735-B52718140895}">
      <dgm:prSet/>
      <dgm:spPr/>
      <dgm:t>
        <a:bodyPr/>
        <a:lstStyle/>
        <a:p>
          <a:endParaRPr lang="en-US"/>
        </a:p>
      </dgm:t>
    </dgm:pt>
    <dgm:pt modelId="{CF375BC9-20E2-4E96-9519-81AB2185F9F7}" type="sibTrans" cxnId="{FAB75D6E-856F-403F-8735-B52718140895}">
      <dgm:prSet/>
      <dgm:spPr/>
      <dgm:t>
        <a:bodyPr/>
        <a:lstStyle/>
        <a:p>
          <a:endParaRPr lang="en-US"/>
        </a:p>
      </dgm:t>
    </dgm:pt>
    <dgm:pt modelId="{EB5ABB51-A5CD-436B-877A-8AA18B97F6A3}">
      <dgm:prSet phldrT="[Text]" custT="1"/>
      <dgm:spPr/>
      <dgm:t>
        <a:bodyPr/>
        <a:lstStyle/>
        <a:p>
          <a:r>
            <a:rPr lang="en-US" sz="2600" b="1" dirty="0"/>
            <a:t>March 2012—YDS submits SG application</a:t>
          </a:r>
        </a:p>
      </dgm:t>
    </dgm:pt>
    <dgm:pt modelId="{E7729F6B-D083-4808-A880-C640B9A388B2}" type="parTrans" cxnId="{FF84DE7F-78C9-4B73-831C-D0356A9C6768}">
      <dgm:prSet/>
      <dgm:spPr/>
      <dgm:t>
        <a:bodyPr/>
        <a:lstStyle/>
        <a:p>
          <a:endParaRPr lang="en-US"/>
        </a:p>
      </dgm:t>
    </dgm:pt>
    <dgm:pt modelId="{24D576EA-BB26-48EA-B5BD-27F2AED271F6}" type="sibTrans" cxnId="{FF84DE7F-78C9-4B73-831C-D0356A9C6768}">
      <dgm:prSet/>
      <dgm:spPr/>
      <dgm:t>
        <a:bodyPr/>
        <a:lstStyle/>
        <a:p>
          <a:endParaRPr lang="en-US"/>
        </a:p>
      </dgm:t>
    </dgm:pt>
    <dgm:pt modelId="{8207D93B-09E0-46B0-A528-9A5CDF9A18F2}">
      <dgm:prSet custT="1"/>
      <dgm:spPr/>
      <dgm:t>
        <a:bodyPr/>
        <a:lstStyle/>
        <a:p>
          <a:endParaRPr lang="en-US" sz="2600" b="1" dirty="0"/>
        </a:p>
      </dgm:t>
    </dgm:pt>
    <dgm:pt modelId="{E733BAF6-03FE-4504-8059-86CD3BBE8EF6}" type="parTrans" cxnId="{9D1AC144-DF32-4C08-B55D-2F5EC673BED1}">
      <dgm:prSet/>
      <dgm:spPr/>
      <dgm:t>
        <a:bodyPr/>
        <a:lstStyle/>
        <a:p>
          <a:endParaRPr lang="en-US"/>
        </a:p>
      </dgm:t>
    </dgm:pt>
    <dgm:pt modelId="{B172C934-CCA6-4BC5-B087-3545795BD9BE}" type="sibTrans" cxnId="{9D1AC144-DF32-4C08-B55D-2F5EC673BED1}">
      <dgm:prSet/>
      <dgm:spPr/>
      <dgm:t>
        <a:bodyPr/>
        <a:lstStyle/>
        <a:p>
          <a:endParaRPr lang="en-US"/>
        </a:p>
      </dgm:t>
    </dgm:pt>
    <dgm:pt modelId="{A7369223-E279-4652-9F0C-7E404B1E97D1}">
      <dgm:prSet custT="1"/>
      <dgm:spPr/>
      <dgm:t>
        <a:bodyPr/>
        <a:lstStyle/>
        <a:p>
          <a:endParaRPr lang="en-US" sz="2600" b="1" dirty="0"/>
        </a:p>
      </dgm:t>
    </dgm:pt>
    <dgm:pt modelId="{8F1D7E3C-5AF5-4073-AEEA-E749F5E7AE9F}" type="parTrans" cxnId="{E1BAA8D2-65AF-4EA3-98B6-423C290E2E9A}">
      <dgm:prSet/>
      <dgm:spPr/>
      <dgm:t>
        <a:bodyPr/>
        <a:lstStyle/>
        <a:p>
          <a:endParaRPr lang="en-US"/>
        </a:p>
      </dgm:t>
    </dgm:pt>
    <dgm:pt modelId="{B0E15A83-2BC1-4209-9F9E-2E44DE63F4BE}" type="sibTrans" cxnId="{E1BAA8D2-65AF-4EA3-98B6-423C290E2E9A}">
      <dgm:prSet/>
      <dgm:spPr/>
      <dgm:t>
        <a:bodyPr/>
        <a:lstStyle/>
        <a:p>
          <a:endParaRPr lang="en-US"/>
        </a:p>
      </dgm:t>
    </dgm:pt>
    <dgm:pt modelId="{82AE5618-3DAE-4814-91CB-287AF651B60A}">
      <dgm:prSet custT="1"/>
      <dgm:spPr/>
      <dgm:t>
        <a:bodyPr/>
        <a:lstStyle/>
        <a:p>
          <a:r>
            <a:rPr lang="en-US" sz="2600" b="1" dirty="0"/>
            <a:t>April 2012— OSG approves YDS application</a:t>
          </a:r>
        </a:p>
      </dgm:t>
    </dgm:pt>
    <dgm:pt modelId="{C23199AA-8D25-4CEE-8A0D-6EBB753B5FF1}" type="parTrans" cxnId="{4AA7124B-E88F-48A4-9518-6E2672592362}">
      <dgm:prSet/>
      <dgm:spPr/>
      <dgm:t>
        <a:bodyPr/>
        <a:lstStyle/>
        <a:p>
          <a:endParaRPr lang="en-US"/>
        </a:p>
      </dgm:t>
    </dgm:pt>
    <dgm:pt modelId="{01962C55-CF79-4D77-BD62-027FA199D683}" type="sibTrans" cxnId="{4AA7124B-E88F-48A4-9518-6E2672592362}">
      <dgm:prSet/>
      <dgm:spPr/>
      <dgm:t>
        <a:bodyPr/>
        <a:lstStyle/>
        <a:p>
          <a:endParaRPr lang="en-US"/>
        </a:p>
      </dgm:t>
    </dgm:pt>
    <dgm:pt modelId="{56FE7E90-02B9-4CA2-AAAE-6635FBB2E38F}">
      <dgm:prSet/>
      <dgm:spPr/>
      <dgm:t>
        <a:bodyPr/>
        <a:lstStyle/>
        <a:p>
          <a:r>
            <a:rPr lang="en-US" b="1" dirty="0"/>
            <a:t>July 23-24</a:t>
          </a:r>
          <a:r>
            <a:rPr lang="en-US" b="1" baseline="30000" dirty="0"/>
            <a:t>th</a:t>
          </a:r>
          <a:r>
            <a:rPr lang="en-US" b="1" dirty="0"/>
            <a:t> SG Negotiations take place</a:t>
          </a:r>
        </a:p>
      </dgm:t>
    </dgm:pt>
    <dgm:pt modelId="{038F6AF5-7611-4864-BABA-3001378309F3}" type="parTrans" cxnId="{C7E76867-7294-48A2-B04D-AE8382DCDD76}">
      <dgm:prSet/>
      <dgm:spPr/>
      <dgm:t>
        <a:bodyPr/>
        <a:lstStyle/>
        <a:p>
          <a:endParaRPr lang="en-US"/>
        </a:p>
      </dgm:t>
    </dgm:pt>
    <dgm:pt modelId="{8AEF4526-6A8B-45D5-AB42-4F17ACFDD937}" type="sibTrans" cxnId="{C7E76867-7294-48A2-B04D-AE8382DCDD76}">
      <dgm:prSet/>
      <dgm:spPr/>
      <dgm:t>
        <a:bodyPr/>
        <a:lstStyle/>
        <a:p>
          <a:endParaRPr lang="en-US"/>
        </a:p>
      </dgm:t>
    </dgm:pt>
    <dgm:pt modelId="{D942018B-B8E3-4C59-ADCE-C3C2764881FE}" type="pres">
      <dgm:prSet presAssocID="{025BCC72-CFE4-4CBF-815C-11D8AFB07796}" presName="Name0" presStyleCnt="0">
        <dgm:presLayoutVars>
          <dgm:chMax val="7"/>
          <dgm:chPref val="7"/>
          <dgm:dir/>
        </dgm:presLayoutVars>
      </dgm:prSet>
      <dgm:spPr/>
      <dgm:t>
        <a:bodyPr/>
        <a:lstStyle/>
        <a:p>
          <a:endParaRPr lang="en-US"/>
        </a:p>
      </dgm:t>
    </dgm:pt>
    <dgm:pt modelId="{AB03A0A1-23A9-49B1-A8AA-5F0A846E827B}" type="pres">
      <dgm:prSet presAssocID="{025BCC72-CFE4-4CBF-815C-11D8AFB07796}" presName="Name1" presStyleCnt="0"/>
      <dgm:spPr/>
    </dgm:pt>
    <dgm:pt modelId="{274AED5A-9DDA-423F-9C54-6140DA09E085}" type="pres">
      <dgm:prSet presAssocID="{025BCC72-CFE4-4CBF-815C-11D8AFB07796}" presName="cycle" presStyleCnt="0"/>
      <dgm:spPr/>
    </dgm:pt>
    <dgm:pt modelId="{A12121E5-E374-453D-BE4D-80903CED560C}" type="pres">
      <dgm:prSet presAssocID="{025BCC72-CFE4-4CBF-815C-11D8AFB07796}" presName="srcNode" presStyleLbl="node1" presStyleIdx="0" presStyleCnt="5"/>
      <dgm:spPr/>
    </dgm:pt>
    <dgm:pt modelId="{73A06796-4BB9-4720-AE92-EE6652BCD429}" type="pres">
      <dgm:prSet presAssocID="{025BCC72-CFE4-4CBF-815C-11D8AFB07796}" presName="conn" presStyleLbl="parChTrans1D2" presStyleIdx="0" presStyleCnt="1"/>
      <dgm:spPr/>
      <dgm:t>
        <a:bodyPr/>
        <a:lstStyle/>
        <a:p>
          <a:endParaRPr lang="en-US"/>
        </a:p>
      </dgm:t>
    </dgm:pt>
    <dgm:pt modelId="{95CC081A-3E49-49F0-B90B-18134B6D24E1}" type="pres">
      <dgm:prSet presAssocID="{025BCC72-CFE4-4CBF-815C-11D8AFB07796}" presName="extraNode" presStyleLbl="node1" presStyleIdx="0" presStyleCnt="5"/>
      <dgm:spPr/>
    </dgm:pt>
    <dgm:pt modelId="{FE29B998-B038-4DE2-9C8C-0BE5009D10BD}" type="pres">
      <dgm:prSet presAssocID="{025BCC72-CFE4-4CBF-815C-11D8AFB07796}" presName="dstNode" presStyleLbl="node1" presStyleIdx="0" presStyleCnt="5"/>
      <dgm:spPr/>
    </dgm:pt>
    <dgm:pt modelId="{9A08546C-7F57-4454-B961-303BA809870B}" type="pres">
      <dgm:prSet presAssocID="{F2DE25F1-6B2D-4DB6-B0DE-5876F03EE124}" presName="text_1" presStyleLbl="node1" presStyleIdx="0" presStyleCnt="5">
        <dgm:presLayoutVars>
          <dgm:bulletEnabled val="1"/>
        </dgm:presLayoutVars>
      </dgm:prSet>
      <dgm:spPr/>
      <dgm:t>
        <a:bodyPr/>
        <a:lstStyle/>
        <a:p>
          <a:endParaRPr lang="en-US"/>
        </a:p>
      </dgm:t>
    </dgm:pt>
    <dgm:pt modelId="{2A4CE7E9-E1B1-4B2D-984A-0835CEA6960E}" type="pres">
      <dgm:prSet presAssocID="{F2DE25F1-6B2D-4DB6-B0DE-5876F03EE124}" presName="accent_1" presStyleCnt="0"/>
      <dgm:spPr/>
    </dgm:pt>
    <dgm:pt modelId="{7A5E2BBF-2B37-4EA9-B6FE-920FB337D499}" type="pres">
      <dgm:prSet presAssocID="{F2DE25F1-6B2D-4DB6-B0DE-5876F03EE124}" presName="accentRepeatNode" presStyleLbl="solidFgAcc1" presStyleIdx="0" presStyleCnt="5"/>
      <dgm:spPr/>
    </dgm:pt>
    <dgm:pt modelId="{254C4E72-FF88-4B8B-84DB-FCBAA9A4829C}" type="pres">
      <dgm:prSet presAssocID="{704EF175-B15B-46DA-9964-CD11F1011E6C}" presName="text_2" presStyleLbl="node1" presStyleIdx="1" presStyleCnt="5">
        <dgm:presLayoutVars>
          <dgm:bulletEnabled val="1"/>
        </dgm:presLayoutVars>
      </dgm:prSet>
      <dgm:spPr/>
      <dgm:t>
        <a:bodyPr/>
        <a:lstStyle/>
        <a:p>
          <a:endParaRPr lang="en-US"/>
        </a:p>
      </dgm:t>
    </dgm:pt>
    <dgm:pt modelId="{B3D0B99E-BBA3-47F2-A7F3-5F55B4BE1AE2}" type="pres">
      <dgm:prSet presAssocID="{704EF175-B15B-46DA-9964-CD11F1011E6C}" presName="accent_2" presStyleCnt="0"/>
      <dgm:spPr/>
    </dgm:pt>
    <dgm:pt modelId="{F4B4FB9C-4D96-499F-98EB-7E19E49037DE}" type="pres">
      <dgm:prSet presAssocID="{704EF175-B15B-46DA-9964-CD11F1011E6C}" presName="accentRepeatNode" presStyleLbl="solidFgAcc1" presStyleIdx="1" presStyleCnt="5"/>
      <dgm:spPr/>
    </dgm:pt>
    <dgm:pt modelId="{66E0DE3C-7102-45EE-9F45-5F17DFBA1950}" type="pres">
      <dgm:prSet presAssocID="{EB5ABB51-A5CD-436B-877A-8AA18B97F6A3}" presName="text_3" presStyleLbl="node1" presStyleIdx="2" presStyleCnt="5">
        <dgm:presLayoutVars>
          <dgm:bulletEnabled val="1"/>
        </dgm:presLayoutVars>
      </dgm:prSet>
      <dgm:spPr/>
      <dgm:t>
        <a:bodyPr/>
        <a:lstStyle/>
        <a:p>
          <a:endParaRPr lang="en-US"/>
        </a:p>
      </dgm:t>
    </dgm:pt>
    <dgm:pt modelId="{DBE91ED8-AE6D-4F6C-AB8E-467C5578F452}" type="pres">
      <dgm:prSet presAssocID="{EB5ABB51-A5CD-436B-877A-8AA18B97F6A3}" presName="accent_3" presStyleCnt="0"/>
      <dgm:spPr/>
    </dgm:pt>
    <dgm:pt modelId="{D85BDCA8-6A56-4FEE-B9FD-49A42517D240}" type="pres">
      <dgm:prSet presAssocID="{EB5ABB51-A5CD-436B-877A-8AA18B97F6A3}" presName="accentRepeatNode" presStyleLbl="solidFgAcc1" presStyleIdx="2" presStyleCnt="5"/>
      <dgm:spPr/>
    </dgm:pt>
    <dgm:pt modelId="{2B98FB68-4926-4195-A784-25228A7B3A72}" type="pres">
      <dgm:prSet presAssocID="{82AE5618-3DAE-4814-91CB-287AF651B60A}" presName="text_4" presStyleLbl="node1" presStyleIdx="3" presStyleCnt="5">
        <dgm:presLayoutVars>
          <dgm:bulletEnabled val="1"/>
        </dgm:presLayoutVars>
      </dgm:prSet>
      <dgm:spPr/>
      <dgm:t>
        <a:bodyPr/>
        <a:lstStyle/>
        <a:p>
          <a:endParaRPr lang="en-US"/>
        </a:p>
      </dgm:t>
    </dgm:pt>
    <dgm:pt modelId="{B4022D24-609A-4222-B5B4-03EAB2A92918}" type="pres">
      <dgm:prSet presAssocID="{82AE5618-3DAE-4814-91CB-287AF651B60A}" presName="accent_4" presStyleCnt="0"/>
      <dgm:spPr/>
    </dgm:pt>
    <dgm:pt modelId="{47ED180D-552A-46C1-9E3A-E6DBA50C741B}" type="pres">
      <dgm:prSet presAssocID="{82AE5618-3DAE-4814-91CB-287AF651B60A}" presName="accentRepeatNode" presStyleLbl="solidFgAcc1" presStyleIdx="3" presStyleCnt="5"/>
      <dgm:spPr/>
    </dgm:pt>
    <dgm:pt modelId="{37552B29-94A3-4797-BA2A-A1006DA2FB0E}" type="pres">
      <dgm:prSet presAssocID="{56FE7E90-02B9-4CA2-AAAE-6635FBB2E38F}" presName="text_5" presStyleLbl="node1" presStyleIdx="4" presStyleCnt="5">
        <dgm:presLayoutVars>
          <dgm:bulletEnabled val="1"/>
        </dgm:presLayoutVars>
      </dgm:prSet>
      <dgm:spPr/>
      <dgm:t>
        <a:bodyPr/>
        <a:lstStyle/>
        <a:p>
          <a:endParaRPr lang="en-US"/>
        </a:p>
      </dgm:t>
    </dgm:pt>
    <dgm:pt modelId="{67673849-BDBA-4FA6-9DCE-CC0CA792E75C}" type="pres">
      <dgm:prSet presAssocID="{56FE7E90-02B9-4CA2-AAAE-6635FBB2E38F}" presName="accent_5" presStyleCnt="0"/>
      <dgm:spPr/>
    </dgm:pt>
    <dgm:pt modelId="{EF18098B-3B17-4F58-B4F6-E47EB5AB59AF}" type="pres">
      <dgm:prSet presAssocID="{56FE7E90-02B9-4CA2-AAAE-6635FBB2E38F}" presName="accentRepeatNode" presStyleLbl="solidFgAcc1" presStyleIdx="4" presStyleCnt="5"/>
      <dgm:spPr/>
    </dgm:pt>
  </dgm:ptLst>
  <dgm:cxnLst>
    <dgm:cxn modelId="{C7E76867-7294-48A2-B04D-AE8382DCDD76}" srcId="{025BCC72-CFE4-4CBF-815C-11D8AFB07796}" destId="{56FE7E90-02B9-4CA2-AAAE-6635FBB2E38F}" srcOrd="4" destOrd="0" parTransId="{038F6AF5-7611-4864-BABA-3001378309F3}" sibTransId="{8AEF4526-6A8B-45D5-AB42-4F17ACFDD937}"/>
    <dgm:cxn modelId="{631036EC-BE91-43EF-A080-50E8EE0D14AF}" type="presOf" srcId="{FBA49818-2A65-4255-BD4B-1270889AFFFB}" destId="{73A06796-4BB9-4720-AE92-EE6652BCD429}" srcOrd="0" destOrd="0" presId="urn:microsoft.com/office/officeart/2008/layout/VerticalCurvedList"/>
    <dgm:cxn modelId="{26EDDF98-0E4E-40C3-9058-252F73086A21}" type="presOf" srcId="{8207D93B-09E0-46B0-A528-9A5CDF9A18F2}" destId="{66E0DE3C-7102-45EE-9F45-5F17DFBA1950}" srcOrd="0" destOrd="2" presId="urn:microsoft.com/office/officeart/2008/layout/VerticalCurvedList"/>
    <dgm:cxn modelId="{2E2A19AF-7F3D-45E9-B9AA-187B84490FC4}" srcId="{F2DE25F1-6B2D-4DB6-B0DE-5876F03EE124}" destId="{0742CC79-EE3B-43A4-BC20-126E389671BB}" srcOrd="0" destOrd="0" parTransId="{C9A2B1DA-A418-4B61-912E-C90E458AEC2B}" sibTransId="{FBA49818-2A65-4255-BD4B-1270889AFFFB}"/>
    <dgm:cxn modelId="{DFA83C29-E7EB-4917-931E-760207CACA30}" type="presOf" srcId="{82AE5618-3DAE-4814-91CB-287AF651B60A}" destId="{2B98FB68-4926-4195-A784-25228A7B3A72}" srcOrd="0" destOrd="0" presId="urn:microsoft.com/office/officeart/2008/layout/VerticalCurvedList"/>
    <dgm:cxn modelId="{C7414B22-149A-4212-8345-CCD7B209EBB6}" type="presOf" srcId="{F2DE25F1-6B2D-4DB6-B0DE-5876F03EE124}" destId="{9A08546C-7F57-4454-B961-303BA809870B}" srcOrd="0" destOrd="0" presId="urn:microsoft.com/office/officeart/2008/layout/VerticalCurvedList"/>
    <dgm:cxn modelId="{AB343EE0-446F-4240-9311-0E1406A8626A}" srcId="{025BCC72-CFE4-4CBF-815C-11D8AFB07796}" destId="{F2DE25F1-6B2D-4DB6-B0DE-5876F03EE124}" srcOrd="0" destOrd="0" parTransId="{D726249F-B51B-4B1F-8026-160CD38CE018}" sibTransId="{6C291EE8-7D2A-4DFD-8112-F367E23D8798}"/>
    <dgm:cxn modelId="{B0C67026-4A17-4D0F-A2AE-8748EE0CA144}" type="presOf" srcId="{A7369223-E279-4652-9F0C-7E404B1E97D1}" destId="{66E0DE3C-7102-45EE-9F45-5F17DFBA1950}" srcOrd="0" destOrd="1" presId="urn:microsoft.com/office/officeart/2008/layout/VerticalCurvedList"/>
    <dgm:cxn modelId="{FF84DE7F-78C9-4B73-831C-D0356A9C6768}" srcId="{025BCC72-CFE4-4CBF-815C-11D8AFB07796}" destId="{EB5ABB51-A5CD-436B-877A-8AA18B97F6A3}" srcOrd="2" destOrd="0" parTransId="{E7729F6B-D083-4808-A880-C640B9A388B2}" sibTransId="{24D576EA-BB26-48EA-B5BD-27F2AED271F6}"/>
    <dgm:cxn modelId="{FC680552-581D-4265-9600-13DE09DF13FF}" type="presOf" srcId="{025BCC72-CFE4-4CBF-815C-11D8AFB07796}" destId="{D942018B-B8E3-4C59-ADCE-C3C2764881FE}" srcOrd="0" destOrd="0" presId="urn:microsoft.com/office/officeart/2008/layout/VerticalCurvedList"/>
    <dgm:cxn modelId="{DA9563A2-864D-435C-AEEB-1619E8CDEC86}" type="presOf" srcId="{704EF175-B15B-46DA-9964-CD11F1011E6C}" destId="{254C4E72-FF88-4B8B-84DB-FCBAA9A4829C}" srcOrd="0" destOrd="0" presId="urn:microsoft.com/office/officeart/2008/layout/VerticalCurvedList"/>
    <dgm:cxn modelId="{E1BAA8D2-65AF-4EA3-98B6-423C290E2E9A}" srcId="{EB5ABB51-A5CD-436B-877A-8AA18B97F6A3}" destId="{A7369223-E279-4652-9F0C-7E404B1E97D1}" srcOrd="0" destOrd="0" parTransId="{8F1D7E3C-5AF5-4073-AEEA-E749F5E7AE9F}" sibTransId="{B0E15A83-2BC1-4209-9F9E-2E44DE63F4BE}"/>
    <dgm:cxn modelId="{4AA7124B-E88F-48A4-9518-6E2672592362}" srcId="{025BCC72-CFE4-4CBF-815C-11D8AFB07796}" destId="{82AE5618-3DAE-4814-91CB-287AF651B60A}" srcOrd="3" destOrd="0" parTransId="{C23199AA-8D25-4CEE-8A0D-6EBB753B5FF1}" sibTransId="{01962C55-CF79-4D77-BD62-027FA199D683}"/>
    <dgm:cxn modelId="{53525161-B425-4B52-A340-0C271EEAEE89}" type="presOf" srcId="{0742CC79-EE3B-43A4-BC20-126E389671BB}" destId="{9A08546C-7F57-4454-B961-303BA809870B}" srcOrd="0" destOrd="1" presId="urn:microsoft.com/office/officeart/2008/layout/VerticalCurvedList"/>
    <dgm:cxn modelId="{78607920-8DBC-4CA6-BA6E-B6D6322355F2}" type="presOf" srcId="{EB5ABB51-A5CD-436B-877A-8AA18B97F6A3}" destId="{66E0DE3C-7102-45EE-9F45-5F17DFBA1950}" srcOrd="0" destOrd="0" presId="urn:microsoft.com/office/officeart/2008/layout/VerticalCurvedList"/>
    <dgm:cxn modelId="{FAB75D6E-856F-403F-8735-B52718140895}" srcId="{025BCC72-CFE4-4CBF-815C-11D8AFB07796}" destId="{704EF175-B15B-46DA-9964-CD11F1011E6C}" srcOrd="1" destOrd="0" parTransId="{0ED9ADDC-6115-4739-AEFA-78EAC0C503E7}" sibTransId="{CF375BC9-20E2-4E96-9519-81AB2185F9F7}"/>
    <dgm:cxn modelId="{9D1AC144-DF32-4C08-B55D-2F5EC673BED1}" srcId="{EB5ABB51-A5CD-436B-877A-8AA18B97F6A3}" destId="{8207D93B-09E0-46B0-A528-9A5CDF9A18F2}" srcOrd="1" destOrd="0" parTransId="{E733BAF6-03FE-4504-8059-86CD3BBE8EF6}" sibTransId="{B172C934-CCA6-4BC5-B087-3545795BD9BE}"/>
    <dgm:cxn modelId="{144B1398-056E-42C8-8E5F-173B6A225DD3}" type="presOf" srcId="{56FE7E90-02B9-4CA2-AAAE-6635FBB2E38F}" destId="{37552B29-94A3-4797-BA2A-A1006DA2FB0E}" srcOrd="0" destOrd="0" presId="urn:microsoft.com/office/officeart/2008/layout/VerticalCurvedList"/>
    <dgm:cxn modelId="{FF92C660-D310-4B49-95F5-D409B1CB87D8}" type="presParOf" srcId="{D942018B-B8E3-4C59-ADCE-C3C2764881FE}" destId="{AB03A0A1-23A9-49B1-A8AA-5F0A846E827B}" srcOrd="0" destOrd="0" presId="urn:microsoft.com/office/officeart/2008/layout/VerticalCurvedList"/>
    <dgm:cxn modelId="{475B1CA1-9124-4DA9-B1C7-C9B165458DF0}" type="presParOf" srcId="{AB03A0A1-23A9-49B1-A8AA-5F0A846E827B}" destId="{274AED5A-9DDA-423F-9C54-6140DA09E085}" srcOrd="0" destOrd="0" presId="urn:microsoft.com/office/officeart/2008/layout/VerticalCurvedList"/>
    <dgm:cxn modelId="{93AE5055-BD79-424D-AE9C-E0845A73F0E2}" type="presParOf" srcId="{274AED5A-9DDA-423F-9C54-6140DA09E085}" destId="{A12121E5-E374-453D-BE4D-80903CED560C}" srcOrd="0" destOrd="0" presId="urn:microsoft.com/office/officeart/2008/layout/VerticalCurvedList"/>
    <dgm:cxn modelId="{8E19D185-B6BD-455C-9B03-22B0F4981824}" type="presParOf" srcId="{274AED5A-9DDA-423F-9C54-6140DA09E085}" destId="{73A06796-4BB9-4720-AE92-EE6652BCD429}" srcOrd="1" destOrd="0" presId="urn:microsoft.com/office/officeart/2008/layout/VerticalCurvedList"/>
    <dgm:cxn modelId="{FACE710F-41FA-4C4F-9336-1F883525DC1A}" type="presParOf" srcId="{274AED5A-9DDA-423F-9C54-6140DA09E085}" destId="{95CC081A-3E49-49F0-B90B-18134B6D24E1}" srcOrd="2" destOrd="0" presId="urn:microsoft.com/office/officeart/2008/layout/VerticalCurvedList"/>
    <dgm:cxn modelId="{43B0236B-F5BD-4B0D-8B1F-1643DE360ADA}" type="presParOf" srcId="{274AED5A-9DDA-423F-9C54-6140DA09E085}" destId="{FE29B998-B038-4DE2-9C8C-0BE5009D10BD}" srcOrd="3" destOrd="0" presId="urn:microsoft.com/office/officeart/2008/layout/VerticalCurvedList"/>
    <dgm:cxn modelId="{1D37DD63-0917-4F62-A119-57E58DE8797A}" type="presParOf" srcId="{AB03A0A1-23A9-49B1-A8AA-5F0A846E827B}" destId="{9A08546C-7F57-4454-B961-303BA809870B}" srcOrd="1" destOrd="0" presId="urn:microsoft.com/office/officeart/2008/layout/VerticalCurvedList"/>
    <dgm:cxn modelId="{1F3785EF-584F-4C9C-BB85-72666187E52E}" type="presParOf" srcId="{AB03A0A1-23A9-49B1-A8AA-5F0A846E827B}" destId="{2A4CE7E9-E1B1-4B2D-984A-0835CEA6960E}" srcOrd="2" destOrd="0" presId="urn:microsoft.com/office/officeart/2008/layout/VerticalCurvedList"/>
    <dgm:cxn modelId="{213AFF10-C044-496E-A945-8F13E3046A5D}" type="presParOf" srcId="{2A4CE7E9-E1B1-4B2D-984A-0835CEA6960E}" destId="{7A5E2BBF-2B37-4EA9-B6FE-920FB337D499}" srcOrd="0" destOrd="0" presId="urn:microsoft.com/office/officeart/2008/layout/VerticalCurvedList"/>
    <dgm:cxn modelId="{D9F85554-6611-4FB6-9EA2-A45C3587D1E2}" type="presParOf" srcId="{AB03A0A1-23A9-49B1-A8AA-5F0A846E827B}" destId="{254C4E72-FF88-4B8B-84DB-FCBAA9A4829C}" srcOrd="3" destOrd="0" presId="urn:microsoft.com/office/officeart/2008/layout/VerticalCurvedList"/>
    <dgm:cxn modelId="{FC1364EF-EBC6-4650-BDF3-04198A53EE1E}" type="presParOf" srcId="{AB03A0A1-23A9-49B1-A8AA-5F0A846E827B}" destId="{B3D0B99E-BBA3-47F2-A7F3-5F55B4BE1AE2}" srcOrd="4" destOrd="0" presId="urn:microsoft.com/office/officeart/2008/layout/VerticalCurvedList"/>
    <dgm:cxn modelId="{0DB1B955-A070-4CF8-BE61-D267D9CEA5E5}" type="presParOf" srcId="{B3D0B99E-BBA3-47F2-A7F3-5F55B4BE1AE2}" destId="{F4B4FB9C-4D96-499F-98EB-7E19E49037DE}" srcOrd="0" destOrd="0" presId="urn:microsoft.com/office/officeart/2008/layout/VerticalCurvedList"/>
    <dgm:cxn modelId="{B0F4E3C2-1E12-4181-9754-860B3BACCD88}" type="presParOf" srcId="{AB03A0A1-23A9-49B1-A8AA-5F0A846E827B}" destId="{66E0DE3C-7102-45EE-9F45-5F17DFBA1950}" srcOrd="5" destOrd="0" presId="urn:microsoft.com/office/officeart/2008/layout/VerticalCurvedList"/>
    <dgm:cxn modelId="{87627650-32F7-4B21-BF6B-3417BA8FBD23}" type="presParOf" srcId="{AB03A0A1-23A9-49B1-A8AA-5F0A846E827B}" destId="{DBE91ED8-AE6D-4F6C-AB8E-467C5578F452}" srcOrd="6" destOrd="0" presId="urn:microsoft.com/office/officeart/2008/layout/VerticalCurvedList"/>
    <dgm:cxn modelId="{23420075-8431-4F1D-8C34-D6F08BFE4834}" type="presParOf" srcId="{DBE91ED8-AE6D-4F6C-AB8E-467C5578F452}" destId="{D85BDCA8-6A56-4FEE-B9FD-49A42517D240}" srcOrd="0" destOrd="0" presId="urn:microsoft.com/office/officeart/2008/layout/VerticalCurvedList"/>
    <dgm:cxn modelId="{DA169D1D-9C68-40D2-B346-D965B680FCED}" type="presParOf" srcId="{AB03A0A1-23A9-49B1-A8AA-5F0A846E827B}" destId="{2B98FB68-4926-4195-A784-25228A7B3A72}" srcOrd="7" destOrd="0" presId="urn:microsoft.com/office/officeart/2008/layout/VerticalCurvedList"/>
    <dgm:cxn modelId="{FA673F29-C701-46A6-8746-953F11F82CCB}" type="presParOf" srcId="{AB03A0A1-23A9-49B1-A8AA-5F0A846E827B}" destId="{B4022D24-609A-4222-B5B4-03EAB2A92918}" srcOrd="8" destOrd="0" presId="urn:microsoft.com/office/officeart/2008/layout/VerticalCurvedList"/>
    <dgm:cxn modelId="{34F43FE2-DB91-4AB9-B0E0-A8B255C59A78}" type="presParOf" srcId="{B4022D24-609A-4222-B5B4-03EAB2A92918}" destId="{47ED180D-552A-46C1-9E3A-E6DBA50C741B}" srcOrd="0" destOrd="0" presId="urn:microsoft.com/office/officeart/2008/layout/VerticalCurvedList"/>
    <dgm:cxn modelId="{9249B96C-7CBC-4BEB-A62E-BD38879287A5}" type="presParOf" srcId="{AB03A0A1-23A9-49B1-A8AA-5F0A846E827B}" destId="{37552B29-94A3-4797-BA2A-A1006DA2FB0E}" srcOrd="9" destOrd="0" presId="urn:microsoft.com/office/officeart/2008/layout/VerticalCurvedList"/>
    <dgm:cxn modelId="{C5D37750-FAC4-4C02-831E-480D8332D146}" type="presParOf" srcId="{AB03A0A1-23A9-49B1-A8AA-5F0A846E827B}" destId="{67673849-BDBA-4FA6-9DCE-CC0CA792E75C}" srcOrd="10" destOrd="0" presId="urn:microsoft.com/office/officeart/2008/layout/VerticalCurvedList"/>
    <dgm:cxn modelId="{FB51496A-9227-4842-912C-C253968C461C}" type="presParOf" srcId="{67673849-BDBA-4FA6-9DCE-CC0CA792E75C}" destId="{EF18098B-3B17-4F58-B4F6-E47EB5AB59AF}" srcOrd="0" destOrd="0" presId="urn:microsoft.com/office/officeart/2008/layout/VerticalCurvedLis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7AE7A16-FCC6-4AC0-BC67-FCA9EE286F25}">
      <dsp:nvSpPr>
        <dsp:cNvPr id="0" name=""/>
        <dsp:cNvSpPr/>
      </dsp:nvSpPr>
      <dsp:spPr>
        <a:xfrm>
          <a:off x="1557591" y="0"/>
          <a:ext cx="2092261" cy="1162367"/>
        </a:xfrm>
        <a:prstGeom prst="roundRect">
          <a:avLst>
            <a:gd name="adj" fmla="val 10000"/>
          </a:avLst>
        </a:prstGeom>
        <a:solidFill>
          <a:schemeClr val="accent1">
            <a:alpha val="90000"/>
            <a:tint val="40000"/>
            <a:hueOff val="0"/>
            <a:satOff val="0"/>
            <a:lumOff val="0"/>
            <a:alphaOff val="0"/>
          </a:schemeClr>
        </a:solidFill>
        <a:ln w="127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smtClean="0"/>
            <a:t>Ready</a:t>
          </a:r>
          <a:endParaRPr lang="en-US" sz="2400" kern="1200" dirty="0"/>
        </a:p>
      </dsp:txBody>
      <dsp:txXfrm>
        <a:off x="1591636" y="34045"/>
        <a:ext cx="2024171" cy="1094277"/>
      </dsp:txXfrm>
    </dsp:sp>
    <dsp:sp modelId="{F9A87E1F-FBA2-4F62-B29F-FD77FE83B57C}">
      <dsp:nvSpPr>
        <dsp:cNvPr id="0" name=""/>
        <dsp:cNvSpPr/>
      </dsp:nvSpPr>
      <dsp:spPr>
        <a:xfrm>
          <a:off x="4579747" y="0"/>
          <a:ext cx="2092261" cy="1162367"/>
        </a:xfrm>
        <a:prstGeom prst="roundRect">
          <a:avLst>
            <a:gd name="adj" fmla="val 10000"/>
          </a:avLst>
        </a:prstGeom>
        <a:solidFill>
          <a:schemeClr val="accent1">
            <a:alpha val="90000"/>
            <a:tint val="40000"/>
            <a:hueOff val="0"/>
            <a:satOff val="0"/>
            <a:lumOff val="0"/>
            <a:alphaOff val="0"/>
          </a:schemeClr>
        </a:solidFill>
        <a:ln w="127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smtClean="0"/>
            <a:t>Not Ready</a:t>
          </a:r>
          <a:endParaRPr lang="en-US" sz="2400" kern="1200" dirty="0"/>
        </a:p>
      </dsp:txBody>
      <dsp:txXfrm>
        <a:off x="4613792" y="34045"/>
        <a:ext cx="2024171" cy="1094277"/>
      </dsp:txXfrm>
    </dsp:sp>
    <dsp:sp modelId="{12230DFF-AD9C-4142-9D0A-E1E75744CC1A}">
      <dsp:nvSpPr>
        <dsp:cNvPr id="0" name=""/>
        <dsp:cNvSpPr/>
      </dsp:nvSpPr>
      <dsp:spPr>
        <a:xfrm>
          <a:off x="3678912" y="4940062"/>
          <a:ext cx="871775" cy="871775"/>
        </a:xfrm>
        <a:prstGeom prst="triangle">
          <a:avLst/>
        </a:prstGeom>
        <a:solidFill>
          <a:schemeClr val="accent1">
            <a:alpha val="90000"/>
            <a:tint val="40000"/>
            <a:hueOff val="0"/>
            <a:satOff val="0"/>
            <a:lumOff val="0"/>
            <a:alphaOff val="0"/>
          </a:schemeClr>
        </a:solidFill>
        <a:ln w="127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F6882C6A-39A5-4789-8EF0-EB51477383A2}">
      <dsp:nvSpPr>
        <dsp:cNvPr id="0" name=""/>
        <dsp:cNvSpPr/>
      </dsp:nvSpPr>
      <dsp:spPr>
        <a:xfrm rot="21360000">
          <a:off x="1498674" y="4566496"/>
          <a:ext cx="5232251" cy="365874"/>
        </a:xfrm>
        <a:prstGeom prst="rect">
          <a:avLst/>
        </a:prstGeom>
        <a:solidFill>
          <a:schemeClr val="accent1">
            <a:alpha val="90000"/>
            <a:tint val="40000"/>
            <a:hueOff val="0"/>
            <a:satOff val="0"/>
            <a:lumOff val="0"/>
            <a:alphaOff val="0"/>
          </a:schemeClr>
        </a:solidFill>
        <a:ln w="127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C0207A7E-0F73-4981-BC9E-4039ADA90721}">
      <dsp:nvSpPr>
        <dsp:cNvPr id="0" name=""/>
        <dsp:cNvSpPr/>
      </dsp:nvSpPr>
      <dsp:spPr>
        <a:xfrm rot="21360000">
          <a:off x="1507424" y="3907359"/>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smtClean="0"/>
            <a:t>Internal Controls</a:t>
          </a:r>
          <a:endParaRPr lang="en-US" sz="2400" kern="1200" dirty="0"/>
        </a:p>
      </dsp:txBody>
      <dsp:txXfrm>
        <a:off x="1542428" y="3942363"/>
        <a:ext cx="2006351" cy="647051"/>
      </dsp:txXfrm>
    </dsp:sp>
    <dsp:sp modelId="{763A45D8-760D-4944-B8BC-8F966BFD9D82}">
      <dsp:nvSpPr>
        <dsp:cNvPr id="0" name=""/>
        <dsp:cNvSpPr/>
      </dsp:nvSpPr>
      <dsp:spPr>
        <a:xfrm rot="21360000">
          <a:off x="1449305" y="3140196"/>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smtClean="0"/>
            <a:t>Team</a:t>
          </a:r>
          <a:endParaRPr lang="en-US" sz="2400" kern="1200" dirty="0"/>
        </a:p>
      </dsp:txBody>
      <dsp:txXfrm>
        <a:off x="1484309" y="3175200"/>
        <a:ext cx="2006351" cy="647051"/>
      </dsp:txXfrm>
    </dsp:sp>
    <dsp:sp modelId="{FF4CF6DE-3DF1-4683-B29C-D5DC896CB392}">
      <dsp:nvSpPr>
        <dsp:cNvPr id="0" name=""/>
        <dsp:cNvSpPr/>
      </dsp:nvSpPr>
      <dsp:spPr>
        <a:xfrm rot="21360000">
          <a:off x="1391187" y="2373034"/>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smtClean="0"/>
            <a:t>Experience</a:t>
          </a:r>
          <a:endParaRPr lang="en-US" sz="2400" kern="1200" dirty="0"/>
        </a:p>
      </dsp:txBody>
      <dsp:txXfrm>
        <a:off x="1426191" y="2408038"/>
        <a:ext cx="2006351" cy="647051"/>
      </dsp:txXfrm>
    </dsp:sp>
    <dsp:sp modelId="{4A966EDE-F06D-4870-AC2D-81C971F1E1F9}">
      <dsp:nvSpPr>
        <dsp:cNvPr id="0" name=""/>
        <dsp:cNvSpPr/>
      </dsp:nvSpPr>
      <dsp:spPr>
        <a:xfrm rot="21360000">
          <a:off x="1333068" y="1605871"/>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smtClean="0"/>
            <a:t>Established Systems</a:t>
          </a:r>
          <a:endParaRPr lang="en-US" sz="2400" kern="1200" dirty="0"/>
        </a:p>
      </dsp:txBody>
      <dsp:txXfrm>
        <a:off x="1368072" y="1640875"/>
        <a:ext cx="2006351" cy="647051"/>
      </dsp:txXfrm>
    </dsp:sp>
    <dsp:sp modelId="{339591EA-9B75-40DF-B7EA-C1B559ED2C62}">
      <dsp:nvSpPr>
        <dsp:cNvPr id="0" name=""/>
        <dsp:cNvSpPr/>
      </dsp:nvSpPr>
      <dsp:spPr>
        <a:xfrm rot="21360000">
          <a:off x="4529579" y="3698133"/>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smtClean="0"/>
            <a:t>Lack of Systems</a:t>
          </a:r>
          <a:endParaRPr lang="en-US" sz="2400" kern="1200" dirty="0"/>
        </a:p>
      </dsp:txBody>
      <dsp:txXfrm>
        <a:off x="4564583" y="3733137"/>
        <a:ext cx="2006351" cy="647051"/>
      </dsp:txXfrm>
    </dsp:sp>
    <dsp:sp modelId="{1BEDBACF-0F53-4B9C-A52F-5BAC602E5FD6}">
      <dsp:nvSpPr>
        <dsp:cNvPr id="0" name=""/>
        <dsp:cNvSpPr/>
      </dsp:nvSpPr>
      <dsp:spPr>
        <a:xfrm rot="21360000">
          <a:off x="4471461" y="2930970"/>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smtClean="0"/>
            <a:t>Averse to Change</a:t>
          </a:r>
          <a:endParaRPr lang="en-US" sz="2400" kern="1200" dirty="0"/>
        </a:p>
      </dsp:txBody>
      <dsp:txXfrm>
        <a:off x="4506465" y="2965974"/>
        <a:ext cx="2006351" cy="647051"/>
      </dsp:txXfrm>
    </dsp:sp>
    <dsp:sp modelId="{A1887BF3-05B7-467F-88CD-17681E86D373}">
      <dsp:nvSpPr>
        <dsp:cNvPr id="0" name=""/>
        <dsp:cNvSpPr/>
      </dsp:nvSpPr>
      <dsp:spPr>
        <a:xfrm rot="21360000">
          <a:off x="4413343" y="2163808"/>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smtClean="0"/>
            <a:t>Inexperience</a:t>
          </a:r>
          <a:endParaRPr lang="en-US" sz="2400" kern="1200" dirty="0"/>
        </a:p>
      </dsp:txBody>
      <dsp:txXfrm>
        <a:off x="4448347" y="2198812"/>
        <a:ext cx="2006351" cy="647051"/>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7489B32-9CE1-4BFD-9EED-78CE8A111C81}">
      <dsp:nvSpPr>
        <dsp:cNvPr id="0" name=""/>
        <dsp:cNvSpPr/>
      </dsp:nvSpPr>
      <dsp:spPr>
        <a:xfrm rot="5400000">
          <a:off x="403879" y="1425152"/>
          <a:ext cx="1196668" cy="1991229"/>
        </a:xfrm>
        <a:prstGeom prst="corner">
          <a:avLst>
            <a:gd name="adj1" fmla="val 16120"/>
            <a:gd name="adj2" fmla="val 1611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ACC83E0C-D2B2-462C-B6F0-7E242D4435EA}">
      <dsp:nvSpPr>
        <dsp:cNvPr id="0" name=""/>
        <dsp:cNvSpPr/>
      </dsp:nvSpPr>
      <dsp:spPr>
        <a:xfrm>
          <a:off x="204125" y="2020100"/>
          <a:ext cx="1797692" cy="157578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lvl="0" algn="l" defTabSz="977900">
            <a:lnSpc>
              <a:spcPct val="90000"/>
            </a:lnSpc>
            <a:spcBef>
              <a:spcPct val="0"/>
            </a:spcBef>
            <a:spcAft>
              <a:spcPct val="35000"/>
            </a:spcAft>
          </a:pPr>
          <a:r>
            <a:rPr lang="en-US" sz="2200" kern="1200" dirty="0">
              <a:latin typeface="+mn-lt"/>
              <a:cs typeface="Arial" panose="020B0604020202020204" pitchFamily="34" charset="0"/>
            </a:rPr>
            <a:t>Federal Restoration</a:t>
          </a:r>
        </a:p>
        <a:p>
          <a:pPr lvl="0" algn="l" defTabSz="977900">
            <a:lnSpc>
              <a:spcPct val="90000"/>
            </a:lnSpc>
            <a:spcBef>
              <a:spcPct val="0"/>
            </a:spcBef>
            <a:spcAft>
              <a:spcPct val="35000"/>
            </a:spcAft>
          </a:pPr>
          <a:r>
            <a:rPr lang="en-US" sz="2200" kern="1200" dirty="0">
              <a:latin typeface="+mn-lt"/>
              <a:cs typeface="Arial" panose="020B0604020202020204" pitchFamily="34" charset="0"/>
            </a:rPr>
            <a:t>1987</a:t>
          </a:r>
        </a:p>
        <a:p>
          <a:pPr lvl="0" algn="l" defTabSz="977900">
            <a:lnSpc>
              <a:spcPct val="90000"/>
            </a:lnSpc>
            <a:spcBef>
              <a:spcPct val="0"/>
            </a:spcBef>
            <a:spcAft>
              <a:spcPct val="35000"/>
            </a:spcAft>
          </a:pPr>
          <a:endParaRPr lang="en-US" sz="2200" kern="1200" dirty="0"/>
        </a:p>
      </dsp:txBody>
      <dsp:txXfrm>
        <a:off x="204125" y="2020100"/>
        <a:ext cx="1797692" cy="1575783"/>
      </dsp:txXfrm>
    </dsp:sp>
    <dsp:sp modelId="{AF809CAF-37B6-44FA-891E-83E059741A2F}">
      <dsp:nvSpPr>
        <dsp:cNvPr id="0" name=""/>
        <dsp:cNvSpPr/>
      </dsp:nvSpPr>
      <dsp:spPr>
        <a:xfrm>
          <a:off x="1662631" y="1278555"/>
          <a:ext cx="339187" cy="339187"/>
        </a:xfrm>
        <a:prstGeom prst="triangle">
          <a:avLst>
            <a:gd name="adj" fmla="val 10000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64113241-29DA-4C0E-9778-EBD8DE17A4A2}">
      <dsp:nvSpPr>
        <dsp:cNvPr id="0" name=""/>
        <dsp:cNvSpPr/>
      </dsp:nvSpPr>
      <dsp:spPr>
        <a:xfrm rot="5400000">
          <a:off x="2604606" y="880579"/>
          <a:ext cx="1196668" cy="1991229"/>
        </a:xfrm>
        <a:prstGeom prst="corner">
          <a:avLst>
            <a:gd name="adj1" fmla="val 16120"/>
            <a:gd name="adj2" fmla="val 1611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D7091381-190E-45FC-B18A-1D161F3F0AB5}">
      <dsp:nvSpPr>
        <dsp:cNvPr id="0" name=""/>
        <dsp:cNvSpPr/>
      </dsp:nvSpPr>
      <dsp:spPr>
        <a:xfrm>
          <a:off x="2404853" y="1475528"/>
          <a:ext cx="1797692" cy="157578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lvl="0" algn="l" defTabSz="977900">
            <a:lnSpc>
              <a:spcPct val="90000"/>
            </a:lnSpc>
            <a:spcBef>
              <a:spcPct val="0"/>
            </a:spcBef>
            <a:spcAft>
              <a:spcPct val="35000"/>
            </a:spcAft>
          </a:pPr>
          <a:r>
            <a:rPr lang="en-US" sz="2200" kern="1200" dirty="0">
              <a:latin typeface="+mn-lt"/>
              <a:cs typeface="Arial" panose="020B0604020202020204" pitchFamily="34" charset="0"/>
            </a:rPr>
            <a:t>Tribal Court</a:t>
          </a:r>
        </a:p>
        <a:p>
          <a:pPr lvl="0" algn="l" defTabSz="977900">
            <a:lnSpc>
              <a:spcPct val="90000"/>
            </a:lnSpc>
            <a:spcBef>
              <a:spcPct val="0"/>
            </a:spcBef>
            <a:spcAft>
              <a:spcPct val="35000"/>
            </a:spcAft>
          </a:pPr>
          <a:r>
            <a:rPr lang="en-US" sz="2200" kern="1200" dirty="0">
              <a:latin typeface="+mn-lt"/>
              <a:cs typeface="Arial" panose="020B0604020202020204" pitchFamily="34" charset="0"/>
            </a:rPr>
            <a:t>Established</a:t>
          </a:r>
        </a:p>
        <a:p>
          <a:pPr lvl="0" algn="l" defTabSz="977900">
            <a:lnSpc>
              <a:spcPct val="90000"/>
            </a:lnSpc>
            <a:spcBef>
              <a:spcPct val="0"/>
            </a:spcBef>
            <a:spcAft>
              <a:spcPct val="35000"/>
            </a:spcAft>
          </a:pPr>
          <a:r>
            <a:rPr lang="en-US" sz="2200" kern="1200" dirty="0">
              <a:latin typeface="+mn-lt"/>
              <a:cs typeface="Arial" panose="020B0604020202020204" pitchFamily="34" charset="0"/>
            </a:rPr>
            <a:t>1996</a:t>
          </a:r>
        </a:p>
      </dsp:txBody>
      <dsp:txXfrm>
        <a:off x="2404853" y="1475528"/>
        <a:ext cx="1797692" cy="1575783"/>
      </dsp:txXfrm>
    </dsp:sp>
    <dsp:sp modelId="{49CC20BB-9FF4-4B5C-8E60-6197742D2C5A}">
      <dsp:nvSpPr>
        <dsp:cNvPr id="0" name=""/>
        <dsp:cNvSpPr/>
      </dsp:nvSpPr>
      <dsp:spPr>
        <a:xfrm>
          <a:off x="3863358" y="733983"/>
          <a:ext cx="339187" cy="339187"/>
        </a:xfrm>
        <a:prstGeom prst="triangle">
          <a:avLst>
            <a:gd name="adj" fmla="val 10000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91649F4F-988C-41BF-837E-5DAF85C1FB41}">
      <dsp:nvSpPr>
        <dsp:cNvPr id="0" name=""/>
        <dsp:cNvSpPr/>
      </dsp:nvSpPr>
      <dsp:spPr>
        <a:xfrm rot="5400000">
          <a:off x="4805334" y="336007"/>
          <a:ext cx="1196668" cy="1991229"/>
        </a:xfrm>
        <a:prstGeom prst="corner">
          <a:avLst>
            <a:gd name="adj1" fmla="val 16120"/>
            <a:gd name="adj2" fmla="val 1611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988D0E88-B992-4371-A645-B9358D6511F1}">
      <dsp:nvSpPr>
        <dsp:cNvPr id="0" name=""/>
        <dsp:cNvSpPr/>
      </dsp:nvSpPr>
      <dsp:spPr>
        <a:xfrm>
          <a:off x="4605580" y="930956"/>
          <a:ext cx="1797692" cy="157578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lvl="0" algn="l" defTabSz="977900">
            <a:lnSpc>
              <a:spcPct val="90000"/>
            </a:lnSpc>
            <a:spcBef>
              <a:spcPct val="0"/>
            </a:spcBef>
            <a:spcAft>
              <a:spcPct val="35000"/>
            </a:spcAft>
          </a:pPr>
          <a:r>
            <a:rPr lang="en-US" sz="2200" kern="1200" dirty="0" smtClean="0">
              <a:latin typeface="+mn-lt"/>
              <a:cs typeface="Arial" panose="020B0604020202020204" pitchFamily="34" charset="0"/>
            </a:rPr>
            <a:t>Self Governance Recognition</a:t>
          </a:r>
          <a:endParaRPr lang="en-US" sz="2200" kern="1200" dirty="0">
            <a:latin typeface="+mn-lt"/>
            <a:cs typeface="Arial" panose="020B0604020202020204" pitchFamily="34" charset="0"/>
          </a:endParaRPr>
        </a:p>
        <a:p>
          <a:pPr lvl="0" algn="l" defTabSz="977900">
            <a:lnSpc>
              <a:spcPct val="90000"/>
            </a:lnSpc>
            <a:spcBef>
              <a:spcPct val="0"/>
            </a:spcBef>
            <a:spcAft>
              <a:spcPct val="35000"/>
            </a:spcAft>
          </a:pPr>
          <a:r>
            <a:rPr lang="en-US" sz="2200" kern="1200" dirty="0" smtClean="0">
              <a:latin typeface="+mn-lt"/>
              <a:cs typeface="Arial" panose="020B0604020202020204" pitchFamily="34" charset="0"/>
            </a:rPr>
            <a:t>2012</a:t>
          </a:r>
          <a:endParaRPr lang="en-US" sz="2200" kern="1200" dirty="0">
            <a:latin typeface="+mn-lt"/>
            <a:cs typeface="Arial" panose="020B0604020202020204" pitchFamily="34" charset="0"/>
          </a:endParaRPr>
        </a:p>
      </dsp:txBody>
      <dsp:txXfrm>
        <a:off x="4605580" y="930956"/>
        <a:ext cx="1797692" cy="1575783"/>
      </dsp:txXfrm>
    </dsp:sp>
    <dsp:sp modelId="{EAF91169-F934-47E1-87A7-9686305D37FC}">
      <dsp:nvSpPr>
        <dsp:cNvPr id="0" name=""/>
        <dsp:cNvSpPr/>
      </dsp:nvSpPr>
      <dsp:spPr>
        <a:xfrm>
          <a:off x="6064086" y="189411"/>
          <a:ext cx="339187" cy="339187"/>
        </a:xfrm>
        <a:prstGeom prst="triangle">
          <a:avLst>
            <a:gd name="adj" fmla="val 10000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CE19E3BB-EF04-43D2-96F5-257FCDED3889}">
      <dsp:nvSpPr>
        <dsp:cNvPr id="0" name=""/>
        <dsp:cNvSpPr/>
      </dsp:nvSpPr>
      <dsp:spPr>
        <a:xfrm rot="5400000">
          <a:off x="7006061" y="-208564"/>
          <a:ext cx="1196668" cy="1991229"/>
        </a:xfrm>
        <a:prstGeom prst="corner">
          <a:avLst>
            <a:gd name="adj1" fmla="val 16120"/>
            <a:gd name="adj2" fmla="val 1611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B6FF06E7-B6DD-417B-A526-F90CC662CA1E}">
      <dsp:nvSpPr>
        <dsp:cNvPr id="0" name=""/>
        <dsp:cNvSpPr/>
      </dsp:nvSpPr>
      <dsp:spPr>
        <a:xfrm>
          <a:off x="6806307" y="386384"/>
          <a:ext cx="1797692" cy="157578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lvl="0" algn="l" defTabSz="977900">
            <a:lnSpc>
              <a:spcPct val="90000"/>
            </a:lnSpc>
            <a:spcBef>
              <a:spcPct val="0"/>
            </a:spcBef>
            <a:spcAft>
              <a:spcPct val="35000"/>
            </a:spcAft>
          </a:pPr>
          <a:r>
            <a:rPr lang="en-US" sz="2200" kern="1200" dirty="0" smtClean="0">
              <a:latin typeface="+mn-lt"/>
              <a:cs typeface="Arial" panose="020B0604020202020204" pitchFamily="34" charset="0"/>
            </a:rPr>
            <a:t>I.H.S. Joint Venture Awardee</a:t>
          </a:r>
          <a:endParaRPr lang="en-US" sz="2200" kern="1200" dirty="0">
            <a:latin typeface="+mn-lt"/>
            <a:cs typeface="Arial" panose="020B0604020202020204" pitchFamily="34" charset="0"/>
          </a:endParaRPr>
        </a:p>
        <a:p>
          <a:pPr lvl="0" algn="l" defTabSz="977900">
            <a:lnSpc>
              <a:spcPct val="90000"/>
            </a:lnSpc>
            <a:spcBef>
              <a:spcPct val="0"/>
            </a:spcBef>
            <a:spcAft>
              <a:spcPct val="35000"/>
            </a:spcAft>
          </a:pPr>
          <a:r>
            <a:rPr lang="en-US" sz="2200" kern="1200" dirty="0" smtClean="0">
              <a:latin typeface="+mn-lt"/>
              <a:cs typeface="Arial" panose="020B0604020202020204" pitchFamily="34" charset="0"/>
            </a:rPr>
            <a:t>2015</a:t>
          </a:r>
          <a:endParaRPr lang="en-US" sz="2200" kern="1200" dirty="0">
            <a:latin typeface="+mn-lt"/>
            <a:cs typeface="Arial" panose="020B0604020202020204" pitchFamily="34" charset="0"/>
          </a:endParaRPr>
        </a:p>
      </dsp:txBody>
      <dsp:txXfrm>
        <a:off x="6806307" y="386384"/>
        <a:ext cx="1797692" cy="1575783"/>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9FA43B0-A1E8-4E8C-B591-879F81536867}">
      <dsp:nvSpPr>
        <dsp:cNvPr id="0" name=""/>
        <dsp:cNvSpPr/>
      </dsp:nvSpPr>
      <dsp:spPr>
        <a:xfrm>
          <a:off x="2199112" y="246487"/>
          <a:ext cx="1872443" cy="1872443"/>
        </a:xfrm>
        <a:prstGeom prst="pieWedge">
          <a:avLst/>
        </a:prstGeom>
        <a:blipFill rotWithShape="0">
          <a:blip xmlns:r="http://schemas.openxmlformats.org/officeDocument/2006/relationships" r:embed="rId1">
            <a:duotone>
              <a:schemeClr val="accent1">
                <a:hueOff val="0"/>
                <a:satOff val="0"/>
                <a:lumOff val="0"/>
                <a:alphaOff val="0"/>
                <a:shade val="22000"/>
                <a:satMod val="160000"/>
              </a:schemeClr>
              <a:schemeClr val="accent1">
                <a:hueOff val="0"/>
                <a:satOff val="0"/>
                <a:lumOff val="0"/>
                <a:alphaOff val="0"/>
                <a:shade val="45000"/>
                <a:satMod val="100000"/>
              </a:schemeClr>
            </a:duotone>
          </a:blip>
          <a:tile tx="0" ty="0" sx="65000" sy="65000" flip="none" algn="ctr"/>
        </a:blipFill>
        <a:ln>
          <a:noFill/>
        </a:ln>
        <a:effectLst>
          <a:outerShdw blurRad="38100" dist="25400" dir="5400000" algn="t" rotWithShape="0">
            <a:srgbClr val="000000">
              <a:alpha val="50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666750">
            <a:lnSpc>
              <a:spcPct val="90000"/>
            </a:lnSpc>
            <a:spcBef>
              <a:spcPct val="0"/>
            </a:spcBef>
            <a:spcAft>
              <a:spcPct val="35000"/>
            </a:spcAft>
          </a:pPr>
          <a:r>
            <a:rPr lang="en-US" sz="1500" kern="1200" dirty="0" smtClean="0"/>
            <a:t>DECIDE</a:t>
          </a:r>
          <a:endParaRPr lang="en-US" sz="1500" kern="1200" dirty="0"/>
        </a:p>
      </dsp:txBody>
      <dsp:txXfrm>
        <a:off x="2747538" y="794913"/>
        <a:ext cx="1324017" cy="1324017"/>
      </dsp:txXfrm>
    </dsp:sp>
    <dsp:sp modelId="{B33BEB0C-8B0A-47D7-9DD6-A4E0F98714F2}">
      <dsp:nvSpPr>
        <dsp:cNvPr id="0" name=""/>
        <dsp:cNvSpPr/>
      </dsp:nvSpPr>
      <dsp:spPr>
        <a:xfrm rot="5400000">
          <a:off x="4158043" y="246487"/>
          <a:ext cx="1872443" cy="1872443"/>
        </a:xfrm>
        <a:prstGeom prst="pieWedge">
          <a:avLst/>
        </a:prstGeom>
        <a:blipFill rotWithShape="0">
          <a:blip xmlns:r="http://schemas.openxmlformats.org/officeDocument/2006/relationships" r:embed="rId1">
            <a:duotone>
              <a:schemeClr val="accent1">
                <a:hueOff val="0"/>
                <a:satOff val="0"/>
                <a:lumOff val="0"/>
                <a:alphaOff val="0"/>
                <a:shade val="22000"/>
                <a:satMod val="160000"/>
              </a:schemeClr>
              <a:schemeClr val="accent1">
                <a:hueOff val="0"/>
                <a:satOff val="0"/>
                <a:lumOff val="0"/>
                <a:alphaOff val="0"/>
                <a:shade val="45000"/>
                <a:satMod val="100000"/>
              </a:schemeClr>
            </a:duotone>
          </a:blip>
          <a:tile tx="0" ty="0" sx="65000" sy="65000" flip="none" algn="ctr"/>
        </a:blipFill>
        <a:ln>
          <a:noFill/>
        </a:ln>
        <a:effectLst>
          <a:outerShdw blurRad="38100" dist="25400" dir="5400000" algn="t" rotWithShape="0">
            <a:srgbClr val="000000">
              <a:alpha val="50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666750">
            <a:lnSpc>
              <a:spcPct val="90000"/>
            </a:lnSpc>
            <a:spcBef>
              <a:spcPct val="0"/>
            </a:spcBef>
            <a:spcAft>
              <a:spcPct val="35000"/>
            </a:spcAft>
          </a:pPr>
          <a:r>
            <a:rPr lang="en-US" sz="1500" kern="1200" dirty="0" smtClean="0"/>
            <a:t>SET</a:t>
          </a:r>
        </a:p>
        <a:p>
          <a:pPr lvl="0" algn="ctr" defTabSz="666750">
            <a:lnSpc>
              <a:spcPct val="90000"/>
            </a:lnSpc>
            <a:spcBef>
              <a:spcPct val="0"/>
            </a:spcBef>
            <a:spcAft>
              <a:spcPct val="35000"/>
            </a:spcAft>
          </a:pPr>
          <a:r>
            <a:rPr lang="en-US" sz="1500" kern="1200" dirty="0" smtClean="0"/>
            <a:t>GOAL</a:t>
          </a:r>
          <a:endParaRPr lang="en-US" sz="1500" kern="1200" dirty="0"/>
        </a:p>
      </dsp:txBody>
      <dsp:txXfrm rot="-5400000">
        <a:off x="4158043" y="794913"/>
        <a:ext cx="1324017" cy="1324017"/>
      </dsp:txXfrm>
    </dsp:sp>
    <dsp:sp modelId="{381EBBF5-532A-4964-8D49-AE7CCD4315B8}">
      <dsp:nvSpPr>
        <dsp:cNvPr id="0" name=""/>
        <dsp:cNvSpPr/>
      </dsp:nvSpPr>
      <dsp:spPr>
        <a:xfrm rot="10800000">
          <a:off x="4158043" y="2205418"/>
          <a:ext cx="1872443" cy="1872443"/>
        </a:xfrm>
        <a:prstGeom prst="pieWedge">
          <a:avLst/>
        </a:prstGeom>
        <a:blipFill rotWithShape="0">
          <a:blip xmlns:r="http://schemas.openxmlformats.org/officeDocument/2006/relationships" r:embed="rId1">
            <a:duotone>
              <a:schemeClr val="accent1">
                <a:hueOff val="0"/>
                <a:satOff val="0"/>
                <a:lumOff val="0"/>
                <a:alphaOff val="0"/>
                <a:shade val="22000"/>
                <a:satMod val="160000"/>
              </a:schemeClr>
              <a:schemeClr val="accent1">
                <a:hueOff val="0"/>
                <a:satOff val="0"/>
                <a:lumOff val="0"/>
                <a:alphaOff val="0"/>
                <a:shade val="45000"/>
                <a:satMod val="100000"/>
              </a:schemeClr>
            </a:duotone>
          </a:blip>
          <a:tile tx="0" ty="0" sx="65000" sy="65000" flip="none" algn="ctr"/>
        </a:blipFill>
        <a:ln>
          <a:noFill/>
        </a:ln>
        <a:effectLst>
          <a:outerShdw blurRad="38100" dist="25400" dir="5400000" algn="t" rotWithShape="0">
            <a:srgbClr val="000000">
              <a:alpha val="50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666750">
            <a:lnSpc>
              <a:spcPct val="90000"/>
            </a:lnSpc>
            <a:spcBef>
              <a:spcPct val="0"/>
            </a:spcBef>
            <a:spcAft>
              <a:spcPct val="35000"/>
            </a:spcAft>
          </a:pPr>
          <a:r>
            <a:rPr lang="en-US" sz="1500" kern="1200" dirty="0" smtClean="0"/>
            <a:t>ID</a:t>
          </a:r>
        </a:p>
        <a:p>
          <a:pPr lvl="0" algn="ctr" defTabSz="666750">
            <a:lnSpc>
              <a:spcPct val="90000"/>
            </a:lnSpc>
            <a:spcBef>
              <a:spcPct val="0"/>
            </a:spcBef>
            <a:spcAft>
              <a:spcPct val="35000"/>
            </a:spcAft>
          </a:pPr>
          <a:r>
            <a:rPr lang="en-US" sz="1500" kern="1200" dirty="0" smtClean="0"/>
            <a:t>ASSETS</a:t>
          </a:r>
          <a:endParaRPr lang="en-US" sz="1500" kern="1200" dirty="0"/>
        </a:p>
      </dsp:txBody>
      <dsp:txXfrm rot="10800000">
        <a:off x="4158043" y="2205418"/>
        <a:ext cx="1324017" cy="1324017"/>
      </dsp:txXfrm>
    </dsp:sp>
    <dsp:sp modelId="{17FD43BC-FDE2-45A0-AB6F-AFC55590FDD8}">
      <dsp:nvSpPr>
        <dsp:cNvPr id="0" name=""/>
        <dsp:cNvSpPr/>
      </dsp:nvSpPr>
      <dsp:spPr>
        <a:xfrm rot="16200000">
          <a:off x="2199112" y="2205418"/>
          <a:ext cx="1872443" cy="1872443"/>
        </a:xfrm>
        <a:prstGeom prst="pieWedge">
          <a:avLst/>
        </a:prstGeom>
        <a:blipFill rotWithShape="0">
          <a:blip xmlns:r="http://schemas.openxmlformats.org/officeDocument/2006/relationships" r:embed="rId1">
            <a:duotone>
              <a:schemeClr val="accent1">
                <a:hueOff val="0"/>
                <a:satOff val="0"/>
                <a:lumOff val="0"/>
                <a:alphaOff val="0"/>
                <a:shade val="22000"/>
                <a:satMod val="160000"/>
              </a:schemeClr>
              <a:schemeClr val="accent1">
                <a:hueOff val="0"/>
                <a:satOff val="0"/>
                <a:lumOff val="0"/>
                <a:alphaOff val="0"/>
                <a:shade val="45000"/>
                <a:satMod val="100000"/>
              </a:schemeClr>
            </a:duotone>
          </a:blip>
          <a:tile tx="0" ty="0" sx="65000" sy="65000" flip="none" algn="ctr"/>
        </a:blipFill>
        <a:ln>
          <a:noFill/>
        </a:ln>
        <a:effectLst>
          <a:outerShdw blurRad="38100" dist="25400" dir="5400000" algn="t" rotWithShape="0">
            <a:srgbClr val="000000">
              <a:alpha val="50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666750">
            <a:lnSpc>
              <a:spcPct val="90000"/>
            </a:lnSpc>
            <a:spcBef>
              <a:spcPct val="0"/>
            </a:spcBef>
            <a:spcAft>
              <a:spcPct val="35000"/>
            </a:spcAft>
          </a:pPr>
          <a:r>
            <a:rPr lang="en-US" sz="1500" kern="1200" dirty="0" smtClean="0"/>
            <a:t>MAP</a:t>
          </a:r>
        </a:p>
        <a:p>
          <a:pPr lvl="0" algn="ctr" defTabSz="666750">
            <a:lnSpc>
              <a:spcPct val="90000"/>
            </a:lnSpc>
            <a:spcBef>
              <a:spcPct val="0"/>
            </a:spcBef>
            <a:spcAft>
              <a:spcPct val="35000"/>
            </a:spcAft>
          </a:pPr>
          <a:r>
            <a:rPr lang="en-US" sz="1500" kern="1200" dirty="0" smtClean="0"/>
            <a:t>EVIDENCE</a:t>
          </a:r>
          <a:endParaRPr lang="en-US" sz="1500" kern="1200" dirty="0"/>
        </a:p>
      </dsp:txBody>
      <dsp:txXfrm rot="5400000">
        <a:off x="2747538" y="2205418"/>
        <a:ext cx="1324017" cy="1324017"/>
      </dsp:txXfrm>
    </dsp:sp>
    <dsp:sp modelId="{AC5E4A1C-7765-4FF6-AB0B-8EF3B6B907BB}">
      <dsp:nvSpPr>
        <dsp:cNvPr id="0" name=""/>
        <dsp:cNvSpPr/>
      </dsp:nvSpPr>
      <dsp:spPr>
        <a:xfrm>
          <a:off x="3791554" y="1772983"/>
          <a:ext cx="646490" cy="562165"/>
        </a:xfrm>
        <a:prstGeom prst="circularArrow">
          <a:avLst/>
        </a:prstGeom>
        <a:solidFill>
          <a:schemeClr val="accent1">
            <a:tint val="60000"/>
            <a:hueOff val="0"/>
            <a:satOff val="0"/>
            <a:lumOff val="0"/>
            <a:alphaOff val="0"/>
          </a:schemeClr>
        </a:solidFill>
        <a:ln>
          <a:noFill/>
        </a:ln>
        <a:effectLst>
          <a:outerShdw blurRad="38100" dist="25400" dir="5400000" algn="t" rotWithShape="0">
            <a:srgbClr val="000000">
              <a:alpha val="50000"/>
            </a:srgbClr>
          </a:outerShdw>
        </a:effectLst>
        <a:scene3d>
          <a:camera prst="orthographicFront"/>
          <a:lightRig rig="threePt" dir="t">
            <a:rot lat="0" lon="0" rev="7500000"/>
          </a:lightRig>
        </a:scene3d>
        <a:sp3d z="152400" extrusionH="63500" prstMaterial="matte">
          <a:bevelT w="50800" h="19050" prst="relaxedInset"/>
          <a:contourClr>
            <a:schemeClr val="bg1"/>
          </a:contourClr>
        </a:sp3d>
      </dsp:spPr>
      <dsp:style>
        <a:lnRef idx="0">
          <a:scrgbClr r="0" g="0" b="0"/>
        </a:lnRef>
        <a:fillRef idx="1">
          <a:scrgbClr r="0" g="0" b="0"/>
        </a:fillRef>
        <a:effectRef idx="2">
          <a:scrgbClr r="0" g="0" b="0"/>
        </a:effectRef>
        <a:fontRef idx="minor">
          <a:schemeClr val="lt1"/>
        </a:fontRef>
      </dsp:style>
    </dsp:sp>
    <dsp:sp modelId="{448FE41E-C5A0-4E0E-A295-77122697A3A4}">
      <dsp:nvSpPr>
        <dsp:cNvPr id="0" name=""/>
        <dsp:cNvSpPr/>
      </dsp:nvSpPr>
      <dsp:spPr>
        <a:xfrm rot="10800000">
          <a:off x="3791554" y="1989201"/>
          <a:ext cx="646490" cy="562165"/>
        </a:xfrm>
        <a:prstGeom prst="circularArrow">
          <a:avLst/>
        </a:prstGeom>
        <a:solidFill>
          <a:schemeClr val="accent1">
            <a:tint val="60000"/>
            <a:hueOff val="0"/>
            <a:satOff val="0"/>
            <a:lumOff val="0"/>
            <a:alphaOff val="0"/>
          </a:schemeClr>
        </a:solidFill>
        <a:ln>
          <a:noFill/>
        </a:ln>
        <a:effectLst>
          <a:outerShdw blurRad="38100" dist="25400" dir="5400000" algn="t" rotWithShape="0">
            <a:srgbClr val="000000">
              <a:alpha val="50000"/>
            </a:srgbClr>
          </a:outerShdw>
        </a:effectLst>
        <a:scene3d>
          <a:camera prst="orthographicFront"/>
          <a:lightRig rig="threePt" dir="t">
            <a:rot lat="0" lon="0" rev="7500000"/>
          </a:lightRig>
        </a:scene3d>
        <a:sp3d z="152400" extrusionH="63500" prstMaterial="matte">
          <a:bevelT w="50800" h="19050" prst="relaxedInset"/>
          <a:contourClr>
            <a:schemeClr val="bg1"/>
          </a:contourClr>
        </a:sp3d>
      </dsp:spPr>
      <dsp:style>
        <a:lnRef idx="0">
          <a:scrgbClr r="0" g="0" b="0"/>
        </a:lnRef>
        <a:fillRef idx="1">
          <a:scrgbClr r="0" g="0" b="0"/>
        </a:fillRef>
        <a:effectRef idx="2">
          <a:scrgbClr r="0" g="0" b="0"/>
        </a:effectRef>
        <a:fontRef idx="minor">
          <a:schemeClr val="lt1"/>
        </a:fontRef>
      </dsp:style>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7AE7A16-FCC6-4AC0-BC67-FCA9EE286F25}">
      <dsp:nvSpPr>
        <dsp:cNvPr id="0" name=""/>
        <dsp:cNvSpPr/>
      </dsp:nvSpPr>
      <dsp:spPr>
        <a:xfrm>
          <a:off x="1557591" y="0"/>
          <a:ext cx="2092261" cy="1162367"/>
        </a:xfrm>
        <a:prstGeom prst="roundRect">
          <a:avLst>
            <a:gd name="adj" fmla="val 10000"/>
          </a:avLst>
        </a:prstGeom>
        <a:solidFill>
          <a:schemeClr val="accent1">
            <a:alpha val="90000"/>
            <a:tint val="40000"/>
            <a:hueOff val="0"/>
            <a:satOff val="0"/>
            <a:lumOff val="0"/>
            <a:alphaOff val="0"/>
          </a:schemeClr>
        </a:solidFill>
        <a:ln w="127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a:t>Ready</a:t>
          </a:r>
        </a:p>
      </dsp:txBody>
      <dsp:txXfrm>
        <a:off x="1591636" y="34045"/>
        <a:ext cx="2024171" cy="1094277"/>
      </dsp:txXfrm>
    </dsp:sp>
    <dsp:sp modelId="{F9A87E1F-FBA2-4F62-B29F-FD77FE83B57C}">
      <dsp:nvSpPr>
        <dsp:cNvPr id="0" name=""/>
        <dsp:cNvSpPr/>
      </dsp:nvSpPr>
      <dsp:spPr>
        <a:xfrm>
          <a:off x="4579747" y="0"/>
          <a:ext cx="2092261" cy="1162367"/>
        </a:xfrm>
        <a:prstGeom prst="roundRect">
          <a:avLst>
            <a:gd name="adj" fmla="val 10000"/>
          </a:avLst>
        </a:prstGeom>
        <a:solidFill>
          <a:schemeClr val="accent1">
            <a:alpha val="90000"/>
            <a:tint val="40000"/>
            <a:hueOff val="0"/>
            <a:satOff val="0"/>
            <a:lumOff val="0"/>
            <a:alphaOff val="0"/>
          </a:schemeClr>
        </a:solidFill>
        <a:ln w="127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a:t>Not Ready</a:t>
          </a:r>
        </a:p>
      </dsp:txBody>
      <dsp:txXfrm>
        <a:off x="4613792" y="34045"/>
        <a:ext cx="2024171" cy="1094277"/>
      </dsp:txXfrm>
    </dsp:sp>
    <dsp:sp modelId="{12230DFF-AD9C-4142-9D0A-E1E75744CC1A}">
      <dsp:nvSpPr>
        <dsp:cNvPr id="0" name=""/>
        <dsp:cNvSpPr/>
      </dsp:nvSpPr>
      <dsp:spPr>
        <a:xfrm>
          <a:off x="3678912" y="4940062"/>
          <a:ext cx="871775" cy="871775"/>
        </a:xfrm>
        <a:prstGeom prst="triangle">
          <a:avLst/>
        </a:prstGeom>
        <a:solidFill>
          <a:schemeClr val="accent1">
            <a:alpha val="90000"/>
            <a:tint val="40000"/>
            <a:hueOff val="0"/>
            <a:satOff val="0"/>
            <a:lumOff val="0"/>
            <a:alphaOff val="0"/>
          </a:schemeClr>
        </a:solidFill>
        <a:ln w="127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F6882C6A-39A5-4789-8EF0-EB51477383A2}">
      <dsp:nvSpPr>
        <dsp:cNvPr id="0" name=""/>
        <dsp:cNvSpPr/>
      </dsp:nvSpPr>
      <dsp:spPr>
        <a:xfrm rot="21360000">
          <a:off x="1498674" y="4566496"/>
          <a:ext cx="5232251" cy="365874"/>
        </a:xfrm>
        <a:prstGeom prst="rect">
          <a:avLst/>
        </a:prstGeom>
        <a:solidFill>
          <a:schemeClr val="accent1">
            <a:alpha val="90000"/>
            <a:tint val="40000"/>
            <a:hueOff val="0"/>
            <a:satOff val="0"/>
            <a:lumOff val="0"/>
            <a:alphaOff val="0"/>
          </a:schemeClr>
        </a:solidFill>
        <a:ln w="12700"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C0207A7E-0F73-4981-BC9E-4039ADA90721}">
      <dsp:nvSpPr>
        <dsp:cNvPr id="0" name=""/>
        <dsp:cNvSpPr/>
      </dsp:nvSpPr>
      <dsp:spPr>
        <a:xfrm rot="21360000">
          <a:off x="1507424" y="3907359"/>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a:t>Internal Controls</a:t>
          </a:r>
        </a:p>
      </dsp:txBody>
      <dsp:txXfrm>
        <a:off x="1542428" y="3942363"/>
        <a:ext cx="2006351" cy="647051"/>
      </dsp:txXfrm>
    </dsp:sp>
    <dsp:sp modelId="{763A45D8-760D-4944-B8BC-8F966BFD9D82}">
      <dsp:nvSpPr>
        <dsp:cNvPr id="0" name=""/>
        <dsp:cNvSpPr/>
      </dsp:nvSpPr>
      <dsp:spPr>
        <a:xfrm rot="21360000">
          <a:off x="1449305" y="3140196"/>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a:t>Team</a:t>
          </a:r>
        </a:p>
      </dsp:txBody>
      <dsp:txXfrm>
        <a:off x="1484309" y="3175200"/>
        <a:ext cx="2006351" cy="647051"/>
      </dsp:txXfrm>
    </dsp:sp>
    <dsp:sp modelId="{FF4CF6DE-3DF1-4683-B29C-D5DC896CB392}">
      <dsp:nvSpPr>
        <dsp:cNvPr id="0" name=""/>
        <dsp:cNvSpPr/>
      </dsp:nvSpPr>
      <dsp:spPr>
        <a:xfrm rot="21360000">
          <a:off x="1391187" y="2373034"/>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a:t>Experience</a:t>
          </a:r>
        </a:p>
      </dsp:txBody>
      <dsp:txXfrm>
        <a:off x="1426191" y="2408038"/>
        <a:ext cx="2006351" cy="647051"/>
      </dsp:txXfrm>
    </dsp:sp>
    <dsp:sp modelId="{4A966EDE-F06D-4870-AC2D-81C971F1E1F9}">
      <dsp:nvSpPr>
        <dsp:cNvPr id="0" name=""/>
        <dsp:cNvSpPr/>
      </dsp:nvSpPr>
      <dsp:spPr>
        <a:xfrm rot="21360000">
          <a:off x="1333068" y="1605871"/>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a:t>Established Systems</a:t>
          </a:r>
        </a:p>
      </dsp:txBody>
      <dsp:txXfrm>
        <a:off x="1368072" y="1640875"/>
        <a:ext cx="2006351" cy="647051"/>
      </dsp:txXfrm>
    </dsp:sp>
    <dsp:sp modelId="{339591EA-9B75-40DF-B7EA-C1B559ED2C62}">
      <dsp:nvSpPr>
        <dsp:cNvPr id="0" name=""/>
        <dsp:cNvSpPr/>
      </dsp:nvSpPr>
      <dsp:spPr>
        <a:xfrm rot="21360000">
          <a:off x="4529579" y="3698133"/>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a:t>Lack of Systems</a:t>
          </a:r>
        </a:p>
      </dsp:txBody>
      <dsp:txXfrm>
        <a:off x="4564583" y="3733137"/>
        <a:ext cx="2006351" cy="647051"/>
      </dsp:txXfrm>
    </dsp:sp>
    <dsp:sp modelId="{1BEDBACF-0F53-4B9C-A52F-5BAC602E5FD6}">
      <dsp:nvSpPr>
        <dsp:cNvPr id="0" name=""/>
        <dsp:cNvSpPr/>
      </dsp:nvSpPr>
      <dsp:spPr>
        <a:xfrm rot="21360000">
          <a:off x="4471461" y="2930970"/>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a:t>Averse to Change</a:t>
          </a:r>
        </a:p>
      </dsp:txBody>
      <dsp:txXfrm>
        <a:off x="4506465" y="2965974"/>
        <a:ext cx="2006351" cy="647051"/>
      </dsp:txXfrm>
    </dsp:sp>
    <dsp:sp modelId="{A1887BF3-05B7-467F-88CD-17681E86D373}">
      <dsp:nvSpPr>
        <dsp:cNvPr id="0" name=""/>
        <dsp:cNvSpPr/>
      </dsp:nvSpPr>
      <dsp:spPr>
        <a:xfrm rot="21360000">
          <a:off x="4413343" y="2163808"/>
          <a:ext cx="2076359" cy="717059"/>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kern="1200" dirty="0"/>
            <a:t>Inexperience</a:t>
          </a:r>
        </a:p>
      </dsp:txBody>
      <dsp:txXfrm>
        <a:off x="4448347" y="2198812"/>
        <a:ext cx="2006351" cy="647051"/>
      </dsp:txXfrm>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AA63F14-2A85-40F8-8B00-BF3D01620133}">
      <dsp:nvSpPr>
        <dsp:cNvPr id="0" name=""/>
        <dsp:cNvSpPr/>
      </dsp:nvSpPr>
      <dsp:spPr>
        <a:xfrm>
          <a:off x="3910961" y="2746549"/>
          <a:ext cx="3071055" cy="487181"/>
        </a:xfrm>
        <a:custGeom>
          <a:avLst/>
          <a:gdLst/>
          <a:ahLst/>
          <a:cxnLst/>
          <a:rect l="0" t="0" r="0" b="0"/>
          <a:pathLst>
            <a:path>
              <a:moveTo>
                <a:pt x="0" y="0"/>
              </a:moveTo>
              <a:lnTo>
                <a:pt x="0" y="331999"/>
              </a:lnTo>
              <a:lnTo>
                <a:pt x="3071055" y="331999"/>
              </a:lnTo>
              <a:lnTo>
                <a:pt x="3071055" y="487181"/>
              </a:lnTo>
            </a:path>
          </a:pathLst>
        </a:custGeom>
        <a:noFill/>
        <a:ln w="12700" cap="flat" cmpd="sng" algn="ctr">
          <a:solidFill>
            <a:schemeClr val="accent6">
              <a:tint val="9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D13119BC-4665-4B8A-8A6B-C62DF1DFD8C9}">
      <dsp:nvSpPr>
        <dsp:cNvPr id="0" name=""/>
        <dsp:cNvSpPr/>
      </dsp:nvSpPr>
      <dsp:spPr>
        <a:xfrm>
          <a:off x="3910961" y="2746549"/>
          <a:ext cx="1023685" cy="487181"/>
        </a:xfrm>
        <a:custGeom>
          <a:avLst/>
          <a:gdLst/>
          <a:ahLst/>
          <a:cxnLst/>
          <a:rect l="0" t="0" r="0" b="0"/>
          <a:pathLst>
            <a:path>
              <a:moveTo>
                <a:pt x="0" y="0"/>
              </a:moveTo>
              <a:lnTo>
                <a:pt x="0" y="331999"/>
              </a:lnTo>
              <a:lnTo>
                <a:pt x="1023685" y="331999"/>
              </a:lnTo>
              <a:lnTo>
                <a:pt x="1023685" y="487181"/>
              </a:lnTo>
            </a:path>
          </a:pathLst>
        </a:custGeom>
        <a:noFill/>
        <a:ln w="12700" cap="flat" cmpd="sng" algn="ctr">
          <a:solidFill>
            <a:schemeClr val="accent6">
              <a:tint val="9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85D432E3-262C-4250-A21F-63D6ED67D7DD}">
      <dsp:nvSpPr>
        <dsp:cNvPr id="0" name=""/>
        <dsp:cNvSpPr/>
      </dsp:nvSpPr>
      <dsp:spPr>
        <a:xfrm>
          <a:off x="2887276" y="2746549"/>
          <a:ext cx="1023685" cy="487181"/>
        </a:xfrm>
        <a:custGeom>
          <a:avLst/>
          <a:gdLst/>
          <a:ahLst/>
          <a:cxnLst/>
          <a:rect l="0" t="0" r="0" b="0"/>
          <a:pathLst>
            <a:path>
              <a:moveTo>
                <a:pt x="1023685" y="0"/>
              </a:moveTo>
              <a:lnTo>
                <a:pt x="1023685" y="331999"/>
              </a:lnTo>
              <a:lnTo>
                <a:pt x="0" y="331999"/>
              </a:lnTo>
              <a:lnTo>
                <a:pt x="0" y="487181"/>
              </a:lnTo>
            </a:path>
          </a:pathLst>
        </a:custGeom>
        <a:noFill/>
        <a:ln w="12700" cap="flat" cmpd="sng" algn="ctr">
          <a:solidFill>
            <a:schemeClr val="accent6">
              <a:tint val="9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F92F12ED-4D09-41D3-B982-32D7CF200D9F}">
      <dsp:nvSpPr>
        <dsp:cNvPr id="0" name=""/>
        <dsp:cNvSpPr/>
      </dsp:nvSpPr>
      <dsp:spPr>
        <a:xfrm>
          <a:off x="837561" y="2746549"/>
          <a:ext cx="3073400" cy="532579"/>
        </a:xfrm>
        <a:custGeom>
          <a:avLst/>
          <a:gdLst/>
          <a:ahLst/>
          <a:cxnLst/>
          <a:rect l="0" t="0" r="0" b="0"/>
          <a:pathLst>
            <a:path>
              <a:moveTo>
                <a:pt x="3073400" y="0"/>
              </a:moveTo>
              <a:lnTo>
                <a:pt x="3073400" y="377398"/>
              </a:lnTo>
              <a:lnTo>
                <a:pt x="0" y="377398"/>
              </a:lnTo>
              <a:lnTo>
                <a:pt x="0" y="532579"/>
              </a:lnTo>
            </a:path>
          </a:pathLst>
        </a:custGeom>
        <a:noFill/>
        <a:ln w="12700" cap="flat" cmpd="sng" algn="ctr">
          <a:solidFill>
            <a:schemeClr val="accent6">
              <a:tint val="9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9B247496-3CB3-4FE1-B0DF-08C722C381A8}">
      <dsp:nvSpPr>
        <dsp:cNvPr id="0" name=""/>
        <dsp:cNvSpPr/>
      </dsp:nvSpPr>
      <dsp:spPr>
        <a:xfrm>
          <a:off x="3026372" y="1393148"/>
          <a:ext cx="1769179" cy="1353401"/>
        </a:xfrm>
        <a:prstGeom prst="roundRect">
          <a:avLst>
            <a:gd name="adj" fmla="val 10000"/>
          </a:avLst>
        </a:prstGeom>
        <a:solidFill>
          <a:schemeClr val="accent6">
            <a:shade val="60000"/>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B2A9E46C-D698-414F-8B72-83FD3C00E521}">
      <dsp:nvSpPr>
        <dsp:cNvPr id="0" name=""/>
        <dsp:cNvSpPr/>
      </dsp:nvSpPr>
      <dsp:spPr>
        <a:xfrm>
          <a:off x="3212496" y="1569967"/>
          <a:ext cx="1769179" cy="1353401"/>
        </a:xfrm>
        <a:prstGeom prst="roundRect">
          <a:avLst>
            <a:gd name="adj" fmla="val 10000"/>
          </a:avLst>
        </a:prstGeom>
        <a:solidFill>
          <a:schemeClr val="lt1">
            <a:alpha val="90000"/>
            <a:hueOff val="0"/>
            <a:satOff val="0"/>
            <a:lumOff val="0"/>
            <a:alphaOff val="0"/>
          </a:schemeClr>
        </a:solidFill>
        <a:ln w="12700" cap="flat" cmpd="sng" algn="ctr">
          <a:solidFill>
            <a:schemeClr val="accent6">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dirty="0"/>
            <a:t>Director of Operations</a:t>
          </a:r>
        </a:p>
      </dsp:txBody>
      <dsp:txXfrm>
        <a:off x="3252136" y="1609607"/>
        <a:ext cx="1689899" cy="1274121"/>
      </dsp:txXfrm>
    </dsp:sp>
    <dsp:sp modelId="{EB0E85FC-5CDB-4E08-B197-62BBB045B9F5}">
      <dsp:nvSpPr>
        <dsp:cNvPr id="0" name=""/>
        <dsp:cNvSpPr/>
      </dsp:nvSpPr>
      <dsp:spPr>
        <a:xfrm>
          <a:off x="0" y="3279129"/>
          <a:ext cx="1675120" cy="1063701"/>
        </a:xfrm>
        <a:prstGeom prst="roundRect">
          <a:avLst>
            <a:gd name="adj" fmla="val 10000"/>
          </a:avLst>
        </a:prstGeom>
        <a:solidFill>
          <a:schemeClr val="accent6">
            <a:shade val="80000"/>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23075B65-EA31-4339-8673-39AB2879B84E}">
      <dsp:nvSpPr>
        <dsp:cNvPr id="0" name=""/>
        <dsp:cNvSpPr/>
      </dsp:nvSpPr>
      <dsp:spPr>
        <a:xfrm>
          <a:off x="186125" y="3455948"/>
          <a:ext cx="1675120" cy="1063701"/>
        </a:xfrm>
        <a:prstGeom prst="roundRect">
          <a:avLst>
            <a:gd name="adj" fmla="val 10000"/>
          </a:avLst>
        </a:prstGeom>
        <a:solidFill>
          <a:schemeClr val="lt1">
            <a:alpha val="90000"/>
            <a:hueOff val="0"/>
            <a:satOff val="0"/>
            <a:lumOff val="0"/>
            <a:alphaOff val="0"/>
          </a:schemeClr>
        </a:solidFill>
        <a:ln w="12700" cap="flat" cmpd="sng" algn="ctr">
          <a:solidFill>
            <a:schemeClr val="accent6">
              <a:tint val="9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dirty="0"/>
            <a:t>Management &amp; Budget</a:t>
          </a:r>
        </a:p>
      </dsp:txBody>
      <dsp:txXfrm>
        <a:off x="217280" y="3487103"/>
        <a:ext cx="1612810" cy="1001391"/>
      </dsp:txXfrm>
    </dsp:sp>
    <dsp:sp modelId="{6C97BA19-E4C3-4D4B-84A2-D9D79B51BF19}">
      <dsp:nvSpPr>
        <dsp:cNvPr id="0" name=""/>
        <dsp:cNvSpPr/>
      </dsp:nvSpPr>
      <dsp:spPr>
        <a:xfrm>
          <a:off x="2049716" y="3233730"/>
          <a:ext cx="1675120" cy="1063701"/>
        </a:xfrm>
        <a:prstGeom prst="roundRect">
          <a:avLst>
            <a:gd name="adj" fmla="val 10000"/>
          </a:avLst>
        </a:prstGeom>
        <a:solidFill>
          <a:schemeClr val="accent6">
            <a:shade val="80000"/>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5D08C2E4-EE40-4A98-9B1D-8E78580CD992}">
      <dsp:nvSpPr>
        <dsp:cNvPr id="0" name=""/>
        <dsp:cNvSpPr/>
      </dsp:nvSpPr>
      <dsp:spPr>
        <a:xfrm>
          <a:off x="2235840" y="3410549"/>
          <a:ext cx="1675120" cy="1063701"/>
        </a:xfrm>
        <a:prstGeom prst="roundRect">
          <a:avLst>
            <a:gd name="adj" fmla="val 10000"/>
          </a:avLst>
        </a:prstGeom>
        <a:solidFill>
          <a:schemeClr val="lt1">
            <a:alpha val="90000"/>
            <a:hueOff val="0"/>
            <a:satOff val="0"/>
            <a:lumOff val="0"/>
            <a:alphaOff val="0"/>
          </a:schemeClr>
        </a:solidFill>
        <a:ln w="12700" cap="flat" cmpd="sng" algn="ctr">
          <a:solidFill>
            <a:schemeClr val="accent6">
              <a:tint val="9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dirty="0"/>
            <a:t>Human Resources</a:t>
          </a:r>
        </a:p>
      </dsp:txBody>
      <dsp:txXfrm>
        <a:off x="2266995" y="3441704"/>
        <a:ext cx="1612810" cy="1001391"/>
      </dsp:txXfrm>
    </dsp:sp>
    <dsp:sp modelId="{41D1050E-2897-46FB-AFE5-C9DC9C2D6786}">
      <dsp:nvSpPr>
        <dsp:cNvPr id="0" name=""/>
        <dsp:cNvSpPr/>
      </dsp:nvSpPr>
      <dsp:spPr>
        <a:xfrm>
          <a:off x="4097086" y="3233730"/>
          <a:ext cx="1675120" cy="1063701"/>
        </a:xfrm>
        <a:prstGeom prst="roundRect">
          <a:avLst>
            <a:gd name="adj" fmla="val 10000"/>
          </a:avLst>
        </a:prstGeom>
        <a:solidFill>
          <a:schemeClr val="accent6">
            <a:shade val="80000"/>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8D3EFFB7-05A9-4DA2-BC27-0721F9ACF955}">
      <dsp:nvSpPr>
        <dsp:cNvPr id="0" name=""/>
        <dsp:cNvSpPr/>
      </dsp:nvSpPr>
      <dsp:spPr>
        <a:xfrm>
          <a:off x="4283210" y="3410549"/>
          <a:ext cx="1675120" cy="1063701"/>
        </a:xfrm>
        <a:prstGeom prst="roundRect">
          <a:avLst>
            <a:gd name="adj" fmla="val 10000"/>
          </a:avLst>
        </a:prstGeom>
        <a:solidFill>
          <a:schemeClr val="lt1">
            <a:alpha val="90000"/>
            <a:hueOff val="0"/>
            <a:satOff val="0"/>
            <a:lumOff val="0"/>
            <a:alphaOff val="0"/>
          </a:schemeClr>
        </a:solidFill>
        <a:ln w="12700" cap="flat" cmpd="sng" algn="ctr">
          <a:solidFill>
            <a:schemeClr val="accent6">
              <a:tint val="9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dirty="0"/>
            <a:t>Information Technology</a:t>
          </a:r>
        </a:p>
      </dsp:txBody>
      <dsp:txXfrm>
        <a:off x="4314365" y="3441704"/>
        <a:ext cx="1612810" cy="1001391"/>
      </dsp:txXfrm>
    </dsp:sp>
    <dsp:sp modelId="{A724E38D-1E04-459B-B0F1-AC5A69D5301B}">
      <dsp:nvSpPr>
        <dsp:cNvPr id="0" name=""/>
        <dsp:cNvSpPr/>
      </dsp:nvSpPr>
      <dsp:spPr>
        <a:xfrm>
          <a:off x="6144456" y="3233730"/>
          <a:ext cx="1675120" cy="1063701"/>
        </a:xfrm>
        <a:prstGeom prst="roundRect">
          <a:avLst>
            <a:gd name="adj" fmla="val 10000"/>
          </a:avLst>
        </a:prstGeom>
        <a:solidFill>
          <a:schemeClr val="accent6">
            <a:shade val="80000"/>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2EDAC712-E682-4D70-A489-F4A1B01CBBEE}">
      <dsp:nvSpPr>
        <dsp:cNvPr id="0" name=""/>
        <dsp:cNvSpPr/>
      </dsp:nvSpPr>
      <dsp:spPr>
        <a:xfrm>
          <a:off x="6330580" y="3410549"/>
          <a:ext cx="1675120" cy="1063701"/>
        </a:xfrm>
        <a:prstGeom prst="roundRect">
          <a:avLst>
            <a:gd name="adj" fmla="val 10000"/>
          </a:avLst>
        </a:prstGeom>
        <a:solidFill>
          <a:schemeClr val="lt1">
            <a:alpha val="90000"/>
            <a:hueOff val="0"/>
            <a:satOff val="0"/>
            <a:lumOff val="0"/>
            <a:alphaOff val="0"/>
          </a:schemeClr>
        </a:solidFill>
        <a:ln w="12700" cap="flat" cmpd="sng" algn="ctr">
          <a:solidFill>
            <a:schemeClr val="accent6">
              <a:tint val="9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dirty="0"/>
            <a:t>Self Monitoring &amp; Evaluation</a:t>
          </a:r>
        </a:p>
      </dsp:txBody>
      <dsp:txXfrm>
        <a:off x="6361735" y="3441704"/>
        <a:ext cx="1612810" cy="1001391"/>
      </dsp:txXfrm>
    </dsp:sp>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7489B32-9CE1-4BFD-9EED-78CE8A111C81}">
      <dsp:nvSpPr>
        <dsp:cNvPr id="0" name=""/>
        <dsp:cNvSpPr/>
      </dsp:nvSpPr>
      <dsp:spPr>
        <a:xfrm rot="5400000">
          <a:off x="403879" y="1425152"/>
          <a:ext cx="1196668" cy="1991229"/>
        </a:xfrm>
        <a:prstGeom prst="corner">
          <a:avLst>
            <a:gd name="adj1" fmla="val 16120"/>
            <a:gd name="adj2" fmla="val 1611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ACC83E0C-D2B2-462C-B6F0-7E242D4435EA}">
      <dsp:nvSpPr>
        <dsp:cNvPr id="0" name=""/>
        <dsp:cNvSpPr/>
      </dsp:nvSpPr>
      <dsp:spPr>
        <a:xfrm>
          <a:off x="204125" y="2020100"/>
          <a:ext cx="1797692" cy="157578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lvl="0" algn="l" defTabSz="977900">
            <a:lnSpc>
              <a:spcPct val="90000"/>
            </a:lnSpc>
            <a:spcBef>
              <a:spcPct val="0"/>
            </a:spcBef>
            <a:spcAft>
              <a:spcPct val="35000"/>
            </a:spcAft>
          </a:pPr>
          <a:r>
            <a:rPr lang="en-US" sz="2200" kern="1200" dirty="0">
              <a:latin typeface="+mn-lt"/>
              <a:cs typeface="Arial" panose="020B0604020202020204" pitchFamily="34" charset="0"/>
            </a:rPr>
            <a:t>Federal Restoration</a:t>
          </a:r>
        </a:p>
        <a:p>
          <a:pPr lvl="0" algn="l" defTabSz="977900">
            <a:lnSpc>
              <a:spcPct val="90000"/>
            </a:lnSpc>
            <a:spcBef>
              <a:spcPct val="0"/>
            </a:spcBef>
            <a:spcAft>
              <a:spcPct val="35000"/>
            </a:spcAft>
          </a:pPr>
          <a:r>
            <a:rPr lang="en-US" sz="2200" kern="1200" dirty="0">
              <a:latin typeface="+mn-lt"/>
              <a:cs typeface="Arial" panose="020B0604020202020204" pitchFamily="34" charset="0"/>
            </a:rPr>
            <a:t>1987</a:t>
          </a:r>
        </a:p>
        <a:p>
          <a:pPr lvl="0" algn="l" defTabSz="977900">
            <a:lnSpc>
              <a:spcPct val="90000"/>
            </a:lnSpc>
            <a:spcBef>
              <a:spcPct val="0"/>
            </a:spcBef>
            <a:spcAft>
              <a:spcPct val="35000"/>
            </a:spcAft>
          </a:pPr>
          <a:endParaRPr lang="en-US" sz="2200" kern="1200" dirty="0"/>
        </a:p>
      </dsp:txBody>
      <dsp:txXfrm>
        <a:off x="204125" y="2020100"/>
        <a:ext cx="1797692" cy="1575783"/>
      </dsp:txXfrm>
    </dsp:sp>
    <dsp:sp modelId="{AF809CAF-37B6-44FA-891E-83E059741A2F}">
      <dsp:nvSpPr>
        <dsp:cNvPr id="0" name=""/>
        <dsp:cNvSpPr/>
      </dsp:nvSpPr>
      <dsp:spPr>
        <a:xfrm>
          <a:off x="1662631" y="1278555"/>
          <a:ext cx="339187" cy="339187"/>
        </a:xfrm>
        <a:prstGeom prst="triangle">
          <a:avLst>
            <a:gd name="adj" fmla="val 10000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64113241-29DA-4C0E-9778-EBD8DE17A4A2}">
      <dsp:nvSpPr>
        <dsp:cNvPr id="0" name=""/>
        <dsp:cNvSpPr/>
      </dsp:nvSpPr>
      <dsp:spPr>
        <a:xfrm rot="5400000">
          <a:off x="2604606" y="880579"/>
          <a:ext cx="1196668" cy="1991229"/>
        </a:xfrm>
        <a:prstGeom prst="corner">
          <a:avLst>
            <a:gd name="adj1" fmla="val 16120"/>
            <a:gd name="adj2" fmla="val 1611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D7091381-190E-45FC-B18A-1D161F3F0AB5}">
      <dsp:nvSpPr>
        <dsp:cNvPr id="0" name=""/>
        <dsp:cNvSpPr/>
      </dsp:nvSpPr>
      <dsp:spPr>
        <a:xfrm>
          <a:off x="2404853" y="1475528"/>
          <a:ext cx="1797692" cy="157578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lvl="0" algn="l" defTabSz="977900">
            <a:lnSpc>
              <a:spcPct val="90000"/>
            </a:lnSpc>
            <a:spcBef>
              <a:spcPct val="0"/>
            </a:spcBef>
            <a:spcAft>
              <a:spcPct val="35000"/>
            </a:spcAft>
          </a:pPr>
          <a:r>
            <a:rPr lang="en-US" sz="2200" kern="1200" dirty="0">
              <a:latin typeface="+mn-lt"/>
              <a:cs typeface="Arial" panose="020B0604020202020204" pitchFamily="34" charset="0"/>
            </a:rPr>
            <a:t>Tribal Court</a:t>
          </a:r>
        </a:p>
        <a:p>
          <a:pPr lvl="0" algn="l" defTabSz="977900">
            <a:lnSpc>
              <a:spcPct val="90000"/>
            </a:lnSpc>
            <a:spcBef>
              <a:spcPct val="0"/>
            </a:spcBef>
            <a:spcAft>
              <a:spcPct val="35000"/>
            </a:spcAft>
          </a:pPr>
          <a:r>
            <a:rPr lang="en-US" sz="2200" kern="1200" dirty="0">
              <a:latin typeface="+mn-lt"/>
              <a:cs typeface="Arial" panose="020B0604020202020204" pitchFamily="34" charset="0"/>
            </a:rPr>
            <a:t>Established</a:t>
          </a:r>
        </a:p>
        <a:p>
          <a:pPr lvl="0" algn="l" defTabSz="977900">
            <a:lnSpc>
              <a:spcPct val="90000"/>
            </a:lnSpc>
            <a:spcBef>
              <a:spcPct val="0"/>
            </a:spcBef>
            <a:spcAft>
              <a:spcPct val="35000"/>
            </a:spcAft>
          </a:pPr>
          <a:r>
            <a:rPr lang="en-US" sz="2200" kern="1200" dirty="0">
              <a:latin typeface="+mn-lt"/>
              <a:cs typeface="Arial" panose="020B0604020202020204" pitchFamily="34" charset="0"/>
            </a:rPr>
            <a:t>1996</a:t>
          </a:r>
        </a:p>
      </dsp:txBody>
      <dsp:txXfrm>
        <a:off x="2404853" y="1475528"/>
        <a:ext cx="1797692" cy="1575783"/>
      </dsp:txXfrm>
    </dsp:sp>
    <dsp:sp modelId="{49CC20BB-9FF4-4B5C-8E60-6197742D2C5A}">
      <dsp:nvSpPr>
        <dsp:cNvPr id="0" name=""/>
        <dsp:cNvSpPr/>
      </dsp:nvSpPr>
      <dsp:spPr>
        <a:xfrm>
          <a:off x="3863358" y="733983"/>
          <a:ext cx="339187" cy="339187"/>
        </a:xfrm>
        <a:prstGeom prst="triangle">
          <a:avLst>
            <a:gd name="adj" fmla="val 10000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91649F4F-988C-41BF-837E-5DAF85C1FB41}">
      <dsp:nvSpPr>
        <dsp:cNvPr id="0" name=""/>
        <dsp:cNvSpPr/>
      </dsp:nvSpPr>
      <dsp:spPr>
        <a:xfrm rot="5400000">
          <a:off x="4805334" y="336007"/>
          <a:ext cx="1196668" cy="1991229"/>
        </a:xfrm>
        <a:prstGeom prst="corner">
          <a:avLst>
            <a:gd name="adj1" fmla="val 16120"/>
            <a:gd name="adj2" fmla="val 1611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988D0E88-B992-4371-A645-B9358D6511F1}">
      <dsp:nvSpPr>
        <dsp:cNvPr id="0" name=""/>
        <dsp:cNvSpPr/>
      </dsp:nvSpPr>
      <dsp:spPr>
        <a:xfrm>
          <a:off x="4605580" y="930956"/>
          <a:ext cx="1797692" cy="157578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lvl="0" algn="l" defTabSz="977900">
            <a:lnSpc>
              <a:spcPct val="90000"/>
            </a:lnSpc>
            <a:spcBef>
              <a:spcPct val="0"/>
            </a:spcBef>
            <a:spcAft>
              <a:spcPct val="35000"/>
            </a:spcAft>
          </a:pPr>
          <a:r>
            <a:rPr lang="en-US" sz="2200" kern="1200" dirty="0">
              <a:latin typeface="+mn-lt"/>
              <a:cs typeface="Arial" panose="020B0604020202020204" pitchFamily="34" charset="0"/>
            </a:rPr>
            <a:t>Self Governance Recognition</a:t>
          </a:r>
        </a:p>
        <a:p>
          <a:pPr lvl="0" algn="l" defTabSz="977900">
            <a:lnSpc>
              <a:spcPct val="90000"/>
            </a:lnSpc>
            <a:spcBef>
              <a:spcPct val="0"/>
            </a:spcBef>
            <a:spcAft>
              <a:spcPct val="35000"/>
            </a:spcAft>
          </a:pPr>
          <a:r>
            <a:rPr lang="en-US" sz="2200" kern="1200" dirty="0">
              <a:latin typeface="+mn-lt"/>
              <a:cs typeface="Arial" panose="020B0604020202020204" pitchFamily="34" charset="0"/>
            </a:rPr>
            <a:t>2012</a:t>
          </a:r>
        </a:p>
      </dsp:txBody>
      <dsp:txXfrm>
        <a:off x="4605580" y="930956"/>
        <a:ext cx="1797692" cy="1575783"/>
      </dsp:txXfrm>
    </dsp:sp>
    <dsp:sp modelId="{EAF91169-F934-47E1-87A7-9686305D37FC}">
      <dsp:nvSpPr>
        <dsp:cNvPr id="0" name=""/>
        <dsp:cNvSpPr/>
      </dsp:nvSpPr>
      <dsp:spPr>
        <a:xfrm>
          <a:off x="6064086" y="189411"/>
          <a:ext cx="339187" cy="339187"/>
        </a:xfrm>
        <a:prstGeom prst="triangle">
          <a:avLst>
            <a:gd name="adj" fmla="val 10000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CE19E3BB-EF04-43D2-96F5-257FCDED3889}">
      <dsp:nvSpPr>
        <dsp:cNvPr id="0" name=""/>
        <dsp:cNvSpPr/>
      </dsp:nvSpPr>
      <dsp:spPr>
        <a:xfrm rot="5400000">
          <a:off x="7006061" y="-208564"/>
          <a:ext cx="1196668" cy="1991229"/>
        </a:xfrm>
        <a:prstGeom prst="corner">
          <a:avLst>
            <a:gd name="adj1" fmla="val 16120"/>
            <a:gd name="adj2" fmla="val 16110"/>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B6FF06E7-B6DD-417B-A526-F90CC662CA1E}">
      <dsp:nvSpPr>
        <dsp:cNvPr id="0" name=""/>
        <dsp:cNvSpPr/>
      </dsp:nvSpPr>
      <dsp:spPr>
        <a:xfrm>
          <a:off x="6806307" y="386384"/>
          <a:ext cx="1797692" cy="157578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3820" tIns="83820" rIns="83820" bIns="83820" numCol="1" spcCol="1270" anchor="t" anchorCtr="0">
          <a:noAutofit/>
        </a:bodyPr>
        <a:lstStyle/>
        <a:p>
          <a:pPr lvl="0" algn="l" defTabSz="977900">
            <a:lnSpc>
              <a:spcPct val="90000"/>
            </a:lnSpc>
            <a:spcBef>
              <a:spcPct val="0"/>
            </a:spcBef>
            <a:spcAft>
              <a:spcPct val="35000"/>
            </a:spcAft>
          </a:pPr>
          <a:r>
            <a:rPr lang="en-US" sz="2200" kern="1200" dirty="0">
              <a:latin typeface="+mn-lt"/>
              <a:cs typeface="Arial" panose="020B0604020202020204" pitchFamily="34" charset="0"/>
            </a:rPr>
            <a:t>I.H.S. Joint Venture Awardee</a:t>
          </a:r>
        </a:p>
        <a:p>
          <a:pPr lvl="0" algn="l" defTabSz="977900">
            <a:lnSpc>
              <a:spcPct val="90000"/>
            </a:lnSpc>
            <a:spcBef>
              <a:spcPct val="0"/>
            </a:spcBef>
            <a:spcAft>
              <a:spcPct val="35000"/>
            </a:spcAft>
          </a:pPr>
          <a:r>
            <a:rPr lang="en-US" sz="2200" kern="1200" dirty="0">
              <a:latin typeface="+mn-lt"/>
              <a:cs typeface="Arial" panose="020B0604020202020204" pitchFamily="34" charset="0"/>
            </a:rPr>
            <a:t>2015</a:t>
          </a:r>
        </a:p>
      </dsp:txBody>
      <dsp:txXfrm>
        <a:off x="6806307" y="386384"/>
        <a:ext cx="1797692" cy="1575783"/>
      </dsp:txXfrm>
    </dsp:sp>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9FA43B0-A1E8-4E8C-B591-879F81536867}">
      <dsp:nvSpPr>
        <dsp:cNvPr id="0" name=""/>
        <dsp:cNvSpPr/>
      </dsp:nvSpPr>
      <dsp:spPr>
        <a:xfrm>
          <a:off x="2199112" y="246487"/>
          <a:ext cx="1872443" cy="1872443"/>
        </a:xfrm>
        <a:prstGeom prst="pieWedge">
          <a:avLst/>
        </a:prstGeom>
        <a:blipFill rotWithShape="0">
          <a:blip xmlns:r="http://schemas.openxmlformats.org/officeDocument/2006/relationships" r:embed="rId1">
            <a:duotone>
              <a:schemeClr val="accent1">
                <a:hueOff val="0"/>
                <a:satOff val="0"/>
                <a:lumOff val="0"/>
                <a:alphaOff val="0"/>
                <a:shade val="22000"/>
                <a:satMod val="160000"/>
              </a:schemeClr>
              <a:schemeClr val="accent1">
                <a:hueOff val="0"/>
                <a:satOff val="0"/>
                <a:lumOff val="0"/>
                <a:alphaOff val="0"/>
                <a:shade val="45000"/>
                <a:satMod val="100000"/>
              </a:schemeClr>
            </a:duotone>
          </a:blip>
          <a:tile tx="0" ty="0" sx="65000" sy="65000" flip="none" algn="ctr"/>
        </a:blipFill>
        <a:ln>
          <a:noFill/>
        </a:ln>
        <a:effectLst>
          <a:outerShdw blurRad="38100" dist="25400" dir="5400000" algn="t" rotWithShape="0">
            <a:srgbClr val="000000">
              <a:alpha val="50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666750">
            <a:lnSpc>
              <a:spcPct val="90000"/>
            </a:lnSpc>
            <a:spcBef>
              <a:spcPct val="0"/>
            </a:spcBef>
            <a:spcAft>
              <a:spcPct val="35000"/>
            </a:spcAft>
          </a:pPr>
          <a:r>
            <a:rPr lang="en-US" sz="1500" kern="1200" dirty="0"/>
            <a:t>DECIDE</a:t>
          </a:r>
        </a:p>
      </dsp:txBody>
      <dsp:txXfrm>
        <a:off x="2747538" y="794913"/>
        <a:ext cx="1324017" cy="1324017"/>
      </dsp:txXfrm>
    </dsp:sp>
    <dsp:sp modelId="{B33BEB0C-8B0A-47D7-9DD6-A4E0F98714F2}">
      <dsp:nvSpPr>
        <dsp:cNvPr id="0" name=""/>
        <dsp:cNvSpPr/>
      </dsp:nvSpPr>
      <dsp:spPr>
        <a:xfrm rot="5400000">
          <a:off x="4158043" y="246487"/>
          <a:ext cx="1872443" cy="1872443"/>
        </a:xfrm>
        <a:prstGeom prst="pieWedge">
          <a:avLst/>
        </a:prstGeom>
        <a:blipFill rotWithShape="0">
          <a:blip xmlns:r="http://schemas.openxmlformats.org/officeDocument/2006/relationships" r:embed="rId1">
            <a:duotone>
              <a:schemeClr val="accent1">
                <a:hueOff val="0"/>
                <a:satOff val="0"/>
                <a:lumOff val="0"/>
                <a:alphaOff val="0"/>
                <a:shade val="22000"/>
                <a:satMod val="160000"/>
              </a:schemeClr>
              <a:schemeClr val="accent1">
                <a:hueOff val="0"/>
                <a:satOff val="0"/>
                <a:lumOff val="0"/>
                <a:alphaOff val="0"/>
                <a:shade val="45000"/>
                <a:satMod val="100000"/>
              </a:schemeClr>
            </a:duotone>
          </a:blip>
          <a:tile tx="0" ty="0" sx="65000" sy="65000" flip="none" algn="ctr"/>
        </a:blipFill>
        <a:ln>
          <a:noFill/>
        </a:ln>
        <a:effectLst>
          <a:outerShdw blurRad="38100" dist="25400" dir="5400000" algn="t" rotWithShape="0">
            <a:srgbClr val="000000">
              <a:alpha val="50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666750">
            <a:lnSpc>
              <a:spcPct val="90000"/>
            </a:lnSpc>
            <a:spcBef>
              <a:spcPct val="0"/>
            </a:spcBef>
            <a:spcAft>
              <a:spcPct val="35000"/>
            </a:spcAft>
          </a:pPr>
          <a:r>
            <a:rPr lang="en-US" sz="1500" kern="1200" dirty="0"/>
            <a:t>SET</a:t>
          </a:r>
        </a:p>
        <a:p>
          <a:pPr lvl="0" algn="ctr" defTabSz="666750">
            <a:lnSpc>
              <a:spcPct val="90000"/>
            </a:lnSpc>
            <a:spcBef>
              <a:spcPct val="0"/>
            </a:spcBef>
            <a:spcAft>
              <a:spcPct val="35000"/>
            </a:spcAft>
          </a:pPr>
          <a:r>
            <a:rPr lang="en-US" sz="1500" kern="1200" dirty="0"/>
            <a:t>GOAL</a:t>
          </a:r>
        </a:p>
      </dsp:txBody>
      <dsp:txXfrm rot="-5400000">
        <a:off x="4158043" y="794913"/>
        <a:ext cx="1324017" cy="1324017"/>
      </dsp:txXfrm>
    </dsp:sp>
    <dsp:sp modelId="{381EBBF5-532A-4964-8D49-AE7CCD4315B8}">
      <dsp:nvSpPr>
        <dsp:cNvPr id="0" name=""/>
        <dsp:cNvSpPr/>
      </dsp:nvSpPr>
      <dsp:spPr>
        <a:xfrm rot="10800000">
          <a:off x="4158043" y="2205418"/>
          <a:ext cx="1872443" cy="1872443"/>
        </a:xfrm>
        <a:prstGeom prst="pieWedge">
          <a:avLst/>
        </a:prstGeom>
        <a:blipFill rotWithShape="0">
          <a:blip xmlns:r="http://schemas.openxmlformats.org/officeDocument/2006/relationships" r:embed="rId1">
            <a:duotone>
              <a:schemeClr val="accent1">
                <a:hueOff val="0"/>
                <a:satOff val="0"/>
                <a:lumOff val="0"/>
                <a:alphaOff val="0"/>
                <a:shade val="22000"/>
                <a:satMod val="160000"/>
              </a:schemeClr>
              <a:schemeClr val="accent1">
                <a:hueOff val="0"/>
                <a:satOff val="0"/>
                <a:lumOff val="0"/>
                <a:alphaOff val="0"/>
                <a:shade val="45000"/>
                <a:satMod val="100000"/>
              </a:schemeClr>
            </a:duotone>
          </a:blip>
          <a:tile tx="0" ty="0" sx="65000" sy="65000" flip="none" algn="ctr"/>
        </a:blipFill>
        <a:ln>
          <a:noFill/>
        </a:ln>
        <a:effectLst>
          <a:outerShdw blurRad="38100" dist="25400" dir="5400000" algn="t" rotWithShape="0">
            <a:srgbClr val="000000">
              <a:alpha val="50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666750">
            <a:lnSpc>
              <a:spcPct val="90000"/>
            </a:lnSpc>
            <a:spcBef>
              <a:spcPct val="0"/>
            </a:spcBef>
            <a:spcAft>
              <a:spcPct val="35000"/>
            </a:spcAft>
          </a:pPr>
          <a:r>
            <a:rPr lang="en-US" sz="1500" kern="1200" dirty="0"/>
            <a:t>ID</a:t>
          </a:r>
        </a:p>
        <a:p>
          <a:pPr lvl="0" algn="ctr" defTabSz="666750">
            <a:lnSpc>
              <a:spcPct val="90000"/>
            </a:lnSpc>
            <a:spcBef>
              <a:spcPct val="0"/>
            </a:spcBef>
            <a:spcAft>
              <a:spcPct val="35000"/>
            </a:spcAft>
          </a:pPr>
          <a:r>
            <a:rPr lang="en-US" sz="1500" kern="1200" dirty="0"/>
            <a:t>ASSETS</a:t>
          </a:r>
        </a:p>
      </dsp:txBody>
      <dsp:txXfrm rot="10800000">
        <a:off x="4158043" y="2205418"/>
        <a:ext cx="1324017" cy="1324017"/>
      </dsp:txXfrm>
    </dsp:sp>
    <dsp:sp modelId="{17FD43BC-FDE2-45A0-AB6F-AFC55590FDD8}">
      <dsp:nvSpPr>
        <dsp:cNvPr id="0" name=""/>
        <dsp:cNvSpPr/>
      </dsp:nvSpPr>
      <dsp:spPr>
        <a:xfrm rot="16200000">
          <a:off x="2199112" y="2205418"/>
          <a:ext cx="1872443" cy="1872443"/>
        </a:xfrm>
        <a:prstGeom prst="pieWedge">
          <a:avLst/>
        </a:prstGeom>
        <a:blipFill rotWithShape="0">
          <a:blip xmlns:r="http://schemas.openxmlformats.org/officeDocument/2006/relationships" r:embed="rId1">
            <a:duotone>
              <a:schemeClr val="accent1">
                <a:hueOff val="0"/>
                <a:satOff val="0"/>
                <a:lumOff val="0"/>
                <a:alphaOff val="0"/>
                <a:shade val="22000"/>
                <a:satMod val="160000"/>
              </a:schemeClr>
              <a:schemeClr val="accent1">
                <a:hueOff val="0"/>
                <a:satOff val="0"/>
                <a:lumOff val="0"/>
                <a:alphaOff val="0"/>
                <a:shade val="45000"/>
                <a:satMod val="100000"/>
              </a:schemeClr>
            </a:duotone>
          </a:blip>
          <a:tile tx="0" ty="0" sx="65000" sy="65000" flip="none" algn="ctr"/>
        </a:blipFill>
        <a:ln>
          <a:noFill/>
        </a:ln>
        <a:effectLst>
          <a:outerShdw blurRad="38100" dist="25400" dir="5400000" algn="t" rotWithShape="0">
            <a:srgbClr val="000000">
              <a:alpha val="50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666750">
            <a:lnSpc>
              <a:spcPct val="90000"/>
            </a:lnSpc>
            <a:spcBef>
              <a:spcPct val="0"/>
            </a:spcBef>
            <a:spcAft>
              <a:spcPct val="35000"/>
            </a:spcAft>
          </a:pPr>
          <a:r>
            <a:rPr lang="en-US" sz="1500" kern="1200" dirty="0"/>
            <a:t>MAP</a:t>
          </a:r>
        </a:p>
        <a:p>
          <a:pPr lvl="0" algn="ctr" defTabSz="666750">
            <a:lnSpc>
              <a:spcPct val="90000"/>
            </a:lnSpc>
            <a:spcBef>
              <a:spcPct val="0"/>
            </a:spcBef>
            <a:spcAft>
              <a:spcPct val="35000"/>
            </a:spcAft>
          </a:pPr>
          <a:r>
            <a:rPr lang="en-US" sz="1500" kern="1200" dirty="0"/>
            <a:t>EVIDENCE</a:t>
          </a:r>
        </a:p>
      </dsp:txBody>
      <dsp:txXfrm rot="5400000">
        <a:off x="2747538" y="2205418"/>
        <a:ext cx="1324017" cy="1324017"/>
      </dsp:txXfrm>
    </dsp:sp>
    <dsp:sp modelId="{AC5E4A1C-7765-4FF6-AB0B-8EF3B6B907BB}">
      <dsp:nvSpPr>
        <dsp:cNvPr id="0" name=""/>
        <dsp:cNvSpPr/>
      </dsp:nvSpPr>
      <dsp:spPr>
        <a:xfrm>
          <a:off x="3791554" y="1772983"/>
          <a:ext cx="646490" cy="562165"/>
        </a:xfrm>
        <a:prstGeom prst="circularArrow">
          <a:avLst/>
        </a:prstGeom>
        <a:solidFill>
          <a:schemeClr val="accent1">
            <a:tint val="60000"/>
            <a:hueOff val="0"/>
            <a:satOff val="0"/>
            <a:lumOff val="0"/>
            <a:alphaOff val="0"/>
          </a:schemeClr>
        </a:solidFill>
        <a:ln>
          <a:noFill/>
        </a:ln>
        <a:effectLst>
          <a:outerShdw blurRad="38100" dist="25400" dir="5400000" algn="t" rotWithShape="0">
            <a:srgbClr val="000000">
              <a:alpha val="50000"/>
            </a:srgbClr>
          </a:outerShdw>
        </a:effectLst>
        <a:scene3d>
          <a:camera prst="orthographicFront"/>
          <a:lightRig rig="threePt" dir="t">
            <a:rot lat="0" lon="0" rev="7500000"/>
          </a:lightRig>
        </a:scene3d>
        <a:sp3d z="152400" extrusionH="63500" prstMaterial="matte">
          <a:bevelT w="50800" h="19050" prst="relaxedInset"/>
          <a:contourClr>
            <a:schemeClr val="bg1"/>
          </a:contourClr>
        </a:sp3d>
      </dsp:spPr>
      <dsp:style>
        <a:lnRef idx="0">
          <a:scrgbClr r="0" g="0" b="0"/>
        </a:lnRef>
        <a:fillRef idx="1">
          <a:scrgbClr r="0" g="0" b="0"/>
        </a:fillRef>
        <a:effectRef idx="2">
          <a:scrgbClr r="0" g="0" b="0"/>
        </a:effectRef>
        <a:fontRef idx="minor">
          <a:schemeClr val="lt1"/>
        </a:fontRef>
      </dsp:style>
    </dsp:sp>
    <dsp:sp modelId="{448FE41E-C5A0-4E0E-A295-77122697A3A4}">
      <dsp:nvSpPr>
        <dsp:cNvPr id="0" name=""/>
        <dsp:cNvSpPr/>
      </dsp:nvSpPr>
      <dsp:spPr>
        <a:xfrm rot="10800000">
          <a:off x="3791554" y="1989201"/>
          <a:ext cx="646490" cy="562165"/>
        </a:xfrm>
        <a:prstGeom prst="circularArrow">
          <a:avLst/>
        </a:prstGeom>
        <a:solidFill>
          <a:schemeClr val="accent1">
            <a:tint val="60000"/>
            <a:hueOff val="0"/>
            <a:satOff val="0"/>
            <a:lumOff val="0"/>
            <a:alphaOff val="0"/>
          </a:schemeClr>
        </a:solidFill>
        <a:ln>
          <a:noFill/>
        </a:ln>
        <a:effectLst>
          <a:outerShdw blurRad="38100" dist="25400" dir="5400000" algn="t" rotWithShape="0">
            <a:srgbClr val="000000">
              <a:alpha val="50000"/>
            </a:srgbClr>
          </a:outerShdw>
        </a:effectLst>
        <a:scene3d>
          <a:camera prst="orthographicFront"/>
          <a:lightRig rig="threePt" dir="t">
            <a:rot lat="0" lon="0" rev="7500000"/>
          </a:lightRig>
        </a:scene3d>
        <a:sp3d z="152400" extrusionH="63500" prstMaterial="matte">
          <a:bevelT w="50800" h="19050" prst="relaxedInset"/>
          <a:contourClr>
            <a:schemeClr val="bg1"/>
          </a:contourClr>
        </a:sp3d>
      </dsp:spPr>
      <dsp:style>
        <a:lnRef idx="0">
          <a:scrgbClr r="0" g="0" b="0"/>
        </a:lnRef>
        <a:fillRef idx="1">
          <a:scrgbClr r="0" g="0" b="0"/>
        </a:fillRef>
        <a:effectRef idx="2">
          <a:scrgbClr r="0" g="0" b="0"/>
        </a:effectRef>
        <a:fontRef idx="minor">
          <a:schemeClr val="lt1"/>
        </a:fontRef>
      </dsp:style>
    </dsp:sp>
  </dsp:spTree>
</dsp:drawing>
</file>

<file path=ppt/diagrams/drawing8.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3A06796-4BB9-4720-AE92-EE6652BCD429}">
      <dsp:nvSpPr>
        <dsp:cNvPr id="0" name=""/>
        <dsp:cNvSpPr/>
      </dsp:nvSpPr>
      <dsp:spPr>
        <a:xfrm>
          <a:off x="-5957614" y="-911662"/>
          <a:ext cx="7092292" cy="7092292"/>
        </a:xfrm>
        <a:prstGeom prst="blockArc">
          <a:avLst>
            <a:gd name="adj1" fmla="val 18900000"/>
            <a:gd name="adj2" fmla="val 2700000"/>
            <a:gd name="adj3" fmla="val 305"/>
          </a:avLst>
        </a:prstGeom>
        <a:noFill/>
        <a:ln w="12700" cap="flat" cmpd="sng" algn="ctr">
          <a:solidFill>
            <a:schemeClr val="accent1">
              <a:shade val="60000"/>
              <a:hueOff val="0"/>
              <a:satOff val="0"/>
              <a:lumOff val="0"/>
              <a:alphaOff val="0"/>
            </a:schemeClr>
          </a:solidFill>
          <a:prstDash val="solid"/>
        </a:ln>
        <a:effectLst/>
        <a:sp3d z="-40000" prstMaterial="matte"/>
      </dsp:spPr>
      <dsp:style>
        <a:lnRef idx="2">
          <a:scrgbClr r="0" g="0" b="0"/>
        </a:lnRef>
        <a:fillRef idx="0">
          <a:scrgbClr r="0" g="0" b="0"/>
        </a:fillRef>
        <a:effectRef idx="0">
          <a:scrgbClr r="0" g="0" b="0"/>
        </a:effectRef>
        <a:fontRef idx="minor"/>
      </dsp:style>
    </dsp:sp>
    <dsp:sp modelId="{9A08546C-7F57-4454-B961-303BA809870B}">
      <dsp:nvSpPr>
        <dsp:cNvPr id="0" name=""/>
        <dsp:cNvSpPr/>
      </dsp:nvSpPr>
      <dsp:spPr>
        <a:xfrm>
          <a:off x="495884" y="329205"/>
          <a:ext cx="8192897" cy="658831"/>
        </a:xfrm>
        <a:prstGeom prst="rect">
          <a:avLst/>
        </a:prstGeom>
        <a:solidFill>
          <a:schemeClr val="accent1">
            <a:hueOff val="0"/>
            <a:satOff val="0"/>
            <a:lumOff val="0"/>
            <a:alphaOff val="0"/>
          </a:schemeClr>
        </a:solidFill>
        <a:ln>
          <a:noFill/>
        </a:ln>
        <a:effectLst>
          <a:outerShdw blurRad="38100" dist="25400" dir="5400000" algn="t" rotWithShape="0">
            <a:srgbClr val="000000">
              <a:alpha val="50000"/>
            </a:srgbClr>
          </a:outerShdw>
        </a:effectLst>
        <a:sp3d extrusionH="190500" prstMaterial="matte">
          <a:bevelT w="120650" h="38100" prst="relaxedInset"/>
          <a:bevelB w="120650" h="57150" prst="relaxedInset"/>
          <a:contourClr>
            <a:schemeClr val="bg1"/>
          </a:contourClr>
        </a:sp3d>
      </dsp:spPr>
      <dsp:style>
        <a:lnRef idx="0">
          <a:scrgbClr r="0" g="0" b="0"/>
        </a:lnRef>
        <a:fillRef idx="1">
          <a:scrgbClr r="0" g="0" b="0"/>
        </a:fillRef>
        <a:effectRef idx="2">
          <a:scrgbClr r="0" g="0" b="0"/>
        </a:effectRef>
        <a:fontRef idx="minor">
          <a:schemeClr val="lt1"/>
        </a:fontRef>
      </dsp:style>
      <dsp:txBody>
        <a:bodyPr spcFirstLastPara="0" vert="horz" wrap="square" lIns="522948" tIns="66040" rIns="66040" bIns="66040" numCol="1" spcCol="1270" anchor="t" anchorCtr="0">
          <a:noAutofit/>
        </a:bodyPr>
        <a:lstStyle/>
        <a:p>
          <a:pPr lvl="0" algn="l" defTabSz="1155700">
            <a:lnSpc>
              <a:spcPct val="90000"/>
            </a:lnSpc>
            <a:spcBef>
              <a:spcPct val="0"/>
            </a:spcBef>
            <a:spcAft>
              <a:spcPct val="35000"/>
            </a:spcAft>
          </a:pPr>
          <a:r>
            <a:rPr lang="en-US" sz="2600" b="1" kern="1200" dirty="0"/>
            <a:t>Fall 2008—Self Governance Exploratory Committee Formulated</a:t>
          </a:r>
        </a:p>
        <a:p>
          <a:pPr marL="228600" lvl="1" indent="-228600" algn="l" defTabSz="1155700">
            <a:lnSpc>
              <a:spcPct val="90000"/>
            </a:lnSpc>
            <a:spcBef>
              <a:spcPct val="0"/>
            </a:spcBef>
            <a:spcAft>
              <a:spcPct val="15000"/>
            </a:spcAft>
            <a:buChar char="••"/>
          </a:pPr>
          <a:endParaRPr lang="en-US" sz="2600" b="1" kern="1200" dirty="0"/>
        </a:p>
      </dsp:txBody>
      <dsp:txXfrm>
        <a:off x="495884" y="329205"/>
        <a:ext cx="8192897" cy="658831"/>
      </dsp:txXfrm>
    </dsp:sp>
    <dsp:sp modelId="{7A5E2BBF-2B37-4EA9-B6FE-920FB337D499}">
      <dsp:nvSpPr>
        <dsp:cNvPr id="0" name=""/>
        <dsp:cNvSpPr/>
      </dsp:nvSpPr>
      <dsp:spPr>
        <a:xfrm>
          <a:off x="84114" y="246851"/>
          <a:ext cx="823539" cy="823539"/>
        </a:xfrm>
        <a:prstGeom prst="ellipse">
          <a:avLst/>
        </a:prstGeom>
        <a:solidFill>
          <a:schemeClr val="lt1">
            <a:hueOff val="0"/>
            <a:satOff val="0"/>
            <a:lumOff val="0"/>
            <a:alphaOff val="0"/>
          </a:schemeClr>
        </a:solidFill>
        <a:ln>
          <a:noFill/>
        </a:ln>
        <a:effectLst>
          <a:outerShdw blurRad="38100" dist="25400" dir="5400000" algn="t" rotWithShape="0">
            <a:srgbClr val="000000">
              <a:alpha val="50000"/>
            </a:srgbClr>
          </a:outerShdw>
        </a:effectLst>
        <a:sp3d z="152400" extrusionH="63500" prstMaterial="matte">
          <a:bevelT w="50800" h="19050" prst="relaxedInset"/>
          <a:contourClr>
            <a:schemeClr val="bg1"/>
          </a:contourClr>
        </a:sp3d>
      </dsp:spPr>
      <dsp:style>
        <a:lnRef idx="0">
          <a:scrgbClr r="0" g="0" b="0"/>
        </a:lnRef>
        <a:fillRef idx="1">
          <a:scrgbClr r="0" g="0" b="0"/>
        </a:fillRef>
        <a:effectRef idx="2">
          <a:scrgbClr r="0" g="0" b="0"/>
        </a:effectRef>
        <a:fontRef idx="minor"/>
      </dsp:style>
    </dsp:sp>
    <dsp:sp modelId="{254C4E72-FF88-4B8B-84DB-FCBAA9A4829C}">
      <dsp:nvSpPr>
        <dsp:cNvPr id="0" name=""/>
        <dsp:cNvSpPr/>
      </dsp:nvSpPr>
      <dsp:spPr>
        <a:xfrm>
          <a:off x="967984" y="1317136"/>
          <a:ext cx="7720798" cy="658831"/>
        </a:xfrm>
        <a:prstGeom prst="rect">
          <a:avLst/>
        </a:prstGeom>
        <a:solidFill>
          <a:schemeClr val="accent1">
            <a:hueOff val="0"/>
            <a:satOff val="0"/>
            <a:lumOff val="0"/>
            <a:alphaOff val="0"/>
          </a:schemeClr>
        </a:solidFill>
        <a:ln>
          <a:noFill/>
        </a:ln>
        <a:effectLst>
          <a:outerShdw blurRad="38100" dist="25400" dir="5400000" algn="t" rotWithShape="0">
            <a:srgbClr val="000000">
              <a:alpha val="50000"/>
            </a:srgbClr>
          </a:outerShdw>
        </a:effectLst>
        <a:sp3d extrusionH="190500" prstMaterial="matte">
          <a:bevelT w="120650" h="38100" prst="relaxedInset"/>
          <a:bevelB w="120650" h="57150" prst="relaxedInset"/>
          <a:contourClr>
            <a:schemeClr val="bg1"/>
          </a:contourClr>
        </a:sp3d>
      </dsp:spPr>
      <dsp:style>
        <a:lnRef idx="0">
          <a:scrgbClr r="0" g="0" b="0"/>
        </a:lnRef>
        <a:fillRef idx="1">
          <a:scrgbClr r="0" g="0" b="0"/>
        </a:fillRef>
        <a:effectRef idx="2">
          <a:scrgbClr r="0" g="0" b="0"/>
        </a:effectRef>
        <a:fontRef idx="minor">
          <a:schemeClr val="lt1"/>
        </a:fontRef>
      </dsp:style>
      <dsp:txBody>
        <a:bodyPr spcFirstLastPara="0" vert="horz" wrap="square" lIns="522948" tIns="63500" rIns="63500" bIns="63500" numCol="1" spcCol="1270" anchor="ctr" anchorCtr="0">
          <a:noAutofit/>
        </a:bodyPr>
        <a:lstStyle/>
        <a:p>
          <a:pPr lvl="0" algn="l" defTabSz="1111250">
            <a:lnSpc>
              <a:spcPct val="90000"/>
            </a:lnSpc>
            <a:spcBef>
              <a:spcPct val="0"/>
            </a:spcBef>
            <a:spcAft>
              <a:spcPct val="35000"/>
            </a:spcAft>
          </a:pPr>
          <a:r>
            <a:rPr lang="en-US" sz="2500" b="1" kern="1200" dirty="0"/>
            <a:t>2010-11 –YDS &amp; BIA Officials convene to review SG transition and requirements</a:t>
          </a:r>
        </a:p>
      </dsp:txBody>
      <dsp:txXfrm>
        <a:off x="967984" y="1317136"/>
        <a:ext cx="7720798" cy="658831"/>
      </dsp:txXfrm>
    </dsp:sp>
    <dsp:sp modelId="{F4B4FB9C-4D96-499F-98EB-7E19E49037DE}">
      <dsp:nvSpPr>
        <dsp:cNvPr id="0" name=""/>
        <dsp:cNvSpPr/>
      </dsp:nvSpPr>
      <dsp:spPr>
        <a:xfrm>
          <a:off x="556214" y="1234782"/>
          <a:ext cx="823539" cy="823539"/>
        </a:xfrm>
        <a:prstGeom prst="ellipse">
          <a:avLst/>
        </a:prstGeom>
        <a:solidFill>
          <a:schemeClr val="lt1">
            <a:hueOff val="0"/>
            <a:satOff val="0"/>
            <a:lumOff val="0"/>
            <a:alphaOff val="0"/>
          </a:schemeClr>
        </a:solidFill>
        <a:ln>
          <a:noFill/>
        </a:ln>
        <a:effectLst>
          <a:outerShdw blurRad="38100" dist="25400" dir="5400000" algn="t" rotWithShape="0">
            <a:srgbClr val="000000">
              <a:alpha val="50000"/>
            </a:srgbClr>
          </a:outerShdw>
        </a:effectLst>
        <a:sp3d z="152400" extrusionH="63500" prstMaterial="matte">
          <a:bevelT w="50800" h="19050" prst="relaxedInset"/>
          <a:contourClr>
            <a:schemeClr val="bg1"/>
          </a:contourClr>
        </a:sp3d>
      </dsp:spPr>
      <dsp:style>
        <a:lnRef idx="0">
          <a:scrgbClr r="0" g="0" b="0"/>
        </a:lnRef>
        <a:fillRef idx="1">
          <a:scrgbClr r="0" g="0" b="0"/>
        </a:fillRef>
        <a:effectRef idx="2">
          <a:scrgbClr r="0" g="0" b="0"/>
        </a:effectRef>
        <a:fontRef idx="minor"/>
      </dsp:style>
    </dsp:sp>
    <dsp:sp modelId="{66E0DE3C-7102-45EE-9F45-5F17DFBA1950}">
      <dsp:nvSpPr>
        <dsp:cNvPr id="0" name=""/>
        <dsp:cNvSpPr/>
      </dsp:nvSpPr>
      <dsp:spPr>
        <a:xfrm>
          <a:off x="1112880" y="2305068"/>
          <a:ext cx="7575901" cy="658831"/>
        </a:xfrm>
        <a:prstGeom prst="rect">
          <a:avLst/>
        </a:prstGeom>
        <a:solidFill>
          <a:schemeClr val="accent1">
            <a:hueOff val="0"/>
            <a:satOff val="0"/>
            <a:lumOff val="0"/>
            <a:alphaOff val="0"/>
          </a:schemeClr>
        </a:solidFill>
        <a:ln>
          <a:noFill/>
        </a:ln>
        <a:effectLst>
          <a:outerShdw blurRad="38100" dist="25400" dir="5400000" algn="t" rotWithShape="0">
            <a:srgbClr val="000000">
              <a:alpha val="50000"/>
            </a:srgbClr>
          </a:outerShdw>
        </a:effectLst>
        <a:sp3d extrusionH="190500" prstMaterial="matte">
          <a:bevelT w="120650" h="38100" prst="relaxedInset"/>
          <a:bevelB w="120650" h="57150" prst="relaxedInset"/>
          <a:contourClr>
            <a:schemeClr val="bg1"/>
          </a:contourClr>
        </a:sp3d>
      </dsp:spPr>
      <dsp:style>
        <a:lnRef idx="0">
          <a:scrgbClr r="0" g="0" b="0"/>
        </a:lnRef>
        <a:fillRef idx="1">
          <a:scrgbClr r="0" g="0" b="0"/>
        </a:fillRef>
        <a:effectRef idx="2">
          <a:scrgbClr r="0" g="0" b="0"/>
        </a:effectRef>
        <a:fontRef idx="minor">
          <a:schemeClr val="lt1"/>
        </a:fontRef>
      </dsp:style>
      <dsp:txBody>
        <a:bodyPr spcFirstLastPara="0" vert="horz" wrap="square" lIns="522948" tIns="66040" rIns="66040" bIns="66040" numCol="1" spcCol="1270" anchor="t" anchorCtr="0">
          <a:noAutofit/>
        </a:bodyPr>
        <a:lstStyle/>
        <a:p>
          <a:pPr lvl="0" algn="l" defTabSz="1155700">
            <a:lnSpc>
              <a:spcPct val="90000"/>
            </a:lnSpc>
            <a:spcBef>
              <a:spcPct val="0"/>
            </a:spcBef>
            <a:spcAft>
              <a:spcPct val="35000"/>
            </a:spcAft>
          </a:pPr>
          <a:r>
            <a:rPr lang="en-US" sz="2600" b="1" kern="1200" dirty="0"/>
            <a:t>March 2012—YDS submits SG application</a:t>
          </a:r>
        </a:p>
        <a:p>
          <a:pPr marL="228600" lvl="1" indent="-228600" algn="l" defTabSz="1155700">
            <a:lnSpc>
              <a:spcPct val="90000"/>
            </a:lnSpc>
            <a:spcBef>
              <a:spcPct val="0"/>
            </a:spcBef>
            <a:spcAft>
              <a:spcPct val="15000"/>
            </a:spcAft>
            <a:buChar char="••"/>
          </a:pPr>
          <a:endParaRPr lang="en-US" sz="2600" b="1" kern="1200" dirty="0"/>
        </a:p>
        <a:p>
          <a:pPr marL="228600" lvl="1" indent="-228600" algn="l" defTabSz="1155700">
            <a:lnSpc>
              <a:spcPct val="90000"/>
            </a:lnSpc>
            <a:spcBef>
              <a:spcPct val="0"/>
            </a:spcBef>
            <a:spcAft>
              <a:spcPct val="15000"/>
            </a:spcAft>
            <a:buChar char="••"/>
          </a:pPr>
          <a:endParaRPr lang="en-US" sz="2600" b="1" kern="1200" dirty="0"/>
        </a:p>
      </dsp:txBody>
      <dsp:txXfrm>
        <a:off x="1112880" y="2305068"/>
        <a:ext cx="7575901" cy="658831"/>
      </dsp:txXfrm>
    </dsp:sp>
    <dsp:sp modelId="{D85BDCA8-6A56-4FEE-B9FD-49A42517D240}">
      <dsp:nvSpPr>
        <dsp:cNvPr id="0" name=""/>
        <dsp:cNvSpPr/>
      </dsp:nvSpPr>
      <dsp:spPr>
        <a:xfrm>
          <a:off x="701110" y="2222714"/>
          <a:ext cx="823539" cy="823539"/>
        </a:xfrm>
        <a:prstGeom prst="ellipse">
          <a:avLst/>
        </a:prstGeom>
        <a:solidFill>
          <a:schemeClr val="lt1">
            <a:hueOff val="0"/>
            <a:satOff val="0"/>
            <a:lumOff val="0"/>
            <a:alphaOff val="0"/>
          </a:schemeClr>
        </a:solidFill>
        <a:ln>
          <a:noFill/>
        </a:ln>
        <a:effectLst>
          <a:outerShdw blurRad="38100" dist="25400" dir="5400000" algn="t" rotWithShape="0">
            <a:srgbClr val="000000">
              <a:alpha val="50000"/>
            </a:srgbClr>
          </a:outerShdw>
        </a:effectLst>
        <a:sp3d z="152400" extrusionH="63500" prstMaterial="matte">
          <a:bevelT w="50800" h="19050" prst="relaxedInset"/>
          <a:contourClr>
            <a:schemeClr val="bg1"/>
          </a:contourClr>
        </a:sp3d>
      </dsp:spPr>
      <dsp:style>
        <a:lnRef idx="0">
          <a:scrgbClr r="0" g="0" b="0"/>
        </a:lnRef>
        <a:fillRef idx="1">
          <a:scrgbClr r="0" g="0" b="0"/>
        </a:fillRef>
        <a:effectRef idx="2">
          <a:scrgbClr r="0" g="0" b="0"/>
        </a:effectRef>
        <a:fontRef idx="minor"/>
      </dsp:style>
    </dsp:sp>
    <dsp:sp modelId="{2B98FB68-4926-4195-A784-25228A7B3A72}">
      <dsp:nvSpPr>
        <dsp:cNvPr id="0" name=""/>
        <dsp:cNvSpPr/>
      </dsp:nvSpPr>
      <dsp:spPr>
        <a:xfrm>
          <a:off x="967984" y="3292999"/>
          <a:ext cx="7720798" cy="658831"/>
        </a:xfrm>
        <a:prstGeom prst="rect">
          <a:avLst/>
        </a:prstGeom>
        <a:solidFill>
          <a:schemeClr val="accent1">
            <a:hueOff val="0"/>
            <a:satOff val="0"/>
            <a:lumOff val="0"/>
            <a:alphaOff val="0"/>
          </a:schemeClr>
        </a:solidFill>
        <a:ln>
          <a:noFill/>
        </a:ln>
        <a:effectLst>
          <a:outerShdw blurRad="38100" dist="25400" dir="5400000" algn="t" rotWithShape="0">
            <a:srgbClr val="000000">
              <a:alpha val="50000"/>
            </a:srgbClr>
          </a:outerShdw>
        </a:effectLst>
        <a:sp3d extrusionH="190500" prstMaterial="matte">
          <a:bevelT w="120650" h="38100" prst="relaxedInset"/>
          <a:bevelB w="120650" h="57150" prst="relaxedInset"/>
          <a:contourClr>
            <a:schemeClr val="bg1"/>
          </a:contourClr>
        </a:sp3d>
      </dsp:spPr>
      <dsp:style>
        <a:lnRef idx="0">
          <a:scrgbClr r="0" g="0" b="0"/>
        </a:lnRef>
        <a:fillRef idx="1">
          <a:scrgbClr r="0" g="0" b="0"/>
        </a:fillRef>
        <a:effectRef idx="2">
          <a:scrgbClr r="0" g="0" b="0"/>
        </a:effectRef>
        <a:fontRef idx="minor">
          <a:schemeClr val="lt1"/>
        </a:fontRef>
      </dsp:style>
      <dsp:txBody>
        <a:bodyPr spcFirstLastPara="0" vert="horz" wrap="square" lIns="522948" tIns="66040" rIns="66040" bIns="66040" numCol="1" spcCol="1270" anchor="ctr" anchorCtr="0">
          <a:noAutofit/>
        </a:bodyPr>
        <a:lstStyle/>
        <a:p>
          <a:pPr lvl="0" algn="l" defTabSz="1155700">
            <a:lnSpc>
              <a:spcPct val="90000"/>
            </a:lnSpc>
            <a:spcBef>
              <a:spcPct val="0"/>
            </a:spcBef>
            <a:spcAft>
              <a:spcPct val="35000"/>
            </a:spcAft>
          </a:pPr>
          <a:r>
            <a:rPr lang="en-US" sz="2600" b="1" kern="1200" dirty="0"/>
            <a:t>April 2012— OSG approves YDS application</a:t>
          </a:r>
        </a:p>
      </dsp:txBody>
      <dsp:txXfrm>
        <a:off x="967984" y="3292999"/>
        <a:ext cx="7720798" cy="658831"/>
      </dsp:txXfrm>
    </dsp:sp>
    <dsp:sp modelId="{47ED180D-552A-46C1-9E3A-E6DBA50C741B}">
      <dsp:nvSpPr>
        <dsp:cNvPr id="0" name=""/>
        <dsp:cNvSpPr/>
      </dsp:nvSpPr>
      <dsp:spPr>
        <a:xfrm>
          <a:off x="556214" y="3210645"/>
          <a:ext cx="823539" cy="823539"/>
        </a:xfrm>
        <a:prstGeom prst="ellipse">
          <a:avLst/>
        </a:prstGeom>
        <a:solidFill>
          <a:schemeClr val="lt1">
            <a:hueOff val="0"/>
            <a:satOff val="0"/>
            <a:lumOff val="0"/>
            <a:alphaOff val="0"/>
          </a:schemeClr>
        </a:solidFill>
        <a:ln>
          <a:noFill/>
        </a:ln>
        <a:effectLst>
          <a:outerShdw blurRad="38100" dist="25400" dir="5400000" algn="t" rotWithShape="0">
            <a:srgbClr val="000000">
              <a:alpha val="50000"/>
            </a:srgbClr>
          </a:outerShdw>
        </a:effectLst>
        <a:sp3d z="152400" extrusionH="63500" prstMaterial="matte">
          <a:bevelT w="50800" h="19050" prst="relaxedInset"/>
          <a:contourClr>
            <a:schemeClr val="bg1"/>
          </a:contourClr>
        </a:sp3d>
      </dsp:spPr>
      <dsp:style>
        <a:lnRef idx="0">
          <a:scrgbClr r="0" g="0" b="0"/>
        </a:lnRef>
        <a:fillRef idx="1">
          <a:scrgbClr r="0" g="0" b="0"/>
        </a:fillRef>
        <a:effectRef idx="2">
          <a:scrgbClr r="0" g="0" b="0"/>
        </a:effectRef>
        <a:fontRef idx="minor"/>
      </dsp:style>
    </dsp:sp>
    <dsp:sp modelId="{37552B29-94A3-4797-BA2A-A1006DA2FB0E}">
      <dsp:nvSpPr>
        <dsp:cNvPr id="0" name=""/>
        <dsp:cNvSpPr/>
      </dsp:nvSpPr>
      <dsp:spPr>
        <a:xfrm>
          <a:off x="495884" y="4280931"/>
          <a:ext cx="8192897" cy="658831"/>
        </a:xfrm>
        <a:prstGeom prst="rect">
          <a:avLst/>
        </a:prstGeom>
        <a:solidFill>
          <a:schemeClr val="accent1">
            <a:hueOff val="0"/>
            <a:satOff val="0"/>
            <a:lumOff val="0"/>
            <a:alphaOff val="0"/>
          </a:schemeClr>
        </a:solidFill>
        <a:ln>
          <a:noFill/>
        </a:ln>
        <a:effectLst>
          <a:outerShdw blurRad="38100" dist="25400" dir="5400000" algn="t" rotWithShape="0">
            <a:srgbClr val="000000">
              <a:alpha val="50000"/>
            </a:srgbClr>
          </a:outerShdw>
        </a:effectLst>
        <a:sp3d extrusionH="190500" prstMaterial="matte">
          <a:bevelT w="120650" h="38100" prst="relaxedInset"/>
          <a:bevelB w="120650" h="57150" prst="relaxedInset"/>
          <a:contourClr>
            <a:schemeClr val="bg1"/>
          </a:contourClr>
        </a:sp3d>
      </dsp:spPr>
      <dsp:style>
        <a:lnRef idx="0">
          <a:scrgbClr r="0" g="0" b="0"/>
        </a:lnRef>
        <a:fillRef idx="1">
          <a:scrgbClr r="0" g="0" b="0"/>
        </a:fillRef>
        <a:effectRef idx="2">
          <a:scrgbClr r="0" g="0" b="0"/>
        </a:effectRef>
        <a:fontRef idx="minor">
          <a:schemeClr val="lt1"/>
        </a:fontRef>
      </dsp:style>
      <dsp:txBody>
        <a:bodyPr spcFirstLastPara="0" vert="horz" wrap="square" lIns="522948" tIns="88900" rIns="88900" bIns="88900" numCol="1" spcCol="1270" anchor="ctr" anchorCtr="0">
          <a:noAutofit/>
        </a:bodyPr>
        <a:lstStyle/>
        <a:p>
          <a:pPr lvl="0" algn="l" defTabSz="1555750">
            <a:lnSpc>
              <a:spcPct val="90000"/>
            </a:lnSpc>
            <a:spcBef>
              <a:spcPct val="0"/>
            </a:spcBef>
            <a:spcAft>
              <a:spcPct val="35000"/>
            </a:spcAft>
          </a:pPr>
          <a:r>
            <a:rPr lang="en-US" sz="3500" b="1" kern="1200" dirty="0"/>
            <a:t>July 23-24</a:t>
          </a:r>
          <a:r>
            <a:rPr lang="en-US" sz="3500" b="1" kern="1200" baseline="30000" dirty="0"/>
            <a:t>th</a:t>
          </a:r>
          <a:r>
            <a:rPr lang="en-US" sz="3500" b="1" kern="1200" dirty="0"/>
            <a:t> SG Negotiations take place</a:t>
          </a:r>
        </a:p>
      </dsp:txBody>
      <dsp:txXfrm>
        <a:off x="495884" y="4280931"/>
        <a:ext cx="8192897" cy="658831"/>
      </dsp:txXfrm>
    </dsp:sp>
    <dsp:sp modelId="{EF18098B-3B17-4F58-B4F6-E47EB5AB59AF}">
      <dsp:nvSpPr>
        <dsp:cNvPr id="0" name=""/>
        <dsp:cNvSpPr/>
      </dsp:nvSpPr>
      <dsp:spPr>
        <a:xfrm>
          <a:off x="84114" y="4198577"/>
          <a:ext cx="823539" cy="823539"/>
        </a:xfrm>
        <a:prstGeom prst="ellipse">
          <a:avLst/>
        </a:prstGeom>
        <a:solidFill>
          <a:schemeClr val="lt1">
            <a:hueOff val="0"/>
            <a:satOff val="0"/>
            <a:lumOff val="0"/>
            <a:alphaOff val="0"/>
          </a:schemeClr>
        </a:solidFill>
        <a:ln>
          <a:noFill/>
        </a:ln>
        <a:effectLst>
          <a:outerShdw blurRad="38100" dist="25400" dir="5400000" algn="t" rotWithShape="0">
            <a:srgbClr val="000000">
              <a:alpha val="50000"/>
            </a:srgbClr>
          </a:outerShdw>
        </a:effectLst>
        <a:sp3d z="152400" extrusionH="63500" prstMaterial="matte">
          <a:bevelT w="50800" h="19050" prst="relaxedInset"/>
          <a:contourClr>
            <a:schemeClr val="bg1"/>
          </a:contourClr>
        </a:sp3d>
      </dsp:spPr>
      <dsp:style>
        <a:lnRef idx="0">
          <a:scrgbClr r="0" g="0" b="0"/>
        </a:lnRef>
        <a:fillRef idx="1">
          <a:scrgbClr r="0" g="0" b="0"/>
        </a:fillRef>
        <a:effectRef idx="2">
          <a:scrgbClr r="0" g="0" b="0"/>
        </a:effectRef>
        <a:fontRef idx="minor"/>
      </dsp:style>
    </dsp:sp>
  </dsp:spTree>
</dsp:drawing>
</file>

<file path=ppt/diagrams/layout1.xml><?xml version="1.0" encoding="utf-8"?>
<dgm:layoutDef xmlns:dgm="http://schemas.openxmlformats.org/drawingml/2006/diagram" xmlns:a="http://schemas.openxmlformats.org/drawingml/2006/main" uniqueId="urn:microsoft.com/office/officeart/2005/8/layout/balance1">
  <dgm:title val=""/>
  <dgm:desc val=""/>
  <dgm:catLst>
    <dgm:cat type="relationship" pri="1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23">
          <dgm:prSet phldr="1"/>
        </dgm:pt>
      </dgm:ptLst>
      <dgm:cxnLst>
        <dgm:cxn modelId="4" srcId="0" destId="1" srcOrd="0" destOrd="0"/>
        <dgm:cxn modelId="5" srcId="0" destId="2" srcOrd="1" destOrd="0"/>
        <dgm:cxn modelId="13" srcId="1" destId="11" srcOrd="0" destOrd="0"/>
        <dgm:cxn modelId="14" srcId="1" destId="12" srcOrd="0" destOrd="0"/>
        <dgm:cxn modelId="23" srcId="2" destId="21" srcOrd="0" destOrd="0"/>
        <dgm:cxn modelId="24" srcId="2" destId="22" srcOrd="0" destOrd="0"/>
        <dgm:cxn modelId="25" srcId="2" destId="23" srcOrd="0" destOrd="0"/>
      </dgm:cxnLst>
      <dgm:bg/>
      <dgm:whole/>
    </dgm:dataModel>
  </dgm:sampData>
  <dgm:styleData>
    <dgm:dataModel>
      <dgm:ptLst>
        <dgm:pt modelId="0" type="doc"/>
        <dgm:pt modelId="1"/>
        <dgm:pt modelId="11"/>
        <dgm:pt modelId="12"/>
        <dgm:pt modelId="2"/>
        <dgm:pt modelId="21"/>
        <dgm:pt modelId="22"/>
      </dgm:ptLst>
      <dgm:cxnLst>
        <dgm:cxn modelId="4" srcId="0" destId="1" srcOrd="0" destOrd="0"/>
        <dgm:cxn modelId="5" srcId="0" destId="2" srcOrd="1" destOrd="0"/>
        <dgm:cxn modelId="13" srcId="1" destId="11" srcOrd="0" destOrd="0"/>
        <dgm:cxn modelId="14" srcId="1" destId="12" srcOrd="0" destOrd="0"/>
        <dgm:cxn modelId="23" srcId="2" destId="21" srcOrd="0" destOrd="0"/>
        <dgm:cxn modelId="24" srcId="2" destId="22" srcOrd="0" destOrd="0"/>
      </dgm:cxnLst>
      <dgm:bg/>
      <dgm:whole/>
    </dgm:dataModel>
  </dgm:styleData>
  <dgm:clrData>
    <dgm:dataModel>
      <dgm:ptLst>
        <dgm:pt modelId="0" type="doc"/>
        <dgm:pt modelId="1"/>
        <dgm:pt modelId="11"/>
        <dgm:pt modelId="12"/>
        <dgm:pt modelId="13"/>
        <dgm:pt modelId="2"/>
        <dgm:pt modelId="21"/>
        <dgm:pt modelId="22"/>
        <dgm:pt modelId="23"/>
      </dgm:ptLst>
      <dgm:cxnLst>
        <dgm:cxn modelId="4" srcId="0" destId="1" srcOrd="0" destOrd="0"/>
        <dgm:cxn modelId="5" srcId="0" destId="2" srcOrd="1" destOrd="0"/>
        <dgm:cxn modelId="15" srcId="1" destId="11" srcOrd="0" destOrd="0"/>
        <dgm:cxn modelId="16" srcId="1" destId="12" srcOrd="0" destOrd="0"/>
        <dgm:cxn modelId="17" srcId="1" destId="13" srcOrd="0" destOrd="0"/>
        <dgm:cxn modelId="25" srcId="2" destId="21" srcOrd="0" destOrd="0"/>
        <dgm:cxn modelId="26" srcId="2" destId="22" srcOrd="0" destOrd="0"/>
        <dgm:cxn modelId="27" srcId="2" destId="23" srcOrd="0" destOrd="0"/>
      </dgm:cxnLst>
      <dgm:bg/>
      <dgm:whole/>
    </dgm:dataModel>
  </dgm:clrData>
  <dgm:layoutNode name="outerComposite">
    <dgm:varLst>
      <dgm:chMax val="2"/>
      <dgm:animLvl val="lvl"/>
      <dgm:resizeHandles val="exact"/>
    </dgm:varLst>
    <dgm:alg type="composite">
      <dgm:param type="ar" val="1"/>
    </dgm:alg>
    <dgm:shape xmlns:r="http://schemas.openxmlformats.org/officeDocument/2006/relationships" r:blip="">
      <dgm:adjLst/>
    </dgm:shape>
    <dgm:presOf/>
    <dgm:constrLst>
      <dgm:constr type="h" for="ch" forName="parentComposite" refType="h" refFor="ch" refForName="dummyMaxCanvas" op="equ" fact="0.2"/>
      <dgm:constr type="t" for="ch" forName="parentComposite"/>
      <dgm:constr type="h" for="ch" forName="childrenComposite" refType="h" refFor="ch" refForName="dummyMaxCanvas" op="equ" fact="0.8"/>
      <dgm:constr type="t" for="ch" forName="childrenComposite" refType="h" refFor="ch" refForName="dummyMaxCanvas" fact="0.2"/>
    </dgm:constrLst>
    <dgm:ruleLst/>
    <dgm:layoutNode name="dummyMaxCanvas">
      <dgm:alg type="sp"/>
      <dgm:shape xmlns:r="http://schemas.openxmlformats.org/officeDocument/2006/relationships" r:blip="">
        <dgm:adjLst/>
      </dgm:shape>
      <dgm:presOf/>
      <dgm:constrLst/>
      <dgm:ruleLst/>
    </dgm:layoutNode>
    <dgm:layoutNode name="parentComposite">
      <dgm:alg type="composite"/>
      <dgm:shape xmlns:r="http://schemas.openxmlformats.org/officeDocument/2006/relationships" r:blip="">
        <dgm:adjLst/>
      </dgm:shape>
      <dgm:presOf/>
      <dgm:constrLst>
        <dgm:constr type="w" for="ch" forName="parent1" refType="w" fact="0.36"/>
        <dgm:constr type="ctrX" for="ch" forName="parent1" refType="w" fact="0.24"/>
        <dgm:constr type="w" for="ch" forName="parent2" refType="w" fact="0.36"/>
        <dgm:constr type="ctrX" for="ch" forName="parent2" refType="w" fact="0.76"/>
        <dgm:constr type="primFontSz" for="ch" ptType="node" op="equ"/>
      </dgm:constrLst>
      <dgm:ruleLst/>
      <dgm:layoutNode name="parent1" styleLbl="alignAccFollowNode1">
        <dgm:varLst>
          <dgm:chMax val="4"/>
        </dgm:varLst>
        <dgm:alg type="tx"/>
        <dgm:shape xmlns:r="http://schemas.openxmlformats.org/officeDocument/2006/relationships" type="roundRect" r:blip="">
          <dgm:adjLst>
            <dgm:adj idx="1" val="0.1"/>
          </dgm:adjLst>
        </dgm:shape>
        <dgm:presOf axis="ch" ptType="node" cnt="1"/>
        <dgm:constrLst>
          <dgm:constr type="primFontSz" val="65"/>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parent2" styleLbl="alignAccFollowNode1">
        <dgm:varLst>
          <dgm:chMax val="4"/>
        </dgm:varLst>
        <dgm:alg type="tx"/>
        <dgm:shape xmlns:r="http://schemas.openxmlformats.org/officeDocument/2006/relationships" type="roundRect" r:blip="">
          <dgm:adjLst>
            <dgm:adj idx="1" val="0.1"/>
          </dgm:adjLst>
        </dgm:shape>
        <dgm:presOf axis="ch" ptType="node" st="2" cnt="1"/>
        <dgm:constrLst>
          <dgm:constr type="primFontSz" val="65"/>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dgm:layoutNode name="childrenComposite">
      <dgm:alg type="composite"/>
      <dgm:shape xmlns:r="http://schemas.openxmlformats.org/officeDocument/2006/relationships" r:blip="">
        <dgm:adjLst/>
      </dgm:shape>
      <dgm:presOf/>
      <dgm:constrLst>
        <dgm:constr type="primFontSz" for="ch" ptType="node" op="equ" val="65"/>
        <dgm:constr type="w" for="ch" forName="fulcrum" refType="w" fact="0.15"/>
        <dgm:constr type="h" for="ch" forName="fulcrum" refType="w" refFor="ch" refForName="fulcrum"/>
        <dgm:constr type="b" for="ch" forName="fulcrum" refType="h"/>
        <dgm:constr type="ctrX" for="ch" forName="fulcrum" refType="w" fact="0.5"/>
        <dgm:constr type="w" for="ch" forName="balance_00" refType="w" fact="0.9"/>
        <dgm:constr type="h" for="ch" forName="balance_00" refType="h" fact="0.076"/>
        <dgm:constr type="b" for="ch" forName="balance_00" refType="h" fact="0.81"/>
        <dgm:constr type="ctrX" for="ch" forName="balance_00" refType="w" fact="0.5"/>
        <dgm:constr type="w" for="ch" forName="balance_01" refType="w"/>
        <dgm:constr type="h" for="ch" forName="balance_01" refType="h" fact="0.157"/>
        <dgm:constr type="b" for="ch" forName="balance_01" refType="h" fact="0.85"/>
        <dgm:constr type="ctrX" for="ch" forName="balance_01" refType="w" fact="0.5"/>
        <dgm:constr type="w" for="ch" forName="balance_02" refType="w"/>
        <dgm:constr type="h" for="ch" forName="balance_02" refType="h" fact="0.157"/>
        <dgm:constr type="b" for="ch" forName="balance_02" refType="h" fact="0.85"/>
        <dgm:constr type="ctrX" for="ch" forName="balance_02" refType="w" fact="0.5"/>
        <dgm:constr type="w" for="ch" forName="balance_03" refType="w"/>
        <dgm:constr type="h" for="ch" forName="balance_03" refType="h" fact="0.157"/>
        <dgm:constr type="b" for="ch" forName="balance_03" refType="h" fact="0.85"/>
        <dgm:constr type="ctrX" for="ch" forName="balance_03" refType="w" fact="0.5"/>
        <dgm:constr type="w" for="ch" forName="balance_04" refType="w"/>
        <dgm:constr type="h" for="ch" forName="balance_04" refType="h" fact="0.157"/>
        <dgm:constr type="b" for="ch" forName="balance_04" refType="h" fact="0.85"/>
        <dgm:constr type="ctrX" for="ch" forName="balance_04" refType="w" fact="0.5"/>
        <dgm:constr type="w" for="ch" forName="balance_10" refType="w"/>
        <dgm:constr type="h" for="ch" forName="balance_10" refType="h" fact="0.157"/>
        <dgm:constr type="b" for="ch" forName="balance_10" refType="h" fact="0.85"/>
        <dgm:constr type="ctrX" for="ch" forName="balance_10" refType="w" fact="0.5"/>
        <dgm:constr type="w" for="ch" forName="balance_11" refType="w" fact="0.9"/>
        <dgm:constr type="h" for="ch" forName="balance_11" refType="h" fact="0.076"/>
        <dgm:constr type="b" for="ch" forName="balance_11" refType="h" fact="0.81"/>
        <dgm:constr type="ctrX" for="ch" forName="balance_11" refType="w" fact="0.5"/>
        <dgm:constr type="w" for="ch" forName="balance_12" refType="w"/>
        <dgm:constr type="h" for="ch" forName="balance_12" refType="h" fact="0.157"/>
        <dgm:constr type="b" for="ch" forName="balance_12" refType="h" fact="0.85"/>
        <dgm:constr type="ctrX" for="ch" forName="balance_12" refType="w" fact="0.5"/>
        <dgm:constr type="w" for="ch" forName="balance_13" refType="w"/>
        <dgm:constr type="h" for="ch" forName="balance_13" refType="h" fact="0.157"/>
        <dgm:constr type="b" for="ch" forName="balance_13" refType="h" fact="0.85"/>
        <dgm:constr type="ctrX" for="ch" forName="balance_13" refType="w" fact="0.5"/>
        <dgm:constr type="w" for="ch" forName="balance_14" refType="w"/>
        <dgm:constr type="h" for="ch" forName="balance_14" refType="h" fact="0.157"/>
        <dgm:constr type="b" for="ch" forName="balance_14" refType="h" fact="0.85"/>
        <dgm:constr type="ctrX" for="ch" forName="balance_14" refType="w" fact="0.5"/>
        <dgm:constr type="w" for="ch" forName="balance_20" refType="w"/>
        <dgm:constr type="h" for="ch" forName="balance_20" refType="h" fact="0.157"/>
        <dgm:constr type="b" for="ch" forName="balance_20" refType="h" fact="0.85"/>
        <dgm:constr type="ctrX" for="ch" forName="balance_20" refType="w" fact="0.5"/>
        <dgm:constr type="w" for="ch" forName="balance_21" refType="w"/>
        <dgm:constr type="h" for="ch" forName="balance_21" refType="h" fact="0.157"/>
        <dgm:constr type="b" for="ch" forName="balance_21" refType="h" fact="0.85"/>
        <dgm:constr type="ctrX" for="ch" forName="balance_21" refType="w" fact="0.5"/>
        <dgm:constr type="w" for="ch" forName="balance_22" refType="w" fact="0.9"/>
        <dgm:constr type="h" for="ch" forName="balance_22" refType="h" fact="0.076"/>
        <dgm:constr type="b" for="ch" forName="balance_22" refType="h" fact="0.81"/>
        <dgm:constr type="ctrX" for="ch" forName="balance_22" refType="w" fact="0.5"/>
        <dgm:constr type="w" for="ch" forName="balance_23" refType="w"/>
        <dgm:constr type="h" for="ch" forName="balance_23" refType="h" fact="0.157"/>
        <dgm:constr type="b" for="ch" forName="balance_23" refType="h" fact="0.85"/>
        <dgm:constr type="ctrX" for="ch" forName="balance_23" refType="w" fact="0.5"/>
        <dgm:constr type="w" for="ch" forName="balance_24" refType="w"/>
        <dgm:constr type="h" for="ch" forName="balance_24" refType="h" fact="0.157"/>
        <dgm:constr type="b" for="ch" forName="balance_24" refType="h" fact="0.85"/>
        <dgm:constr type="ctrX" for="ch" forName="balance_24" refType="w" fact="0.5"/>
        <dgm:constr type="w" for="ch" forName="balance_30" refType="w"/>
        <dgm:constr type="h" for="ch" forName="balance_30" refType="h" fact="0.157"/>
        <dgm:constr type="b" for="ch" forName="balance_30" refType="h" fact="0.85"/>
        <dgm:constr type="ctrX" for="ch" forName="balance_30" refType="w" fact="0.5"/>
        <dgm:constr type="w" for="ch" forName="balance_31" refType="w"/>
        <dgm:constr type="h" for="ch" forName="balance_31" refType="h" fact="0.157"/>
        <dgm:constr type="b" for="ch" forName="balance_31" refType="h" fact="0.85"/>
        <dgm:constr type="ctrX" for="ch" forName="balance_31" refType="w" fact="0.5"/>
        <dgm:constr type="w" for="ch" forName="balance_32" refType="w"/>
        <dgm:constr type="h" for="ch" forName="balance_32" refType="h" fact="0.157"/>
        <dgm:constr type="b" for="ch" forName="balance_32" refType="h" fact="0.85"/>
        <dgm:constr type="ctrX" for="ch" forName="balance_32" refType="w" fact="0.5"/>
        <dgm:constr type="w" for="ch" forName="balance_33" refType="w" fact="0.9"/>
        <dgm:constr type="h" for="ch" forName="balance_33" refType="h" fact="0.076"/>
        <dgm:constr type="b" for="ch" forName="balance_33" refType="h" fact="0.81"/>
        <dgm:constr type="ctrX" for="ch" forName="balance_33" refType="w" fact="0.5"/>
        <dgm:constr type="w" for="ch" forName="balance_34" refType="w"/>
        <dgm:constr type="h" for="ch" forName="balance_34" refType="h" fact="0.157"/>
        <dgm:constr type="b" for="ch" forName="balance_34" refType="h" fact="0.85"/>
        <dgm:constr type="ctrX" for="ch" forName="balance_34" refType="w" fact="0.5"/>
        <dgm:constr type="w" for="ch" forName="balance_40" refType="w"/>
        <dgm:constr type="h" for="ch" forName="balance_40" refType="h" fact="0.157"/>
        <dgm:constr type="b" for="ch" forName="balance_40" refType="h" fact="0.85"/>
        <dgm:constr type="ctrX" for="ch" forName="balance_40" refType="w" fact="0.5"/>
        <dgm:constr type="w" for="ch" forName="balance_41" refType="w"/>
        <dgm:constr type="h" for="ch" forName="balance_41" refType="h" fact="0.157"/>
        <dgm:constr type="b" for="ch" forName="balance_41" refType="h" fact="0.85"/>
        <dgm:constr type="ctrX" for="ch" forName="balance_41" refType="w" fact="0.5"/>
        <dgm:constr type="w" for="ch" forName="balance_42" refType="w"/>
        <dgm:constr type="h" for="ch" forName="balance_42" refType="h" fact="0.157"/>
        <dgm:constr type="b" for="ch" forName="balance_42" refType="h" fact="0.85"/>
        <dgm:constr type="ctrX" for="ch" forName="balance_42" refType="w" fact="0.5"/>
        <dgm:constr type="w" for="ch" forName="balance_43" refType="w"/>
        <dgm:constr type="h" for="ch" forName="balance_43" refType="h" fact="0.157"/>
        <dgm:constr type="b" for="ch" forName="balance_43" refType="h" fact="0.85"/>
        <dgm:constr type="ctrX" for="ch" forName="balance_43" refType="w" fact="0.5"/>
        <dgm:constr type="w" for="ch" forName="balance_44" refType="w" fact="0.9"/>
        <dgm:constr type="h" for="ch" forName="balance_44" refType="h" fact="0.076"/>
        <dgm:constr type="b" for="ch" forName="balance_44" refType="h" fact="0.81"/>
        <dgm:constr type="ctrX" for="ch" forName="balance_44" refType="w" fact="0.5"/>
        <dgm:constr type="w" for="ch" forName="right_01_1" refType="w" fact="0.4"/>
        <dgm:constr type="h" for="ch" forName="right_01_1" refType="h" fact="0.7"/>
        <dgm:constr type="b" for="ch" forName="right_01_1" refType="h" fact="0.76"/>
        <dgm:constr type="ctrX" for="ch" forName="right_01_1" refType="w" fact="0.78"/>
        <dgm:constr type="w" for="ch" forName="left_10_1" refType="w" fact="0.4"/>
        <dgm:constr type="h" for="ch" forName="left_10_1" refType="h" fact="0.7"/>
        <dgm:constr type="b" for="ch" forName="left_10_1" refType="h" fact="0.76"/>
        <dgm:constr type="ctrX" for="ch" forName="left_10_1" refType="w" fact="0.22"/>
        <dgm:constr type="w" for="ch" forName="right_11_1" refType="w" fact="0.36"/>
        <dgm:constr type="h" for="ch" forName="right_11_1" refType="h" fact="0.67"/>
        <dgm:constr type="b" for="ch" forName="right_11_1" refType="h" fact="0.725"/>
        <dgm:constr type="ctrX" for="ch" forName="right_11_1" refType="w" fact="0.76"/>
        <dgm:constr type="w" for="ch" forName="left_11_1" refType="w" fact="0.36"/>
        <dgm:constr type="h" for="ch" forName="left_11_1" refType="h" fact="0.67"/>
        <dgm:constr type="b" for="ch" forName="left_11_1" refType="h" fact="0.725"/>
        <dgm:constr type="ctrX" for="ch" forName="left_11_1" refType="w" fact="0.24"/>
        <dgm:constr type="w" for="ch" forName="right_02_1" refType="w" fact="0.388"/>
        <dgm:constr type="h" for="ch" forName="right_02_1" refType="h" fact="0.36"/>
        <dgm:constr type="b" for="ch" forName="right_02_1" refType="h" fact="0.76"/>
        <dgm:constr type="ctrX" for="ch" forName="right_02_1" refType="w" fact="0.77"/>
        <dgm:constr type="w" for="ch" forName="right_02_2" refType="w" fact="0.388"/>
        <dgm:constr type="h" for="ch" forName="right_02_2" refType="h" fact="0.36"/>
        <dgm:constr type="b" for="ch" forName="right_02_2" refType="h" fact="0.42"/>
        <dgm:constr type="ctrX" for="ch" forName="right_02_2" refType="w" fact="0.79"/>
        <dgm:constr type="w" for="ch" forName="left_20_1" refType="w" fact="0.388"/>
        <dgm:constr type="h" for="ch" forName="left_20_1" refType="h" fact="0.36"/>
        <dgm:constr type="b" for="ch" forName="left_20_1" refType="h" fact="0.76"/>
        <dgm:constr type="ctrX" for="ch" forName="left_20_1" refType="w" fact="0.23"/>
        <dgm:constr type="w" for="ch" forName="left_20_2" refType="w" fact="0.388"/>
        <dgm:constr type="h" for="ch" forName="left_20_2" refType="h" fact="0.36"/>
        <dgm:constr type="b" for="ch" forName="left_20_2" refType="h" fact="0.42"/>
        <dgm:constr type="ctrX" for="ch" forName="left_20_2" refType="w" fact="0.21"/>
        <dgm:constr type="w" for="ch" forName="right_12_1" refType="w" fact="0.388"/>
        <dgm:constr type="h" for="ch" forName="right_12_1" refType="h" fact="0.36"/>
        <dgm:constr type="b" for="ch" forName="right_12_1" refType="h" fact="0.76"/>
        <dgm:constr type="ctrX" for="ch" forName="right_12_1" refType="w" fact="0.77"/>
        <dgm:constr type="w" for="ch" forName="right_12_2" refType="w" fact="0.388"/>
        <dgm:constr type="h" for="ch" forName="right_12_2" refType="h" fact="0.36"/>
        <dgm:constr type="b" for="ch" forName="right_12_2" refType="h" fact="0.42"/>
        <dgm:constr type="ctrX" for="ch" forName="right_12_2" refType="w" fact="0.79"/>
        <dgm:constr type="w" for="ch" forName="left_12_1" refType="w" fact="0.388"/>
        <dgm:constr type="h" for="ch" forName="left_12_1" refType="h" fact="0.36"/>
        <dgm:constr type="b" for="ch" forName="left_12_1" refType="h" fact="0.715"/>
        <dgm:constr type="ctrX" for="ch" forName="left_12_1" refType="w" fact="0.255"/>
        <dgm:constr type="w" for="ch" forName="right_22_1" refType="w" fact="0.36"/>
        <dgm:constr type="h" for="ch" forName="right_22_1" refType="h" fact="0.32"/>
        <dgm:constr type="b" for="ch" forName="right_22_1" refType="h" fact="0.725"/>
        <dgm:constr type="ctrX" for="ch" forName="right_22_1" refType="w" fact="0.76"/>
        <dgm:constr type="w" for="ch" forName="right_22_2" refType="w" fact="0.36"/>
        <dgm:constr type="h" for="ch" forName="right_22_2" refType="h" fact="0.32"/>
        <dgm:constr type="b" for="ch" forName="right_22_2" refType="h" fact="0.39"/>
        <dgm:constr type="ctrX" for="ch" forName="right_22_2" refType="w" fact="0.76"/>
        <dgm:constr type="w" for="ch" forName="left_22_1" refType="w" fact="0.36"/>
        <dgm:constr type="h" for="ch" forName="left_22_1" refType="h" fact="0.32"/>
        <dgm:constr type="b" for="ch" forName="left_22_1" refType="h" fact="0.725"/>
        <dgm:constr type="ctrX" for="ch" forName="left_22_1" refType="w" fact="0.24"/>
        <dgm:constr type="w" for="ch" forName="left_22_2" refType="w" fact="0.36"/>
        <dgm:constr type="h" for="ch" forName="left_22_2" refType="h" fact="0.32"/>
        <dgm:constr type="b" for="ch" forName="left_22_2" refType="h" fact="0.39"/>
        <dgm:constr type="ctrX" for="ch" forName="left_22_2" refType="w" fact="0.24"/>
        <dgm:constr type="w" for="ch" forName="left_21_1" refType="w" fact="0.388"/>
        <dgm:constr type="h" for="ch" forName="left_21_1" refType="h" fact="0.36"/>
        <dgm:constr type="b" for="ch" forName="left_21_1" refType="h" fact="0.76"/>
        <dgm:constr type="ctrX" for="ch" forName="left_21_1" refType="w" fact="0.23"/>
        <dgm:constr type="w" for="ch" forName="left_21_2" refType="w" fact="0.388"/>
        <dgm:constr type="h" for="ch" forName="left_21_2" refType="h" fact="0.36"/>
        <dgm:constr type="b" for="ch" forName="left_21_2" refType="h" fact="0.42"/>
        <dgm:constr type="ctrX" for="ch" forName="left_21_2" refType="w" fact="0.21"/>
        <dgm:constr type="w" for="ch" forName="right_21_1" refType="w" fact="0.388"/>
        <dgm:constr type="h" for="ch" forName="right_21_1" refType="h" fact="0.36"/>
        <dgm:constr type="b" for="ch" forName="right_21_1" refType="h" fact="0.715"/>
        <dgm:constr type="ctrX" for="ch" forName="right_21_1" refType="w" fact="0.745"/>
        <dgm:constr type="w" for="ch" forName="right_03_1" refType="w" fact="0.37"/>
        <dgm:constr type="h" for="ch" forName="right_03_1" refType="h" fact="0.24"/>
        <dgm:constr type="b" for="ch" forName="right_03_1" refType="h" fact="0.76"/>
        <dgm:constr type="ctrX" for="ch" forName="right_03_1" refType="w" fact="0.77"/>
        <dgm:constr type="w" for="ch" forName="right_03_2" refType="w" fact="0.37"/>
        <dgm:constr type="h" for="ch" forName="right_03_2" refType="h" fact="0.24"/>
        <dgm:constr type="b" for="ch" forName="right_03_2" refType="h" fact="0.535"/>
        <dgm:constr type="ctrX" for="ch" forName="right_03_2" refType="w" fact="0.783"/>
        <dgm:constr type="w" for="ch" forName="right_03_3" refType="w" fact="0.37"/>
        <dgm:constr type="h" for="ch" forName="right_03_3" refType="h" fact="0.24"/>
        <dgm:constr type="b" for="ch" forName="right_03_3" refType="h" fact="0.315"/>
        <dgm:constr type="ctrX" for="ch" forName="right_03_3" refType="w" fact="0.796"/>
        <dgm:constr type="w" for="ch" forName="left_30_1" refType="w" fact="0.37"/>
        <dgm:constr type="h" for="ch" forName="left_30_1" refType="h" fact="0.24"/>
        <dgm:constr type="b" for="ch" forName="left_30_1" refType="h" fact="0.76"/>
        <dgm:constr type="ctrX" for="ch" forName="left_30_1" refType="w" fact="0.23"/>
        <dgm:constr type="w" for="ch" forName="left_30_2" refType="w" fact="0.37"/>
        <dgm:constr type="h" for="ch" forName="left_30_2" refType="h" fact="0.24"/>
        <dgm:constr type="b" for="ch" forName="left_30_2" refType="h" fact="0.535"/>
        <dgm:constr type="ctrX" for="ch" forName="left_30_2" refType="w" fact="0.217"/>
        <dgm:constr type="w" for="ch" forName="left_30_3" refType="w" fact="0.37"/>
        <dgm:constr type="h" for="ch" forName="left_30_3" refType="h" fact="0.24"/>
        <dgm:constr type="b" for="ch" forName="left_30_3" refType="h" fact="0.315"/>
        <dgm:constr type="ctrX" for="ch" forName="left_30_3" refType="w" fact="0.204"/>
        <dgm:constr type="w" for="ch" forName="right_13_1" refType="w" fact="0.37"/>
        <dgm:constr type="h" for="ch" forName="right_13_1" refType="h" fact="0.24"/>
        <dgm:constr type="b" for="ch" forName="right_13_1" refType="h" fact="0.76"/>
        <dgm:constr type="ctrX" for="ch" forName="right_13_1" refType="w" fact="0.77"/>
        <dgm:constr type="w" for="ch" forName="right_13_2" refType="w" fact="0.37"/>
        <dgm:constr type="h" for="ch" forName="right_13_2" refType="h" fact="0.24"/>
        <dgm:constr type="b" for="ch" forName="right_13_2" refType="h" fact="0.535"/>
        <dgm:constr type="ctrX" for="ch" forName="right_13_2" refType="w" fact="0.783"/>
        <dgm:constr type="w" for="ch" forName="right_13_3" refType="w" fact="0.37"/>
        <dgm:constr type="h" for="ch" forName="right_13_3" refType="h" fact="0.24"/>
        <dgm:constr type="b" for="ch" forName="right_13_3" refType="h" fact="0.315"/>
        <dgm:constr type="ctrX" for="ch" forName="right_13_3" refType="w" fact="0.796"/>
        <dgm:constr type="w" for="ch" forName="left_13_1" refType="w" fact="0.37"/>
        <dgm:constr type="h" for="ch" forName="left_13_1" refType="h" fact="0.24"/>
        <dgm:constr type="b" for="ch" forName="left_13_1" refType="h" fact="0.715"/>
        <dgm:constr type="ctrX" for="ch" forName="left_13_1" refType="w" fact="0.255"/>
        <dgm:constr type="w" for="ch" forName="left_31_1" refType="w" fact="0.37"/>
        <dgm:constr type="h" for="ch" forName="left_31_1" refType="h" fact="0.24"/>
        <dgm:constr type="b" for="ch" forName="left_31_1" refType="h" fact="0.76"/>
        <dgm:constr type="ctrX" for="ch" forName="left_31_1" refType="w" fact="0.23"/>
        <dgm:constr type="w" for="ch" forName="left_31_2" refType="w" fact="0.37"/>
        <dgm:constr type="h" for="ch" forName="left_31_2" refType="h" fact="0.24"/>
        <dgm:constr type="b" for="ch" forName="left_31_2" refType="h" fact="0.535"/>
        <dgm:constr type="ctrX" for="ch" forName="left_31_2" refType="w" fact="0.217"/>
        <dgm:constr type="w" for="ch" forName="left_31_3" refType="w" fact="0.37"/>
        <dgm:constr type="h" for="ch" forName="left_31_3" refType="h" fact="0.24"/>
        <dgm:constr type="b" for="ch" forName="left_31_3" refType="h" fact="0.315"/>
        <dgm:constr type="ctrX" for="ch" forName="left_31_3" refType="w" fact="0.204"/>
        <dgm:constr type="w" for="ch" forName="right_31_1" refType="w" fact="0.37"/>
        <dgm:constr type="h" for="ch" forName="right_31_1" refType="h" fact="0.24"/>
        <dgm:constr type="b" for="ch" forName="right_31_1" refType="h" fact="0.715"/>
        <dgm:constr type="ctrX" for="ch" forName="right_31_1" refType="w" fact="0.745"/>
        <dgm:constr type="w" for="ch" forName="right_23_1" refType="w" fact="0.37"/>
        <dgm:constr type="h" for="ch" forName="right_23_1" refType="h" fact="0.24"/>
        <dgm:constr type="b" for="ch" forName="right_23_1" refType="h" fact="0.76"/>
        <dgm:constr type="ctrX" for="ch" forName="right_23_1" refType="w" fact="0.77"/>
        <dgm:constr type="w" for="ch" forName="right_23_2" refType="w" fact="0.37"/>
        <dgm:constr type="h" for="ch" forName="right_23_2" refType="h" fact="0.24"/>
        <dgm:constr type="b" for="ch" forName="right_23_2" refType="h" fact="0.535"/>
        <dgm:constr type="ctrX" for="ch" forName="right_23_2" refType="w" fact="0.783"/>
        <dgm:constr type="w" for="ch" forName="right_23_3" refType="w" fact="0.37"/>
        <dgm:constr type="h" for="ch" forName="right_23_3" refType="h" fact="0.24"/>
        <dgm:constr type="b" for="ch" forName="right_23_3" refType="h" fact="0.315"/>
        <dgm:constr type="ctrX" for="ch" forName="right_23_3" refType="w" fact="0.796"/>
        <dgm:constr type="w" for="ch" forName="left_23_1" refType="w" fact="0.37"/>
        <dgm:constr type="h" for="ch" forName="left_23_1" refType="h" fact="0.24"/>
        <dgm:constr type="b" for="ch" forName="left_23_1" refType="h" fact="0.715"/>
        <dgm:constr type="ctrX" for="ch" forName="left_23_1" refType="w" fact="0.255"/>
        <dgm:constr type="w" for="ch" forName="left_23_2" refType="w" fact="0.37"/>
        <dgm:constr type="h" for="ch" forName="left_23_2" refType="h" fact="0.24"/>
        <dgm:constr type="b" for="ch" forName="left_23_2" refType="h" fact="0.49"/>
        <dgm:constr type="ctrX" for="ch" forName="left_23_2" refType="w" fact="0.268"/>
        <dgm:constr type="w" for="ch" forName="left_32_1" refType="w" fact="0.37"/>
        <dgm:constr type="h" for="ch" forName="left_32_1" refType="h" fact="0.24"/>
        <dgm:constr type="b" for="ch" forName="left_32_1" refType="h" fact="0.76"/>
        <dgm:constr type="ctrX" for="ch" forName="left_32_1" refType="w" fact="0.23"/>
        <dgm:constr type="w" for="ch" forName="left_32_2" refType="w" fact="0.37"/>
        <dgm:constr type="h" for="ch" forName="left_32_2" refType="h" fact="0.24"/>
        <dgm:constr type="b" for="ch" forName="left_32_2" refType="h" fact="0.535"/>
        <dgm:constr type="ctrX" for="ch" forName="left_32_2" refType="w" fact="0.217"/>
        <dgm:constr type="w" for="ch" forName="left_32_3" refType="w" fact="0.37"/>
        <dgm:constr type="h" for="ch" forName="left_32_3" refType="h" fact="0.24"/>
        <dgm:constr type="b" for="ch" forName="left_32_3" refType="h" fact="0.315"/>
        <dgm:constr type="ctrX" for="ch" forName="left_32_3" refType="w" fact="0.204"/>
        <dgm:constr type="w" for="ch" forName="right_32_1" refType="w" fact="0.37"/>
        <dgm:constr type="h" for="ch" forName="right_32_1" refType="h" fact="0.24"/>
        <dgm:constr type="b" for="ch" forName="right_32_1" refType="h" fact="0.715"/>
        <dgm:constr type="ctrX" for="ch" forName="right_32_1" refType="w" fact="0.745"/>
        <dgm:constr type="w" for="ch" forName="right_32_2" refType="w" fact="0.37"/>
        <dgm:constr type="h" for="ch" forName="right_32_2" refType="h" fact="0.24"/>
        <dgm:constr type="b" for="ch" forName="right_32_2" refType="h" fact="0.49"/>
        <dgm:constr type="ctrX" for="ch" forName="right_32_2" refType="w" fact="0.732"/>
        <dgm:constr type="w" for="ch" forName="right_33_1" refType="w" fact="0.36"/>
        <dgm:constr type="h" for="ch" forName="right_33_1" refType="h" fact="0.21"/>
        <dgm:constr type="b" for="ch" forName="right_33_1" refType="h" fact="0.725"/>
        <dgm:constr type="ctrX" for="ch" forName="right_33_1" refType="w" fact="0.76"/>
        <dgm:constr type="w" for="ch" forName="right_33_2" refType="w" fact="0.36"/>
        <dgm:constr type="h" for="ch" forName="right_33_2" refType="h" fact="0.21"/>
        <dgm:constr type="b" for="ch" forName="right_33_2" refType="h" fact="0.5"/>
        <dgm:constr type="ctrX" for="ch" forName="right_33_2" refType="w" fact="0.76"/>
        <dgm:constr type="w" for="ch" forName="right_33_3" refType="w" fact="0.36"/>
        <dgm:constr type="h" for="ch" forName="right_33_3" refType="h" fact="0.21"/>
        <dgm:constr type="b" for="ch" forName="right_33_3" refType="h" fact="0.275"/>
        <dgm:constr type="ctrX" for="ch" forName="right_33_3" refType="w" fact="0.76"/>
        <dgm:constr type="w" for="ch" forName="left_33_1" refType="w" fact="0.36"/>
        <dgm:constr type="h" for="ch" forName="left_33_1" refType="h" fact="0.21"/>
        <dgm:constr type="b" for="ch" forName="left_33_1" refType="h" fact="0.725"/>
        <dgm:constr type="ctrX" for="ch" forName="left_33_1" refType="w" fact="0.24"/>
        <dgm:constr type="w" for="ch" forName="left_33_2" refType="w" fact="0.36"/>
        <dgm:constr type="h" for="ch" forName="left_33_2" refType="h" fact="0.21"/>
        <dgm:constr type="b" for="ch" forName="left_33_2" refType="h" fact="0.5"/>
        <dgm:constr type="ctrX" for="ch" forName="left_33_2" refType="w" fact="0.24"/>
        <dgm:constr type="w" for="ch" forName="left_33_3" refType="w" fact="0.36"/>
        <dgm:constr type="h" for="ch" forName="left_33_3" refType="h" fact="0.21"/>
        <dgm:constr type="b" for="ch" forName="left_33_3" refType="h" fact="0.275"/>
        <dgm:constr type="ctrX" for="ch" forName="left_33_3" refType="w" fact="0.24"/>
        <dgm:constr type="w" for="ch" forName="right_04_1" refType="w" fact="0.365"/>
        <dgm:constr type="h" for="ch" forName="right_04_1" refType="h" fact="0.185"/>
        <dgm:constr type="b" for="ch" forName="right_04_1" refType="h" fact="0.76"/>
        <dgm:constr type="ctrX" for="ch" forName="right_04_1" refType="w" fact="0.77"/>
        <dgm:constr type="w" for="ch" forName="right_04_2" refType="w" fact="0.365"/>
        <dgm:constr type="h" for="ch" forName="right_04_2" refType="h" fact="0.185"/>
        <dgm:constr type="b" for="ch" forName="right_04_2" refType="h" fact="0.595"/>
        <dgm:constr type="ctrX" for="ch" forName="right_04_2" refType="w" fact="0.78"/>
        <dgm:constr type="w" for="ch" forName="right_04_3" refType="w" fact="0.365"/>
        <dgm:constr type="h" for="ch" forName="right_04_3" refType="h" fact="0.185"/>
        <dgm:constr type="b" for="ch" forName="right_04_3" refType="h" fact="0.43"/>
        <dgm:constr type="ctrX" for="ch" forName="right_04_3" refType="w" fact="0.79"/>
        <dgm:constr type="w" for="ch" forName="right_04_4" refType="w" fact="0.365"/>
        <dgm:constr type="h" for="ch" forName="right_04_4" refType="h" fact="0.185"/>
        <dgm:constr type="b" for="ch" forName="right_04_4" refType="h" fact="0.265"/>
        <dgm:constr type="ctrX" for="ch" forName="right_04_4" refType="w" fact="0.8"/>
        <dgm:constr type="w" for="ch" forName="left_40_1" refType="w" fact="0.365"/>
        <dgm:constr type="h" for="ch" forName="left_40_1" refType="h" fact="0.185"/>
        <dgm:constr type="b" for="ch" forName="left_40_1" refType="h" fact="0.76"/>
        <dgm:constr type="ctrX" for="ch" forName="left_40_1" refType="w" fact="0.23"/>
        <dgm:constr type="w" for="ch" forName="left_40_2" refType="w" fact="0.365"/>
        <dgm:constr type="h" for="ch" forName="left_40_2" refType="h" fact="0.185"/>
        <dgm:constr type="b" for="ch" forName="left_40_2" refType="h" fact="0.595"/>
        <dgm:constr type="ctrX" for="ch" forName="left_40_2" refType="w" fact="0.22"/>
        <dgm:constr type="w" for="ch" forName="left_40_3" refType="w" fact="0.365"/>
        <dgm:constr type="h" for="ch" forName="left_40_3" refType="h" fact="0.185"/>
        <dgm:constr type="b" for="ch" forName="left_40_3" refType="h" fact="0.43"/>
        <dgm:constr type="ctrX" for="ch" forName="left_40_3" refType="w" fact="0.21"/>
        <dgm:constr type="w" for="ch" forName="left_40_4" refType="w" fact="0.365"/>
        <dgm:constr type="h" for="ch" forName="left_40_4" refType="h" fact="0.185"/>
        <dgm:constr type="b" for="ch" forName="left_40_4" refType="h" fact="0.265"/>
        <dgm:constr type="ctrX" for="ch" forName="left_40_4" refType="w" fact="0.2"/>
        <dgm:constr type="w" for="ch" forName="right_14_1" refType="w" fact="0.365"/>
        <dgm:constr type="h" for="ch" forName="right_14_1" refType="h" fact="0.185"/>
        <dgm:constr type="b" for="ch" forName="right_14_1" refType="h" fact="0.76"/>
        <dgm:constr type="ctrX" for="ch" forName="right_14_1" refType="w" fact="0.77"/>
        <dgm:constr type="w" for="ch" forName="right_14_2" refType="w" fact="0.365"/>
        <dgm:constr type="h" for="ch" forName="right_14_2" refType="h" fact="0.185"/>
        <dgm:constr type="b" for="ch" forName="right_14_2" refType="h" fact="0.595"/>
        <dgm:constr type="ctrX" for="ch" forName="right_14_2" refType="w" fact="0.78"/>
        <dgm:constr type="w" for="ch" forName="right_14_3" refType="w" fact="0.365"/>
        <dgm:constr type="h" for="ch" forName="right_14_3" refType="h" fact="0.185"/>
        <dgm:constr type="b" for="ch" forName="right_14_3" refType="h" fact="0.43"/>
        <dgm:constr type="ctrX" for="ch" forName="right_14_3" refType="w" fact="0.79"/>
        <dgm:constr type="w" for="ch" forName="right_14_4" refType="w" fact="0.365"/>
        <dgm:constr type="h" for="ch" forName="right_14_4" refType="h" fact="0.185"/>
        <dgm:constr type="b" for="ch" forName="right_14_4" refType="h" fact="0.265"/>
        <dgm:constr type="ctrX" for="ch" forName="right_14_4" refType="w" fact="0.8"/>
        <dgm:constr type="w" for="ch" forName="left_14_1" refType="w" fact="0.365"/>
        <dgm:constr type="h" for="ch" forName="left_14_1" refType="h" fact="0.185"/>
        <dgm:constr type="b" for="ch" forName="left_14_1" refType="h" fact="0.715"/>
        <dgm:constr type="ctrX" for="ch" forName="left_14_1" refType="w" fact="0.25"/>
        <dgm:constr type="w" for="ch" forName="left_41_1" refType="w" fact="0.365"/>
        <dgm:constr type="h" for="ch" forName="left_41_1" refType="h" fact="0.185"/>
        <dgm:constr type="b" for="ch" forName="left_41_1" refType="h" fact="0.76"/>
        <dgm:constr type="ctrX" for="ch" forName="left_41_1" refType="w" fact="0.23"/>
        <dgm:constr type="w" for="ch" forName="left_41_2" refType="w" fact="0.365"/>
        <dgm:constr type="h" for="ch" forName="left_41_2" refType="h" fact="0.185"/>
        <dgm:constr type="b" for="ch" forName="left_41_2" refType="h" fact="0.595"/>
        <dgm:constr type="ctrX" for="ch" forName="left_41_2" refType="w" fact="0.22"/>
        <dgm:constr type="w" for="ch" forName="left_41_3" refType="w" fact="0.365"/>
        <dgm:constr type="h" for="ch" forName="left_41_3" refType="h" fact="0.185"/>
        <dgm:constr type="b" for="ch" forName="left_41_3" refType="h" fact="0.43"/>
        <dgm:constr type="ctrX" for="ch" forName="left_41_3" refType="w" fact="0.21"/>
        <dgm:constr type="w" for="ch" forName="left_41_4" refType="w" fact="0.365"/>
        <dgm:constr type="h" for="ch" forName="left_41_4" refType="h" fact="0.185"/>
        <dgm:constr type="b" for="ch" forName="left_41_4" refType="h" fact="0.265"/>
        <dgm:constr type="ctrX" for="ch" forName="left_41_4" refType="w" fact="0.2"/>
        <dgm:constr type="w" for="ch" forName="right_41_1" refType="w" fact="0.365"/>
        <dgm:constr type="h" for="ch" forName="right_41_1" refType="h" fact="0.185"/>
        <dgm:constr type="b" for="ch" forName="right_41_1" refType="h" fact="0.715"/>
        <dgm:constr type="ctrX" for="ch" forName="right_41_1" refType="w" fact="0.75"/>
        <dgm:constr type="w" for="ch" forName="right_24_1" refType="w" fact="0.365"/>
        <dgm:constr type="h" for="ch" forName="right_24_1" refType="h" fact="0.185"/>
        <dgm:constr type="b" for="ch" forName="right_24_1" refType="h" fact="0.76"/>
        <dgm:constr type="ctrX" for="ch" forName="right_24_1" refType="w" fact="0.77"/>
        <dgm:constr type="w" for="ch" forName="right_24_2" refType="w" fact="0.365"/>
        <dgm:constr type="h" for="ch" forName="right_24_2" refType="h" fact="0.185"/>
        <dgm:constr type="b" for="ch" forName="right_24_2" refType="h" fact="0.595"/>
        <dgm:constr type="ctrX" for="ch" forName="right_24_2" refType="w" fact="0.78"/>
        <dgm:constr type="w" for="ch" forName="right_24_3" refType="w" fact="0.365"/>
        <dgm:constr type="h" for="ch" forName="right_24_3" refType="h" fact="0.185"/>
        <dgm:constr type="b" for="ch" forName="right_24_3" refType="h" fact="0.43"/>
        <dgm:constr type="ctrX" for="ch" forName="right_24_3" refType="w" fact="0.79"/>
        <dgm:constr type="w" for="ch" forName="right_24_4" refType="w" fact="0.365"/>
        <dgm:constr type="h" for="ch" forName="right_24_4" refType="h" fact="0.185"/>
        <dgm:constr type="b" for="ch" forName="right_24_4" refType="h" fact="0.265"/>
        <dgm:constr type="ctrX" for="ch" forName="right_24_4" refType="w" fact="0.8"/>
        <dgm:constr type="w" for="ch" forName="left_24_1" refType="w" fact="0.365"/>
        <dgm:constr type="h" for="ch" forName="left_24_1" refType="h" fact="0.185"/>
        <dgm:constr type="b" for="ch" forName="left_24_1" refType="h" fact="0.715"/>
        <dgm:constr type="ctrX" for="ch" forName="left_24_1" refType="w" fact="0.25"/>
        <dgm:constr type="w" for="ch" forName="left_24_2" refType="w" fact="0.365"/>
        <dgm:constr type="h" for="ch" forName="left_24_2" refType="h" fact="0.185"/>
        <dgm:constr type="b" for="ch" forName="left_24_2" refType="h" fact="0.55"/>
        <dgm:constr type="ctrX" for="ch" forName="left_24_2" refType="w" fact="0.26"/>
        <dgm:constr type="w" for="ch" forName="left_42_1" refType="w" fact="0.365"/>
        <dgm:constr type="h" for="ch" forName="left_42_1" refType="h" fact="0.185"/>
        <dgm:constr type="b" for="ch" forName="left_42_1" refType="h" fact="0.76"/>
        <dgm:constr type="ctrX" for="ch" forName="left_42_1" refType="w" fact="0.23"/>
        <dgm:constr type="w" for="ch" forName="left_42_2" refType="w" fact="0.365"/>
        <dgm:constr type="h" for="ch" forName="left_42_2" refType="h" fact="0.185"/>
        <dgm:constr type="b" for="ch" forName="left_42_2" refType="h" fact="0.595"/>
        <dgm:constr type="ctrX" for="ch" forName="left_42_2" refType="w" fact="0.22"/>
        <dgm:constr type="w" for="ch" forName="left_42_3" refType="w" fact="0.365"/>
        <dgm:constr type="h" for="ch" forName="left_42_3" refType="h" fact="0.185"/>
        <dgm:constr type="b" for="ch" forName="left_42_3" refType="h" fact="0.43"/>
        <dgm:constr type="ctrX" for="ch" forName="left_42_3" refType="w" fact="0.21"/>
        <dgm:constr type="w" for="ch" forName="left_42_4" refType="w" fact="0.365"/>
        <dgm:constr type="h" for="ch" forName="left_42_4" refType="h" fact="0.185"/>
        <dgm:constr type="b" for="ch" forName="left_42_4" refType="h" fact="0.265"/>
        <dgm:constr type="ctrX" for="ch" forName="left_42_4" refType="w" fact="0.2"/>
        <dgm:constr type="w" for="ch" forName="right_42_1" refType="w" fact="0.365"/>
        <dgm:constr type="h" for="ch" forName="right_42_1" refType="h" fact="0.185"/>
        <dgm:constr type="b" for="ch" forName="right_42_1" refType="h" fact="0.715"/>
        <dgm:constr type="ctrX" for="ch" forName="right_42_1" refType="w" fact="0.75"/>
        <dgm:constr type="w" for="ch" forName="right_42_2" refType="w" fact="0.365"/>
        <dgm:constr type="h" for="ch" forName="right_42_2" refType="h" fact="0.185"/>
        <dgm:constr type="b" for="ch" forName="right_42_2" refType="h" fact="0.55"/>
        <dgm:constr type="ctrX" for="ch" forName="right_42_2" refType="w" fact="0.74"/>
        <dgm:constr type="w" for="ch" forName="right_34_1" refType="w" fact="0.365"/>
        <dgm:constr type="h" for="ch" forName="right_34_1" refType="h" fact="0.185"/>
        <dgm:constr type="b" for="ch" forName="right_34_1" refType="h" fact="0.76"/>
        <dgm:constr type="ctrX" for="ch" forName="right_34_1" refType="w" fact="0.77"/>
        <dgm:constr type="w" for="ch" forName="right_34_2" refType="w" fact="0.365"/>
        <dgm:constr type="h" for="ch" forName="right_34_2" refType="h" fact="0.185"/>
        <dgm:constr type="b" for="ch" forName="right_34_2" refType="h" fact="0.595"/>
        <dgm:constr type="ctrX" for="ch" forName="right_34_2" refType="w" fact="0.78"/>
        <dgm:constr type="w" for="ch" forName="right_34_3" refType="w" fact="0.365"/>
        <dgm:constr type="h" for="ch" forName="right_34_3" refType="h" fact="0.185"/>
        <dgm:constr type="b" for="ch" forName="right_34_3" refType="h" fact="0.43"/>
        <dgm:constr type="ctrX" for="ch" forName="right_34_3" refType="w" fact="0.79"/>
        <dgm:constr type="w" for="ch" forName="right_34_4" refType="w" fact="0.365"/>
        <dgm:constr type="h" for="ch" forName="right_34_4" refType="h" fact="0.185"/>
        <dgm:constr type="b" for="ch" forName="right_34_4" refType="h" fact="0.265"/>
        <dgm:constr type="ctrX" for="ch" forName="right_34_4" refType="w" fact="0.8"/>
        <dgm:constr type="w" for="ch" forName="left_34_1" refType="w" fact="0.365"/>
        <dgm:constr type="h" for="ch" forName="left_34_1" refType="h" fact="0.185"/>
        <dgm:constr type="b" for="ch" forName="left_34_1" refType="h" fact="0.715"/>
        <dgm:constr type="ctrX" for="ch" forName="left_34_1" refType="w" fact="0.25"/>
        <dgm:constr type="w" for="ch" forName="left_34_2" refType="w" fact="0.365"/>
        <dgm:constr type="h" for="ch" forName="left_34_2" refType="h" fact="0.185"/>
        <dgm:constr type="b" for="ch" forName="left_34_2" refType="h" fact="0.55"/>
        <dgm:constr type="ctrX" for="ch" forName="left_34_2" refType="w" fact="0.26"/>
        <dgm:constr type="w" for="ch" forName="left_34_3" refType="w" fact="0.365"/>
        <dgm:constr type="h" for="ch" forName="left_34_3" refType="h" fact="0.185"/>
        <dgm:constr type="b" for="ch" forName="left_34_3" refType="h" fact="0.385"/>
        <dgm:constr type="ctrX" for="ch" forName="left_34_3" refType="w" fact="0.27"/>
        <dgm:constr type="w" for="ch" forName="left_43_1" refType="w" fact="0.365"/>
        <dgm:constr type="h" for="ch" forName="left_43_1" refType="h" fact="0.185"/>
        <dgm:constr type="b" for="ch" forName="left_43_1" refType="h" fact="0.76"/>
        <dgm:constr type="ctrX" for="ch" forName="left_43_1" refType="w" fact="0.23"/>
        <dgm:constr type="w" for="ch" forName="left_43_2" refType="w" fact="0.365"/>
        <dgm:constr type="h" for="ch" forName="left_43_2" refType="h" fact="0.185"/>
        <dgm:constr type="b" for="ch" forName="left_43_2" refType="h" fact="0.595"/>
        <dgm:constr type="ctrX" for="ch" forName="left_43_2" refType="w" fact="0.22"/>
        <dgm:constr type="w" for="ch" forName="left_43_3" refType="w" fact="0.365"/>
        <dgm:constr type="h" for="ch" forName="left_43_3" refType="h" fact="0.185"/>
        <dgm:constr type="b" for="ch" forName="left_43_3" refType="h" fact="0.43"/>
        <dgm:constr type="ctrX" for="ch" forName="left_43_3" refType="w" fact="0.21"/>
        <dgm:constr type="w" for="ch" forName="left_43_4" refType="w" fact="0.365"/>
        <dgm:constr type="h" for="ch" forName="left_43_4" refType="h" fact="0.185"/>
        <dgm:constr type="b" for="ch" forName="left_43_4" refType="h" fact="0.265"/>
        <dgm:constr type="ctrX" for="ch" forName="left_43_4" refType="w" fact="0.2"/>
        <dgm:constr type="w" for="ch" forName="right_43_1" refType="w" fact="0.365"/>
        <dgm:constr type="h" for="ch" forName="right_43_1" refType="h" fact="0.185"/>
        <dgm:constr type="b" for="ch" forName="right_43_1" refType="h" fact="0.715"/>
        <dgm:constr type="ctrX" for="ch" forName="right_43_1" refType="w" fact="0.75"/>
        <dgm:constr type="w" for="ch" forName="right_43_2" refType="w" fact="0.365"/>
        <dgm:constr type="h" for="ch" forName="right_43_2" refType="h" fact="0.185"/>
        <dgm:constr type="b" for="ch" forName="right_43_2" refType="h" fact="0.55"/>
        <dgm:constr type="ctrX" for="ch" forName="right_43_2" refType="w" fact="0.74"/>
        <dgm:constr type="w" for="ch" forName="right_43_3" refType="w" fact="0.365"/>
        <dgm:constr type="h" for="ch" forName="right_43_3" refType="h" fact="0.185"/>
        <dgm:constr type="b" for="ch" forName="right_43_3" refType="h" fact="0.385"/>
        <dgm:constr type="ctrX" for="ch" forName="right_43_3" refType="w" fact="0.73"/>
        <dgm:constr type="w" for="ch" forName="right_44_1" refType="w" fact="0.36"/>
        <dgm:constr type="h" for="ch" forName="right_44_1" refType="h" fact="0.154"/>
        <dgm:constr type="b" for="ch" forName="right_44_1" refType="h" fact="0.725"/>
        <dgm:constr type="ctrX" for="ch" forName="right_44_1" refType="w" fact="0.76"/>
        <dgm:constr type="w" for="ch" forName="right_44_2" refType="w" fact="0.36"/>
        <dgm:constr type="h" for="ch" forName="right_44_2" refType="h" fact="0.154"/>
        <dgm:constr type="b" for="ch" forName="right_44_2" refType="h" fact="0.559"/>
        <dgm:constr type="ctrX" for="ch" forName="right_44_2" refType="w" fact="0.76"/>
        <dgm:constr type="w" for="ch" forName="right_44_3" refType="w" fact="0.36"/>
        <dgm:constr type="h" for="ch" forName="right_44_3" refType="h" fact="0.154"/>
        <dgm:constr type="b" for="ch" forName="right_44_3" refType="h" fact="0.393"/>
        <dgm:constr type="ctrX" for="ch" forName="right_44_3" refType="w" fact="0.76"/>
        <dgm:constr type="w" for="ch" forName="right_44_4" refType="w" fact="0.36"/>
        <dgm:constr type="h" for="ch" forName="right_44_4" refType="h" fact="0.154"/>
        <dgm:constr type="b" for="ch" forName="right_44_4" refType="h" fact="0.224"/>
        <dgm:constr type="ctrX" for="ch" forName="right_44_4" refType="w" fact="0.76"/>
        <dgm:constr type="w" for="ch" forName="left_44_1" refType="w" fact="0.36"/>
        <dgm:constr type="h" for="ch" forName="left_44_1" refType="h" fact="0.154"/>
        <dgm:constr type="b" for="ch" forName="left_44_1" refType="h" fact="0.725"/>
        <dgm:constr type="ctrX" for="ch" forName="left_44_1" refType="w" fact="0.24"/>
        <dgm:constr type="w" for="ch" forName="left_44_2" refType="w" fact="0.36"/>
        <dgm:constr type="h" for="ch" forName="left_44_2" refType="h" fact="0.154"/>
        <dgm:constr type="b" for="ch" forName="left_44_2" refType="h" fact="0.559"/>
        <dgm:constr type="ctrX" for="ch" forName="left_44_2" refType="w" fact="0.24"/>
        <dgm:constr type="w" for="ch" forName="left_44_3" refType="w" fact="0.36"/>
        <dgm:constr type="h" for="ch" forName="left_44_3" refType="h" fact="0.154"/>
        <dgm:constr type="b" for="ch" forName="left_44_3" refType="h" fact="0.393"/>
        <dgm:constr type="ctrX" for="ch" forName="left_44_3" refType="w" fact="0.24"/>
        <dgm:constr type="w" for="ch" forName="left_44_4" refType="w" fact="0.36"/>
        <dgm:constr type="h" for="ch" forName="left_44_4" refType="h" fact="0.154"/>
        <dgm:constr type="b" for="ch" forName="left_44_4" refType="h" fact="0.224"/>
        <dgm:constr type="ctrX" for="ch" forName="left_44_4" refType="w" fact="0.24"/>
      </dgm:constrLst>
      <dgm:ruleLst/>
      <dgm:layoutNode name="dummyMaxCanvas_ChildArea">
        <dgm:alg type="sp"/>
        <dgm:shape xmlns:r="http://schemas.openxmlformats.org/officeDocument/2006/relationships" r:blip="">
          <dgm:adjLst/>
        </dgm:shape>
        <dgm:presOf/>
        <dgm:constrLst/>
        <dgm:ruleLst/>
      </dgm:layoutNode>
      <dgm:layoutNode name="fulcrum" styleLbl="alignAccFollowNode1">
        <dgm:alg type="sp"/>
        <dgm:shape xmlns:r="http://schemas.openxmlformats.org/officeDocument/2006/relationships" type="triangle" r:blip="">
          <dgm:adjLst/>
        </dgm:shape>
        <dgm:presOf/>
        <dgm:constrLst/>
        <dgm:ruleLst/>
      </dgm:layoutNode>
      <dgm:choose name="Name0">
        <dgm:if name="Name1" axis="ch ch" ptType="node node" st="1 1" cnt="1 0" func="cnt" op="equ" val="0">
          <dgm:choose name="Name2">
            <dgm:if name="Name3" axis="ch ch" ptType="node node" st="2 1" cnt="1 0" func="cnt" op="equ" val="0">
              <dgm:layoutNode name="balance_00" styleLbl="alignAccFollowNode1">
                <dgm:varLst>
                  <dgm:bulletEnabled val="1"/>
                </dgm:varLst>
                <dgm:alg type="sp"/>
                <dgm:shape xmlns:r="http://schemas.openxmlformats.org/officeDocument/2006/relationships" type="rect" r:blip="">
                  <dgm:adjLst/>
                </dgm:shape>
                <dgm:presOf/>
                <dgm:constrLst/>
                <dgm:ruleLst/>
              </dgm:layoutNode>
            </dgm:if>
            <dgm:else name="Name4">
              <dgm:choose name="Name5">
                <dgm:if name="Name6" axis="ch ch" ptType="node node" st="2 1" cnt="1 0" func="cnt" op="equ" val="1">
                  <dgm:layoutNode name="balance_01" styleLbl="alignAccFollowNode1">
                    <dgm:varLst>
                      <dgm:bulletEnabled val="1"/>
                    </dgm:varLst>
                    <dgm:alg type="sp"/>
                    <dgm:shape xmlns:r="http://schemas.openxmlformats.org/officeDocument/2006/relationships" rot="4" type="rect" r:blip="">
                      <dgm:adjLst/>
                    </dgm:shape>
                    <dgm:presOf/>
                    <dgm:constrLst/>
                    <dgm:ruleLst/>
                  </dgm:layoutNode>
                  <dgm:layoutNode name="right_01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7">
                  <dgm:choose name="Name8">
                    <dgm:if name="Name9" axis="ch ch" ptType="node node" st="2 1" cnt="1 0" func="cnt" op="equ" val="2">
                      <dgm:layoutNode name="balance_02" styleLbl="alignAccFollowNode1">
                        <dgm:varLst>
                          <dgm:bulletEnabled val="1"/>
                        </dgm:varLst>
                        <dgm:alg type="sp"/>
                        <dgm:shape xmlns:r="http://schemas.openxmlformats.org/officeDocument/2006/relationships" rot="4" type="rect" r:blip="">
                          <dgm:adjLst/>
                        </dgm:shape>
                        <dgm:presOf/>
                        <dgm:constrLst/>
                        <dgm:ruleLst/>
                      </dgm:layoutNode>
                      <dgm:layoutNode name="right_02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02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0">
                      <dgm:choose name="Name11">
                        <dgm:if name="Name12" axis="ch ch" ptType="node node" st="2 1" cnt="1 0" func="cnt" op="equ" val="3">
                          <dgm:layoutNode name="balance_03" styleLbl="alignAccFollowNode1">
                            <dgm:varLst>
                              <dgm:bulletEnabled val="1"/>
                            </dgm:varLst>
                            <dgm:alg type="sp"/>
                            <dgm:shape xmlns:r="http://schemas.openxmlformats.org/officeDocument/2006/relationships" rot="4" type="rect" r:blip="">
                              <dgm:adjLst/>
                            </dgm:shape>
                            <dgm:presOf/>
                            <dgm:constrLst/>
                            <dgm:ruleLst/>
                          </dgm:layoutNode>
                          <dgm:layoutNode name="right_03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03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03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3">
                          <dgm:choose name="Name14">
                            <dgm:if name="Name15" axis="ch ch" ptType="node node" st="2 1" cnt="1 0" func="cnt" op="gte" val="4">
                              <dgm:layoutNode name="balance_04" styleLbl="alignAccFollowNode1">
                                <dgm:varLst>
                                  <dgm:bulletEnabled val="1"/>
                                </dgm:varLst>
                                <dgm:alg type="sp"/>
                                <dgm:shape xmlns:r="http://schemas.openxmlformats.org/officeDocument/2006/relationships" rot="4" type="rect" r:blip="">
                                  <dgm:adjLst/>
                                </dgm:shape>
                                <dgm:presOf/>
                                <dgm:constrLst/>
                                <dgm:ruleLst/>
                              </dgm:layoutNode>
                              <dgm:layoutNode name="right_04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04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04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04_4" styleLbl="node1">
                                <dgm:varLst>
                                  <dgm:bulletEnabled val="1"/>
                                </dgm:varLst>
                                <dgm:alg type="tx"/>
                                <dgm:shape xmlns:r="http://schemas.openxmlformats.org/officeDocument/2006/relationships" rot="4" type="roundRect" r:blip="">
                                  <dgm:adjLst/>
                                </dgm:shape>
                                <dgm:presOf axis="ch ch desOrSelf" ptType="node node node" st="2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6"/>
                          </dgm:choose>
                        </dgm:else>
                      </dgm:choose>
                    </dgm:else>
                  </dgm:choose>
                </dgm:else>
              </dgm:choose>
            </dgm:else>
          </dgm:choose>
        </dgm:if>
        <dgm:else name="Name17">
          <dgm:choose name="Name18">
            <dgm:if name="Name19" axis="ch ch" ptType="node node" st="1 1" cnt="1 0" func="cnt" op="equ" val="1">
              <dgm:choose name="Name20">
                <dgm:if name="Name21" axis="ch ch" ptType="node node" st="2 1" cnt="1 0" func="cnt" op="equ" val="0">
                  <dgm:layoutNode name="balance_10" styleLbl="alignAccFollowNode1">
                    <dgm:varLst>
                      <dgm:bulletEnabled val="1"/>
                    </dgm:varLst>
                    <dgm:alg type="sp"/>
                    <dgm:shape xmlns:r="http://schemas.openxmlformats.org/officeDocument/2006/relationships" rot="-4" type="rect" r:blip="">
                      <dgm:adjLst/>
                    </dgm:shape>
                    <dgm:presOf/>
                    <dgm:constrLst/>
                    <dgm:ruleLst/>
                  </dgm:layoutNode>
                  <dgm:layoutNode name="left_10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22">
                  <dgm:choose name="Name23">
                    <dgm:if name="Name24" axis="ch ch" ptType="node node" st="2 1" cnt="1 0" func="cnt" op="equ" val="1">
                      <dgm:layoutNode name="balance_11" styleLbl="alignAccFollowNode1">
                        <dgm:varLst>
                          <dgm:bulletEnabled val="1"/>
                        </dgm:varLst>
                        <dgm:alg type="sp"/>
                        <dgm:shape xmlns:r="http://schemas.openxmlformats.org/officeDocument/2006/relationships" type="rect" r:blip="">
                          <dgm:adjLst/>
                        </dgm:shape>
                        <dgm:presOf/>
                        <dgm:constrLst/>
                        <dgm:ruleLst/>
                      </dgm:layoutNode>
                      <dgm:layoutNode name="left_11_1" styleLbl="node1">
                        <dgm:varLst>
                          <dgm:bulletEnabled val="1"/>
                        </dgm:varLst>
                        <dgm:alg type="tx"/>
                        <dgm:shape xmlns:r="http://schemas.openxmlformats.org/officeDocument/2006/relationships"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1_1" styleLbl="node1">
                        <dgm:varLst>
                          <dgm:bulletEnabled val="1"/>
                        </dgm:varLst>
                        <dgm:alg type="tx"/>
                        <dgm:shape xmlns:r="http://schemas.openxmlformats.org/officeDocument/2006/relationships"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25">
                      <dgm:choose name="Name26">
                        <dgm:if name="Name27" axis="ch ch" ptType="node node" st="2 1" cnt="1 0" func="cnt" op="equ" val="2">
                          <dgm:layoutNode name="balance_12" styleLbl="alignAccFollowNode1">
                            <dgm:varLst>
                              <dgm:bulletEnabled val="1"/>
                            </dgm:varLst>
                            <dgm:alg type="sp"/>
                            <dgm:shape xmlns:r="http://schemas.openxmlformats.org/officeDocument/2006/relationships" rot="4" type="rect" r:blip="">
                              <dgm:adjLst/>
                            </dgm:shape>
                            <dgm:presOf/>
                            <dgm:constrLst/>
                            <dgm:ruleLst/>
                          </dgm:layoutNode>
                          <dgm:layoutNode name="right_12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2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12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28">
                          <dgm:choose name="Name29">
                            <dgm:if name="Name30" axis="ch ch" ptType="node node" st="2 1" cnt="1 0" func="cnt" op="equ" val="3">
                              <dgm:layoutNode name="balance_13" styleLbl="alignAccFollowNode1">
                                <dgm:varLst>
                                  <dgm:bulletEnabled val="1"/>
                                </dgm:varLst>
                                <dgm:alg type="sp"/>
                                <dgm:shape xmlns:r="http://schemas.openxmlformats.org/officeDocument/2006/relationships" rot="4" type="rect" r:blip="">
                                  <dgm:adjLst/>
                                </dgm:shape>
                                <dgm:presOf/>
                                <dgm:constrLst/>
                                <dgm:ruleLst/>
                              </dgm:layoutNode>
                              <dgm:layoutNode name="right_13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3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3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13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31">
                              <dgm:choose name="Name32">
                                <dgm:if name="Name33" axis="ch ch" ptType="node node" st="2 1" cnt="1 0" func="cnt" op="gte" val="4">
                                  <dgm:layoutNode name="balance_14" styleLbl="alignAccFollowNode1">
                                    <dgm:varLst>
                                      <dgm:bulletEnabled val="1"/>
                                    </dgm:varLst>
                                    <dgm:alg type="sp"/>
                                    <dgm:shape xmlns:r="http://schemas.openxmlformats.org/officeDocument/2006/relationships" rot="4" type="rect" r:blip="">
                                      <dgm:adjLst/>
                                    </dgm:shape>
                                    <dgm:presOf/>
                                    <dgm:constrLst/>
                                    <dgm:ruleLst/>
                                  </dgm:layoutNode>
                                  <dgm:layoutNode name="right_14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4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4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4_4" styleLbl="node1">
                                    <dgm:varLst>
                                      <dgm:bulletEnabled val="1"/>
                                    </dgm:varLst>
                                    <dgm:alg type="tx"/>
                                    <dgm:shape xmlns:r="http://schemas.openxmlformats.org/officeDocument/2006/relationships" rot="4" type="roundRect" r:blip="">
                                      <dgm:adjLst/>
                                    </dgm:shape>
                                    <dgm:presOf axis="ch ch desOrSelf" ptType="node node node" st="2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14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34"/>
                              </dgm:choose>
                            </dgm:else>
                          </dgm:choose>
                        </dgm:else>
                      </dgm:choose>
                    </dgm:else>
                  </dgm:choose>
                </dgm:else>
              </dgm:choose>
            </dgm:if>
            <dgm:else name="Name35">
              <dgm:choose name="Name36">
                <dgm:if name="Name37" axis="ch ch" ptType="node node" st="1 1" cnt="1 0" func="cnt" op="equ" val="2">
                  <dgm:choose name="Name38">
                    <dgm:if name="Name39" axis="ch ch" ptType="node node" st="2 1" cnt="1 0" func="cnt" op="equ" val="0">
                      <dgm:layoutNode name="balance_20" styleLbl="alignAccFollowNode1">
                        <dgm:varLst>
                          <dgm:bulletEnabled val="1"/>
                        </dgm:varLst>
                        <dgm:alg type="sp"/>
                        <dgm:shape xmlns:r="http://schemas.openxmlformats.org/officeDocument/2006/relationships" rot="-4" type="rect" r:blip="">
                          <dgm:adjLst/>
                        </dgm:shape>
                        <dgm:presOf/>
                        <dgm:constrLst/>
                        <dgm:ruleLst/>
                      </dgm:layoutNode>
                      <dgm:layoutNode name="left_20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0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40">
                      <dgm:choose name="Name41">
                        <dgm:if name="Name42" axis="ch ch" ptType="node node" st="2 1" cnt="1 0" func="cnt" op="equ" val="1">
                          <dgm:layoutNode name="balance_21" styleLbl="alignAccFollowNode1">
                            <dgm:varLst>
                              <dgm:bulletEnabled val="1"/>
                            </dgm:varLst>
                            <dgm:alg type="sp"/>
                            <dgm:shape xmlns:r="http://schemas.openxmlformats.org/officeDocument/2006/relationships" rot="-4" type="rect" r:blip="">
                              <dgm:adjLst/>
                            </dgm:shape>
                            <dgm:presOf/>
                            <dgm:constrLst/>
                            <dgm:ruleLst/>
                          </dgm:layoutNode>
                          <dgm:layoutNode name="left_21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1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1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43">
                          <dgm:choose name="Name44">
                            <dgm:if name="Name45" axis="ch ch" ptType="node node" st="2 1" cnt="1 0" func="cnt" op="equ" val="2">
                              <dgm:layoutNode name="balance_22" styleLbl="alignAccFollowNode1">
                                <dgm:varLst>
                                  <dgm:bulletEnabled val="1"/>
                                </dgm:varLst>
                                <dgm:alg type="sp"/>
                                <dgm:shape xmlns:r="http://schemas.openxmlformats.org/officeDocument/2006/relationships" type="rect" r:blip="">
                                  <dgm:adjLst/>
                                </dgm:shape>
                                <dgm:presOf/>
                                <dgm:constrLst/>
                                <dgm:ruleLst/>
                              </dgm:layoutNode>
                              <dgm:layoutNode name="right_22_1" styleLbl="node1">
                                <dgm:varLst>
                                  <dgm:bulletEnabled val="1"/>
                                </dgm:varLst>
                                <dgm:alg type="tx"/>
                                <dgm:shape xmlns:r="http://schemas.openxmlformats.org/officeDocument/2006/relationships"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2_2" styleLbl="node1">
                                <dgm:varLst>
                                  <dgm:bulletEnabled val="1"/>
                                </dgm:varLst>
                                <dgm:alg type="tx"/>
                                <dgm:shape xmlns:r="http://schemas.openxmlformats.org/officeDocument/2006/relationships"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2_1" styleLbl="node1">
                                <dgm:varLst>
                                  <dgm:bulletEnabled val="1"/>
                                </dgm:varLst>
                                <dgm:alg type="tx"/>
                                <dgm:shape xmlns:r="http://schemas.openxmlformats.org/officeDocument/2006/relationships"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2_2" styleLbl="node1">
                                <dgm:varLst>
                                  <dgm:bulletEnabled val="1"/>
                                </dgm:varLst>
                                <dgm:alg type="tx"/>
                                <dgm:shape xmlns:r="http://schemas.openxmlformats.org/officeDocument/2006/relationships"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46">
                              <dgm:choose name="Name47">
                                <dgm:if name="Name48" axis="ch ch" ptType="node node" st="2 1" cnt="1 0" func="cnt" op="equ" val="3">
                                  <dgm:layoutNode name="balance_23" styleLbl="alignAccFollowNode1">
                                    <dgm:varLst>
                                      <dgm:bulletEnabled val="1"/>
                                    </dgm:varLst>
                                    <dgm:alg type="sp"/>
                                    <dgm:shape xmlns:r="http://schemas.openxmlformats.org/officeDocument/2006/relationships" rot="4" type="rect" r:blip="">
                                      <dgm:adjLst/>
                                    </dgm:shape>
                                    <dgm:presOf/>
                                    <dgm:constrLst/>
                                    <dgm:ruleLst/>
                                  </dgm:layoutNode>
                                  <dgm:layoutNode name="right_23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3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3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3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3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49">
                                  <dgm:choose name="Name50">
                                    <dgm:if name="Name51" axis="ch ch" ptType="node node" st="2 1" cnt="1 0" func="cnt" op="gte" val="4">
                                      <dgm:layoutNode name="balance_24" styleLbl="alignAccFollowNode1">
                                        <dgm:varLst>
                                          <dgm:bulletEnabled val="1"/>
                                        </dgm:varLst>
                                        <dgm:alg type="sp"/>
                                        <dgm:shape xmlns:r="http://schemas.openxmlformats.org/officeDocument/2006/relationships" rot="4" type="rect" r:blip="">
                                          <dgm:adjLst/>
                                        </dgm:shape>
                                        <dgm:presOf/>
                                        <dgm:constrLst/>
                                        <dgm:ruleLst/>
                                      </dgm:layoutNode>
                                      <dgm:layoutNode name="right_24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4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4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4_4" styleLbl="node1">
                                        <dgm:varLst>
                                          <dgm:bulletEnabled val="1"/>
                                        </dgm:varLst>
                                        <dgm:alg type="tx"/>
                                        <dgm:shape xmlns:r="http://schemas.openxmlformats.org/officeDocument/2006/relationships" rot="4" type="roundRect" r:blip="">
                                          <dgm:adjLst/>
                                        </dgm:shape>
                                        <dgm:presOf axis="ch ch desOrSelf" ptType="node node node" st="2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4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4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2"/>
                                  </dgm:choose>
                                </dgm:else>
                              </dgm:choose>
                            </dgm:else>
                          </dgm:choose>
                        </dgm:else>
                      </dgm:choose>
                    </dgm:else>
                  </dgm:choose>
                </dgm:if>
                <dgm:else name="Name53">
                  <dgm:choose name="Name54">
                    <dgm:if name="Name55" axis="ch ch" ptType="node node" st="1 1" cnt="1 0" func="cnt" op="equ" val="3">
                      <dgm:choose name="Name56">
                        <dgm:if name="Name57" axis="ch ch" ptType="node node" st="2 1" cnt="1 0" func="cnt" op="equ" val="0">
                          <dgm:layoutNode name="balance_30" styleLbl="alignAccFollowNode1">
                            <dgm:varLst>
                              <dgm:bulletEnabled val="1"/>
                            </dgm:varLst>
                            <dgm:alg type="sp"/>
                            <dgm:shape xmlns:r="http://schemas.openxmlformats.org/officeDocument/2006/relationships" rot="-4" type="rect" r:blip="">
                              <dgm:adjLst/>
                            </dgm:shape>
                            <dgm:presOf/>
                            <dgm:constrLst/>
                            <dgm:ruleLst/>
                          </dgm:layoutNode>
                          <dgm:layoutNode name="left_30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0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0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8">
                          <dgm:choose name="Name59">
                            <dgm:if name="Name60" axis="ch ch" ptType="node node" st="2 1" cnt="1 0" func="cnt" op="equ" val="1">
                              <dgm:layoutNode name="balance_31" styleLbl="alignAccFollowNode1">
                                <dgm:varLst>
                                  <dgm:bulletEnabled val="1"/>
                                </dgm:varLst>
                                <dgm:alg type="sp"/>
                                <dgm:shape xmlns:r="http://schemas.openxmlformats.org/officeDocument/2006/relationships" rot="-4" type="rect" r:blip="">
                                  <dgm:adjLst/>
                                </dgm:shape>
                                <dgm:presOf/>
                                <dgm:constrLst/>
                                <dgm:ruleLst/>
                              </dgm:layoutNode>
                              <dgm:layoutNode name="left_31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1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1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1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61">
                              <dgm:choose name="Name62">
                                <dgm:if name="Name63" axis="ch ch" ptType="node node" st="2 1" cnt="1 0" func="cnt" op="equ" val="2">
                                  <dgm:layoutNode name="balance_32" styleLbl="alignAccFollowNode1">
                                    <dgm:varLst>
                                      <dgm:bulletEnabled val="1"/>
                                    </dgm:varLst>
                                    <dgm:alg type="sp"/>
                                    <dgm:shape xmlns:r="http://schemas.openxmlformats.org/officeDocument/2006/relationships" rot="-4" type="rect" r:blip="">
                                      <dgm:adjLst/>
                                    </dgm:shape>
                                    <dgm:presOf/>
                                    <dgm:constrLst/>
                                    <dgm:ruleLst/>
                                  </dgm:layoutNode>
                                  <dgm:layoutNode name="left_32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2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2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2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2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64">
                                  <dgm:choose name="Name65">
                                    <dgm:if name="Name66" axis="ch ch" ptType="node node" st="2 1" cnt="1 0" func="cnt" op="equ" val="3">
                                      <dgm:layoutNode name="balance_33" styleLbl="alignAccFollowNode1">
                                        <dgm:varLst>
                                          <dgm:bulletEnabled val="1"/>
                                        </dgm:varLst>
                                        <dgm:alg type="sp"/>
                                        <dgm:shape xmlns:r="http://schemas.openxmlformats.org/officeDocument/2006/relationships" type="rect" r:blip="">
                                          <dgm:adjLst/>
                                        </dgm:shape>
                                        <dgm:presOf/>
                                        <dgm:constrLst/>
                                        <dgm:ruleLst/>
                                      </dgm:layoutNode>
                                      <dgm:layoutNode name="right_33_1" styleLbl="node1">
                                        <dgm:varLst>
                                          <dgm:bulletEnabled val="1"/>
                                        </dgm:varLst>
                                        <dgm:alg type="tx"/>
                                        <dgm:shape xmlns:r="http://schemas.openxmlformats.org/officeDocument/2006/relationships"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3_2" styleLbl="node1">
                                        <dgm:varLst>
                                          <dgm:bulletEnabled val="1"/>
                                        </dgm:varLst>
                                        <dgm:alg type="tx"/>
                                        <dgm:shape xmlns:r="http://schemas.openxmlformats.org/officeDocument/2006/relationships"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3_3" styleLbl="node1">
                                        <dgm:varLst>
                                          <dgm:bulletEnabled val="1"/>
                                        </dgm:varLst>
                                        <dgm:alg type="tx"/>
                                        <dgm:shape xmlns:r="http://schemas.openxmlformats.org/officeDocument/2006/relationships"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3_1" styleLbl="node1">
                                        <dgm:varLst>
                                          <dgm:bulletEnabled val="1"/>
                                        </dgm:varLst>
                                        <dgm:alg type="tx"/>
                                        <dgm:shape xmlns:r="http://schemas.openxmlformats.org/officeDocument/2006/relationships"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3_2" styleLbl="node1">
                                        <dgm:varLst>
                                          <dgm:bulletEnabled val="1"/>
                                        </dgm:varLst>
                                        <dgm:alg type="tx"/>
                                        <dgm:shape xmlns:r="http://schemas.openxmlformats.org/officeDocument/2006/relationships"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3_3" styleLbl="node1">
                                        <dgm:varLst>
                                          <dgm:bulletEnabled val="1"/>
                                        </dgm:varLst>
                                        <dgm:alg type="tx"/>
                                        <dgm:shape xmlns:r="http://schemas.openxmlformats.org/officeDocument/2006/relationships"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67">
                                      <dgm:choose name="Name68">
                                        <dgm:if name="Name69" axis="ch ch" ptType="node node" st="2 1" cnt="1 0" func="cnt" op="gte" val="4">
                                          <dgm:layoutNode name="balance_34" styleLbl="alignAccFollowNode1">
                                            <dgm:varLst>
                                              <dgm:bulletEnabled val="1"/>
                                            </dgm:varLst>
                                            <dgm:alg type="sp"/>
                                            <dgm:shape xmlns:r="http://schemas.openxmlformats.org/officeDocument/2006/relationships" rot="4" type="rect" r:blip="">
                                              <dgm:adjLst/>
                                            </dgm:shape>
                                            <dgm:presOf/>
                                            <dgm:constrLst/>
                                            <dgm:ruleLst/>
                                          </dgm:layoutNode>
                                          <dgm:layoutNode name="right_34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4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4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4_4" styleLbl="node1">
                                            <dgm:varLst>
                                              <dgm:bulletEnabled val="1"/>
                                            </dgm:varLst>
                                            <dgm:alg type="tx"/>
                                            <dgm:shape xmlns:r="http://schemas.openxmlformats.org/officeDocument/2006/relationships" rot="4" type="roundRect" r:blip="">
                                              <dgm:adjLst/>
                                            </dgm:shape>
                                            <dgm:presOf axis="ch ch desOrSelf" ptType="node node node" st="2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4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4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4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70"/>
                                      </dgm:choose>
                                    </dgm:else>
                                  </dgm:choose>
                                </dgm:else>
                              </dgm:choose>
                            </dgm:else>
                          </dgm:choose>
                        </dgm:else>
                      </dgm:choose>
                    </dgm:if>
                    <dgm:else name="Name71">
                      <dgm:choose name="Name72">
                        <dgm:if name="Name73" axis="ch ch" ptType="node node" st="1 1" cnt="1 0" func="cnt" op="gte" val="4">
                          <dgm:choose name="Name74">
                            <dgm:if name="Name75" axis="ch ch" ptType="node node" st="2 1" cnt="1 0" func="cnt" op="equ" val="0">
                              <dgm:layoutNode name="balance_40" styleLbl="alignAccFollowNode1">
                                <dgm:varLst>
                                  <dgm:bulletEnabled val="1"/>
                                </dgm:varLst>
                                <dgm:alg type="sp"/>
                                <dgm:shape xmlns:r="http://schemas.openxmlformats.org/officeDocument/2006/relationships" rot="-4" type="rect" r:blip="">
                                  <dgm:adjLst/>
                                </dgm:shape>
                                <dgm:presOf/>
                                <dgm:constrLst/>
                                <dgm:ruleLst/>
                              </dgm:layoutNode>
                              <dgm:layoutNode name="left_40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0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0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0_4" styleLbl="node1">
                                <dgm:varLst>
                                  <dgm:bulletEnabled val="1"/>
                                </dgm:varLst>
                                <dgm:alg type="tx"/>
                                <dgm:shape xmlns:r="http://schemas.openxmlformats.org/officeDocument/2006/relationships" rot="-4" type="roundRect" r:blip="">
                                  <dgm:adjLst/>
                                </dgm:shape>
                                <dgm:presOf axis="ch ch desOrSelf" ptType="node node node" st="1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76">
                              <dgm:choose name="Name77">
                                <dgm:if name="Name78" axis="ch ch" ptType="node node" st="2 1" cnt="1 0" func="cnt" op="equ" val="1">
                                  <dgm:layoutNode name="balance_41" styleLbl="alignAccFollowNode1">
                                    <dgm:varLst>
                                      <dgm:bulletEnabled val="1"/>
                                    </dgm:varLst>
                                    <dgm:alg type="sp"/>
                                    <dgm:shape xmlns:r="http://schemas.openxmlformats.org/officeDocument/2006/relationships" rot="-4" type="rect" r:blip="">
                                      <dgm:adjLst/>
                                    </dgm:shape>
                                    <dgm:presOf/>
                                    <dgm:constrLst/>
                                    <dgm:ruleLst/>
                                  </dgm:layoutNode>
                                  <dgm:layoutNode name="left_41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1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1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1_4" styleLbl="node1">
                                    <dgm:varLst>
                                      <dgm:bulletEnabled val="1"/>
                                    </dgm:varLst>
                                    <dgm:alg type="tx"/>
                                    <dgm:shape xmlns:r="http://schemas.openxmlformats.org/officeDocument/2006/relationships" rot="-4" type="roundRect" r:blip="">
                                      <dgm:adjLst/>
                                    </dgm:shape>
                                    <dgm:presOf axis="ch ch desOrSelf" ptType="node node node" st="1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1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79">
                                  <dgm:choose name="Name80">
                                    <dgm:if name="Name81" axis="ch ch" ptType="node node" st="2 1" cnt="1 0" func="cnt" op="equ" val="2">
                                      <dgm:layoutNode name="balance_42" styleLbl="alignAccFollowNode1">
                                        <dgm:varLst>
                                          <dgm:bulletEnabled val="1"/>
                                        </dgm:varLst>
                                        <dgm:alg type="sp"/>
                                        <dgm:shape xmlns:r="http://schemas.openxmlformats.org/officeDocument/2006/relationships" rot="-4" type="rect" r:blip="">
                                          <dgm:adjLst/>
                                        </dgm:shape>
                                        <dgm:presOf/>
                                        <dgm:constrLst/>
                                        <dgm:ruleLst/>
                                      </dgm:layoutNode>
                                      <dgm:layoutNode name="left_42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2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2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2_4" styleLbl="node1">
                                        <dgm:varLst>
                                          <dgm:bulletEnabled val="1"/>
                                        </dgm:varLst>
                                        <dgm:alg type="tx"/>
                                        <dgm:shape xmlns:r="http://schemas.openxmlformats.org/officeDocument/2006/relationships" rot="-4" type="roundRect" r:blip="">
                                          <dgm:adjLst/>
                                        </dgm:shape>
                                        <dgm:presOf axis="ch ch desOrSelf" ptType="node node node" st="1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2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2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2">
                                      <dgm:choose name="Name83">
                                        <dgm:if name="Name84" axis="ch ch" ptType="node node" st="2 1" cnt="1 0" func="cnt" op="equ" val="3">
                                          <dgm:layoutNode name="balance_43" styleLbl="alignAccFollowNode1">
                                            <dgm:varLst>
                                              <dgm:bulletEnabled val="1"/>
                                            </dgm:varLst>
                                            <dgm:alg type="sp"/>
                                            <dgm:shape xmlns:r="http://schemas.openxmlformats.org/officeDocument/2006/relationships" rot="-4" type="rect" r:blip="">
                                              <dgm:adjLst/>
                                            </dgm:shape>
                                            <dgm:presOf/>
                                            <dgm:constrLst/>
                                            <dgm:ruleLst/>
                                          </dgm:layoutNode>
                                          <dgm:layoutNode name="left_43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3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3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3_4" styleLbl="node1">
                                            <dgm:varLst>
                                              <dgm:bulletEnabled val="1"/>
                                            </dgm:varLst>
                                            <dgm:alg type="tx"/>
                                            <dgm:shape xmlns:r="http://schemas.openxmlformats.org/officeDocument/2006/relationships" rot="-4" type="roundRect" r:blip="">
                                              <dgm:adjLst/>
                                            </dgm:shape>
                                            <dgm:presOf axis="ch ch desOrSelf" ptType="node node node" st="1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3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3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3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5">
                                          <dgm:choose name="Name86">
                                            <dgm:if name="Name87" axis="ch ch" ptType="node node" st="2 1" cnt="1 0" func="cnt" op="gte" val="4">
                                              <dgm:layoutNode name="balance_44" styleLbl="alignAccFollowNode1">
                                                <dgm:varLst>
                                                  <dgm:bulletEnabled val="1"/>
                                                </dgm:varLst>
                                                <dgm:alg type="sp"/>
                                                <dgm:shape xmlns:r="http://schemas.openxmlformats.org/officeDocument/2006/relationships" type="rect" r:blip="">
                                                  <dgm:adjLst/>
                                                </dgm:shape>
                                                <dgm:presOf/>
                                                <dgm:constrLst/>
                                                <dgm:ruleLst/>
                                              </dgm:layoutNode>
                                              <dgm:layoutNode name="right_44_1" styleLbl="node1">
                                                <dgm:varLst>
                                                  <dgm:bulletEnabled val="1"/>
                                                </dgm:varLst>
                                                <dgm:alg type="tx"/>
                                                <dgm:shape xmlns:r="http://schemas.openxmlformats.org/officeDocument/2006/relationships"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4_2" styleLbl="node1">
                                                <dgm:varLst>
                                                  <dgm:bulletEnabled val="1"/>
                                                </dgm:varLst>
                                                <dgm:alg type="tx"/>
                                                <dgm:shape xmlns:r="http://schemas.openxmlformats.org/officeDocument/2006/relationships"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4_3" styleLbl="node1">
                                                <dgm:varLst>
                                                  <dgm:bulletEnabled val="1"/>
                                                </dgm:varLst>
                                                <dgm:alg type="tx"/>
                                                <dgm:shape xmlns:r="http://schemas.openxmlformats.org/officeDocument/2006/relationships"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4_4" styleLbl="node1">
                                                <dgm:varLst>
                                                  <dgm:bulletEnabled val="1"/>
                                                </dgm:varLst>
                                                <dgm:alg type="tx"/>
                                                <dgm:shape xmlns:r="http://schemas.openxmlformats.org/officeDocument/2006/relationships" type="roundRect" r:blip="">
                                                  <dgm:adjLst/>
                                                </dgm:shape>
                                                <dgm:presOf axis="ch ch desOrSelf" ptType="node node node" st="2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4_1" styleLbl="node1">
                                                <dgm:varLst>
                                                  <dgm:bulletEnabled val="1"/>
                                                </dgm:varLst>
                                                <dgm:alg type="tx"/>
                                                <dgm:shape xmlns:r="http://schemas.openxmlformats.org/officeDocument/2006/relationships"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4_2" styleLbl="node1">
                                                <dgm:varLst>
                                                  <dgm:bulletEnabled val="1"/>
                                                </dgm:varLst>
                                                <dgm:alg type="tx"/>
                                                <dgm:shape xmlns:r="http://schemas.openxmlformats.org/officeDocument/2006/relationships"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4_3" styleLbl="node1">
                                                <dgm:varLst>
                                                  <dgm:bulletEnabled val="1"/>
                                                </dgm:varLst>
                                                <dgm:alg type="tx"/>
                                                <dgm:shape xmlns:r="http://schemas.openxmlformats.org/officeDocument/2006/relationships"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4_4" styleLbl="node1">
                                                <dgm:varLst>
                                                  <dgm:bulletEnabled val="1"/>
                                                </dgm:varLst>
                                                <dgm:alg type="tx"/>
                                                <dgm:shape xmlns:r="http://schemas.openxmlformats.org/officeDocument/2006/relationships" type="roundRect" r:blip="">
                                                  <dgm:adjLst/>
                                                </dgm:shape>
                                                <dgm:presOf axis="ch ch desOrSelf" ptType="node node node" st="1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8"/>
                                          </dgm:choose>
                                        </dgm:else>
                                      </dgm:choose>
                                    </dgm:else>
                                  </dgm:choose>
                                </dgm:else>
                              </dgm:choose>
                            </dgm:else>
                          </dgm:choose>
                        </dgm:if>
                        <dgm:else name="Name89"/>
                      </dgm:choose>
                    </dgm:else>
                  </dgm:choose>
                </dgm:else>
              </dgm:choose>
            </dgm:else>
          </dgm:choose>
        </dgm:else>
      </dgm:choose>
    </dgm:layoutNode>
  </dgm:layoutNode>
</dgm:layoutDef>
</file>

<file path=ppt/diagrams/layout2.xml><?xml version="1.0" encoding="utf-8"?>
<dgm:layoutDef xmlns:dgm="http://schemas.openxmlformats.org/drawingml/2006/diagram" xmlns:a="http://schemas.openxmlformats.org/drawingml/2006/main" uniqueId="urn:microsoft.com/office/officeart/2009/3/layout/StepUpProcess">
  <dgm:title val=""/>
  <dgm:desc val=""/>
  <dgm:catLst>
    <dgm:cat type="process" pri="1300"/>
  </dgm:catLst>
  <dgm:sampData>
    <dgm:dataModel>
      <dgm:ptLst>
        <dgm:pt modelId="0" type="doc"/>
        <dgm:pt modelId="10">
          <dgm:prSet phldr="1"/>
        </dgm:pt>
        <dgm:pt modelId="20">
          <dgm:prSet phldr="1"/>
        </dgm:pt>
        <dgm:pt modelId="30">
          <dgm:prSet phldr="1"/>
        </dgm:pt>
      </dgm:ptLst>
      <dgm:cxnLst>
        <dgm:cxn modelId="60" srcId="0" destId="10" srcOrd="0" destOrd="0"/>
        <dgm:cxn modelId="70" srcId="0" destId="20" srcOrd="1" destOrd="0"/>
        <dgm:cxn modelId="80" srcId="0" destId="30" srcOrd="2" destOrd="0"/>
      </dgm:cxnLst>
      <dgm:bg/>
      <dgm:whole/>
    </dgm:dataModel>
  </dgm:sampData>
  <dgm:styleData>
    <dgm:dataModel>
      <dgm:ptLst>
        <dgm:pt modelId="0" type="doc"/>
        <dgm:pt modelId="10">
          <dgm:prSet phldr="1"/>
        </dgm:pt>
        <dgm:pt modelId="20">
          <dgm:prSet phldr="1"/>
        </dgm:pt>
      </dgm:ptLst>
      <dgm:cxnLst>
        <dgm:cxn modelId="60" srcId="0" destId="10" srcOrd="0" destOrd="0"/>
        <dgm:cxn modelId="70" srcId="0" destId="20" srcOrd="1" destOrd="0"/>
      </dgm:cxnLst>
      <dgm:bg/>
      <dgm:whole/>
    </dgm:dataModel>
  </dgm:styleData>
  <dgm:clrData>
    <dgm:dataModel>
      <dgm:ptLst>
        <dgm:pt modelId="0" type="doc"/>
        <dgm:pt modelId="10">
          <dgm:prSet phldr="1"/>
        </dgm:pt>
        <dgm:pt modelId="20">
          <dgm:prSet phldr="1"/>
        </dgm:pt>
        <dgm:pt modelId="30">
          <dgm:prSet phldr="1"/>
        </dgm:pt>
        <dgm:pt modelId="40">
          <dgm:prSet phldr="1"/>
        </dgm:pt>
      </dgm:ptLst>
      <dgm:cxnLst>
        <dgm:cxn modelId="60" srcId="0" destId="10" srcOrd="0" destOrd="0"/>
        <dgm:cxn modelId="70" srcId="0" destId="20" srcOrd="1" destOrd="0"/>
        <dgm:cxn modelId="80" srcId="0" destId="30" srcOrd="2" destOrd="0"/>
        <dgm:cxn modelId="90" srcId="0" destId="40" srcOrd="3" destOrd="0"/>
      </dgm:cxnLst>
      <dgm:bg/>
      <dgm:whole/>
    </dgm:dataModel>
  </dgm:clrData>
  <dgm:layoutNode name="rootnode">
    <dgm:varLst>
      <dgm:chMax/>
      <dgm:chPref/>
      <dgm:dir/>
      <dgm:animLvl val="lvl"/>
    </dgm:varLst>
    <dgm:choose name="Name0">
      <dgm:if name="Name1" func="var" arg="dir" op="equ" val="norm">
        <dgm:alg type="snake">
          <dgm:param type="grDir" val="bL"/>
          <dgm:param type="flowDir" val="row"/>
          <dgm:param type="off" val="off"/>
          <dgm:param type="bkpt" val="fixed"/>
          <dgm:param type="bkPtFixedVal" val="1"/>
        </dgm:alg>
      </dgm:if>
      <dgm:else name="Name2">
        <dgm:alg type="snake">
          <dgm:param type="grDir" val="bR"/>
          <dgm:param type="flowDir" val="row"/>
          <dgm:param type="off" val="off"/>
          <dgm:param type="bkpt" val="fixed"/>
          <dgm:param type="bkPtFixedVal" val="1"/>
        </dgm:alg>
      </dgm:else>
    </dgm:choose>
    <dgm:shape xmlns:r="http://schemas.openxmlformats.org/officeDocument/2006/relationships" r:blip="">
      <dgm:adjLst/>
    </dgm:shape>
    <dgm:constrLst>
      <dgm:constr type="alignOff" forName="rootnode" val="1"/>
      <dgm:constr type="primFontSz" for="des" ptType="node" op="equ" val="65"/>
      <dgm:constr type="w" for="ch" forName="composite" refType="w"/>
      <dgm:constr type="h" for="ch" forName="composite" refType="h"/>
      <dgm:constr type="sp" refType="h" refFor="ch" refForName="composite" op="equ" fact="-0.765"/>
      <dgm:constr type="w" for="ch" forName="sibTrans" refType="w" fact="0.103"/>
      <dgm:constr type="h" for="ch" forName="sibTrans" refType="h" fact="0.103"/>
    </dgm:constrLst>
    <dgm:forEach name="nodesForEach" axis="ch" ptType="node">
      <dgm:layoutNode name="composite">
        <dgm:alg type="composite">
          <dgm:param type="ar" val="0.861"/>
        </dgm:alg>
        <dgm:shape xmlns:r="http://schemas.openxmlformats.org/officeDocument/2006/relationships" r:blip="">
          <dgm:adjLst/>
        </dgm:shape>
        <dgm:choose name="Name3">
          <dgm:if name="Name4" func="var" arg="dir" op="equ" val="norm">
            <dgm:constrLst>
              <dgm:constr type="l" for="ch" forName="LShape" refType="w" fact="0"/>
              <dgm:constr type="t" for="ch" forName="LShape" refType="h" fact="0.2347"/>
              <dgm:constr type="w" for="ch" forName="LShape" refType="w" fact="0.998"/>
              <dgm:constr type="h" for="ch" forName="LShape" refType="h" fact="0.5164"/>
              <dgm:constr type="r" for="ch" forName="ParentText" refType="w"/>
              <dgm:constr type="t" for="ch" forName="ParentText" refType="h" fact="0.32"/>
              <dgm:constr type="w" for="ch" forName="ParentText" refType="w" fact="0.901"/>
              <dgm:constr type="h" for="ch" forName="ParentText" refType="h" fact="0.68"/>
              <dgm:constr type="l" for="ch" forName="Triangle" refType="w" fact="0.83"/>
              <dgm:constr type="t" for="ch" forName="Triangle" refType="h" fact="0"/>
              <dgm:constr type="w" for="ch" forName="Triangle" refType="w" fact="0.17"/>
              <dgm:constr type="h" for="ch" forName="Triangle" refType="w" refFor="ch" refForName="Triangle"/>
            </dgm:constrLst>
          </dgm:if>
          <dgm:else name="Name5">
            <dgm:constrLst>
              <dgm:constr type="l" for="ch" forName="LShape" refType="w" fact="0.002"/>
              <dgm:constr type="t" for="ch" forName="LShape" refType="h" fact="0.2347"/>
              <dgm:constr type="w" for="ch" forName="LShape" refType="w"/>
              <dgm:constr type="h" for="ch" forName="LShape" refType="h" fact="0.5164"/>
              <dgm:constr type="l" for="ch" forName="ParentText" refType="w" fact="0"/>
              <dgm:constr type="t" for="ch" forName="ParentText" refType="h" fact="0.32"/>
              <dgm:constr type="w" for="ch" forName="ParentText" refType="w" fact="0.902"/>
              <dgm:constr type="h" for="ch" forName="ParentText" refType="h" fact="0.68"/>
              <dgm:constr type="l" for="ch" forName="Triangle" refType="w" fact="0"/>
              <dgm:constr type="t" for="ch" forName="Triangle" refType="h" fact="0"/>
              <dgm:constr type="w" for="ch" forName="Triangle" refType="w" fact="0.17"/>
              <dgm:constr type="h" for="ch" forName="Triangle" refType="w" refFor="ch" refForName="Triangle"/>
            </dgm:constrLst>
          </dgm:else>
        </dgm:choose>
        <dgm:layoutNode name="LShape" styleLbl="alignNode1">
          <dgm:alg type="sp"/>
          <dgm:choose name="Name6">
            <dgm:if name="Name7" func="var" arg="dir" op="equ" val="norm">
              <dgm:shape xmlns:r="http://schemas.openxmlformats.org/officeDocument/2006/relationships" rot="90" type="corner" r:blip="">
                <dgm:adjLst>
                  <dgm:adj idx="1" val="0.1612"/>
                  <dgm:adj idx="2" val="0.1611"/>
                </dgm:adjLst>
              </dgm:shape>
            </dgm:if>
            <dgm:else name="Name8">
              <dgm:shape xmlns:r="http://schemas.openxmlformats.org/officeDocument/2006/relationships" rot="180" type="corner" r:blip="">
                <dgm:adjLst>
                  <dgm:adj idx="1" val="0.1612"/>
                  <dgm:adj idx="2" val="0.1611"/>
                </dgm:adjLst>
              </dgm:shape>
            </dgm:else>
          </dgm:choose>
          <dgm:presOf/>
        </dgm:layoutNode>
        <dgm:layoutNode name="ParentText" styleLbl="revTx">
          <dgm:varLst>
            <dgm:chMax val="0"/>
            <dgm:chPref val="0"/>
            <dgm:bulletEnabled val="1"/>
          </dgm:varLst>
          <dgm:alg type="tx">
            <dgm:param type="parTxLTRAlign" val="l"/>
            <dgm:param type="txAnchorVert" val="t"/>
          </dgm:alg>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choose name="Name9">
          <dgm:if name="Name10" axis="followSib" ptType="node" func="cnt" op="gte" val="1">
            <dgm:layoutNode name="Triangle" styleLbl="alignNode1">
              <dgm:alg type="sp"/>
              <dgm:choose name="Name11">
                <dgm:if name="Name12" func="var" arg="dir" op="equ" val="norm">
                  <dgm:shape xmlns:r="http://schemas.openxmlformats.org/officeDocument/2006/relationships" type="triangle" r:blip="">
                    <dgm:adjLst>
                      <dgm:adj idx="1" val="1"/>
                    </dgm:adjLst>
                  </dgm:shape>
                </dgm:if>
                <dgm:else name="Name13">
                  <dgm:shape xmlns:r="http://schemas.openxmlformats.org/officeDocument/2006/relationships" rot="90" type="triangle" r:blip="">
                    <dgm:adjLst>
                      <dgm:adj idx="1" val="1"/>
                    </dgm:adjLst>
                  </dgm:shape>
                </dgm:else>
              </dgm:choose>
              <dgm:presOf/>
            </dgm:layoutNode>
          </dgm:if>
          <dgm:else name="Name14"/>
        </dgm:choose>
      </dgm:layoutNode>
      <dgm:forEach name="sibTransForEach" axis="followSib" ptType="sibTrans" cnt="1">
        <dgm:layoutNode name="sibTrans">
          <dgm:alg type="composite">
            <dgm:param type="ar" val="0.861"/>
          </dgm:alg>
          <dgm:constrLst>
            <dgm:constr type="w" for="ch" forName="space" refType="w"/>
            <dgm:constr type="h" for="ch" forName="space" refType="w"/>
          </dgm:constrLst>
          <dgm:layoutNode name="space" styleLbl="alignNode1">
            <dgm:alg type="sp"/>
            <dgm:shape xmlns:r="http://schemas.openxmlformats.org/officeDocument/2006/relationships" r:blip="">
              <dgm:adjLst/>
            </dgm:shape>
            <dgm:presOf/>
          </dgm:layoutNode>
        </dgm:layoutNode>
      </dgm:forEach>
    </dgm:forEach>
  </dgm:layoutNode>
</dgm:layoutDef>
</file>

<file path=ppt/diagrams/layout3.xml><?xml version="1.0" encoding="utf-8"?>
<dgm:layoutDef xmlns:dgm="http://schemas.openxmlformats.org/drawingml/2006/diagram" xmlns:a="http://schemas.openxmlformats.org/drawingml/2006/main" uniqueId="urn:microsoft.com/office/officeart/2005/8/layout/cycle4">
  <dgm:title val=""/>
  <dgm:desc val=""/>
  <dgm:catLst>
    <dgm:cat type="relationship" pri="26000"/>
    <dgm:cat type="cycle" pri="13000"/>
    <dgm:cat type="matrix" pri="4000"/>
  </dgm:catLst>
  <dgm:sampData>
    <dgm:dataModel>
      <dgm:ptLst>
        <dgm:pt modelId="0" type="doc"/>
        <dgm:pt modelId="1">
          <dgm:prSet phldr="1"/>
        </dgm:pt>
        <dgm:pt modelId="11">
          <dgm:prSet phldr="1"/>
        </dgm:pt>
        <dgm:pt modelId="2">
          <dgm:prSet phldr="1"/>
        </dgm:pt>
        <dgm:pt modelId="21">
          <dgm:prSet phldr="1"/>
        </dgm:pt>
        <dgm:pt modelId="3">
          <dgm:prSet phldr="1"/>
        </dgm:pt>
        <dgm:pt modelId="31">
          <dgm:prSet phldr="1"/>
        </dgm:pt>
        <dgm:pt modelId="4">
          <dgm:prSet phldr="1"/>
        </dgm:pt>
        <dgm:pt modelId="41">
          <dgm:prSet phldr="1"/>
        </dgm:pt>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sampData>
  <dgm:style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cycleMatrixDiagram">
    <dgm:varLst>
      <dgm:chMax val="1"/>
      <dgm:dir/>
      <dgm:animLvl val="lvl"/>
      <dgm:resizeHandles val="exact"/>
    </dgm:varLst>
    <dgm:alg type="composite">
      <dgm:param type="ar" val="1.3"/>
    </dgm:alg>
    <dgm:shape xmlns:r="http://schemas.openxmlformats.org/officeDocument/2006/relationships" r:blip="">
      <dgm:adjLst/>
    </dgm:shape>
    <dgm:presOf/>
    <dgm:constrLst>
      <dgm:constr type="w" for="ch" forName="children" refType="w"/>
      <dgm:constr type="h" for="ch" forName="children" refType="w" refFor="ch" refForName="children" fact="0.77"/>
      <dgm:constr type="ctrX" for="ch" forName="children" refType="w" fact="0.5"/>
      <dgm:constr type="ctrY" for="ch" forName="children" refType="h" fact="0.5"/>
      <dgm:constr type="w" for="ch" forName="circle" refType="w"/>
      <dgm:constr type="h" for="ch" forName="circle" refType="h"/>
      <dgm:constr type="ctrX" for="ch" forName="circle" refType="w" fact="0.5"/>
      <dgm:constr type="ctrY" for="ch" forName="circle" refType="h" fact="0.5"/>
      <dgm:constr type="w" for="ch" forName="center1" refType="w" fact="0.115"/>
      <dgm:constr type="h" for="ch" forName="center1" refType="w" fact="0.1"/>
      <dgm:constr type="ctrX" for="ch" forName="center1" refType="w" fact="0.5"/>
      <dgm:constr type="ctrY" for="ch" forName="center1" refType="h" fact="0.475"/>
      <dgm:constr type="w" for="ch" forName="center2" refType="w" fact="0.115"/>
      <dgm:constr type="h" for="ch" forName="center2" refType="w" fact="0.1"/>
      <dgm:constr type="ctrX" for="ch" forName="center2" refType="w" fact="0.5"/>
      <dgm:constr type="ctrY" for="ch" forName="center2" refType="h" fact="0.525"/>
    </dgm:constrLst>
    <dgm:ruleLst/>
    <dgm:choose name="Name0">
      <dgm:if name="Name1" axis="ch" ptType="node" func="cnt" op="gte" val="1">
        <dgm:layoutNode name="children">
          <dgm:alg type="composite">
            <dgm:param type="ar" val="1.3"/>
          </dgm:alg>
          <dgm:shape xmlns:r="http://schemas.openxmlformats.org/officeDocument/2006/relationships" r:blip="">
            <dgm:adjLst/>
          </dgm:shape>
          <dgm:presOf/>
          <dgm:choose name="Name2">
            <dgm:if name="Name3" func="var" arg="dir" op="equ" val="norm">
              <dgm:constrLst>
                <dgm:constr type="primFontSz" for="des" ptType="node" op="equ" val="65"/>
                <dgm:constr type="w" for="ch" forName="child1group" refType="w" fact="0.38"/>
                <dgm:constr type="h" for="ch" forName="child1group" refType="h" fact="0.32"/>
                <dgm:constr type="t" for="ch" forName="child1group"/>
                <dgm:constr type="l" for="ch" forName="child1group"/>
                <dgm:constr type="w" for="ch" forName="child2group" refType="w" fact="0.38"/>
                <dgm:constr type="h" for="ch" forName="child2group" refType="h" fact="0.32"/>
                <dgm:constr type="t" for="ch" forName="child2group"/>
                <dgm:constr type="r" for="ch" forName="child2group" refType="w"/>
                <dgm:constr type="w" for="ch" forName="child3group" refType="w" fact="0.38"/>
                <dgm:constr type="h" for="ch" forName="child3group" refType="h" fact="0.32"/>
                <dgm:constr type="b" for="ch" forName="child3group" refType="h"/>
                <dgm:constr type="r" for="ch" forName="child3group" refType="w"/>
                <dgm:constr type="w" for="ch" forName="child4group" refType="w" fact="0.38"/>
                <dgm:constr type="h" for="ch" forName="child4group" refType="h" fact="0.32"/>
                <dgm:constr type="b" for="ch" forName="child4group" refType="h"/>
                <dgm:constr type="l" for="ch" forName="child4group"/>
              </dgm:constrLst>
            </dgm:if>
            <dgm:else name="Name4">
              <dgm:constrLst>
                <dgm:constr type="primFontSz" for="des" ptType="node" op="equ" val="65"/>
                <dgm:constr type="w" for="ch" forName="child1group" refType="w" fact="0.38"/>
                <dgm:constr type="h" for="ch" forName="child1group" refType="h" fact="0.32"/>
                <dgm:constr type="t" for="ch" forName="child1group"/>
                <dgm:constr type="r" for="ch" forName="child1group" refType="w"/>
                <dgm:constr type="w" for="ch" forName="child2group" refType="w" fact="0.38"/>
                <dgm:constr type="h" for="ch" forName="child2group" refType="h" fact="0.32"/>
                <dgm:constr type="t" for="ch" forName="child2group"/>
                <dgm:constr type="l" for="ch" forName="child2group"/>
                <dgm:constr type="w" for="ch" forName="child3group" refType="w" fact="0.38"/>
                <dgm:constr type="h" for="ch" forName="child3group" refType="h" fact="0.32"/>
                <dgm:constr type="b" for="ch" forName="child3group" refType="h"/>
                <dgm:constr type="l" for="ch" forName="child3group"/>
                <dgm:constr type="w" for="ch" forName="child4group" refType="w" fact="0.38"/>
                <dgm:constr type="h" for="ch" forName="child4group" refType="h" fact="0.32"/>
                <dgm:constr type="b" for="ch" forName="child4group" refType="h"/>
                <dgm:constr type="r" for="ch" forName="child4group" refType="w"/>
              </dgm:constrLst>
            </dgm:else>
          </dgm:choose>
          <dgm:ruleLst/>
          <dgm:choose name="Name5">
            <dgm:if name="Name6" axis="ch ch" ptType="node node" st="1 1" cnt="1 0" func="cnt" op="gte" val="1">
              <dgm:layoutNode name="child1group">
                <dgm:alg type="composite">
                  <dgm:param type="horzAlign" val="none"/>
                  <dgm:param type="vertAlign" val="none"/>
                </dgm:alg>
                <dgm:shape xmlns:r="http://schemas.openxmlformats.org/officeDocument/2006/relationships" r:blip="">
                  <dgm:adjLst/>
                </dgm:shape>
                <dgm:presOf/>
                <dgm:choose name="Name7">
                  <dgm:if name="Name8" func="var" arg="dir" op="equ" val="norm">
                    <dgm:constrLst>
                      <dgm:constr type="w" for="ch" forName="child1" refType="w"/>
                      <dgm:constr type="h" for="ch" forName="child1" refType="h"/>
                      <dgm:constr type="t" for="ch" forName="child1"/>
                      <dgm:constr type="l" for="ch" forName="child1"/>
                      <dgm:constr type="w" for="ch" forName="child1Text" refType="w" fact="0.7"/>
                      <dgm:constr type="h" for="ch" forName="child1Text" refType="h" fact="0.75"/>
                      <dgm:constr type="t" for="ch" forName="child1Text"/>
                      <dgm:constr type="l" for="ch" forName="child1Text"/>
                    </dgm:constrLst>
                  </dgm:if>
                  <dgm:else name="Name9">
                    <dgm:constrLst>
                      <dgm:constr type="w" for="ch" forName="child1" refType="w"/>
                      <dgm:constr type="h" for="ch" forName="child1" refType="h"/>
                      <dgm:constr type="t" for="ch" forName="child1"/>
                      <dgm:constr type="r" for="ch" forName="child1" refType="w"/>
                      <dgm:constr type="w" for="ch" forName="child1Text" refType="w" fact="0.7"/>
                      <dgm:constr type="h" for="ch" forName="child1Text" refType="h" fact="0.75"/>
                      <dgm:constr type="t" for="ch" forName="child1Text"/>
                      <dgm:constr type="r" for="ch" forName="child1Text" refType="w"/>
                    </dgm:constrLst>
                  </dgm:else>
                </dgm:choose>
                <dgm:ruleLst/>
                <dgm:layoutNode name="child1" styleLbl="bgAcc1">
                  <dgm:alg type="sp"/>
                  <dgm:shape xmlns:r="http://schemas.openxmlformats.org/officeDocument/2006/relationships" type="roundRect" r:blip="" zOrderOff="-2">
                    <dgm:adjLst>
                      <dgm:adj idx="1" val="0.1"/>
                    </dgm:adjLst>
                  </dgm:shape>
                  <dgm:presOf axis="ch des" ptType="node node" st="1 1" cnt="1 0"/>
                  <dgm:constrLst/>
                  <dgm:ruleLst/>
                </dgm:layoutNode>
                <dgm:layoutNode name="child1Text" styleLbl="bgAcc1">
                  <dgm:varLst>
                    <dgm:bulletEnabled val="1"/>
                  </dgm:varLst>
                  <dgm:alg type="tx">
                    <dgm:param type="stBulletLvl" val="1"/>
                  </dgm:alg>
                  <dgm:shape xmlns:r="http://schemas.openxmlformats.org/officeDocument/2006/relationships" type="roundRect" r:blip="" zOrderOff="-2" hideGeom="1">
                    <dgm:adjLst>
                      <dgm:adj idx="1" val="0.1"/>
                    </dgm:adjLst>
                  </dgm:shape>
                  <dgm:presOf axis="ch des" ptType="node node" st="1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if>
            <dgm:else name="Name10"/>
          </dgm:choose>
          <dgm:choose name="Name11">
            <dgm:if name="Name12" axis="ch ch" ptType="node node" st="2 1" cnt="1 0" func="cnt" op="gte" val="1">
              <dgm:layoutNode name="child2group">
                <dgm:alg type="composite">
                  <dgm:param type="horzAlign" val="none"/>
                  <dgm:param type="vertAlign" val="none"/>
                </dgm:alg>
                <dgm:shape xmlns:r="http://schemas.openxmlformats.org/officeDocument/2006/relationships" r:blip="">
                  <dgm:adjLst/>
                </dgm:shape>
                <dgm:choose name="Name13">
                  <dgm:if name="Name14" func="var" arg="dir" op="equ" val="norm">
                    <dgm:constrLst>
                      <dgm:constr type="w" for="ch" forName="child2" refType="w"/>
                      <dgm:constr type="h" for="ch" forName="child2" refType="h"/>
                      <dgm:constr type="t" for="ch" forName="child2"/>
                      <dgm:constr type="r" for="ch" forName="child2" refType="w"/>
                      <dgm:constr type="w" for="ch" forName="child2Text" refType="w" fact="0.7"/>
                      <dgm:constr type="h" for="ch" forName="child2Text" refType="h" fact="0.75"/>
                      <dgm:constr type="t" for="ch" forName="child2Text"/>
                      <dgm:constr type="r" for="ch" forName="child2Text" refType="w"/>
                    </dgm:constrLst>
                  </dgm:if>
                  <dgm:else name="Name15">
                    <dgm:constrLst>
                      <dgm:constr type="w" for="ch" forName="child2" refType="w"/>
                      <dgm:constr type="h" for="ch" forName="child2" refType="h"/>
                      <dgm:constr type="t" for="ch" forName="child2"/>
                      <dgm:constr type="l" for="ch" forName="child2"/>
                      <dgm:constr type="w" for="ch" forName="child2Text" refType="w" fact="0.7"/>
                      <dgm:constr type="h" for="ch" forName="child2Text" refType="h" fact="0.75"/>
                      <dgm:constr type="t" for="ch" forName="child2Text"/>
                      <dgm:constr type="l" for="ch" forName="child2Text"/>
                    </dgm:constrLst>
                  </dgm:else>
                </dgm:choose>
                <dgm:ruleLst/>
                <dgm:layoutNode name="child2" styleLbl="bgAcc1">
                  <dgm:alg type="sp"/>
                  <dgm:shape xmlns:r="http://schemas.openxmlformats.org/officeDocument/2006/relationships" type="roundRect" r:blip="" zOrderOff="-2">
                    <dgm:adjLst>
                      <dgm:adj idx="1" val="0.1"/>
                    </dgm:adjLst>
                  </dgm:shape>
                  <dgm:presOf axis="ch des" ptType="node node" st="2 1" cnt="1 0"/>
                  <dgm:constrLst/>
                  <dgm:ruleLst/>
                </dgm:layoutNode>
                <dgm:layoutNode name="child2Text" styleLbl="bgAcc1">
                  <dgm:varLst>
                    <dgm:bulletEnabled val="1"/>
                  </dgm:varLst>
                  <dgm:alg type="tx">
                    <dgm:param type="stBulletLvl" val="1"/>
                  </dgm:alg>
                  <dgm:shape xmlns:r="http://schemas.openxmlformats.org/officeDocument/2006/relationships" type="roundRect" r:blip="" zOrderOff="-2" hideGeom="1">
                    <dgm:adjLst>
                      <dgm:adj idx="1" val="0.1"/>
                    </dgm:adjLst>
                  </dgm:shape>
                  <dgm:presOf axis="ch des" ptType="node node" st="2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if>
            <dgm:else name="Name16"/>
          </dgm:choose>
          <dgm:choose name="Name17">
            <dgm:if name="Name18" axis="ch ch" ptType="node node" st="3 1" cnt="1 0" func="cnt" op="gte" val="1">
              <dgm:layoutNode name="child3group">
                <dgm:alg type="composite">
                  <dgm:param type="horzAlign" val="none"/>
                  <dgm:param type="vertAlign" val="none"/>
                </dgm:alg>
                <dgm:shape xmlns:r="http://schemas.openxmlformats.org/officeDocument/2006/relationships" r:blip="">
                  <dgm:adjLst/>
                </dgm:shape>
                <dgm:presOf/>
                <dgm:choose name="Name19">
                  <dgm:if name="Name20" func="var" arg="dir" op="equ" val="norm">
                    <dgm:constrLst>
                      <dgm:constr type="w" for="ch" forName="child3" refType="w"/>
                      <dgm:constr type="h" for="ch" forName="child3" refType="h"/>
                      <dgm:constr type="b" for="ch" forName="child3" refType="h"/>
                      <dgm:constr type="r" for="ch" forName="child3" refType="w"/>
                      <dgm:constr type="w" for="ch" forName="child3Text" refType="w" fact="0.7"/>
                      <dgm:constr type="h" for="ch" forName="child3Text" refType="h" fact="0.75"/>
                      <dgm:constr type="b" for="ch" forName="child3Text" refType="h"/>
                      <dgm:constr type="r" for="ch" forName="child3Text" refType="w"/>
                    </dgm:constrLst>
                  </dgm:if>
                  <dgm:else name="Name21">
                    <dgm:constrLst>
                      <dgm:constr type="w" for="ch" forName="child3" refType="w"/>
                      <dgm:constr type="h" for="ch" forName="child3" refType="h"/>
                      <dgm:constr type="b" for="ch" forName="child3" refType="h"/>
                      <dgm:constr type="l" for="ch" forName="child3"/>
                      <dgm:constr type="w" for="ch" forName="child3Text" refType="w" fact="0.7"/>
                      <dgm:constr type="h" for="ch" forName="child3Text" refType="h" fact="0.75"/>
                      <dgm:constr type="b" for="ch" forName="child3Text" refType="h"/>
                      <dgm:constr type="l" for="ch" forName="child3Text"/>
                    </dgm:constrLst>
                  </dgm:else>
                </dgm:choose>
                <dgm:ruleLst/>
                <dgm:layoutNode name="child3" styleLbl="bgAcc1">
                  <dgm:alg type="sp"/>
                  <dgm:shape xmlns:r="http://schemas.openxmlformats.org/officeDocument/2006/relationships" type="roundRect" r:blip="" zOrderOff="-4">
                    <dgm:adjLst>
                      <dgm:adj idx="1" val="0.1"/>
                    </dgm:adjLst>
                  </dgm:shape>
                  <dgm:presOf axis="ch des" ptType="node node" st="3 1" cnt="1 0"/>
                  <dgm:constrLst/>
                  <dgm:ruleLst/>
                </dgm:layoutNode>
                <dgm:layoutNode name="child3Text" styleLbl="bgAcc1">
                  <dgm:varLst>
                    <dgm:bulletEnabled val="1"/>
                  </dgm:varLst>
                  <dgm:alg type="tx">
                    <dgm:param type="stBulletLvl" val="1"/>
                  </dgm:alg>
                  <dgm:shape xmlns:r="http://schemas.openxmlformats.org/officeDocument/2006/relationships" type="roundRect" r:blip="" zOrderOff="-4" hideGeom="1">
                    <dgm:adjLst>
                      <dgm:adj idx="1" val="0.1"/>
                    </dgm:adjLst>
                  </dgm:shape>
                  <dgm:presOf axis="ch des" ptType="node node" st="3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if>
            <dgm:else name="Name22"/>
          </dgm:choose>
          <dgm:choose name="Name23">
            <dgm:if name="Name24" axis="ch ch" ptType="node node" st="4 1" cnt="1 0" func="cnt" op="gte" val="1">
              <dgm:layoutNode name="child4group">
                <dgm:alg type="composite">
                  <dgm:param type="horzAlign" val="none"/>
                  <dgm:param type="vertAlign" val="none"/>
                </dgm:alg>
                <dgm:shape xmlns:r="http://schemas.openxmlformats.org/officeDocument/2006/relationships" r:blip="">
                  <dgm:adjLst/>
                </dgm:shape>
                <dgm:presOf/>
                <dgm:choose name="Name25">
                  <dgm:if name="Name26" func="var" arg="dir" op="equ" val="norm">
                    <dgm:constrLst>
                      <dgm:constr type="w" for="ch" forName="child4" refType="w"/>
                      <dgm:constr type="h" for="ch" forName="child4" refType="h"/>
                      <dgm:constr type="b" for="ch" forName="child4" refType="h"/>
                      <dgm:constr type="l" for="ch" forName="child4"/>
                      <dgm:constr type="w" for="ch" forName="child4Text" refType="w" fact="0.7"/>
                      <dgm:constr type="h" for="ch" forName="child4Text" refType="h" fact="0.75"/>
                      <dgm:constr type="b" for="ch" forName="child4Text" refType="h"/>
                      <dgm:constr type="l" for="ch" forName="child4Text"/>
                    </dgm:constrLst>
                  </dgm:if>
                  <dgm:else name="Name27">
                    <dgm:constrLst>
                      <dgm:constr type="w" for="ch" forName="child4" refType="w"/>
                      <dgm:constr type="h" for="ch" forName="child4" refType="h"/>
                      <dgm:constr type="b" for="ch" forName="child4" refType="h"/>
                      <dgm:constr type="r" for="ch" forName="child4" refType="w"/>
                      <dgm:constr type="w" for="ch" forName="child4Text" refType="w" fact="0.7"/>
                      <dgm:constr type="h" for="ch" forName="child4Text" refType="h" fact="0.75"/>
                      <dgm:constr type="b" for="ch" forName="child4Text" refType="h"/>
                      <dgm:constr type="r" for="ch" forName="child4Text" refType="w"/>
                    </dgm:constrLst>
                  </dgm:else>
                </dgm:choose>
                <dgm:ruleLst/>
                <dgm:layoutNode name="child4" styleLbl="bgAcc1">
                  <dgm:alg type="sp"/>
                  <dgm:shape xmlns:r="http://schemas.openxmlformats.org/officeDocument/2006/relationships" type="roundRect" r:blip="" zOrderOff="-4">
                    <dgm:adjLst>
                      <dgm:adj idx="1" val="0.1"/>
                    </dgm:adjLst>
                  </dgm:shape>
                  <dgm:presOf axis="ch des" ptType="node node" st="4 1" cnt="1 0"/>
                  <dgm:constrLst/>
                  <dgm:ruleLst/>
                </dgm:layoutNode>
                <dgm:layoutNode name="child4Text" styleLbl="bgAcc1">
                  <dgm:varLst>
                    <dgm:bulletEnabled val="1"/>
                  </dgm:varLst>
                  <dgm:alg type="tx">
                    <dgm:param type="stBulletLvl" val="1"/>
                  </dgm:alg>
                  <dgm:shape xmlns:r="http://schemas.openxmlformats.org/officeDocument/2006/relationships" type="roundRect" r:blip="" zOrderOff="-4" hideGeom="1">
                    <dgm:adjLst>
                      <dgm:adj idx="1" val="0.1"/>
                    </dgm:adjLst>
                  </dgm:shape>
                  <dgm:presOf axis="ch des" ptType="node node" st="4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if>
            <dgm:else name="Name28"/>
          </dgm:choose>
          <dgm:layoutNode name="childPlaceholder">
            <dgm:alg type="sp"/>
            <dgm:shape xmlns:r="http://schemas.openxmlformats.org/officeDocument/2006/relationships" r:blip="">
              <dgm:adjLst/>
            </dgm:shape>
            <dgm:presOf/>
            <dgm:constrLst/>
            <dgm:ruleLst/>
          </dgm:layoutNode>
        </dgm:layoutNode>
        <dgm:layoutNode name="circle">
          <dgm:alg type="composite">
            <dgm:param type="ar" val="1"/>
          </dgm:alg>
          <dgm:shape xmlns:r="http://schemas.openxmlformats.org/officeDocument/2006/relationships" r:blip="">
            <dgm:adjLst/>
          </dgm:shape>
          <dgm:presOf/>
          <dgm:choose name="Name29">
            <dgm:if name="Name30" func="var" arg="dir" op="equ" val="norm">
              <dgm:constrLst>
                <dgm:constr type="primFontSz" for="ch" ptType="node" op="equ" val="65"/>
                <dgm:constr type="w" for="ch" forName="quadrant1" refType="w" fact="0.433"/>
                <dgm:constr type="h" for="ch" forName="quadrant1" refType="h" fact="0.433"/>
                <dgm:constr type="b" for="ch" forName="quadrant1" refType="h" fact="0.5"/>
                <dgm:constr type="bOff" for="ch" forName="quadrant1" refType="h" fact="-0.01"/>
                <dgm:constr type="r" for="ch" forName="quadrant1" refType="w" fact="0.5"/>
                <dgm:constr type="rOff" for="ch" forName="quadrant1" refType="w" fact="-0.01"/>
                <dgm:constr type="w" for="ch" forName="quadrant2" refType="w" fact="0.433"/>
                <dgm:constr type="h" for="ch" forName="quadrant2" refType="h" fact="0.433"/>
                <dgm:constr type="b" for="ch" forName="quadrant2" refType="h" fact="0.5"/>
                <dgm:constr type="bOff" for="ch" forName="quadrant2" refType="h" fact="-0.01"/>
                <dgm:constr type="l" for="ch" forName="quadrant2" refType="w" fact="0.5"/>
                <dgm:constr type="lOff" for="ch" forName="quadrant2" refType="w" fact="0.01"/>
                <dgm:constr type="w" for="ch" forName="quadrant3" refType="w" fact="0.433"/>
                <dgm:constr type="h" for="ch" forName="quadrant3" refType="h" fact="0.433"/>
                <dgm:constr type="t" for="ch" forName="quadrant3" refType="h" fact="0.5"/>
                <dgm:constr type="tOff" for="ch" forName="quadrant3" refType="h" fact="0.01"/>
                <dgm:constr type="l" for="ch" forName="quadrant3" refType="w" fact="0.5"/>
                <dgm:constr type="lOff" for="ch" forName="quadrant3" refType="w" fact="0.01"/>
                <dgm:constr type="w" for="ch" forName="quadrant4" refType="w" fact="0.433"/>
                <dgm:constr type="h" for="ch" forName="quadrant4" refType="h" fact="0.433"/>
                <dgm:constr type="t" for="ch" forName="quadrant4" refType="h" fact="0.5"/>
                <dgm:constr type="tOff" for="ch" forName="quadrant4" refType="h" fact="0.01"/>
                <dgm:constr type="r" for="ch" forName="quadrant4" refType="w" fact="0.5"/>
                <dgm:constr type="rOff" for="ch" forName="quadrant4" refType="w" fact="-0.01"/>
              </dgm:constrLst>
            </dgm:if>
            <dgm:else name="Name31">
              <dgm:constrLst>
                <dgm:constr type="primFontSz" for="ch" ptType="node" op="equ" val="65"/>
                <dgm:constr type="w" for="ch" forName="quadrant1" refType="w" fact="0.433"/>
                <dgm:constr type="h" for="ch" forName="quadrant1" refType="h" fact="0.433"/>
                <dgm:constr type="b" for="ch" forName="quadrant1" refType="h" fact="0.5"/>
                <dgm:constr type="bOff" for="ch" forName="quadrant1" refType="h" fact="-0.01"/>
                <dgm:constr type="l" for="ch" forName="quadrant1" refType="w" fact="0.5"/>
                <dgm:constr type="lOff" for="ch" forName="quadrant1" refType="w" fact="0.01"/>
                <dgm:constr type="w" for="ch" forName="quadrant2" refType="w" fact="0.433"/>
                <dgm:constr type="h" for="ch" forName="quadrant2" refType="h" fact="0.433"/>
                <dgm:constr type="b" for="ch" forName="quadrant2" refType="h" fact="0.5"/>
                <dgm:constr type="bOff" for="ch" forName="quadrant2" refType="h" fact="-0.01"/>
                <dgm:constr type="r" for="ch" forName="quadrant2" refType="w" fact="0.5"/>
                <dgm:constr type="rOff" for="ch" forName="quadrant2" refType="w" fact="-0.01"/>
                <dgm:constr type="w" for="ch" forName="quadrant3" refType="w" fact="0.433"/>
                <dgm:constr type="h" for="ch" forName="quadrant3" refType="h" fact="0.433"/>
                <dgm:constr type="t" for="ch" forName="quadrant3" refType="h" fact="0.5"/>
                <dgm:constr type="tOff" for="ch" forName="quadrant3" refType="h" fact="0.01"/>
                <dgm:constr type="r" for="ch" forName="quadrant3" refType="w" fact="0.5"/>
                <dgm:constr type="rOff" for="ch" forName="quadrant3" refType="w" fact="-0.01"/>
                <dgm:constr type="w" for="ch" forName="quadrant4" refType="w" fact="0.433"/>
                <dgm:constr type="h" for="ch" forName="quadrant4" refType="h" fact="0.433"/>
                <dgm:constr type="t" for="ch" forName="quadrant4" refType="h" fact="0.5"/>
                <dgm:constr type="tOff" for="ch" forName="quadrant4" refType="h" fact="0.01"/>
                <dgm:constr type="l" for="ch" forName="quadrant4" refType="w" fact="0.5"/>
                <dgm:constr type="lOff" for="ch" forName="quadrant4" refType="w" fact="0.01"/>
              </dgm:constrLst>
            </dgm:else>
          </dgm:choose>
          <dgm:ruleLst/>
          <dgm:layoutNode name="quadrant1" styleLbl="node1">
            <dgm:varLst>
              <dgm:chMax val="1"/>
              <dgm:bulletEnabled val="1"/>
            </dgm:varLst>
            <dgm:alg type="tx"/>
            <dgm:choose name="Name32">
              <dgm:if name="Name33" func="var" arg="dir" op="equ" val="norm">
                <dgm:shape xmlns:r="http://schemas.openxmlformats.org/officeDocument/2006/relationships" type="pieWedge" r:blip="">
                  <dgm:adjLst/>
                </dgm:shape>
              </dgm:if>
              <dgm:else name="Name34">
                <dgm:shape xmlns:r="http://schemas.openxmlformats.org/officeDocument/2006/relationships" rot="90" type="pieWedge" r:blip="">
                  <dgm:adjLst/>
                </dgm:shape>
              </dgm:else>
            </dgm:choose>
            <dgm:presOf axis="ch" ptType="node" cnt="1"/>
            <dgm:constrLst/>
            <dgm:ruleLst>
              <dgm:rule type="primFontSz" val="5" fact="NaN" max="NaN"/>
            </dgm:ruleLst>
          </dgm:layoutNode>
          <dgm:layoutNode name="quadrant2" styleLbl="node1">
            <dgm:varLst>
              <dgm:chMax val="1"/>
              <dgm:bulletEnabled val="1"/>
            </dgm:varLst>
            <dgm:alg type="tx"/>
            <dgm:choose name="Name35">
              <dgm:if name="Name36" func="var" arg="dir" op="equ" val="norm">
                <dgm:shape xmlns:r="http://schemas.openxmlformats.org/officeDocument/2006/relationships" rot="90" type="pieWedge" r:blip="">
                  <dgm:adjLst/>
                </dgm:shape>
              </dgm:if>
              <dgm:else name="Name37">
                <dgm:shape xmlns:r="http://schemas.openxmlformats.org/officeDocument/2006/relationships" type="pieWedge" r:blip="">
                  <dgm:adjLst/>
                </dgm:shape>
              </dgm:else>
            </dgm:choose>
            <dgm:presOf axis="ch" ptType="node" st="2" cnt="1"/>
            <dgm:constrLst/>
            <dgm:ruleLst>
              <dgm:rule type="primFontSz" val="5" fact="NaN" max="NaN"/>
            </dgm:ruleLst>
          </dgm:layoutNode>
          <dgm:layoutNode name="quadrant3" styleLbl="node1">
            <dgm:varLst>
              <dgm:chMax val="1"/>
              <dgm:bulletEnabled val="1"/>
            </dgm:varLst>
            <dgm:alg type="tx"/>
            <dgm:choose name="Name38">
              <dgm:if name="Name39" func="var" arg="dir" op="equ" val="norm">
                <dgm:shape xmlns:r="http://schemas.openxmlformats.org/officeDocument/2006/relationships" rot="180" type="pieWedge" r:blip="">
                  <dgm:adjLst/>
                </dgm:shape>
              </dgm:if>
              <dgm:else name="Name40">
                <dgm:shape xmlns:r="http://schemas.openxmlformats.org/officeDocument/2006/relationships" rot="270" type="pieWedge" r:blip="">
                  <dgm:adjLst/>
                </dgm:shape>
              </dgm:else>
            </dgm:choose>
            <dgm:presOf axis="ch" ptType="node" st="3" cnt="1"/>
            <dgm:constrLst/>
            <dgm:ruleLst>
              <dgm:rule type="primFontSz" val="5" fact="NaN" max="NaN"/>
            </dgm:ruleLst>
          </dgm:layoutNode>
          <dgm:layoutNode name="quadrant4" styleLbl="node1">
            <dgm:varLst>
              <dgm:chMax val="1"/>
              <dgm:bulletEnabled val="1"/>
            </dgm:varLst>
            <dgm:alg type="tx"/>
            <dgm:choose name="Name41">
              <dgm:if name="Name42" func="var" arg="dir" op="equ" val="norm">
                <dgm:shape xmlns:r="http://schemas.openxmlformats.org/officeDocument/2006/relationships" rot="270" type="pieWedge" r:blip="">
                  <dgm:adjLst/>
                </dgm:shape>
              </dgm:if>
              <dgm:else name="Name43">
                <dgm:shape xmlns:r="http://schemas.openxmlformats.org/officeDocument/2006/relationships" rot="180" type="pieWedge" r:blip="">
                  <dgm:adjLst/>
                </dgm:shape>
              </dgm:else>
            </dgm:choose>
            <dgm:presOf axis="ch" ptType="node" st="4" cnt="1"/>
            <dgm:constrLst/>
            <dgm:ruleLst>
              <dgm:rule type="primFontSz" val="5" fact="NaN" max="NaN"/>
            </dgm:ruleLst>
          </dgm:layoutNode>
          <dgm:layoutNode name="quadrantPlaceholder">
            <dgm:alg type="sp"/>
            <dgm:shape xmlns:r="http://schemas.openxmlformats.org/officeDocument/2006/relationships" r:blip="">
              <dgm:adjLst/>
            </dgm:shape>
            <dgm:presOf/>
            <dgm:constrLst/>
            <dgm:ruleLst/>
          </dgm:layoutNode>
        </dgm:layoutNode>
        <dgm:layoutNode name="center1" styleLbl="fgShp">
          <dgm:alg type="sp"/>
          <dgm:choose name="Name44">
            <dgm:if name="Name45" func="var" arg="dir" op="equ" val="norm">
              <dgm:shape xmlns:r="http://schemas.openxmlformats.org/officeDocument/2006/relationships" type="circularArrow" r:blip="" zOrderOff="16">
                <dgm:adjLst/>
              </dgm:shape>
            </dgm:if>
            <dgm:else name="Name46">
              <dgm:shape xmlns:r="http://schemas.openxmlformats.org/officeDocument/2006/relationships" rot="180" type="leftCircularArrow" r:blip="" zOrderOff="16">
                <dgm:adjLst/>
              </dgm:shape>
            </dgm:else>
          </dgm:choose>
          <dgm:presOf/>
          <dgm:constrLst/>
          <dgm:ruleLst/>
        </dgm:layoutNode>
        <dgm:layoutNode name="center2" styleLbl="fgShp">
          <dgm:alg type="sp"/>
          <dgm:choose name="Name47">
            <dgm:if name="Name48" func="var" arg="dir" op="equ" val="norm">
              <dgm:shape xmlns:r="http://schemas.openxmlformats.org/officeDocument/2006/relationships" rot="180" type="circularArrow" r:blip="" zOrderOff="16">
                <dgm:adjLst/>
              </dgm:shape>
            </dgm:if>
            <dgm:else name="Name49">
              <dgm:shape xmlns:r="http://schemas.openxmlformats.org/officeDocument/2006/relationships" type="leftCircularArrow" r:blip="" zOrderOff="16">
                <dgm:adjLst/>
              </dgm:shape>
            </dgm:else>
          </dgm:choose>
          <dgm:presOf/>
          <dgm:constrLst/>
          <dgm:ruleLst/>
        </dgm:layoutNode>
      </dgm:if>
      <dgm:else name="Name50"/>
    </dgm:choose>
  </dgm:layoutNode>
</dgm:layoutDef>
</file>

<file path=ppt/diagrams/layout4.xml><?xml version="1.0" encoding="utf-8"?>
<dgm:layoutDef xmlns:dgm="http://schemas.openxmlformats.org/drawingml/2006/diagram" xmlns:a="http://schemas.openxmlformats.org/drawingml/2006/main" uniqueId="urn:microsoft.com/office/officeart/2005/8/layout/balance1">
  <dgm:title val=""/>
  <dgm:desc val=""/>
  <dgm:catLst>
    <dgm:cat type="relationship" pri="1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23">
          <dgm:prSet phldr="1"/>
        </dgm:pt>
      </dgm:ptLst>
      <dgm:cxnLst>
        <dgm:cxn modelId="4" srcId="0" destId="1" srcOrd="0" destOrd="0"/>
        <dgm:cxn modelId="5" srcId="0" destId="2" srcOrd="1" destOrd="0"/>
        <dgm:cxn modelId="13" srcId="1" destId="11" srcOrd="0" destOrd="0"/>
        <dgm:cxn modelId="14" srcId="1" destId="12" srcOrd="0" destOrd="0"/>
        <dgm:cxn modelId="23" srcId="2" destId="21" srcOrd="0" destOrd="0"/>
        <dgm:cxn modelId="24" srcId="2" destId="22" srcOrd="0" destOrd="0"/>
        <dgm:cxn modelId="25" srcId="2" destId="23" srcOrd="0" destOrd="0"/>
      </dgm:cxnLst>
      <dgm:bg/>
      <dgm:whole/>
    </dgm:dataModel>
  </dgm:sampData>
  <dgm:styleData>
    <dgm:dataModel>
      <dgm:ptLst>
        <dgm:pt modelId="0" type="doc"/>
        <dgm:pt modelId="1"/>
        <dgm:pt modelId="11"/>
        <dgm:pt modelId="12"/>
        <dgm:pt modelId="2"/>
        <dgm:pt modelId="21"/>
        <dgm:pt modelId="22"/>
      </dgm:ptLst>
      <dgm:cxnLst>
        <dgm:cxn modelId="4" srcId="0" destId="1" srcOrd="0" destOrd="0"/>
        <dgm:cxn modelId="5" srcId="0" destId="2" srcOrd="1" destOrd="0"/>
        <dgm:cxn modelId="13" srcId="1" destId="11" srcOrd="0" destOrd="0"/>
        <dgm:cxn modelId="14" srcId="1" destId="12" srcOrd="0" destOrd="0"/>
        <dgm:cxn modelId="23" srcId="2" destId="21" srcOrd="0" destOrd="0"/>
        <dgm:cxn modelId="24" srcId="2" destId="22" srcOrd="0" destOrd="0"/>
      </dgm:cxnLst>
      <dgm:bg/>
      <dgm:whole/>
    </dgm:dataModel>
  </dgm:styleData>
  <dgm:clrData>
    <dgm:dataModel>
      <dgm:ptLst>
        <dgm:pt modelId="0" type="doc"/>
        <dgm:pt modelId="1"/>
        <dgm:pt modelId="11"/>
        <dgm:pt modelId="12"/>
        <dgm:pt modelId="13"/>
        <dgm:pt modelId="2"/>
        <dgm:pt modelId="21"/>
        <dgm:pt modelId="22"/>
        <dgm:pt modelId="23"/>
      </dgm:ptLst>
      <dgm:cxnLst>
        <dgm:cxn modelId="4" srcId="0" destId="1" srcOrd="0" destOrd="0"/>
        <dgm:cxn modelId="5" srcId="0" destId="2" srcOrd="1" destOrd="0"/>
        <dgm:cxn modelId="15" srcId="1" destId="11" srcOrd="0" destOrd="0"/>
        <dgm:cxn modelId="16" srcId="1" destId="12" srcOrd="0" destOrd="0"/>
        <dgm:cxn modelId="17" srcId="1" destId="13" srcOrd="0" destOrd="0"/>
        <dgm:cxn modelId="25" srcId="2" destId="21" srcOrd="0" destOrd="0"/>
        <dgm:cxn modelId="26" srcId="2" destId="22" srcOrd="0" destOrd="0"/>
        <dgm:cxn modelId="27" srcId="2" destId="23" srcOrd="0" destOrd="0"/>
      </dgm:cxnLst>
      <dgm:bg/>
      <dgm:whole/>
    </dgm:dataModel>
  </dgm:clrData>
  <dgm:layoutNode name="outerComposite">
    <dgm:varLst>
      <dgm:chMax val="2"/>
      <dgm:animLvl val="lvl"/>
      <dgm:resizeHandles val="exact"/>
    </dgm:varLst>
    <dgm:alg type="composite">
      <dgm:param type="ar" val="1"/>
    </dgm:alg>
    <dgm:shape xmlns:r="http://schemas.openxmlformats.org/officeDocument/2006/relationships" r:blip="">
      <dgm:adjLst/>
    </dgm:shape>
    <dgm:presOf/>
    <dgm:constrLst>
      <dgm:constr type="h" for="ch" forName="parentComposite" refType="h" refFor="ch" refForName="dummyMaxCanvas" op="equ" fact="0.2"/>
      <dgm:constr type="t" for="ch" forName="parentComposite"/>
      <dgm:constr type="h" for="ch" forName="childrenComposite" refType="h" refFor="ch" refForName="dummyMaxCanvas" op="equ" fact="0.8"/>
      <dgm:constr type="t" for="ch" forName="childrenComposite" refType="h" refFor="ch" refForName="dummyMaxCanvas" fact="0.2"/>
    </dgm:constrLst>
    <dgm:ruleLst/>
    <dgm:layoutNode name="dummyMaxCanvas">
      <dgm:alg type="sp"/>
      <dgm:shape xmlns:r="http://schemas.openxmlformats.org/officeDocument/2006/relationships" r:blip="">
        <dgm:adjLst/>
      </dgm:shape>
      <dgm:presOf/>
      <dgm:constrLst/>
      <dgm:ruleLst/>
    </dgm:layoutNode>
    <dgm:layoutNode name="parentComposite">
      <dgm:alg type="composite"/>
      <dgm:shape xmlns:r="http://schemas.openxmlformats.org/officeDocument/2006/relationships" r:blip="">
        <dgm:adjLst/>
      </dgm:shape>
      <dgm:presOf/>
      <dgm:constrLst>
        <dgm:constr type="w" for="ch" forName="parent1" refType="w" fact="0.36"/>
        <dgm:constr type="ctrX" for="ch" forName="parent1" refType="w" fact="0.24"/>
        <dgm:constr type="w" for="ch" forName="parent2" refType="w" fact="0.36"/>
        <dgm:constr type="ctrX" for="ch" forName="parent2" refType="w" fact="0.76"/>
        <dgm:constr type="primFontSz" for="ch" ptType="node" op="equ"/>
      </dgm:constrLst>
      <dgm:ruleLst/>
      <dgm:layoutNode name="parent1" styleLbl="alignAccFollowNode1">
        <dgm:varLst>
          <dgm:chMax val="4"/>
        </dgm:varLst>
        <dgm:alg type="tx"/>
        <dgm:shape xmlns:r="http://schemas.openxmlformats.org/officeDocument/2006/relationships" type="roundRect" r:blip="">
          <dgm:adjLst>
            <dgm:adj idx="1" val="0.1"/>
          </dgm:adjLst>
        </dgm:shape>
        <dgm:presOf axis="ch" ptType="node" cnt="1"/>
        <dgm:constrLst>
          <dgm:constr type="primFontSz" val="65"/>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parent2" styleLbl="alignAccFollowNode1">
        <dgm:varLst>
          <dgm:chMax val="4"/>
        </dgm:varLst>
        <dgm:alg type="tx"/>
        <dgm:shape xmlns:r="http://schemas.openxmlformats.org/officeDocument/2006/relationships" type="roundRect" r:blip="">
          <dgm:adjLst>
            <dgm:adj idx="1" val="0.1"/>
          </dgm:adjLst>
        </dgm:shape>
        <dgm:presOf axis="ch" ptType="node" st="2" cnt="1"/>
        <dgm:constrLst>
          <dgm:constr type="primFontSz" val="65"/>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dgm:layoutNode name="childrenComposite">
      <dgm:alg type="composite"/>
      <dgm:shape xmlns:r="http://schemas.openxmlformats.org/officeDocument/2006/relationships" r:blip="">
        <dgm:adjLst/>
      </dgm:shape>
      <dgm:presOf/>
      <dgm:constrLst>
        <dgm:constr type="primFontSz" for="ch" ptType="node" op="equ" val="65"/>
        <dgm:constr type="w" for="ch" forName="fulcrum" refType="w" fact="0.15"/>
        <dgm:constr type="h" for="ch" forName="fulcrum" refType="w" refFor="ch" refForName="fulcrum"/>
        <dgm:constr type="b" for="ch" forName="fulcrum" refType="h"/>
        <dgm:constr type="ctrX" for="ch" forName="fulcrum" refType="w" fact="0.5"/>
        <dgm:constr type="w" for="ch" forName="balance_00" refType="w" fact="0.9"/>
        <dgm:constr type="h" for="ch" forName="balance_00" refType="h" fact="0.076"/>
        <dgm:constr type="b" for="ch" forName="balance_00" refType="h" fact="0.81"/>
        <dgm:constr type="ctrX" for="ch" forName="balance_00" refType="w" fact="0.5"/>
        <dgm:constr type="w" for="ch" forName="balance_01" refType="w"/>
        <dgm:constr type="h" for="ch" forName="balance_01" refType="h" fact="0.157"/>
        <dgm:constr type="b" for="ch" forName="balance_01" refType="h" fact="0.85"/>
        <dgm:constr type="ctrX" for="ch" forName="balance_01" refType="w" fact="0.5"/>
        <dgm:constr type="w" for="ch" forName="balance_02" refType="w"/>
        <dgm:constr type="h" for="ch" forName="balance_02" refType="h" fact="0.157"/>
        <dgm:constr type="b" for="ch" forName="balance_02" refType="h" fact="0.85"/>
        <dgm:constr type="ctrX" for="ch" forName="balance_02" refType="w" fact="0.5"/>
        <dgm:constr type="w" for="ch" forName="balance_03" refType="w"/>
        <dgm:constr type="h" for="ch" forName="balance_03" refType="h" fact="0.157"/>
        <dgm:constr type="b" for="ch" forName="balance_03" refType="h" fact="0.85"/>
        <dgm:constr type="ctrX" for="ch" forName="balance_03" refType="w" fact="0.5"/>
        <dgm:constr type="w" for="ch" forName="balance_04" refType="w"/>
        <dgm:constr type="h" for="ch" forName="balance_04" refType="h" fact="0.157"/>
        <dgm:constr type="b" for="ch" forName="balance_04" refType="h" fact="0.85"/>
        <dgm:constr type="ctrX" for="ch" forName="balance_04" refType="w" fact="0.5"/>
        <dgm:constr type="w" for="ch" forName="balance_10" refType="w"/>
        <dgm:constr type="h" for="ch" forName="balance_10" refType="h" fact="0.157"/>
        <dgm:constr type="b" for="ch" forName="balance_10" refType="h" fact="0.85"/>
        <dgm:constr type="ctrX" for="ch" forName="balance_10" refType="w" fact="0.5"/>
        <dgm:constr type="w" for="ch" forName="balance_11" refType="w" fact="0.9"/>
        <dgm:constr type="h" for="ch" forName="balance_11" refType="h" fact="0.076"/>
        <dgm:constr type="b" for="ch" forName="balance_11" refType="h" fact="0.81"/>
        <dgm:constr type="ctrX" for="ch" forName="balance_11" refType="w" fact="0.5"/>
        <dgm:constr type="w" for="ch" forName="balance_12" refType="w"/>
        <dgm:constr type="h" for="ch" forName="balance_12" refType="h" fact="0.157"/>
        <dgm:constr type="b" for="ch" forName="balance_12" refType="h" fact="0.85"/>
        <dgm:constr type="ctrX" for="ch" forName="balance_12" refType="w" fact="0.5"/>
        <dgm:constr type="w" for="ch" forName="balance_13" refType="w"/>
        <dgm:constr type="h" for="ch" forName="balance_13" refType="h" fact="0.157"/>
        <dgm:constr type="b" for="ch" forName="balance_13" refType="h" fact="0.85"/>
        <dgm:constr type="ctrX" for="ch" forName="balance_13" refType="w" fact="0.5"/>
        <dgm:constr type="w" for="ch" forName="balance_14" refType="w"/>
        <dgm:constr type="h" for="ch" forName="balance_14" refType="h" fact="0.157"/>
        <dgm:constr type="b" for="ch" forName="balance_14" refType="h" fact="0.85"/>
        <dgm:constr type="ctrX" for="ch" forName="balance_14" refType="w" fact="0.5"/>
        <dgm:constr type="w" for="ch" forName="balance_20" refType="w"/>
        <dgm:constr type="h" for="ch" forName="balance_20" refType="h" fact="0.157"/>
        <dgm:constr type="b" for="ch" forName="balance_20" refType="h" fact="0.85"/>
        <dgm:constr type="ctrX" for="ch" forName="balance_20" refType="w" fact="0.5"/>
        <dgm:constr type="w" for="ch" forName="balance_21" refType="w"/>
        <dgm:constr type="h" for="ch" forName="balance_21" refType="h" fact="0.157"/>
        <dgm:constr type="b" for="ch" forName="balance_21" refType="h" fact="0.85"/>
        <dgm:constr type="ctrX" for="ch" forName="balance_21" refType="w" fact="0.5"/>
        <dgm:constr type="w" for="ch" forName="balance_22" refType="w" fact="0.9"/>
        <dgm:constr type="h" for="ch" forName="balance_22" refType="h" fact="0.076"/>
        <dgm:constr type="b" for="ch" forName="balance_22" refType="h" fact="0.81"/>
        <dgm:constr type="ctrX" for="ch" forName="balance_22" refType="w" fact="0.5"/>
        <dgm:constr type="w" for="ch" forName="balance_23" refType="w"/>
        <dgm:constr type="h" for="ch" forName="balance_23" refType="h" fact="0.157"/>
        <dgm:constr type="b" for="ch" forName="balance_23" refType="h" fact="0.85"/>
        <dgm:constr type="ctrX" for="ch" forName="balance_23" refType="w" fact="0.5"/>
        <dgm:constr type="w" for="ch" forName="balance_24" refType="w"/>
        <dgm:constr type="h" for="ch" forName="balance_24" refType="h" fact="0.157"/>
        <dgm:constr type="b" for="ch" forName="balance_24" refType="h" fact="0.85"/>
        <dgm:constr type="ctrX" for="ch" forName="balance_24" refType="w" fact="0.5"/>
        <dgm:constr type="w" for="ch" forName="balance_30" refType="w"/>
        <dgm:constr type="h" for="ch" forName="balance_30" refType="h" fact="0.157"/>
        <dgm:constr type="b" for="ch" forName="balance_30" refType="h" fact="0.85"/>
        <dgm:constr type="ctrX" for="ch" forName="balance_30" refType="w" fact="0.5"/>
        <dgm:constr type="w" for="ch" forName="balance_31" refType="w"/>
        <dgm:constr type="h" for="ch" forName="balance_31" refType="h" fact="0.157"/>
        <dgm:constr type="b" for="ch" forName="balance_31" refType="h" fact="0.85"/>
        <dgm:constr type="ctrX" for="ch" forName="balance_31" refType="w" fact="0.5"/>
        <dgm:constr type="w" for="ch" forName="balance_32" refType="w"/>
        <dgm:constr type="h" for="ch" forName="balance_32" refType="h" fact="0.157"/>
        <dgm:constr type="b" for="ch" forName="balance_32" refType="h" fact="0.85"/>
        <dgm:constr type="ctrX" for="ch" forName="balance_32" refType="w" fact="0.5"/>
        <dgm:constr type="w" for="ch" forName="balance_33" refType="w" fact="0.9"/>
        <dgm:constr type="h" for="ch" forName="balance_33" refType="h" fact="0.076"/>
        <dgm:constr type="b" for="ch" forName="balance_33" refType="h" fact="0.81"/>
        <dgm:constr type="ctrX" for="ch" forName="balance_33" refType="w" fact="0.5"/>
        <dgm:constr type="w" for="ch" forName="balance_34" refType="w"/>
        <dgm:constr type="h" for="ch" forName="balance_34" refType="h" fact="0.157"/>
        <dgm:constr type="b" for="ch" forName="balance_34" refType="h" fact="0.85"/>
        <dgm:constr type="ctrX" for="ch" forName="balance_34" refType="w" fact="0.5"/>
        <dgm:constr type="w" for="ch" forName="balance_40" refType="w"/>
        <dgm:constr type="h" for="ch" forName="balance_40" refType="h" fact="0.157"/>
        <dgm:constr type="b" for="ch" forName="balance_40" refType="h" fact="0.85"/>
        <dgm:constr type="ctrX" for="ch" forName="balance_40" refType="w" fact="0.5"/>
        <dgm:constr type="w" for="ch" forName="balance_41" refType="w"/>
        <dgm:constr type="h" for="ch" forName="balance_41" refType="h" fact="0.157"/>
        <dgm:constr type="b" for="ch" forName="balance_41" refType="h" fact="0.85"/>
        <dgm:constr type="ctrX" for="ch" forName="balance_41" refType="w" fact="0.5"/>
        <dgm:constr type="w" for="ch" forName="balance_42" refType="w"/>
        <dgm:constr type="h" for="ch" forName="balance_42" refType="h" fact="0.157"/>
        <dgm:constr type="b" for="ch" forName="balance_42" refType="h" fact="0.85"/>
        <dgm:constr type="ctrX" for="ch" forName="balance_42" refType="w" fact="0.5"/>
        <dgm:constr type="w" for="ch" forName="balance_43" refType="w"/>
        <dgm:constr type="h" for="ch" forName="balance_43" refType="h" fact="0.157"/>
        <dgm:constr type="b" for="ch" forName="balance_43" refType="h" fact="0.85"/>
        <dgm:constr type="ctrX" for="ch" forName="balance_43" refType="w" fact="0.5"/>
        <dgm:constr type="w" for="ch" forName="balance_44" refType="w" fact="0.9"/>
        <dgm:constr type="h" for="ch" forName="balance_44" refType="h" fact="0.076"/>
        <dgm:constr type="b" for="ch" forName="balance_44" refType="h" fact="0.81"/>
        <dgm:constr type="ctrX" for="ch" forName="balance_44" refType="w" fact="0.5"/>
        <dgm:constr type="w" for="ch" forName="right_01_1" refType="w" fact="0.4"/>
        <dgm:constr type="h" for="ch" forName="right_01_1" refType="h" fact="0.7"/>
        <dgm:constr type="b" for="ch" forName="right_01_1" refType="h" fact="0.76"/>
        <dgm:constr type="ctrX" for="ch" forName="right_01_1" refType="w" fact="0.78"/>
        <dgm:constr type="w" for="ch" forName="left_10_1" refType="w" fact="0.4"/>
        <dgm:constr type="h" for="ch" forName="left_10_1" refType="h" fact="0.7"/>
        <dgm:constr type="b" for="ch" forName="left_10_1" refType="h" fact="0.76"/>
        <dgm:constr type="ctrX" for="ch" forName="left_10_1" refType="w" fact="0.22"/>
        <dgm:constr type="w" for="ch" forName="right_11_1" refType="w" fact="0.36"/>
        <dgm:constr type="h" for="ch" forName="right_11_1" refType="h" fact="0.67"/>
        <dgm:constr type="b" for="ch" forName="right_11_1" refType="h" fact="0.725"/>
        <dgm:constr type="ctrX" for="ch" forName="right_11_1" refType="w" fact="0.76"/>
        <dgm:constr type="w" for="ch" forName="left_11_1" refType="w" fact="0.36"/>
        <dgm:constr type="h" for="ch" forName="left_11_1" refType="h" fact="0.67"/>
        <dgm:constr type="b" for="ch" forName="left_11_1" refType="h" fact="0.725"/>
        <dgm:constr type="ctrX" for="ch" forName="left_11_1" refType="w" fact="0.24"/>
        <dgm:constr type="w" for="ch" forName="right_02_1" refType="w" fact="0.388"/>
        <dgm:constr type="h" for="ch" forName="right_02_1" refType="h" fact="0.36"/>
        <dgm:constr type="b" for="ch" forName="right_02_1" refType="h" fact="0.76"/>
        <dgm:constr type="ctrX" for="ch" forName="right_02_1" refType="w" fact="0.77"/>
        <dgm:constr type="w" for="ch" forName="right_02_2" refType="w" fact="0.388"/>
        <dgm:constr type="h" for="ch" forName="right_02_2" refType="h" fact="0.36"/>
        <dgm:constr type="b" for="ch" forName="right_02_2" refType="h" fact="0.42"/>
        <dgm:constr type="ctrX" for="ch" forName="right_02_2" refType="w" fact="0.79"/>
        <dgm:constr type="w" for="ch" forName="left_20_1" refType="w" fact="0.388"/>
        <dgm:constr type="h" for="ch" forName="left_20_1" refType="h" fact="0.36"/>
        <dgm:constr type="b" for="ch" forName="left_20_1" refType="h" fact="0.76"/>
        <dgm:constr type="ctrX" for="ch" forName="left_20_1" refType="w" fact="0.23"/>
        <dgm:constr type="w" for="ch" forName="left_20_2" refType="w" fact="0.388"/>
        <dgm:constr type="h" for="ch" forName="left_20_2" refType="h" fact="0.36"/>
        <dgm:constr type="b" for="ch" forName="left_20_2" refType="h" fact="0.42"/>
        <dgm:constr type="ctrX" for="ch" forName="left_20_2" refType="w" fact="0.21"/>
        <dgm:constr type="w" for="ch" forName="right_12_1" refType="w" fact="0.388"/>
        <dgm:constr type="h" for="ch" forName="right_12_1" refType="h" fact="0.36"/>
        <dgm:constr type="b" for="ch" forName="right_12_1" refType="h" fact="0.76"/>
        <dgm:constr type="ctrX" for="ch" forName="right_12_1" refType="w" fact="0.77"/>
        <dgm:constr type="w" for="ch" forName="right_12_2" refType="w" fact="0.388"/>
        <dgm:constr type="h" for="ch" forName="right_12_2" refType="h" fact="0.36"/>
        <dgm:constr type="b" for="ch" forName="right_12_2" refType="h" fact="0.42"/>
        <dgm:constr type="ctrX" for="ch" forName="right_12_2" refType="w" fact="0.79"/>
        <dgm:constr type="w" for="ch" forName="left_12_1" refType="w" fact="0.388"/>
        <dgm:constr type="h" for="ch" forName="left_12_1" refType="h" fact="0.36"/>
        <dgm:constr type="b" for="ch" forName="left_12_1" refType="h" fact="0.715"/>
        <dgm:constr type="ctrX" for="ch" forName="left_12_1" refType="w" fact="0.255"/>
        <dgm:constr type="w" for="ch" forName="right_22_1" refType="w" fact="0.36"/>
        <dgm:constr type="h" for="ch" forName="right_22_1" refType="h" fact="0.32"/>
        <dgm:constr type="b" for="ch" forName="right_22_1" refType="h" fact="0.725"/>
        <dgm:constr type="ctrX" for="ch" forName="right_22_1" refType="w" fact="0.76"/>
        <dgm:constr type="w" for="ch" forName="right_22_2" refType="w" fact="0.36"/>
        <dgm:constr type="h" for="ch" forName="right_22_2" refType="h" fact="0.32"/>
        <dgm:constr type="b" for="ch" forName="right_22_2" refType="h" fact="0.39"/>
        <dgm:constr type="ctrX" for="ch" forName="right_22_2" refType="w" fact="0.76"/>
        <dgm:constr type="w" for="ch" forName="left_22_1" refType="w" fact="0.36"/>
        <dgm:constr type="h" for="ch" forName="left_22_1" refType="h" fact="0.32"/>
        <dgm:constr type="b" for="ch" forName="left_22_1" refType="h" fact="0.725"/>
        <dgm:constr type="ctrX" for="ch" forName="left_22_1" refType="w" fact="0.24"/>
        <dgm:constr type="w" for="ch" forName="left_22_2" refType="w" fact="0.36"/>
        <dgm:constr type="h" for="ch" forName="left_22_2" refType="h" fact="0.32"/>
        <dgm:constr type="b" for="ch" forName="left_22_2" refType="h" fact="0.39"/>
        <dgm:constr type="ctrX" for="ch" forName="left_22_2" refType="w" fact="0.24"/>
        <dgm:constr type="w" for="ch" forName="left_21_1" refType="w" fact="0.388"/>
        <dgm:constr type="h" for="ch" forName="left_21_1" refType="h" fact="0.36"/>
        <dgm:constr type="b" for="ch" forName="left_21_1" refType="h" fact="0.76"/>
        <dgm:constr type="ctrX" for="ch" forName="left_21_1" refType="w" fact="0.23"/>
        <dgm:constr type="w" for="ch" forName="left_21_2" refType="w" fact="0.388"/>
        <dgm:constr type="h" for="ch" forName="left_21_2" refType="h" fact="0.36"/>
        <dgm:constr type="b" for="ch" forName="left_21_2" refType="h" fact="0.42"/>
        <dgm:constr type="ctrX" for="ch" forName="left_21_2" refType="w" fact="0.21"/>
        <dgm:constr type="w" for="ch" forName="right_21_1" refType="w" fact="0.388"/>
        <dgm:constr type="h" for="ch" forName="right_21_1" refType="h" fact="0.36"/>
        <dgm:constr type="b" for="ch" forName="right_21_1" refType="h" fact="0.715"/>
        <dgm:constr type="ctrX" for="ch" forName="right_21_1" refType="w" fact="0.745"/>
        <dgm:constr type="w" for="ch" forName="right_03_1" refType="w" fact="0.37"/>
        <dgm:constr type="h" for="ch" forName="right_03_1" refType="h" fact="0.24"/>
        <dgm:constr type="b" for="ch" forName="right_03_1" refType="h" fact="0.76"/>
        <dgm:constr type="ctrX" for="ch" forName="right_03_1" refType="w" fact="0.77"/>
        <dgm:constr type="w" for="ch" forName="right_03_2" refType="w" fact="0.37"/>
        <dgm:constr type="h" for="ch" forName="right_03_2" refType="h" fact="0.24"/>
        <dgm:constr type="b" for="ch" forName="right_03_2" refType="h" fact="0.535"/>
        <dgm:constr type="ctrX" for="ch" forName="right_03_2" refType="w" fact="0.783"/>
        <dgm:constr type="w" for="ch" forName="right_03_3" refType="w" fact="0.37"/>
        <dgm:constr type="h" for="ch" forName="right_03_3" refType="h" fact="0.24"/>
        <dgm:constr type="b" for="ch" forName="right_03_3" refType="h" fact="0.315"/>
        <dgm:constr type="ctrX" for="ch" forName="right_03_3" refType="w" fact="0.796"/>
        <dgm:constr type="w" for="ch" forName="left_30_1" refType="w" fact="0.37"/>
        <dgm:constr type="h" for="ch" forName="left_30_1" refType="h" fact="0.24"/>
        <dgm:constr type="b" for="ch" forName="left_30_1" refType="h" fact="0.76"/>
        <dgm:constr type="ctrX" for="ch" forName="left_30_1" refType="w" fact="0.23"/>
        <dgm:constr type="w" for="ch" forName="left_30_2" refType="w" fact="0.37"/>
        <dgm:constr type="h" for="ch" forName="left_30_2" refType="h" fact="0.24"/>
        <dgm:constr type="b" for="ch" forName="left_30_2" refType="h" fact="0.535"/>
        <dgm:constr type="ctrX" for="ch" forName="left_30_2" refType="w" fact="0.217"/>
        <dgm:constr type="w" for="ch" forName="left_30_3" refType="w" fact="0.37"/>
        <dgm:constr type="h" for="ch" forName="left_30_3" refType="h" fact="0.24"/>
        <dgm:constr type="b" for="ch" forName="left_30_3" refType="h" fact="0.315"/>
        <dgm:constr type="ctrX" for="ch" forName="left_30_3" refType="w" fact="0.204"/>
        <dgm:constr type="w" for="ch" forName="right_13_1" refType="w" fact="0.37"/>
        <dgm:constr type="h" for="ch" forName="right_13_1" refType="h" fact="0.24"/>
        <dgm:constr type="b" for="ch" forName="right_13_1" refType="h" fact="0.76"/>
        <dgm:constr type="ctrX" for="ch" forName="right_13_1" refType="w" fact="0.77"/>
        <dgm:constr type="w" for="ch" forName="right_13_2" refType="w" fact="0.37"/>
        <dgm:constr type="h" for="ch" forName="right_13_2" refType="h" fact="0.24"/>
        <dgm:constr type="b" for="ch" forName="right_13_2" refType="h" fact="0.535"/>
        <dgm:constr type="ctrX" for="ch" forName="right_13_2" refType="w" fact="0.783"/>
        <dgm:constr type="w" for="ch" forName="right_13_3" refType="w" fact="0.37"/>
        <dgm:constr type="h" for="ch" forName="right_13_3" refType="h" fact="0.24"/>
        <dgm:constr type="b" for="ch" forName="right_13_3" refType="h" fact="0.315"/>
        <dgm:constr type="ctrX" for="ch" forName="right_13_3" refType="w" fact="0.796"/>
        <dgm:constr type="w" for="ch" forName="left_13_1" refType="w" fact="0.37"/>
        <dgm:constr type="h" for="ch" forName="left_13_1" refType="h" fact="0.24"/>
        <dgm:constr type="b" for="ch" forName="left_13_1" refType="h" fact="0.715"/>
        <dgm:constr type="ctrX" for="ch" forName="left_13_1" refType="w" fact="0.255"/>
        <dgm:constr type="w" for="ch" forName="left_31_1" refType="w" fact="0.37"/>
        <dgm:constr type="h" for="ch" forName="left_31_1" refType="h" fact="0.24"/>
        <dgm:constr type="b" for="ch" forName="left_31_1" refType="h" fact="0.76"/>
        <dgm:constr type="ctrX" for="ch" forName="left_31_1" refType="w" fact="0.23"/>
        <dgm:constr type="w" for="ch" forName="left_31_2" refType="w" fact="0.37"/>
        <dgm:constr type="h" for="ch" forName="left_31_2" refType="h" fact="0.24"/>
        <dgm:constr type="b" for="ch" forName="left_31_2" refType="h" fact="0.535"/>
        <dgm:constr type="ctrX" for="ch" forName="left_31_2" refType="w" fact="0.217"/>
        <dgm:constr type="w" for="ch" forName="left_31_3" refType="w" fact="0.37"/>
        <dgm:constr type="h" for="ch" forName="left_31_3" refType="h" fact="0.24"/>
        <dgm:constr type="b" for="ch" forName="left_31_3" refType="h" fact="0.315"/>
        <dgm:constr type="ctrX" for="ch" forName="left_31_3" refType="w" fact="0.204"/>
        <dgm:constr type="w" for="ch" forName="right_31_1" refType="w" fact="0.37"/>
        <dgm:constr type="h" for="ch" forName="right_31_1" refType="h" fact="0.24"/>
        <dgm:constr type="b" for="ch" forName="right_31_1" refType="h" fact="0.715"/>
        <dgm:constr type="ctrX" for="ch" forName="right_31_1" refType="w" fact="0.745"/>
        <dgm:constr type="w" for="ch" forName="right_23_1" refType="w" fact="0.37"/>
        <dgm:constr type="h" for="ch" forName="right_23_1" refType="h" fact="0.24"/>
        <dgm:constr type="b" for="ch" forName="right_23_1" refType="h" fact="0.76"/>
        <dgm:constr type="ctrX" for="ch" forName="right_23_1" refType="w" fact="0.77"/>
        <dgm:constr type="w" for="ch" forName="right_23_2" refType="w" fact="0.37"/>
        <dgm:constr type="h" for="ch" forName="right_23_2" refType="h" fact="0.24"/>
        <dgm:constr type="b" for="ch" forName="right_23_2" refType="h" fact="0.535"/>
        <dgm:constr type="ctrX" for="ch" forName="right_23_2" refType="w" fact="0.783"/>
        <dgm:constr type="w" for="ch" forName="right_23_3" refType="w" fact="0.37"/>
        <dgm:constr type="h" for="ch" forName="right_23_3" refType="h" fact="0.24"/>
        <dgm:constr type="b" for="ch" forName="right_23_3" refType="h" fact="0.315"/>
        <dgm:constr type="ctrX" for="ch" forName="right_23_3" refType="w" fact="0.796"/>
        <dgm:constr type="w" for="ch" forName="left_23_1" refType="w" fact="0.37"/>
        <dgm:constr type="h" for="ch" forName="left_23_1" refType="h" fact="0.24"/>
        <dgm:constr type="b" for="ch" forName="left_23_1" refType="h" fact="0.715"/>
        <dgm:constr type="ctrX" for="ch" forName="left_23_1" refType="w" fact="0.255"/>
        <dgm:constr type="w" for="ch" forName="left_23_2" refType="w" fact="0.37"/>
        <dgm:constr type="h" for="ch" forName="left_23_2" refType="h" fact="0.24"/>
        <dgm:constr type="b" for="ch" forName="left_23_2" refType="h" fact="0.49"/>
        <dgm:constr type="ctrX" for="ch" forName="left_23_2" refType="w" fact="0.268"/>
        <dgm:constr type="w" for="ch" forName="left_32_1" refType="w" fact="0.37"/>
        <dgm:constr type="h" for="ch" forName="left_32_1" refType="h" fact="0.24"/>
        <dgm:constr type="b" for="ch" forName="left_32_1" refType="h" fact="0.76"/>
        <dgm:constr type="ctrX" for="ch" forName="left_32_1" refType="w" fact="0.23"/>
        <dgm:constr type="w" for="ch" forName="left_32_2" refType="w" fact="0.37"/>
        <dgm:constr type="h" for="ch" forName="left_32_2" refType="h" fact="0.24"/>
        <dgm:constr type="b" for="ch" forName="left_32_2" refType="h" fact="0.535"/>
        <dgm:constr type="ctrX" for="ch" forName="left_32_2" refType="w" fact="0.217"/>
        <dgm:constr type="w" for="ch" forName="left_32_3" refType="w" fact="0.37"/>
        <dgm:constr type="h" for="ch" forName="left_32_3" refType="h" fact="0.24"/>
        <dgm:constr type="b" for="ch" forName="left_32_3" refType="h" fact="0.315"/>
        <dgm:constr type="ctrX" for="ch" forName="left_32_3" refType="w" fact="0.204"/>
        <dgm:constr type="w" for="ch" forName="right_32_1" refType="w" fact="0.37"/>
        <dgm:constr type="h" for="ch" forName="right_32_1" refType="h" fact="0.24"/>
        <dgm:constr type="b" for="ch" forName="right_32_1" refType="h" fact="0.715"/>
        <dgm:constr type="ctrX" for="ch" forName="right_32_1" refType="w" fact="0.745"/>
        <dgm:constr type="w" for="ch" forName="right_32_2" refType="w" fact="0.37"/>
        <dgm:constr type="h" for="ch" forName="right_32_2" refType="h" fact="0.24"/>
        <dgm:constr type="b" for="ch" forName="right_32_2" refType="h" fact="0.49"/>
        <dgm:constr type="ctrX" for="ch" forName="right_32_2" refType="w" fact="0.732"/>
        <dgm:constr type="w" for="ch" forName="right_33_1" refType="w" fact="0.36"/>
        <dgm:constr type="h" for="ch" forName="right_33_1" refType="h" fact="0.21"/>
        <dgm:constr type="b" for="ch" forName="right_33_1" refType="h" fact="0.725"/>
        <dgm:constr type="ctrX" for="ch" forName="right_33_1" refType="w" fact="0.76"/>
        <dgm:constr type="w" for="ch" forName="right_33_2" refType="w" fact="0.36"/>
        <dgm:constr type="h" for="ch" forName="right_33_2" refType="h" fact="0.21"/>
        <dgm:constr type="b" for="ch" forName="right_33_2" refType="h" fact="0.5"/>
        <dgm:constr type="ctrX" for="ch" forName="right_33_2" refType="w" fact="0.76"/>
        <dgm:constr type="w" for="ch" forName="right_33_3" refType="w" fact="0.36"/>
        <dgm:constr type="h" for="ch" forName="right_33_3" refType="h" fact="0.21"/>
        <dgm:constr type="b" for="ch" forName="right_33_3" refType="h" fact="0.275"/>
        <dgm:constr type="ctrX" for="ch" forName="right_33_3" refType="w" fact="0.76"/>
        <dgm:constr type="w" for="ch" forName="left_33_1" refType="w" fact="0.36"/>
        <dgm:constr type="h" for="ch" forName="left_33_1" refType="h" fact="0.21"/>
        <dgm:constr type="b" for="ch" forName="left_33_1" refType="h" fact="0.725"/>
        <dgm:constr type="ctrX" for="ch" forName="left_33_1" refType="w" fact="0.24"/>
        <dgm:constr type="w" for="ch" forName="left_33_2" refType="w" fact="0.36"/>
        <dgm:constr type="h" for="ch" forName="left_33_2" refType="h" fact="0.21"/>
        <dgm:constr type="b" for="ch" forName="left_33_2" refType="h" fact="0.5"/>
        <dgm:constr type="ctrX" for="ch" forName="left_33_2" refType="w" fact="0.24"/>
        <dgm:constr type="w" for="ch" forName="left_33_3" refType="w" fact="0.36"/>
        <dgm:constr type="h" for="ch" forName="left_33_3" refType="h" fact="0.21"/>
        <dgm:constr type="b" for="ch" forName="left_33_3" refType="h" fact="0.275"/>
        <dgm:constr type="ctrX" for="ch" forName="left_33_3" refType="w" fact="0.24"/>
        <dgm:constr type="w" for="ch" forName="right_04_1" refType="w" fact="0.365"/>
        <dgm:constr type="h" for="ch" forName="right_04_1" refType="h" fact="0.185"/>
        <dgm:constr type="b" for="ch" forName="right_04_1" refType="h" fact="0.76"/>
        <dgm:constr type="ctrX" for="ch" forName="right_04_1" refType="w" fact="0.77"/>
        <dgm:constr type="w" for="ch" forName="right_04_2" refType="w" fact="0.365"/>
        <dgm:constr type="h" for="ch" forName="right_04_2" refType="h" fact="0.185"/>
        <dgm:constr type="b" for="ch" forName="right_04_2" refType="h" fact="0.595"/>
        <dgm:constr type="ctrX" for="ch" forName="right_04_2" refType="w" fact="0.78"/>
        <dgm:constr type="w" for="ch" forName="right_04_3" refType="w" fact="0.365"/>
        <dgm:constr type="h" for="ch" forName="right_04_3" refType="h" fact="0.185"/>
        <dgm:constr type="b" for="ch" forName="right_04_3" refType="h" fact="0.43"/>
        <dgm:constr type="ctrX" for="ch" forName="right_04_3" refType="w" fact="0.79"/>
        <dgm:constr type="w" for="ch" forName="right_04_4" refType="w" fact="0.365"/>
        <dgm:constr type="h" for="ch" forName="right_04_4" refType="h" fact="0.185"/>
        <dgm:constr type="b" for="ch" forName="right_04_4" refType="h" fact="0.265"/>
        <dgm:constr type="ctrX" for="ch" forName="right_04_4" refType="w" fact="0.8"/>
        <dgm:constr type="w" for="ch" forName="left_40_1" refType="w" fact="0.365"/>
        <dgm:constr type="h" for="ch" forName="left_40_1" refType="h" fact="0.185"/>
        <dgm:constr type="b" for="ch" forName="left_40_1" refType="h" fact="0.76"/>
        <dgm:constr type="ctrX" for="ch" forName="left_40_1" refType="w" fact="0.23"/>
        <dgm:constr type="w" for="ch" forName="left_40_2" refType="w" fact="0.365"/>
        <dgm:constr type="h" for="ch" forName="left_40_2" refType="h" fact="0.185"/>
        <dgm:constr type="b" for="ch" forName="left_40_2" refType="h" fact="0.595"/>
        <dgm:constr type="ctrX" for="ch" forName="left_40_2" refType="w" fact="0.22"/>
        <dgm:constr type="w" for="ch" forName="left_40_3" refType="w" fact="0.365"/>
        <dgm:constr type="h" for="ch" forName="left_40_3" refType="h" fact="0.185"/>
        <dgm:constr type="b" for="ch" forName="left_40_3" refType="h" fact="0.43"/>
        <dgm:constr type="ctrX" for="ch" forName="left_40_3" refType="w" fact="0.21"/>
        <dgm:constr type="w" for="ch" forName="left_40_4" refType="w" fact="0.365"/>
        <dgm:constr type="h" for="ch" forName="left_40_4" refType="h" fact="0.185"/>
        <dgm:constr type="b" for="ch" forName="left_40_4" refType="h" fact="0.265"/>
        <dgm:constr type="ctrX" for="ch" forName="left_40_4" refType="w" fact="0.2"/>
        <dgm:constr type="w" for="ch" forName="right_14_1" refType="w" fact="0.365"/>
        <dgm:constr type="h" for="ch" forName="right_14_1" refType="h" fact="0.185"/>
        <dgm:constr type="b" for="ch" forName="right_14_1" refType="h" fact="0.76"/>
        <dgm:constr type="ctrX" for="ch" forName="right_14_1" refType="w" fact="0.77"/>
        <dgm:constr type="w" for="ch" forName="right_14_2" refType="w" fact="0.365"/>
        <dgm:constr type="h" for="ch" forName="right_14_2" refType="h" fact="0.185"/>
        <dgm:constr type="b" for="ch" forName="right_14_2" refType="h" fact="0.595"/>
        <dgm:constr type="ctrX" for="ch" forName="right_14_2" refType="w" fact="0.78"/>
        <dgm:constr type="w" for="ch" forName="right_14_3" refType="w" fact="0.365"/>
        <dgm:constr type="h" for="ch" forName="right_14_3" refType="h" fact="0.185"/>
        <dgm:constr type="b" for="ch" forName="right_14_3" refType="h" fact="0.43"/>
        <dgm:constr type="ctrX" for="ch" forName="right_14_3" refType="w" fact="0.79"/>
        <dgm:constr type="w" for="ch" forName="right_14_4" refType="w" fact="0.365"/>
        <dgm:constr type="h" for="ch" forName="right_14_4" refType="h" fact="0.185"/>
        <dgm:constr type="b" for="ch" forName="right_14_4" refType="h" fact="0.265"/>
        <dgm:constr type="ctrX" for="ch" forName="right_14_4" refType="w" fact="0.8"/>
        <dgm:constr type="w" for="ch" forName="left_14_1" refType="w" fact="0.365"/>
        <dgm:constr type="h" for="ch" forName="left_14_1" refType="h" fact="0.185"/>
        <dgm:constr type="b" for="ch" forName="left_14_1" refType="h" fact="0.715"/>
        <dgm:constr type="ctrX" for="ch" forName="left_14_1" refType="w" fact="0.25"/>
        <dgm:constr type="w" for="ch" forName="left_41_1" refType="w" fact="0.365"/>
        <dgm:constr type="h" for="ch" forName="left_41_1" refType="h" fact="0.185"/>
        <dgm:constr type="b" for="ch" forName="left_41_1" refType="h" fact="0.76"/>
        <dgm:constr type="ctrX" for="ch" forName="left_41_1" refType="w" fact="0.23"/>
        <dgm:constr type="w" for="ch" forName="left_41_2" refType="w" fact="0.365"/>
        <dgm:constr type="h" for="ch" forName="left_41_2" refType="h" fact="0.185"/>
        <dgm:constr type="b" for="ch" forName="left_41_2" refType="h" fact="0.595"/>
        <dgm:constr type="ctrX" for="ch" forName="left_41_2" refType="w" fact="0.22"/>
        <dgm:constr type="w" for="ch" forName="left_41_3" refType="w" fact="0.365"/>
        <dgm:constr type="h" for="ch" forName="left_41_3" refType="h" fact="0.185"/>
        <dgm:constr type="b" for="ch" forName="left_41_3" refType="h" fact="0.43"/>
        <dgm:constr type="ctrX" for="ch" forName="left_41_3" refType="w" fact="0.21"/>
        <dgm:constr type="w" for="ch" forName="left_41_4" refType="w" fact="0.365"/>
        <dgm:constr type="h" for="ch" forName="left_41_4" refType="h" fact="0.185"/>
        <dgm:constr type="b" for="ch" forName="left_41_4" refType="h" fact="0.265"/>
        <dgm:constr type="ctrX" for="ch" forName="left_41_4" refType="w" fact="0.2"/>
        <dgm:constr type="w" for="ch" forName="right_41_1" refType="w" fact="0.365"/>
        <dgm:constr type="h" for="ch" forName="right_41_1" refType="h" fact="0.185"/>
        <dgm:constr type="b" for="ch" forName="right_41_1" refType="h" fact="0.715"/>
        <dgm:constr type="ctrX" for="ch" forName="right_41_1" refType="w" fact="0.75"/>
        <dgm:constr type="w" for="ch" forName="right_24_1" refType="w" fact="0.365"/>
        <dgm:constr type="h" for="ch" forName="right_24_1" refType="h" fact="0.185"/>
        <dgm:constr type="b" for="ch" forName="right_24_1" refType="h" fact="0.76"/>
        <dgm:constr type="ctrX" for="ch" forName="right_24_1" refType="w" fact="0.77"/>
        <dgm:constr type="w" for="ch" forName="right_24_2" refType="w" fact="0.365"/>
        <dgm:constr type="h" for="ch" forName="right_24_2" refType="h" fact="0.185"/>
        <dgm:constr type="b" for="ch" forName="right_24_2" refType="h" fact="0.595"/>
        <dgm:constr type="ctrX" for="ch" forName="right_24_2" refType="w" fact="0.78"/>
        <dgm:constr type="w" for="ch" forName="right_24_3" refType="w" fact="0.365"/>
        <dgm:constr type="h" for="ch" forName="right_24_3" refType="h" fact="0.185"/>
        <dgm:constr type="b" for="ch" forName="right_24_3" refType="h" fact="0.43"/>
        <dgm:constr type="ctrX" for="ch" forName="right_24_3" refType="w" fact="0.79"/>
        <dgm:constr type="w" for="ch" forName="right_24_4" refType="w" fact="0.365"/>
        <dgm:constr type="h" for="ch" forName="right_24_4" refType="h" fact="0.185"/>
        <dgm:constr type="b" for="ch" forName="right_24_4" refType="h" fact="0.265"/>
        <dgm:constr type="ctrX" for="ch" forName="right_24_4" refType="w" fact="0.8"/>
        <dgm:constr type="w" for="ch" forName="left_24_1" refType="w" fact="0.365"/>
        <dgm:constr type="h" for="ch" forName="left_24_1" refType="h" fact="0.185"/>
        <dgm:constr type="b" for="ch" forName="left_24_1" refType="h" fact="0.715"/>
        <dgm:constr type="ctrX" for="ch" forName="left_24_1" refType="w" fact="0.25"/>
        <dgm:constr type="w" for="ch" forName="left_24_2" refType="w" fact="0.365"/>
        <dgm:constr type="h" for="ch" forName="left_24_2" refType="h" fact="0.185"/>
        <dgm:constr type="b" for="ch" forName="left_24_2" refType="h" fact="0.55"/>
        <dgm:constr type="ctrX" for="ch" forName="left_24_2" refType="w" fact="0.26"/>
        <dgm:constr type="w" for="ch" forName="left_42_1" refType="w" fact="0.365"/>
        <dgm:constr type="h" for="ch" forName="left_42_1" refType="h" fact="0.185"/>
        <dgm:constr type="b" for="ch" forName="left_42_1" refType="h" fact="0.76"/>
        <dgm:constr type="ctrX" for="ch" forName="left_42_1" refType="w" fact="0.23"/>
        <dgm:constr type="w" for="ch" forName="left_42_2" refType="w" fact="0.365"/>
        <dgm:constr type="h" for="ch" forName="left_42_2" refType="h" fact="0.185"/>
        <dgm:constr type="b" for="ch" forName="left_42_2" refType="h" fact="0.595"/>
        <dgm:constr type="ctrX" for="ch" forName="left_42_2" refType="w" fact="0.22"/>
        <dgm:constr type="w" for="ch" forName="left_42_3" refType="w" fact="0.365"/>
        <dgm:constr type="h" for="ch" forName="left_42_3" refType="h" fact="0.185"/>
        <dgm:constr type="b" for="ch" forName="left_42_3" refType="h" fact="0.43"/>
        <dgm:constr type="ctrX" for="ch" forName="left_42_3" refType="w" fact="0.21"/>
        <dgm:constr type="w" for="ch" forName="left_42_4" refType="w" fact="0.365"/>
        <dgm:constr type="h" for="ch" forName="left_42_4" refType="h" fact="0.185"/>
        <dgm:constr type="b" for="ch" forName="left_42_4" refType="h" fact="0.265"/>
        <dgm:constr type="ctrX" for="ch" forName="left_42_4" refType="w" fact="0.2"/>
        <dgm:constr type="w" for="ch" forName="right_42_1" refType="w" fact="0.365"/>
        <dgm:constr type="h" for="ch" forName="right_42_1" refType="h" fact="0.185"/>
        <dgm:constr type="b" for="ch" forName="right_42_1" refType="h" fact="0.715"/>
        <dgm:constr type="ctrX" for="ch" forName="right_42_1" refType="w" fact="0.75"/>
        <dgm:constr type="w" for="ch" forName="right_42_2" refType="w" fact="0.365"/>
        <dgm:constr type="h" for="ch" forName="right_42_2" refType="h" fact="0.185"/>
        <dgm:constr type="b" for="ch" forName="right_42_2" refType="h" fact="0.55"/>
        <dgm:constr type="ctrX" for="ch" forName="right_42_2" refType="w" fact="0.74"/>
        <dgm:constr type="w" for="ch" forName="right_34_1" refType="w" fact="0.365"/>
        <dgm:constr type="h" for="ch" forName="right_34_1" refType="h" fact="0.185"/>
        <dgm:constr type="b" for="ch" forName="right_34_1" refType="h" fact="0.76"/>
        <dgm:constr type="ctrX" for="ch" forName="right_34_1" refType="w" fact="0.77"/>
        <dgm:constr type="w" for="ch" forName="right_34_2" refType="w" fact="0.365"/>
        <dgm:constr type="h" for="ch" forName="right_34_2" refType="h" fact="0.185"/>
        <dgm:constr type="b" for="ch" forName="right_34_2" refType="h" fact="0.595"/>
        <dgm:constr type="ctrX" for="ch" forName="right_34_2" refType="w" fact="0.78"/>
        <dgm:constr type="w" for="ch" forName="right_34_3" refType="w" fact="0.365"/>
        <dgm:constr type="h" for="ch" forName="right_34_3" refType="h" fact="0.185"/>
        <dgm:constr type="b" for="ch" forName="right_34_3" refType="h" fact="0.43"/>
        <dgm:constr type="ctrX" for="ch" forName="right_34_3" refType="w" fact="0.79"/>
        <dgm:constr type="w" for="ch" forName="right_34_4" refType="w" fact="0.365"/>
        <dgm:constr type="h" for="ch" forName="right_34_4" refType="h" fact="0.185"/>
        <dgm:constr type="b" for="ch" forName="right_34_4" refType="h" fact="0.265"/>
        <dgm:constr type="ctrX" for="ch" forName="right_34_4" refType="w" fact="0.8"/>
        <dgm:constr type="w" for="ch" forName="left_34_1" refType="w" fact="0.365"/>
        <dgm:constr type="h" for="ch" forName="left_34_1" refType="h" fact="0.185"/>
        <dgm:constr type="b" for="ch" forName="left_34_1" refType="h" fact="0.715"/>
        <dgm:constr type="ctrX" for="ch" forName="left_34_1" refType="w" fact="0.25"/>
        <dgm:constr type="w" for="ch" forName="left_34_2" refType="w" fact="0.365"/>
        <dgm:constr type="h" for="ch" forName="left_34_2" refType="h" fact="0.185"/>
        <dgm:constr type="b" for="ch" forName="left_34_2" refType="h" fact="0.55"/>
        <dgm:constr type="ctrX" for="ch" forName="left_34_2" refType="w" fact="0.26"/>
        <dgm:constr type="w" for="ch" forName="left_34_3" refType="w" fact="0.365"/>
        <dgm:constr type="h" for="ch" forName="left_34_3" refType="h" fact="0.185"/>
        <dgm:constr type="b" for="ch" forName="left_34_3" refType="h" fact="0.385"/>
        <dgm:constr type="ctrX" for="ch" forName="left_34_3" refType="w" fact="0.27"/>
        <dgm:constr type="w" for="ch" forName="left_43_1" refType="w" fact="0.365"/>
        <dgm:constr type="h" for="ch" forName="left_43_1" refType="h" fact="0.185"/>
        <dgm:constr type="b" for="ch" forName="left_43_1" refType="h" fact="0.76"/>
        <dgm:constr type="ctrX" for="ch" forName="left_43_1" refType="w" fact="0.23"/>
        <dgm:constr type="w" for="ch" forName="left_43_2" refType="w" fact="0.365"/>
        <dgm:constr type="h" for="ch" forName="left_43_2" refType="h" fact="0.185"/>
        <dgm:constr type="b" for="ch" forName="left_43_2" refType="h" fact="0.595"/>
        <dgm:constr type="ctrX" for="ch" forName="left_43_2" refType="w" fact="0.22"/>
        <dgm:constr type="w" for="ch" forName="left_43_3" refType="w" fact="0.365"/>
        <dgm:constr type="h" for="ch" forName="left_43_3" refType="h" fact="0.185"/>
        <dgm:constr type="b" for="ch" forName="left_43_3" refType="h" fact="0.43"/>
        <dgm:constr type="ctrX" for="ch" forName="left_43_3" refType="w" fact="0.21"/>
        <dgm:constr type="w" for="ch" forName="left_43_4" refType="w" fact="0.365"/>
        <dgm:constr type="h" for="ch" forName="left_43_4" refType="h" fact="0.185"/>
        <dgm:constr type="b" for="ch" forName="left_43_4" refType="h" fact="0.265"/>
        <dgm:constr type="ctrX" for="ch" forName="left_43_4" refType="w" fact="0.2"/>
        <dgm:constr type="w" for="ch" forName="right_43_1" refType="w" fact="0.365"/>
        <dgm:constr type="h" for="ch" forName="right_43_1" refType="h" fact="0.185"/>
        <dgm:constr type="b" for="ch" forName="right_43_1" refType="h" fact="0.715"/>
        <dgm:constr type="ctrX" for="ch" forName="right_43_1" refType="w" fact="0.75"/>
        <dgm:constr type="w" for="ch" forName="right_43_2" refType="w" fact="0.365"/>
        <dgm:constr type="h" for="ch" forName="right_43_2" refType="h" fact="0.185"/>
        <dgm:constr type="b" for="ch" forName="right_43_2" refType="h" fact="0.55"/>
        <dgm:constr type="ctrX" for="ch" forName="right_43_2" refType="w" fact="0.74"/>
        <dgm:constr type="w" for="ch" forName="right_43_3" refType="w" fact="0.365"/>
        <dgm:constr type="h" for="ch" forName="right_43_3" refType="h" fact="0.185"/>
        <dgm:constr type="b" for="ch" forName="right_43_3" refType="h" fact="0.385"/>
        <dgm:constr type="ctrX" for="ch" forName="right_43_3" refType="w" fact="0.73"/>
        <dgm:constr type="w" for="ch" forName="right_44_1" refType="w" fact="0.36"/>
        <dgm:constr type="h" for="ch" forName="right_44_1" refType="h" fact="0.154"/>
        <dgm:constr type="b" for="ch" forName="right_44_1" refType="h" fact="0.725"/>
        <dgm:constr type="ctrX" for="ch" forName="right_44_1" refType="w" fact="0.76"/>
        <dgm:constr type="w" for="ch" forName="right_44_2" refType="w" fact="0.36"/>
        <dgm:constr type="h" for="ch" forName="right_44_2" refType="h" fact="0.154"/>
        <dgm:constr type="b" for="ch" forName="right_44_2" refType="h" fact="0.559"/>
        <dgm:constr type="ctrX" for="ch" forName="right_44_2" refType="w" fact="0.76"/>
        <dgm:constr type="w" for="ch" forName="right_44_3" refType="w" fact="0.36"/>
        <dgm:constr type="h" for="ch" forName="right_44_3" refType="h" fact="0.154"/>
        <dgm:constr type="b" for="ch" forName="right_44_3" refType="h" fact="0.393"/>
        <dgm:constr type="ctrX" for="ch" forName="right_44_3" refType="w" fact="0.76"/>
        <dgm:constr type="w" for="ch" forName="right_44_4" refType="w" fact="0.36"/>
        <dgm:constr type="h" for="ch" forName="right_44_4" refType="h" fact="0.154"/>
        <dgm:constr type="b" for="ch" forName="right_44_4" refType="h" fact="0.224"/>
        <dgm:constr type="ctrX" for="ch" forName="right_44_4" refType="w" fact="0.76"/>
        <dgm:constr type="w" for="ch" forName="left_44_1" refType="w" fact="0.36"/>
        <dgm:constr type="h" for="ch" forName="left_44_1" refType="h" fact="0.154"/>
        <dgm:constr type="b" for="ch" forName="left_44_1" refType="h" fact="0.725"/>
        <dgm:constr type="ctrX" for="ch" forName="left_44_1" refType="w" fact="0.24"/>
        <dgm:constr type="w" for="ch" forName="left_44_2" refType="w" fact="0.36"/>
        <dgm:constr type="h" for="ch" forName="left_44_2" refType="h" fact="0.154"/>
        <dgm:constr type="b" for="ch" forName="left_44_2" refType="h" fact="0.559"/>
        <dgm:constr type="ctrX" for="ch" forName="left_44_2" refType="w" fact="0.24"/>
        <dgm:constr type="w" for="ch" forName="left_44_3" refType="w" fact="0.36"/>
        <dgm:constr type="h" for="ch" forName="left_44_3" refType="h" fact="0.154"/>
        <dgm:constr type="b" for="ch" forName="left_44_3" refType="h" fact="0.393"/>
        <dgm:constr type="ctrX" for="ch" forName="left_44_3" refType="w" fact="0.24"/>
        <dgm:constr type="w" for="ch" forName="left_44_4" refType="w" fact="0.36"/>
        <dgm:constr type="h" for="ch" forName="left_44_4" refType="h" fact="0.154"/>
        <dgm:constr type="b" for="ch" forName="left_44_4" refType="h" fact="0.224"/>
        <dgm:constr type="ctrX" for="ch" forName="left_44_4" refType="w" fact="0.24"/>
      </dgm:constrLst>
      <dgm:ruleLst/>
      <dgm:layoutNode name="dummyMaxCanvas_ChildArea">
        <dgm:alg type="sp"/>
        <dgm:shape xmlns:r="http://schemas.openxmlformats.org/officeDocument/2006/relationships" r:blip="">
          <dgm:adjLst/>
        </dgm:shape>
        <dgm:presOf/>
        <dgm:constrLst/>
        <dgm:ruleLst/>
      </dgm:layoutNode>
      <dgm:layoutNode name="fulcrum" styleLbl="alignAccFollowNode1">
        <dgm:alg type="sp"/>
        <dgm:shape xmlns:r="http://schemas.openxmlformats.org/officeDocument/2006/relationships" type="triangle" r:blip="">
          <dgm:adjLst/>
        </dgm:shape>
        <dgm:presOf/>
        <dgm:constrLst/>
        <dgm:ruleLst/>
      </dgm:layoutNode>
      <dgm:choose name="Name0">
        <dgm:if name="Name1" axis="ch ch" ptType="node node" st="1 1" cnt="1 0" func="cnt" op="equ" val="0">
          <dgm:choose name="Name2">
            <dgm:if name="Name3" axis="ch ch" ptType="node node" st="2 1" cnt="1 0" func="cnt" op="equ" val="0">
              <dgm:layoutNode name="balance_00" styleLbl="alignAccFollowNode1">
                <dgm:varLst>
                  <dgm:bulletEnabled val="1"/>
                </dgm:varLst>
                <dgm:alg type="sp"/>
                <dgm:shape xmlns:r="http://schemas.openxmlformats.org/officeDocument/2006/relationships" type="rect" r:blip="">
                  <dgm:adjLst/>
                </dgm:shape>
                <dgm:presOf/>
                <dgm:constrLst/>
                <dgm:ruleLst/>
              </dgm:layoutNode>
            </dgm:if>
            <dgm:else name="Name4">
              <dgm:choose name="Name5">
                <dgm:if name="Name6" axis="ch ch" ptType="node node" st="2 1" cnt="1 0" func="cnt" op="equ" val="1">
                  <dgm:layoutNode name="balance_01" styleLbl="alignAccFollowNode1">
                    <dgm:varLst>
                      <dgm:bulletEnabled val="1"/>
                    </dgm:varLst>
                    <dgm:alg type="sp"/>
                    <dgm:shape xmlns:r="http://schemas.openxmlformats.org/officeDocument/2006/relationships" rot="4" type="rect" r:blip="">
                      <dgm:adjLst/>
                    </dgm:shape>
                    <dgm:presOf/>
                    <dgm:constrLst/>
                    <dgm:ruleLst/>
                  </dgm:layoutNode>
                  <dgm:layoutNode name="right_01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7">
                  <dgm:choose name="Name8">
                    <dgm:if name="Name9" axis="ch ch" ptType="node node" st="2 1" cnt="1 0" func="cnt" op="equ" val="2">
                      <dgm:layoutNode name="balance_02" styleLbl="alignAccFollowNode1">
                        <dgm:varLst>
                          <dgm:bulletEnabled val="1"/>
                        </dgm:varLst>
                        <dgm:alg type="sp"/>
                        <dgm:shape xmlns:r="http://schemas.openxmlformats.org/officeDocument/2006/relationships" rot="4" type="rect" r:blip="">
                          <dgm:adjLst/>
                        </dgm:shape>
                        <dgm:presOf/>
                        <dgm:constrLst/>
                        <dgm:ruleLst/>
                      </dgm:layoutNode>
                      <dgm:layoutNode name="right_02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02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0">
                      <dgm:choose name="Name11">
                        <dgm:if name="Name12" axis="ch ch" ptType="node node" st="2 1" cnt="1 0" func="cnt" op="equ" val="3">
                          <dgm:layoutNode name="balance_03" styleLbl="alignAccFollowNode1">
                            <dgm:varLst>
                              <dgm:bulletEnabled val="1"/>
                            </dgm:varLst>
                            <dgm:alg type="sp"/>
                            <dgm:shape xmlns:r="http://schemas.openxmlformats.org/officeDocument/2006/relationships" rot="4" type="rect" r:blip="">
                              <dgm:adjLst/>
                            </dgm:shape>
                            <dgm:presOf/>
                            <dgm:constrLst/>
                            <dgm:ruleLst/>
                          </dgm:layoutNode>
                          <dgm:layoutNode name="right_03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03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03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3">
                          <dgm:choose name="Name14">
                            <dgm:if name="Name15" axis="ch ch" ptType="node node" st="2 1" cnt="1 0" func="cnt" op="gte" val="4">
                              <dgm:layoutNode name="balance_04" styleLbl="alignAccFollowNode1">
                                <dgm:varLst>
                                  <dgm:bulletEnabled val="1"/>
                                </dgm:varLst>
                                <dgm:alg type="sp"/>
                                <dgm:shape xmlns:r="http://schemas.openxmlformats.org/officeDocument/2006/relationships" rot="4" type="rect" r:blip="">
                                  <dgm:adjLst/>
                                </dgm:shape>
                                <dgm:presOf/>
                                <dgm:constrLst/>
                                <dgm:ruleLst/>
                              </dgm:layoutNode>
                              <dgm:layoutNode name="right_04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04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04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04_4" styleLbl="node1">
                                <dgm:varLst>
                                  <dgm:bulletEnabled val="1"/>
                                </dgm:varLst>
                                <dgm:alg type="tx"/>
                                <dgm:shape xmlns:r="http://schemas.openxmlformats.org/officeDocument/2006/relationships" rot="4" type="roundRect" r:blip="">
                                  <dgm:adjLst/>
                                </dgm:shape>
                                <dgm:presOf axis="ch ch desOrSelf" ptType="node node node" st="2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6"/>
                          </dgm:choose>
                        </dgm:else>
                      </dgm:choose>
                    </dgm:else>
                  </dgm:choose>
                </dgm:else>
              </dgm:choose>
            </dgm:else>
          </dgm:choose>
        </dgm:if>
        <dgm:else name="Name17">
          <dgm:choose name="Name18">
            <dgm:if name="Name19" axis="ch ch" ptType="node node" st="1 1" cnt="1 0" func="cnt" op="equ" val="1">
              <dgm:choose name="Name20">
                <dgm:if name="Name21" axis="ch ch" ptType="node node" st="2 1" cnt="1 0" func="cnt" op="equ" val="0">
                  <dgm:layoutNode name="balance_10" styleLbl="alignAccFollowNode1">
                    <dgm:varLst>
                      <dgm:bulletEnabled val="1"/>
                    </dgm:varLst>
                    <dgm:alg type="sp"/>
                    <dgm:shape xmlns:r="http://schemas.openxmlformats.org/officeDocument/2006/relationships" rot="-4" type="rect" r:blip="">
                      <dgm:adjLst/>
                    </dgm:shape>
                    <dgm:presOf/>
                    <dgm:constrLst/>
                    <dgm:ruleLst/>
                  </dgm:layoutNode>
                  <dgm:layoutNode name="left_10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22">
                  <dgm:choose name="Name23">
                    <dgm:if name="Name24" axis="ch ch" ptType="node node" st="2 1" cnt="1 0" func="cnt" op="equ" val="1">
                      <dgm:layoutNode name="balance_11" styleLbl="alignAccFollowNode1">
                        <dgm:varLst>
                          <dgm:bulletEnabled val="1"/>
                        </dgm:varLst>
                        <dgm:alg type="sp"/>
                        <dgm:shape xmlns:r="http://schemas.openxmlformats.org/officeDocument/2006/relationships" type="rect" r:blip="">
                          <dgm:adjLst/>
                        </dgm:shape>
                        <dgm:presOf/>
                        <dgm:constrLst/>
                        <dgm:ruleLst/>
                      </dgm:layoutNode>
                      <dgm:layoutNode name="left_11_1" styleLbl="node1">
                        <dgm:varLst>
                          <dgm:bulletEnabled val="1"/>
                        </dgm:varLst>
                        <dgm:alg type="tx"/>
                        <dgm:shape xmlns:r="http://schemas.openxmlformats.org/officeDocument/2006/relationships"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1_1" styleLbl="node1">
                        <dgm:varLst>
                          <dgm:bulletEnabled val="1"/>
                        </dgm:varLst>
                        <dgm:alg type="tx"/>
                        <dgm:shape xmlns:r="http://schemas.openxmlformats.org/officeDocument/2006/relationships"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25">
                      <dgm:choose name="Name26">
                        <dgm:if name="Name27" axis="ch ch" ptType="node node" st="2 1" cnt="1 0" func="cnt" op="equ" val="2">
                          <dgm:layoutNode name="balance_12" styleLbl="alignAccFollowNode1">
                            <dgm:varLst>
                              <dgm:bulletEnabled val="1"/>
                            </dgm:varLst>
                            <dgm:alg type="sp"/>
                            <dgm:shape xmlns:r="http://schemas.openxmlformats.org/officeDocument/2006/relationships" rot="4" type="rect" r:blip="">
                              <dgm:adjLst/>
                            </dgm:shape>
                            <dgm:presOf/>
                            <dgm:constrLst/>
                            <dgm:ruleLst/>
                          </dgm:layoutNode>
                          <dgm:layoutNode name="right_12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2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12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28">
                          <dgm:choose name="Name29">
                            <dgm:if name="Name30" axis="ch ch" ptType="node node" st="2 1" cnt="1 0" func="cnt" op="equ" val="3">
                              <dgm:layoutNode name="balance_13" styleLbl="alignAccFollowNode1">
                                <dgm:varLst>
                                  <dgm:bulletEnabled val="1"/>
                                </dgm:varLst>
                                <dgm:alg type="sp"/>
                                <dgm:shape xmlns:r="http://schemas.openxmlformats.org/officeDocument/2006/relationships" rot="4" type="rect" r:blip="">
                                  <dgm:adjLst/>
                                </dgm:shape>
                                <dgm:presOf/>
                                <dgm:constrLst/>
                                <dgm:ruleLst/>
                              </dgm:layoutNode>
                              <dgm:layoutNode name="right_13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3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3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13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31">
                              <dgm:choose name="Name32">
                                <dgm:if name="Name33" axis="ch ch" ptType="node node" st="2 1" cnt="1 0" func="cnt" op="gte" val="4">
                                  <dgm:layoutNode name="balance_14" styleLbl="alignAccFollowNode1">
                                    <dgm:varLst>
                                      <dgm:bulletEnabled val="1"/>
                                    </dgm:varLst>
                                    <dgm:alg type="sp"/>
                                    <dgm:shape xmlns:r="http://schemas.openxmlformats.org/officeDocument/2006/relationships" rot="4" type="rect" r:blip="">
                                      <dgm:adjLst/>
                                    </dgm:shape>
                                    <dgm:presOf/>
                                    <dgm:constrLst/>
                                    <dgm:ruleLst/>
                                  </dgm:layoutNode>
                                  <dgm:layoutNode name="right_14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4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4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14_4" styleLbl="node1">
                                    <dgm:varLst>
                                      <dgm:bulletEnabled val="1"/>
                                    </dgm:varLst>
                                    <dgm:alg type="tx"/>
                                    <dgm:shape xmlns:r="http://schemas.openxmlformats.org/officeDocument/2006/relationships" rot="4" type="roundRect" r:blip="">
                                      <dgm:adjLst/>
                                    </dgm:shape>
                                    <dgm:presOf axis="ch ch desOrSelf" ptType="node node node" st="2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14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34"/>
                              </dgm:choose>
                            </dgm:else>
                          </dgm:choose>
                        </dgm:else>
                      </dgm:choose>
                    </dgm:else>
                  </dgm:choose>
                </dgm:else>
              </dgm:choose>
            </dgm:if>
            <dgm:else name="Name35">
              <dgm:choose name="Name36">
                <dgm:if name="Name37" axis="ch ch" ptType="node node" st="1 1" cnt="1 0" func="cnt" op="equ" val="2">
                  <dgm:choose name="Name38">
                    <dgm:if name="Name39" axis="ch ch" ptType="node node" st="2 1" cnt="1 0" func="cnt" op="equ" val="0">
                      <dgm:layoutNode name="balance_20" styleLbl="alignAccFollowNode1">
                        <dgm:varLst>
                          <dgm:bulletEnabled val="1"/>
                        </dgm:varLst>
                        <dgm:alg type="sp"/>
                        <dgm:shape xmlns:r="http://schemas.openxmlformats.org/officeDocument/2006/relationships" rot="-4" type="rect" r:blip="">
                          <dgm:adjLst/>
                        </dgm:shape>
                        <dgm:presOf/>
                        <dgm:constrLst/>
                        <dgm:ruleLst/>
                      </dgm:layoutNode>
                      <dgm:layoutNode name="left_20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0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40">
                      <dgm:choose name="Name41">
                        <dgm:if name="Name42" axis="ch ch" ptType="node node" st="2 1" cnt="1 0" func="cnt" op="equ" val="1">
                          <dgm:layoutNode name="balance_21" styleLbl="alignAccFollowNode1">
                            <dgm:varLst>
                              <dgm:bulletEnabled val="1"/>
                            </dgm:varLst>
                            <dgm:alg type="sp"/>
                            <dgm:shape xmlns:r="http://schemas.openxmlformats.org/officeDocument/2006/relationships" rot="-4" type="rect" r:blip="">
                              <dgm:adjLst/>
                            </dgm:shape>
                            <dgm:presOf/>
                            <dgm:constrLst/>
                            <dgm:ruleLst/>
                          </dgm:layoutNode>
                          <dgm:layoutNode name="left_21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1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1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43">
                          <dgm:choose name="Name44">
                            <dgm:if name="Name45" axis="ch ch" ptType="node node" st="2 1" cnt="1 0" func="cnt" op="equ" val="2">
                              <dgm:layoutNode name="balance_22" styleLbl="alignAccFollowNode1">
                                <dgm:varLst>
                                  <dgm:bulletEnabled val="1"/>
                                </dgm:varLst>
                                <dgm:alg type="sp"/>
                                <dgm:shape xmlns:r="http://schemas.openxmlformats.org/officeDocument/2006/relationships" type="rect" r:blip="">
                                  <dgm:adjLst/>
                                </dgm:shape>
                                <dgm:presOf/>
                                <dgm:constrLst/>
                                <dgm:ruleLst/>
                              </dgm:layoutNode>
                              <dgm:layoutNode name="right_22_1" styleLbl="node1">
                                <dgm:varLst>
                                  <dgm:bulletEnabled val="1"/>
                                </dgm:varLst>
                                <dgm:alg type="tx"/>
                                <dgm:shape xmlns:r="http://schemas.openxmlformats.org/officeDocument/2006/relationships"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2_2" styleLbl="node1">
                                <dgm:varLst>
                                  <dgm:bulletEnabled val="1"/>
                                </dgm:varLst>
                                <dgm:alg type="tx"/>
                                <dgm:shape xmlns:r="http://schemas.openxmlformats.org/officeDocument/2006/relationships"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2_1" styleLbl="node1">
                                <dgm:varLst>
                                  <dgm:bulletEnabled val="1"/>
                                </dgm:varLst>
                                <dgm:alg type="tx"/>
                                <dgm:shape xmlns:r="http://schemas.openxmlformats.org/officeDocument/2006/relationships"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2_2" styleLbl="node1">
                                <dgm:varLst>
                                  <dgm:bulletEnabled val="1"/>
                                </dgm:varLst>
                                <dgm:alg type="tx"/>
                                <dgm:shape xmlns:r="http://schemas.openxmlformats.org/officeDocument/2006/relationships"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46">
                              <dgm:choose name="Name47">
                                <dgm:if name="Name48" axis="ch ch" ptType="node node" st="2 1" cnt="1 0" func="cnt" op="equ" val="3">
                                  <dgm:layoutNode name="balance_23" styleLbl="alignAccFollowNode1">
                                    <dgm:varLst>
                                      <dgm:bulletEnabled val="1"/>
                                    </dgm:varLst>
                                    <dgm:alg type="sp"/>
                                    <dgm:shape xmlns:r="http://schemas.openxmlformats.org/officeDocument/2006/relationships" rot="4" type="rect" r:blip="">
                                      <dgm:adjLst/>
                                    </dgm:shape>
                                    <dgm:presOf/>
                                    <dgm:constrLst/>
                                    <dgm:ruleLst/>
                                  </dgm:layoutNode>
                                  <dgm:layoutNode name="right_23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3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3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3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3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49">
                                  <dgm:choose name="Name50">
                                    <dgm:if name="Name51" axis="ch ch" ptType="node node" st="2 1" cnt="1 0" func="cnt" op="gte" val="4">
                                      <dgm:layoutNode name="balance_24" styleLbl="alignAccFollowNode1">
                                        <dgm:varLst>
                                          <dgm:bulletEnabled val="1"/>
                                        </dgm:varLst>
                                        <dgm:alg type="sp"/>
                                        <dgm:shape xmlns:r="http://schemas.openxmlformats.org/officeDocument/2006/relationships" rot="4" type="rect" r:blip="">
                                          <dgm:adjLst/>
                                        </dgm:shape>
                                        <dgm:presOf/>
                                        <dgm:constrLst/>
                                        <dgm:ruleLst/>
                                      </dgm:layoutNode>
                                      <dgm:layoutNode name="right_24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4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4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24_4" styleLbl="node1">
                                        <dgm:varLst>
                                          <dgm:bulletEnabled val="1"/>
                                        </dgm:varLst>
                                        <dgm:alg type="tx"/>
                                        <dgm:shape xmlns:r="http://schemas.openxmlformats.org/officeDocument/2006/relationships" rot="4" type="roundRect" r:blip="">
                                          <dgm:adjLst/>
                                        </dgm:shape>
                                        <dgm:presOf axis="ch ch desOrSelf" ptType="node node node" st="2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4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24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2"/>
                                  </dgm:choose>
                                </dgm:else>
                              </dgm:choose>
                            </dgm:else>
                          </dgm:choose>
                        </dgm:else>
                      </dgm:choose>
                    </dgm:else>
                  </dgm:choose>
                </dgm:if>
                <dgm:else name="Name53">
                  <dgm:choose name="Name54">
                    <dgm:if name="Name55" axis="ch ch" ptType="node node" st="1 1" cnt="1 0" func="cnt" op="equ" val="3">
                      <dgm:choose name="Name56">
                        <dgm:if name="Name57" axis="ch ch" ptType="node node" st="2 1" cnt="1 0" func="cnt" op="equ" val="0">
                          <dgm:layoutNode name="balance_30" styleLbl="alignAccFollowNode1">
                            <dgm:varLst>
                              <dgm:bulletEnabled val="1"/>
                            </dgm:varLst>
                            <dgm:alg type="sp"/>
                            <dgm:shape xmlns:r="http://schemas.openxmlformats.org/officeDocument/2006/relationships" rot="-4" type="rect" r:blip="">
                              <dgm:adjLst/>
                            </dgm:shape>
                            <dgm:presOf/>
                            <dgm:constrLst/>
                            <dgm:ruleLst/>
                          </dgm:layoutNode>
                          <dgm:layoutNode name="left_30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0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0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8">
                          <dgm:choose name="Name59">
                            <dgm:if name="Name60" axis="ch ch" ptType="node node" st="2 1" cnt="1 0" func="cnt" op="equ" val="1">
                              <dgm:layoutNode name="balance_31" styleLbl="alignAccFollowNode1">
                                <dgm:varLst>
                                  <dgm:bulletEnabled val="1"/>
                                </dgm:varLst>
                                <dgm:alg type="sp"/>
                                <dgm:shape xmlns:r="http://schemas.openxmlformats.org/officeDocument/2006/relationships" rot="-4" type="rect" r:blip="">
                                  <dgm:adjLst/>
                                </dgm:shape>
                                <dgm:presOf/>
                                <dgm:constrLst/>
                                <dgm:ruleLst/>
                              </dgm:layoutNode>
                              <dgm:layoutNode name="left_31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1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1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1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61">
                              <dgm:choose name="Name62">
                                <dgm:if name="Name63" axis="ch ch" ptType="node node" st="2 1" cnt="1 0" func="cnt" op="equ" val="2">
                                  <dgm:layoutNode name="balance_32" styleLbl="alignAccFollowNode1">
                                    <dgm:varLst>
                                      <dgm:bulletEnabled val="1"/>
                                    </dgm:varLst>
                                    <dgm:alg type="sp"/>
                                    <dgm:shape xmlns:r="http://schemas.openxmlformats.org/officeDocument/2006/relationships" rot="-4" type="rect" r:blip="">
                                      <dgm:adjLst/>
                                    </dgm:shape>
                                    <dgm:presOf/>
                                    <dgm:constrLst/>
                                    <dgm:ruleLst/>
                                  </dgm:layoutNode>
                                  <dgm:layoutNode name="left_32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2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2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2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2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64">
                                  <dgm:choose name="Name65">
                                    <dgm:if name="Name66" axis="ch ch" ptType="node node" st="2 1" cnt="1 0" func="cnt" op="equ" val="3">
                                      <dgm:layoutNode name="balance_33" styleLbl="alignAccFollowNode1">
                                        <dgm:varLst>
                                          <dgm:bulletEnabled val="1"/>
                                        </dgm:varLst>
                                        <dgm:alg type="sp"/>
                                        <dgm:shape xmlns:r="http://schemas.openxmlformats.org/officeDocument/2006/relationships" type="rect" r:blip="">
                                          <dgm:adjLst/>
                                        </dgm:shape>
                                        <dgm:presOf/>
                                        <dgm:constrLst/>
                                        <dgm:ruleLst/>
                                      </dgm:layoutNode>
                                      <dgm:layoutNode name="right_33_1" styleLbl="node1">
                                        <dgm:varLst>
                                          <dgm:bulletEnabled val="1"/>
                                        </dgm:varLst>
                                        <dgm:alg type="tx"/>
                                        <dgm:shape xmlns:r="http://schemas.openxmlformats.org/officeDocument/2006/relationships"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3_2" styleLbl="node1">
                                        <dgm:varLst>
                                          <dgm:bulletEnabled val="1"/>
                                        </dgm:varLst>
                                        <dgm:alg type="tx"/>
                                        <dgm:shape xmlns:r="http://schemas.openxmlformats.org/officeDocument/2006/relationships"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3_3" styleLbl="node1">
                                        <dgm:varLst>
                                          <dgm:bulletEnabled val="1"/>
                                        </dgm:varLst>
                                        <dgm:alg type="tx"/>
                                        <dgm:shape xmlns:r="http://schemas.openxmlformats.org/officeDocument/2006/relationships"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3_1" styleLbl="node1">
                                        <dgm:varLst>
                                          <dgm:bulletEnabled val="1"/>
                                        </dgm:varLst>
                                        <dgm:alg type="tx"/>
                                        <dgm:shape xmlns:r="http://schemas.openxmlformats.org/officeDocument/2006/relationships"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3_2" styleLbl="node1">
                                        <dgm:varLst>
                                          <dgm:bulletEnabled val="1"/>
                                        </dgm:varLst>
                                        <dgm:alg type="tx"/>
                                        <dgm:shape xmlns:r="http://schemas.openxmlformats.org/officeDocument/2006/relationships"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3_3" styleLbl="node1">
                                        <dgm:varLst>
                                          <dgm:bulletEnabled val="1"/>
                                        </dgm:varLst>
                                        <dgm:alg type="tx"/>
                                        <dgm:shape xmlns:r="http://schemas.openxmlformats.org/officeDocument/2006/relationships"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67">
                                      <dgm:choose name="Name68">
                                        <dgm:if name="Name69" axis="ch ch" ptType="node node" st="2 1" cnt="1 0" func="cnt" op="gte" val="4">
                                          <dgm:layoutNode name="balance_34" styleLbl="alignAccFollowNode1">
                                            <dgm:varLst>
                                              <dgm:bulletEnabled val="1"/>
                                            </dgm:varLst>
                                            <dgm:alg type="sp"/>
                                            <dgm:shape xmlns:r="http://schemas.openxmlformats.org/officeDocument/2006/relationships" rot="4" type="rect" r:blip="">
                                              <dgm:adjLst/>
                                            </dgm:shape>
                                            <dgm:presOf/>
                                            <dgm:constrLst/>
                                            <dgm:ruleLst/>
                                          </dgm:layoutNode>
                                          <dgm:layoutNode name="right_34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4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4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34_4" styleLbl="node1">
                                            <dgm:varLst>
                                              <dgm:bulletEnabled val="1"/>
                                            </dgm:varLst>
                                            <dgm:alg type="tx"/>
                                            <dgm:shape xmlns:r="http://schemas.openxmlformats.org/officeDocument/2006/relationships" rot="4" type="roundRect" r:blip="">
                                              <dgm:adjLst/>
                                            </dgm:shape>
                                            <dgm:presOf axis="ch ch desOrSelf" ptType="node node node" st="2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4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4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34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70"/>
                                      </dgm:choose>
                                    </dgm:else>
                                  </dgm:choose>
                                </dgm:else>
                              </dgm:choose>
                            </dgm:else>
                          </dgm:choose>
                        </dgm:else>
                      </dgm:choose>
                    </dgm:if>
                    <dgm:else name="Name71">
                      <dgm:choose name="Name72">
                        <dgm:if name="Name73" axis="ch ch" ptType="node node" st="1 1" cnt="1 0" func="cnt" op="gte" val="4">
                          <dgm:choose name="Name74">
                            <dgm:if name="Name75" axis="ch ch" ptType="node node" st="2 1" cnt="1 0" func="cnt" op="equ" val="0">
                              <dgm:layoutNode name="balance_40" styleLbl="alignAccFollowNode1">
                                <dgm:varLst>
                                  <dgm:bulletEnabled val="1"/>
                                </dgm:varLst>
                                <dgm:alg type="sp"/>
                                <dgm:shape xmlns:r="http://schemas.openxmlformats.org/officeDocument/2006/relationships" rot="-4" type="rect" r:blip="">
                                  <dgm:adjLst/>
                                </dgm:shape>
                                <dgm:presOf/>
                                <dgm:constrLst/>
                                <dgm:ruleLst/>
                              </dgm:layoutNode>
                              <dgm:layoutNode name="left_40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0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0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0_4" styleLbl="node1">
                                <dgm:varLst>
                                  <dgm:bulletEnabled val="1"/>
                                </dgm:varLst>
                                <dgm:alg type="tx"/>
                                <dgm:shape xmlns:r="http://schemas.openxmlformats.org/officeDocument/2006/relationships" rot="-4" type="roundRect" r:blip="">
                                  <dgm:adjLst/>
                                </dgm:shape>
                                <dgm:presOf axis="ch ch desOrSelf" ptType="node node node" st="1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76">
                              <dgm:choose name="Name77">
                                <dgm:if name="Name78" axis="ch ch" ptType="node node" st="2 1" cnt="1 0" func="cnt" op="equ" val="1">
                                  <dgm:layoutNode name="balance_41" styleLbl="alignAccFollowNode1">
                                    <dgm:varLst>
                                      <dgm:bulletEnabled val="1"/>
                                    </dgm:varLst>
                                    <dgm:alg type="sp"/>
                                    <dgm:shape xmlns:r="http://schemas.openxmlformats.org/officeDocument/2006/relationships" rot="-4" type="rect" r:blip="">
                                      <dgm:adjLst/>
                                    </dgm:shape>
                                    <dgm:presOf/>
                                    <dgm:constrLst/>
                                    <dgm:ruleLst/>
                                  </dgm:layoutNode>
                                  <dgm:layoutNode name="left_41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1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1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1_4" styleLbl="node1">
                                    <dgm:varLst>
                                      <dgm:bulletEnabled val="1"/>
                                    </dgm:varLst>
                                    <dgm:alg type="tx"/>
                                    <dgm:shape xmlns:r="http://schemas.openxmlformats.org/officeDocument/2006/relationships" rot="-4" type="roundRect" r:blip="">
                                      <dgm:adjLst/>
                                    </dgm:shape>
                                    <dgm:presOf axis="ch ch desOrSelf" ptType="node node node" st="1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1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79">
                                  <dgm:choose name="Name80">
                                    <dgm:if name="Name81" axis="ch ch" ptType="node node" st="2 1" cnt="1 0" func="cnt" op="equ" val="2">
                                      <dgm:layoutNode name="balance_42" styleLbl="alignAccFollowNode1">
                                        <dgm:varLst>
                                          <dgm:bulletEnabled val="1"/>
                                        </dgm:varLst>
                                        <dgm:alg type="sp"/>
                                        <dgm:shape xmlns:r="http://schemas.openxmlformats.org/officeDocument/2006/relationships" rot="-4" type="rect" r:blip="">
                                          <dgm:adjLst/>
                                        </dgm:shape>
                                        <dgm:presOf/>
                                        <dgm:constrLst/>
                                        <dgm:ruleLst/>
                                      </dgm:layoutNode>
                                      <dgm:layoutNode name="left_42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2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2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2_4" styleLbl="node1">
                                        <dgm:varLst>
                                          <dgm:bulletEnabled val="1"/>
                                        </dgm:varLst>
                                        <dgm:alg type="tx"/>
                                        <dgm:shape xmlns:r="http://schemas.openxmlformats.org/officeDocument/2006/relationships" rot="-4" type="roundRect" r:blip="">
                                          <dgm:adjLst/>
                                        </dgm:shape>
                                        <dgm:presOf axis="ch ch desOrSelf" ptType="node node node" st="1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2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2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2">
                                      <dgm:choose name="Name83">
                                        <dgm:if name="Name84" axis="ch ch" ptType="node node" st="2 1" cnt="1 0" func="cnt" op="equ" val="3">
                                          <dgm:layoutNode name="balance_43" styleLbl="alignAccFollowNode1">
                                            <dgm:varLst>
                                              <dgm:bulletEnabled val="1"/>
                                            </dgm:varLst>
                                            <dgm:alg type="sp"/>
                                            <dgm:shape xmlns:r="http://schemas.openxmlformats.org/officeDocument/2006/relationships" rot="-4" type="rect" r:blip="">
                                              <dgm:adjLst/>
                                            </dgm:shape>
                                            <dgm:presOf/>
                                            <dgm:constrLst/>
                                            <dgm:ruleLst/>
                                          </dgm:layoutNode>
                                          <dgm:layoutNode name="left_43_1" styleLbl="node1">
                                            <dgm:varLst>
                                              <dgm:bulletEnabled val="1"/>
                                            </dgm:varLst>
                                            <dgm:alg type="tx"/>
                                            <dgm:shape xmlns:r="http://schemas.openxmlformats.org/officeDocument/2006/relationships" rot="-4"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3_2" styleLbl="node1">
                                            <dgm:varLst>
                                              <dgm:bulletEnabled val="1"/>
                                            </dgm:varLst>
                                            <dgm:alg type="tx"/>
                                            <dgm:shape xmlns:r="http://schemas.openxmlformats.org/officeDocument/2006/relationships" rot="-4"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3_3" styleLbl="node1">
                                            <dgm:varLst>
                                              <dgm:bulletEnabled val="1"/>
                                            </dgm:varLst>
                                            <dgm:alg type="tx"/>
                                            <dgm:shape xmlns:r="http://schemas.openxmlformats.org/officeDocument/2006/relationships" rot="-4"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3_4" styleLbl="node1">
                                            <dgm:varLst>
                                              <dgm:bulletEnabled val="1"/>
                                            </dgm:varLst>
                                            <dgm:alg type="tx"/>
                                            <dgm:shape xmlns:r="http://schemas.openxmlformats.org/officeDocument/2006/relationships" rot="-4" type="roundRect" r:blip="">
                                              <dgm:adjLst/>
                                            </dgm:shape>
                                            <dgm:presOf axis="ch ch desOrSelf" ptType="node node node" st="1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3_1" styleLbl="node1">
                                            <dgm:varLst>
                                              <dgm:bulletEnabled val="1"/>
                                            </dgm:varLst>
                                            <dgm:alg type="tx"/>
                                            <dgm:shape xmlns:r="http://schemas.openxmlformats.org/officeDocument/2006/relationships" rot="-4"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3_2" styleLbl="node1">
                                            <dgm:varLst>
                                              <dgm:bulletEnabled val="1"/>
                                            </dgm:varLst>
                                            <dgm:alg type="tx"/>
                                            <dgm:shape xmlns:r="http://schemas.openxmlformats.org/officeDocument/2006/relationships" rot="-4"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3_3" styleLbl="node1">
                                            <dgm:varLst>
                                              <dgm:bulletEnabled val="1"/>
                                            </dgm:varLst>
                                            <dgm:alg type="tx"/>
                                            <dgm:shape xmlns:r="http://schemas.openxmlformats.org/officeDocument/2006/relationships" rot="-4"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5">
                                          <dgm:choose name="Name86">
                                            <dgm:if name="Name87" axis="ch ch" ptType="node node" st="2 1" cnt="1 0" func="cnt" op="gte" val="4">
                                              <dgm:layoutNode name="balance_44" styleLbl="alignAccFollowNode1">
                                                <dgm:varLst>
                                                  <dgm:bulletEnabled val="1"/>
                                                </dgm:varLst>
                                                <dgm:alg type="sp"/>
                                                <dgm:shape xmlns:r="http://schemas.openxmlformats.org/officeDocument/2006/relationships" type="rect" r:blip="">
                                                  <dgm:adjLst/>
                                                </dgm:shape>
                                                <dgm:presOf/>
                                                <dgm:constrLst/>
                                                <dgm:ruleLst/>
                                              </dgm:layoutNode>
                                              <dgm:layoutNode name="right_44_1" styleLbl="node1">
                                                <dgm:varLst>
                                                  <dgm:bulletEnabled val="1"/>
                                                </dgm:varLst>
                                                <dgm:alg type="tx"/>
                                                <dgm:shape xmlns:r="http://schemas.openxmlformats.org/officeDocument/2006/relationships" type="roundRect" r:blip="">
                                                  <dgm:adjLst/>
                                                </dgm:shape>
                                                <dgm:presOf axis="ch ch desOrSelf" ptType="node node node" st="2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4_2" styleLbl="node1">
                                                <dgm:varLst>
                                                  <dgm:bulletEnabled val="1"/>
                                                </dgm:varLst>
                                                <dgm:alg type="tx"/>
                                                <dgm:shape xmlns:r="http://schemas.openxmlformats.org/officeDocument/2006/relationships" type="roundRect" r:blip="">
                                                  <dgm:adjLst/>
                                                </dgm:shape>
                                                <dgm:presOf axis="ch ch desOrSelf" ptType="node node node" st="2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4_3" styleLbl="node1">
                                                <dgm:varLst>
                                                  <dgm:bulletEnabled val="1"/>
                                                </dgm:varLst>
                                                <dgm:alg type="tx"/>
                                                <dgm:shape xmlns:r="http://schemas.openxmlformats.org/officeDocument/2006/relationships" type="roundRect" r:blip="">
                                                  <dgm:adjLst/>
                                                </dgm:shape>
                                                <dgm:presOf axis="ch ch desOrSelf" ptType="node node node" st="2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ight_44_4" styleLbl="node1">
                                                <dgm:varLst>
                                                  <dgm:bulletEnabled val="1"/>
                                                </dgm:varLst>
                                                <dgm:alg type="tx"/>
                                                <dgm:shape xmlns:r="http://schemas.openxmlformats.org/officeDocument/2006/relationships" type="roundRect" r:blip="">
                                                  <dgm:adjLst/>
                                                </dgm:shape>
                                                <dgm:presOf axis="ch ch desOrSelf" ptType="node node node" st="2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4_1" styleLbl="node1">
                                                <dgm:varLst>
                                                  <dgm:bulletEnabled val="1"/>
                                                </dgm:varLst>
                                                <dgm:alg type="tx"/>
                                                <dgm:shape xmlns:r="http://schemas.openxmlformats.org/officeDocument/2006/relationships" type="roundRect" r:blip="">
                                                  <dgm:adjLst/>
                                                </dgm:shape>
                                                <dgm:presOf axis="ch ch desOrSelf" ptType="node node node" st="1 1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4_2" styleLbl="node1">
                                                <dgm:varLst>
                                                  <dgm:bulletEnabled val="1"/>
                                                </dgm:varLst>
                                                <dgm:alg type="tx"/>
                                                <dgm:shape xmlns:r="http://schemas.openxmlformats.org/officeDocument/2006/relationships" type="roundRect" r:blip="">
                                                  <dgm:adjLst/>
                                                </dgm:shape>
                                                <dgm:presOf axis="ch ch desOrSelf" ptType="node node node" st="1 2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4_3" styleLbl="node1">
                                                <dgm:varLst>
                                                  <dgm:bulletEnabled val="1"/>
                                                </dgm:varLst>
                                                <dgm:alg type="tx"/>
                                                <dgm:shape xmlns:r="http://schemas.openxmlformats.org/officeDocument/2006/relationships" type="roundRect" r:blip="">
                                                  <dgm:adjLst/>
                                                </dgm:shape>
                                                <dgm:presOf axis="ch ch desOrSelf" ptType="node node node" st="1 3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left_44_4" styleLbl="node1">
                                                <dgm:varLst>
                                                  <dgm:bulletEnabled val="1"/>
                                                </dgm:varLst>
                                                <dgm:alg type="tx"/>
                                                <dgm:shape xmlns:r="http://schemas.openxmlformats.org/officeDocument/2006/relationships" type="roundRect" r:blip="">
                                                  <dgm:adjLst/>
                                                </dgm:shape>
                                                <dgm:presOf axis="ch ch desOrSelf" ptType="node node node" st="1 4 1" cnt="1 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8"/>
                                          </dgm:choose>
                                        </dgm:else>
                                      </dgm:choose>
                                    </dgm:else>
                                  </dgm:choose>
                                </dgm:else>
                              </dgm:choose>
                            </dgm:else>
                          </dgm:choose>
                        </dgm:if>
                        <dgm:else name="Name89"/>
                      </dgm:choose>
                    </dgm:else>
                  </dgm:choose>
                </dgm:else>
              </dgm:choose>
            </dgm:else>
          </dgm:choose>
        </dgm:else>
      </dgm:choose>
    </dgm:layoutNode>
  </dgm:layoutNode>
</dgm:layoutDef>
</file>

<file path=ppt/diagrams/layout5.xml><?xml version="1.0" encoding="utf-8"?>
<dgm:layoutDef xmlns:dgm="http://schemas.openxmlformats.org/drawingml/2006/diagram" xmlns:a="http://schemas.openxmlformats.org/drawingml/2006/main" uniqueId="urn:microsoft.com/office/officeart/2005/8/layout/hierarchy1">
  <dgm:title val=""/>
  <dgm:desc val=""/>
  <dgm:catLst>
    <dgm:cat type="hierarchy" pri="2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667"/>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w" for="ch" forName="background" refType="w" fact="0.9"/>
              <dgm:constr type="h" for="ch" forName="background" refType="w" refFor="ch" refForName="background" fact="0.635"/>
              <dgm:constr type="t" for="ch" forName="background"/>
              <dgm:constr type="l" for="ch" forName="background"/>
              <dgm:constr type="w" for="ch" forName="text" refType="w" fact="0.9"/>
              <dgm:constr type="h" for="ch" forName="text" refType="w" refFor="ch" refForName="text" fact="0.635"/>
              <dgm:constr type="t" for="ch" forName="text" refType="w" fact="0.095"/>
              <dgm:constr type="l" for="ch" forName="text" refType="w" fact="0.1"/>
            </dgm:constrLst>
            <dgm:ruleLst/>
            <dgm:layoutNode name="background" styleLbl="node0" moveWith="text">
              <dgm:alg type="sp"/>
              <dgm:shape xmlns:r="http://schemas.openxmlformats.org/officeDocument/2006/relationships" type="roundRect" r:blip="">
                <dgm:adjLst>
                  <dgm:adj idx="1" val="0.1"/>
                </dgm:adjLst>
              </dgm:shape>
              <dgm:presOf/>
              <dgm:constrLst/>
              <dgm:ruleLst/>
            </dgm:layoutNode>
            <dgm:layoutNode name="text" styleLbl="fgAcc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background"/>
                    <dgm:param type="dstNode" val="background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w" for="ch" forName="background2" refType="w" fact="0.9"/>
                      <dgm:constr type="h" for="ch" forName="background2" refType="w" refFor="ch" refForName="background2" fact="0.635"/>
                      <dgm:constr type="t" for="ch" forName="background2"/>
                      <dgm:constr type="l" for="ch" forName="background2"/>
                      <dgm:constr type="w" for="ch" forName="text2" refType="w" fact="0.9"/>
                      <dgm:constr type="h" for="ch" forName="text2" refType="w" refFor="ch" refForName="text2" fact="0.635"/>
                      <dgm:constr type="t" for="ch" forName="text2" refType="w" fact="0.095"/>
                      <dgm:constr type="l" for="ch" forName="text2" refType="w" fact="0.1"/>
                    </dgm:constrLst>
                    <dgm:ruleLst/>
                    <dgm:layoutNode name="background2" moveWith="text2">
                      <dgm:alg type="sp"/>
                      <dgm:shape xmlns:r="http://schemas.openxmlformats.org/officeDocument/2006/relationships" type="roundRect" r:blip="">
                        <dgm:adjLst>
                          <dgm:adj idx="1" val="0.1"/>
                        </dgm:adjLst>
                      </dgm:shape>
                      <dgm:presOf/>
                      <dgm:constrLst/>
                      <dgm:ruleLst/>
                    </dgm:layoutNode>
                    <dgm:layoutNode name="text2" styleLbl="fgAcc2">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background2"/>
                            <dgm:param type="dstNode" val="background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w" for="ch" forName="background3" refType="w" fact="0.9"/>
                              <dgm:constr type="h" for="ch" forName="background3" refType="w" refFor="ch" refForName="background3" fact="0.635"/>
                              <dgm:constr type="t" for="ch" forName="background3"/>
                              <dgm:constr type="l" for="ch" forName="background3"/>
                              <dgm:constr type="w" for="ch" forName="text3" refType="w" fact="0.9"/>
                              <dgm:constr type="h" for="ch" forName="text3" refType="w" refFor="ch" refForName="text3" fact="0.635"/>
                              <dgm:constr type="t" for="ch" forName="text3" refType="w" fact="0.095"/>
                              <dgm:constr type="l" for="ch" forName="text3" refType="w" fact="0.1"/>
                            </dgm:constrLst>
                            <dgm:ruleLst/>
                            <dgm:layoutNode name="background3" moveWith="text3">
                              <dgm:alg type="sp"/>
                              <dgm:shape xmlns:r="http://schemas.openxmlformats.org/officeDocument/2006/relationships" type="roundRect" r:blip="">
                                <dgm:adjLst>
                                  <dgm:adj idx="1" val="0.1"/>
                                </dgm:adjLst>
                              </dgm:shape>
                              <dgm:presOf/>
                              <dgm:constrLst/>
                              <dgm:ruleLst/>
                            </dgm:layoutNode>
                            <dgm:layoutNode name="text3" styleLbl="fgAcc3">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background3"/>
                                        <dgm:param type="dstNode" val="background4"/>
                                      </dgm:alg>
                                    </dgm:if>
                                    <dgm:else name="Name26">
                                      <dgm:alg type="conn">
                                        <dgm:param type="dim" val="1D"/>
                                        <dgm:param type="endSty" val="noArr"/>
                                        <dgm:param type="connRout" val="bend"/>
                                        <dgm:param type="bendPt" val="end"/>
                                        <dgm:param type="begPts" val="bCtr"/>
                                        <dgm:param type="endPts" val="tCtr"/>
                                        <dgm:param type="srcNode" val="background4"/>
                                        <dgm:param type="dstNode" val="background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w" for="ch" forName="background4" refType="w" fact="0.9"/>
                                      <dgm:constr type="h" for="ch" forName="background4" refType="w" refFor="ch" refForName="background4" fact="0.635"/>
                                      <dgm:constr type="t" for="ch" forName="background4"/>
                                      <dgm:constr type="l" for="ch" forName="background4"/>
                                      <dgm:constr type="w" for="ch" forName="text4" refType="w" fact="0.9"/>
                                      <dgm:constr type="h" for="ch" forName="text4" refType="w" refFor="ch" refForName="text4" fact="0.635"/>
                                      <dgm:constr type="t" for="ch" forName="text4" refType="w" fact="0.095"/>
                                      <dgm:constr type="l" for="ch" forName="text4" refType="w" fact="0.1"/>
                                    </dgm:constrLst>
                                    <dgm:ruleLst/>
                                    <dgm:layoutNode name="background4" moveWith="text4">
                                      <dgm:alg type="sp"/>
                                      <dgm:shape xmlns:r="http://schemas.openxmlformats.org/officeDocument/2006/relationships" type="roundRect" r:blip="">
                                        <dgm:adjLst>
                                          <dgm:adj idx="1" val="0.1"/>
                                        </dgm:adjLst>
                                      </dgm:shape>
                                      <dgm:presOf/>
                                      <dgm:constrLst/>
                                      <dgm:ruleLst/>
                                    </dgm:layoutNode>
                                    <dgm:layoutNode name="text4" styleLbl="fgAcc4">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layout6.xml><?xml version="1.0" encoding="utf-8"?>
<dgm:layoutDef xmlns:dgm="http://schemas.openxmlformats.org/drawingml/2006/diagram" xmlns:a="http://schemas.openxmlformats.org/drawingml/2006/main" uniqueId="urn:microsoft.com/office/officeart/2009/3/layout/StepUpProcess">
  <dgm:title val=""/>
  <dgm:desc val=""/>
  <dgm:catLst>
    <dgm:cat type="process" pri="1300"/>
  </dgm:catLst>
  <dgm:sampData>
    <dgm:dataModel>
      <dgm:ptLst>
        <dgm:pt modelId="0" type="doc"/>
        <dgm:pt modelId="10">
          <dgm:prSet phldr="1"/>
        </dgm:pt>
        <dgm:pt modelId="20">
          <dgm:prSet phldr="1"/>
        </dgm:pt>
        <dgm:pt modelId="30">
          <dgm:prSet phldr="1"/>
        </dgm:pt>
      </dgm:ptLst>
      <dgm:cxnLst>
        <dgm:cxn modelId="60" srcId="0" destId="10" srcOrd="0" destOrd="0"/>
        <dgm:cxn modelId="70" srcId="0" destId="20" srcOrd="1" destOrd="0"/>
        <dgm:cxn modelId="80" srcId="0" destId="30" srcOrd="2" destOrd="0"/>
      </dgm:cxnLst>
      <dgm:bg/>
      <dgm:whole/>
    </dgm:dataModel>
  </dgm:sampData>
  <dgm:styleData>
    <dgm:dataModel>
      <dgm:ptLst>
        <dgm:pt modelId="0" type="doc"/>
        <dgm:pt modelId="10">
          <dgm:prSet phldr="1"/>
        </dgm:pt>
        <dgm:pt modelId="20">
          <dgm:prSet phldr="1"/>
        </dgm:pt>
      </dgm:ptLst>
      <dgm:cxnLst>
        <dgm:cxn modelId="60" srcId="0" destId="10" srcOrd="0" destOrd="0"/>
        <dgm:cxn modelId="70" srcId="0" destId="20" srcOrd="1" destOrd="0"/>
      </dgm:cxnLst>
      <dgm:bg/>
      <dgm:whole/>
    </dgm:dataModel>
  </dgm:styleData>
  <dgm:clrData>
    <dgm:dataModel>
      <dgm:ptLst>
        <dgm:pt modelId="0" type="doc"/>
        <dgm:pt modelId="10">
          <dgm:prSet phldr="1"/>
        </dgm:pt>
        <dgm:pt modelId="20">
          <dgm:prSet phldr="1"/>
        </dgm:pt>
        <dgm:pt modelId="30">
          <dgm:prSet phldr="1"/>
        </dgm:pt>
        <dgm:pt modelId="40">
          <dgm:prSet phldr="1"/>
        </dgm:pt>
      </dgm:ptLst>
      <dgm:cxnLst>
        <dgm:cxn modelId="60" srcId="0" destId="10" srcOrd="0" destOrd="0"/>
        <dgm:cxn modelId="70" srcId="0" destId="20" srcOrd="1" destOrd="0"/>
        <dgm:cxn modelId="80" srcId="0" destId="30" srcOrd="2" destOrd="0"/>
        <dgm:cxn modelId="90" srcId="0" destId="40" srcOrd="3" destOrd="0"/>
      </dgm:cxnLst>
      <dgm:bg/>
      <dgm:whole/>
    </dgm:dataModel>
  </dgm:clrData>
  <dgm:layoutNode name="rootnode">
    <dgm:varLst>
      <dgm:chMax/>
      <dgm:chPref/>
      <dgm:dir/>
      <dgm:animLvl val="lvl"/>
    </dgm:varLst>
    <dgm:choose name="Name0">
      <dgm:if name="Name1" func="var" arg="dir" op="equ" val="norm">
        <dgm:alg type="snake">
          <dgm:param type="grDir" val="bL"/>
          <dgm:param type="flowDir" val="row"/>
          <dgm:param type="off" val="off"/>
          <dgm:param type="bkpt" val="fixed"/>
          <dgm:param type="bkPtFixedVal" val="1"/>
        </dgm:alg>
      </dgm:if>
      <dgm:else name="Name2">
        <dgm:alg type="snake">
          <dgm:param type="grDir" val="bR"/>
          <dgm:param type="flowDir" val="row"/>
          <dgm:param type="off" val="off"/>
          <dgm:param type="bkpt" val="fixed"/>
          <dgm:param type="bkPtFixedVal" val="1"/>
        </dgm:alg>
      </dgm:else>
    </dgm:choose>
    <dgm:shape xmlns:r="http://schemas.openxmlformats.org/officeDocument/2006/relationships" r:blip="">
      <dgm:adjLst/>
    </dgm:shape>
    <dgm:constrLst>
      <dgm:constr type="alignOff" forName="rootnode" val="1"/>
      <dgm:constr type="primFontSz" for="des" ptType="node" op="equ" val="65"/>
      <dgm:constr type="w" for="ch" forName="composite" refType="w"/>
      <dgm:constr type="h" for="ch" forName="composite" refType="h"/>
      <dgm:constr type="sp" refType="h" refFor="ch" refForName="composite" op="equ" fact="-0.765"/>
      <dgm:constr type="w" for="ch" forName="sibTrans" refType="w" fact="0.103"/>
      <dgm:constr type="h" for="ch" forName="sibTrans" refType="h" fact="0.103"/>
    </dgm:constrLst>
    <dgm:forEach name="nodesForEach" axis="ch" ptType="node">
      <dgm:layoutNode name="composite">
        <dgm:alg type="composite">
          <dgm:param type="ar" val="0.861"/>
        </dgm:alg>
        <dgm:shape xmlns:r="http://schemas.openxmlformats.org/officeDocument/2006/relationships" r:blip="">
          <dgm:adjLst/>
        </dgm:shape>
        <dgm:choose name="Name3">
          <dgm:if name="Name4" func="var" arg="dir" op="equ" val="norm">
            <dgm:constrLst>
              <dgm:constr type="l" for="ch" forName="LShape" refType="w" fact="0"/>
              <dgm:constr type="t" for="ch" forName="LShape" refType="h" fact="0.2347"/>
              <dgm:constr type="w" for="ch" forName="LShape" refType="w" fact="0.998"/>
              <dgm:constr type="h" for="ch" forName="LShape" refType="h" fact="0.5164"/>
              <dgm:constr type="r" for="ch" forName="ParentText" refType="w"/>
              <dgm:constr type="t" for="ch" forName="ParentText" refType="h" fact="0.32"/>
              <dgm:constr type="w" for="ch" forName="ParentText" refType="w" fact="0.901"/>
              <dgm:constr type="h" for="ch" forName="ParentText" refType="h" fact="0.68"/>
              <dgm:constr type="l" for="ch" forName="Triangle" refType="w" fact="0.83"/>
              <dgm:constr type="t" for="ch" forName="Triangle" refType="h" fact="0"/>
              <dgm:constr type="w" for="ch" forName="Triangle" refType="w" fact="0.17"/>
              <dgm:constr type="h" for="ch" forName="Triangle" refType="w" refFor="ch" refForName="Triangle"/>
            </dgm:constrLst>
          </dgm:if>
          <dgm:else name="Name5">
            <dgm:constrLst>
              <dgm:constr type="l" for="ch" forName="LShape" refType="w" fact="0.002"/>
              <dgm:constr type="t" for="ch" forName="LShape" refType="h" fact="0.2347"/>
              <dgm:constr type="w" for="ch" forName="LShape" refType="w"/>
              <dgm:constr type="h" for="ch" forName="LShape" refType="h" fact="0.5164"/>
              <dgm:constr type="l" for="ch" forName="ParentText" refType="w" fact="0"/>
              <dgm:constr type="t" for="ch" forName="ParentText" refType="h" fact="0.32"/>
              <dgm:constr type="w" for="ch" forName="ParentText" refType="w" fact="0.902"/>
              <dgm:constr type="h" for="ch" forName="ParentText" refType="h" fact="0.68"/>
              <dgm:constr type="l" for="ch" forName="Triangle" refType="w" fact="0"/>
              <dgm:constr type="t" for="ch" forName="Triangle" refType="h" fact="0"/>
              <dgm:constr type="w" for="ch" forName="Triangle" refType="w" fact="0.17"/>
              <dgm:constr type="h" for="ch" forName="Triangle" refType="w" refFor="ch" refForName="Triangle"/>
            </dgm:constrLst>
          </dgm:else>
        </dgm:choose>
        <dgm:layoutNode name="LShape" styleLbl="alignNode1">
          <dgm:alg type="sp"/>
          <dgm:choose name="Name6">
            <dgm:if name="Name7" func="var" arg="dir" op="equ" val="norm">
              <dgm:shape xmlns:r="http://schemas.openxmlformats.org/officeDocument/2006/relationships" rot="90" type="corner" r:blip="">
                <dgm:adjLst>
                  <dgm:adj idx="1" val="0.1612"/>
                  <dgm:adj idx="2" val="0.1611"/>
                </dgm:adjLst>
              </dgm:shape>
            </dgm:if>
            <dgm:else name="Name8">
              <dgm:shape xmlns:r="http://schemas.openxmlformats.org/officeDocument/2006/relationships" rot="180" type="corner" r:blip="">
                <dgm:adjLst>
                  <dgm:adj idx="1" val="0.1612"/>
                  <dgm:adj idx="2" val="0.1611"/>
                </dgm:adjLst>
              </dgm:shape>
            </dgm:else>
          </dgm:choose>
          <dgm:presOf/>
        </dgm:layoutNode>
        <dgm:layoutNode name="ParentText" styleLbl="revTx">
          <dgm:varLst>
            <dgm:chMax val="0"/>
            <dgm:chPref val="0"/>
            <dgm:bulletEnabled val="1"/>
          </dgm:varLst>
          <dgm:alg type="tx">
            <dgm:param type="parTxLTRAlign" val="l"/>
            <dgm:param type="txAnchorVert" val="t"/>
          </dgm:alg>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choose name="Name9">
          <dgm:if name="Name10" axis="followSib" ptType="node" func="cnt" op="gte" val="1">
            <dgm:layoutNode name="Triangle" styleLbl="alignNode1">
              <dgm:alg type="sp"/>
              <dgm:choose name="Name11">
                <dgm:if name="Name12" func="var" arg="dir" op="equ" val="norm">
                  <dgm:shape xmlns:r="http://schemas.openxmlformats.org/officeDocument/2006/relationships" type="triangle" r:blip="">
                    <dgm:adjLst>
                      <dgm:adj idx="1" val="1"/>
                    </dgm:adjLst>
                  </dgm:shape>
                </dgm:if>
                <dgm:else name="Name13">
                  <dgm:shape xmlns:r="http://schemas.openxmlformats.org/officeDocument/2006/relationships" rot="90" type="triangle" r:blip="">
                    <dgm:adjLst>
                      <dgm:adj idx="1" val="1"/>
                    </dgm:adjLst>
                  </dgm:shape>
                </dgm:else>
              </dgm:choose>
              <dgm:presOf/>
            </dgm:layoutNode>
          </dgm:if>
          <dgm:else name="Name14"/>
        </dgm:choose>
      </dgm:layoutNode>
      <dgm:forEach name="sibTransForEach" axis="followSib" ptType="sibTrans" cnt="1">
        <dgm:layoutNode name="sibTrans">
          <dgm:alg type="composite">
            <dgm:param type="ar" val="0.861"/>
          </dgm:alg>
          <dgm:constrLst>
            <dgm:constr type="w" for="ch" forName="space" refType="w"/>
            <dgm:constr type="h" for="ch" forName="space" refType="w"/>
          </dgm:constrLst>
          <dgm:layoutNode name="space" styleLbl="alignNode1">
            <dgm:alg type="sp"/>
            <dgm:shape xmlns:r="http://schemas.openxmlformats.org/officeDocument/2006/relationships" r:blip="">
              <dgm:adjLst/>
            </dgm:shape>
            <dgm:presOf/>
          </dgm:layoutNode>
        </dgm:layoutNode>
      </dgm:forEach>
    </dgm:forEach>
  </dgm:layoutNode>
</dgm:layoutDef>
</file>

<file path=ppt/diagrams/layout7.xml><?xml version="1.0" encoding="utf-8"?>
<dgm:layoutDef xmlns:dgm="http://schemas.openxmlformats.org/drawingml/2006/diagram" xmlns:a="http://schemas.openxmlformats.org/drawingml/2006/main" uniqueId="urn:microsoft.com/office/officeart/2005/8/layout/cycle4">
  <dgm:title val=""/>
  <dgm:desc val=""/>
  <dgm:catLst>
    <dgm:cat type="relationship" pri="26000"/>
    <dgm:cat type="cycle" pri="13000"/>
    <dgm:cat type="matrix" pri="4000"/>
  </dgm:catLst>
  <dgm:sampData>
    <dgm:dataModel>
      <dgm:ptLst>
        <dgm:pt modelId="0" type="doc"/>
        <dgm:pt modelId="1">
          <dgm:prSet phldr="1"/>
        </dgm:pt>
        <dgm:pt modelId="11">
          <dgm:prSet phldr="1"/>
        </dgm:pt>
        <dgm:pt modelId="2">
          <dgm:prSet phldr="1"/>
        </dgm:pt>
        <dgm:pt modelId="21">
          <dgm:prSet phldr="1"/>
        </dgm:pt>
        <dgm:pt modelId="3">
          <dgm:prSet phldr="1"/>
        </dgm:pt>
        <dgm:pt modelId="31">
          <dgm:prSet phldr="1"/>
        </dgm:pt>
        <dgm:pt modelId="4">
          <dgm:prSet phldr="1"/>
        </dgm:pt>
        <dgm:pt modelId="41">
          <dgm:prSet phldr="1"/>
        </dgm:pt>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sampData>
  <dgm:style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cycleMatrixDiagram">
    <dgm:varLst>
      <dgm:chMax val="1"/>
      <dgm:dir/>
      <dgm:animLvl val="lvl"/>
      <dgm:resizeHandles val="exact"/>
    </dgm:varLst>
    <dgm:alg type="composite">
      <dgm:param type="ar" val="1.3"/>
    </dgm:alg>
    <dgm:shape xmlns:r="http://schemas.openxmlformats.org/officeDocument/2006/relationships" r:blip="">
      <dgm:adjLst/>
    </dgm:shape>
    <dgm:presOf/>
    <dgm:constrLst>
      <dgm:constr type="w" for="ch" forName="children" refType="w"/>
      <dgm:constr type="h" for="ch" forName="children" refType="w" refFor="ch" refForName="children" fact="0.77"/>
      <dgm:constr type="ctrX" for="ch" forName="children" refType="w" fact="0.5"/>
      <dgm:constr type="ctrY" for="ch" forName="children" refType="h" fact="0.5"/>
      <dgm:constr type="w" for="ch" forName="circle" refType="w"/>
      <dgm:constr type="h" for="ch" forName="circle" refType="h"/>
      <dgm:constr type="ctrX" for="ch" forName="circle" refType="w" fact="0.5"/>
      <dgm:constr type="ctrY" for="ch" forName="circle" refType="h" fact="0.5"/>
      <dgm:constr type="w" for="ch" forName="center1" refType="w" fact="0.115"/>
      <dgm:constr type="h" for="ch" forName="center1" refType="w" fact="0.1"/>
      <dgm:constr type="ctrX" for="ch" forName="center1" refType="w" fact="0.5"/>
      <dgm:constr type="ctrY" for="ch" forName="center1" refType="h" fact="0.475"/>
      <dgm:constr type="w" for="ch" forName="center2" refType="w" fact="0.115"/>
      <dgm:constr type="h" for="ch" forName="center2" refType="w" fact="0.1"/>
      <dgm:constr type="ctrX" for="ch" forName="center2" refType="w" fact="0.5"/>
      <dgm:constr type="ctrY" for="ch" forName="center2" refType="h" fact="0.525"/>
    </dgm:constrLst>
    <dgm:ruleLst/>
    <dgm:choose name="Name0">
      <dgm:if name="Name1" axis="ch" ptType="node" func="cnt" op="gte" val="1">
        <dgm:layoutNode name="children">
          <dgm:alg type="composite">
            <dgm:param type="ar" val="1.3"/>
          </dgm:alg>
          <dgm:shape xmlns:r="http://schemas.openxmlformats.org/officeDocument/2006/relationships" r:blip="">
            <dgm:adjLst/>
          </dgm:shape>
          <dgm:presOf/>
          <dgm:choose name="Name2">
            <dgm:if name="Name3" func="var" arg="dir" op="equ" val="norm">
              <dgm:constrLst>
                <dgm:constr type="primFontSz" for="des" ptType="node" op="equ" val="65"/>
                <dgm:constr type="w" for="ch" forName="child1group" refType="w" fact="0.38"/>
                <dgm:constr type="h" for="ch" forName="child1group" refType="h" fact="0.32"/>
                <dgm:constr type="t" for="ch" forName="child1group"/>
                <dgm:constr type="l" for="ch" forName="child1group"/>
                <dgm:constr type="w" for="ch" forName="child2group" refType="w" fact="0.38"/>
                <dgm:constr type="h" for="ch" forName="child2group" refType="h" fact="0.32"/>
                <dgm:constr type="t" for="ch" forName="child2group"/>
                <dgm:constr type="r" for="ch" forName="child2group" refType="w"/>
                <dgm:constr type="w" for="ch" forName="child3group" refType="w" fact="0.38"/>
                <dgm:constr type="h" for="ch" forName="child3group" refType="h" fact="0.32"/>
                <dgm:constr type="b" for="ch" forName="child3group" refType="h"/>
                <dgm:constr type="r" for="ch" forName="child3group" refType="w"/>
                <dgm:constr type="w" for="ch" forName="child4group" refType="w" fact="0.38"/>
                <dgm:constr type="h" for="ch" forName="child4group" refType="h" fact="0.32"/>
                <dgm:constr type="b" for="ch" forName="child4group" refType="h"/>
                <dgm:constr type="l" for="ch" forName="child4group"/>
              </dgm:constrLst>
            </dgm:if>
            <dgm:else name="Name4">
              <dgm:constrLst>
                <dgm:constr type="primFontSz" for="des" ptType="node" op="equ" val="65"/>
                <dgm:constr type="w" for="ch" forName="child1group" refType="w" fact="0.38"/>
                <dgm:constr type="h" for="ch" forName="child1group" refType="h" fact="0.32"/>
                <dgm:constr type="t" for="ch" forName="child1group"/>
                <dgm:constr type="r" for="ch" forName="child1group" refType="w"/>
                <dgm:constr type="w" for="ch" forName="child2group" refType="w" fact="0.38"/>
                <dgm:constr type="h" for="ch" forName="child2group" refType="h" fact="0.32"/>
                <dgm:constr type="t" for="ch" forName="child2group"/>
                <dgm:constr type="l" for="ch" forName="child2group"/>
                <dgm:constr type="w" for="ch" forName="child3group" refType="w" fact="0.38"/>
                <dgm:constr type="h" for="ch" forName="child3group" refType="h" fact="0.32"/>
                <dgm:constr type="b" for="ch" forName="child3group" refType="h"/>
                <dgm:constr type="l" for="ch" forName="child3group"/>
                <dgm:constr type="w" for="ch" forName="child4group" refType="w" fact="0.38"/>
                <dgm:constr type="h" for="ch" forName="child4group" refType="h" fact="0.32"/>
                <dgm:constr type="b" for="ch" forName="child4group" refType="h"/>
                <dgm:constr type="r" for="ch" forName="child4group" refType="w"/>
              </dgm:constrLst>
            </dgm:else>
          </dgm:choose>
          <dgm:ruleLst/>
          <dgm:choose name="Name5">
            <dgm:if name="Name6" axis="ch ch" ptType="node node" st="1 1" cnt="1 0" func="cnt" op="gte" val="1">
              <dgm:layoutNode name="child1group">
                <dgm:alg type="composite">
                  <dgm:param type="horzAlign" val="none"/>
                  <dgm:param type="vertAlign" val="none"/>
                </dgm:alg>
                <dgm:shape xmlns:r="http://schemas.openxmlformats.org/officeDocument/2006/relationships" r:blip="">
                  <dgm:adjLst/>
                </dgm:shape>
                <dgm:presOf/>
                <dgm:choose name="Name7">
                  <dgm:if name="Name8" func="var" arg="dir" op="equ" val="norm">
                    <dgm:constrLst>
                      <dgm:constr type="w" for="ch" forName="child1" refType="w"/>
                      <dgm:constr type="h" for="ch" forName="child1" refType="h"/>
                      <dgm:constr type="t" for="ch" forName="child1"/>
                      <dgm:constr type="l" for="ch" forName="child1"/>
                      <dgm:constr type="w" for="ch" forName="child1Text" refType="w" fact="0.7"/>
                      <dgm:constr type="h" for="ch" forName="child1Text" refType="h" fact="0.75"/>
                      <dgm:constr type="t" for="ch" forName="child1Text"/>
                      <dgm:constr type="l" for="ch" forName="child1Text"/>
                    </dgm:constrLst>
                  </dgm:if>
                  <dgm:else name="Name9">
                    <dgm:constrLst>
                      <dgm:constr type="w" for="ch" forName="child1" refType="w"/>
                      <dgm:constr type="h" for="ch" forName="child1" refType="h"/>
                      <dgm:constr type="t" for="ch" forName="child1"/>
                      <dgm:constr type="r" for="ch" forName="child1" refType="w"/>
                      <dgm:constr type="w" for="ch" forName="child1Text" refType="w" fact="0.7"/>
                      <dgm:constr type="h" for="ch" forName="child1Text" refType="h" fact="0.75"/>
                      <dgm:constr type="t" for="ch" forName="child1Text"/>
                      <dgm:constr type="r" for="ch" forName="child1Text" refType="w"/>
                    </dgm:constrLst>
                  </dgm:else>
                </dgm:choose>
                <dgm:ruleLst/>
                <dgm:layoutNode name="child1" styleLbl="bgAcc1">
                  <dgm:alg type="sp"/>
                  <dgm:shape xmlns:r="http://schemas.openxmlformats.org/officeDocument/2006/relationships" type="roundRect" r:blip="" zOrderOff="-2">
                    <dgm:adjLst>
                      <dgm:adj idx="1" val="0.1"/>
                    </dgm:adjLst>
                  </dgm:shape>
                  <dgm:presOf axis="ch des" ptType="node node" st="1 1" cnt="1 0"/>
                  <dgm:constrLst/>
                  <dgm:ruleLst/>
                </dgm:layoutNode>
                <dgm:layoutNode name="child1Text" styleLbl="bgAcc1">
                  <dgm:varLst>
                    <dgm:bulletEnabled val="1"/>
                  </dgm:varLst>
                  <dgm:alg type="tx">
                    <dgm:param type="stBulletLvl" val="1"/>
                  </dgm:alg>
                  <dgm:shape xmlns:r="http://schemas.openxmlformats.org/officeDocument/2006/relationships" type="roundRect" r:blip="" zOrderOff="-2" hideGeom="1">
                    <dgm:adjLst>
                      <dgm:adj idx="1" val="0.1"/>
                    </dgm:adjLst>
                  </dgm:shape>
                  <dgm:presOf axis="ch des" ptType="node node" st="1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if>
            <dgm:else name="Name10"/>
          </dgm:choose>
          <dgm:choose name="Name11">
            <dgm:if name="Name12" axis="ch ch" ptType="node node" st="2 1" cnt="1 0" func="cnt" op="gte" val="1">
              <dgm:layoutNode name="child2group">
                <dgm:alg type="composite">
                  <dgm:param type="horzAlign" val="none"/>
                  <dgm:param type="vertAlign" val="none"/>
                </dgm:alg>
                <dgm:shape xmlns:r="http://schemas.openxmlformats.org/officeDocument/2006/relationships" r:blip="">
                  <dgm:adjLst/>
                </dgm:shape>
                <dgm:choose name="Name13">
                  <dgm:if name="Name14" func="var" arg="dir" op="equ" val="norm">
                    <dgm:constrLst>
                      <dgm:constr type="w" for="ch" forName="child2" refType="w"/>
                      <dgm:constr type="h" for="ch" forName="child2" refType="h"/>
                      <dgm:constr type="t" for="ch" forName="child2"/>
                      <dgm:constr type="r" for="ch" forName="child2" refType="w"/>
                      <dgm:constr type="w" for="ch" forName="child2Text" refType="w" fact="0.7"/>
                      <dgm:constr type="h" for="ch" forName="child2Text" refType="h" fact="0.75"/>
                      <dgm:constr type="t" for="ch" forName="child2Text"/>
                      <dgm:constr type="r" for="ch" forName="child2Text" refType="w"/>
                    </dgm:constrLst>
                  </dgm:if>
                  <dgm:else name="Name15">
                    <dgm:constrLst>
                      <dgm:constr type="w" for="ch" forName="child2" refType="w"/>
                      <dgm:constr type="h" for="ch" forName="child2" refType="h"/>
                      <dgm:constr type="t" for="ch" forName="child2"/>
                      <dgm:constr type="l" for="ch" forName="child2"/>
                      <dgm:constr type="w" for="ch" forName="child2Text" refType="w" fact="0.7"/>
                      <dgm:constr type="h" for="ch" forName="child2Text" refType="h" fact="0.75"/>
                      <dgm:constr type="t" for="ch" forName="child2Text"/>
                      <dgm:constr type="l" for="ch" forName="child2Text"/>
                    </dgm:constrLst>
                  </dgm:else>
                </dgm:choose>
                <dgm:ruleLst/>
                <dgm:layoutNode name="child2" styleLbl="bgAcc1">
                  <dgm:alg type="sp"/>
                  <dgm:shape xmlns:r="http://schemas.openxmlformats.org/officeDocument/2006/relationships" type="roundRect" r:blip="" zOrderOff="-2">
                    <dgm:adjLst>
                      <dgm:adj idx="1" val="0.1"/>
                    </dgm:adjLst>
                  </dgm:shape>
                  <dgm:presOf axis="ch des" ptType="node node" st="2 1" cnt="1 0"/>
                  <dgm:constrLst/>
                  <dgm:ruleLst/>
                </dgm:layoutNode>
                <dgm:layoutNode name="child2Text" styleLbl="bgAcc1">
                  <dgm:varLst>
                    <dgm:bulletEnabled val="1"/>
                  </dgm:varLst>
                  <dgm:alg type="tx">
                    <dgm:param type="stBulletLvl" val="1"/>
                  </dgm:alg>
                  <dgm:shape xmlns:r="http://schemas.openxmlformats.org/officeDocument/2006/relationships" type="roundRect" r:blip="" zOrderOff="-2" hideGeom="1">
                    <dgm:adjLst>
                      <dgm:adj idx="1" val="0.1"/>
                    </dgm:adjLst>
                  </dgm:shape>
                  <dgm:presOf axis="ch des" ptType="node node" st="2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if>
            <dgm:else name="Name16"/>
          </dgm:choose>
          <dgm:choose name="Name17">
            <dgm:if name="Name18" axis="ch ch" ptType="node node" st="3 1" cnt="1 0" func="cnt" op="gte" val="1">
              <dgm:layoutNode name="child3group">
                <dgm:alg type="composite">
                  <dgm:param type="horzAlign" val="none"/>
                  <dgm:param type="vertAlign" val="none"/>
                </dgm:alg>
                <dgm:shape xmlns:r="http://schemas.openxmlformats.org/officeDocument/2006/relationships" r:blip="">
                  <dgm:adjLst/>
                </dgm:shape>
                <dgm:presOf/>
                <dgm:choose name="Name19">
                  <dgm:if name="Name20" func="var" arg="dir" op="equ" val="norm">
                    <dgm:constrLst>
                      <dgm:constr type="w" for="ch" forName="child3" refType="w"/>
                      <dgm:constr type="h" for="ch" forName="child3" refType="h"/>
                      <dgm:constr type="b" for="ch" forName="child3" refType="h"/>
                      <dgm:constr type="r" for="ch" forName="child3" refType="w"/>
                      <dgm:constr type="w" for="ch" forName="child3Text" refType="w" fact="0.7"/>
                      <dgm:constr type="h" for="ch" forName="child3Text" refType="h" fact="0.75"/>
                      <dgm:constr type="b" for="ch" forName="child3Text" refType="h"/>
                      <dgm:constr type="r" for="ch" forName="child3Text" refType="w"/>
                    </dgm:constrLst>
                  </dgm:if>
                  <dgm:else name="Name21">
                    <dgm:constrLst>
                      <dgm:constr type="w" for="ch" forName="child3" refType="w"/>
                      <dgm:constr type="h" for="ch" forName="child3" refType="h"/>
                      <dgm:constr type="b" for="ch" forName="child3" refType="h"/>
                      <dgm:constr type="l" for="ch" forName="child3"/>
                      <dgm:constr type="w" for="ch" forName="child3Text" refType="w" fact="0.7"/>
                      <dgm:constr type="h" for="ch" forName="child3Text" refType="h" fact="0.75"/>
                      <dgm:constr type="b" for="ch" forName="child3Text" refType="h"/>
                      <dgm:constr type="l" for="ch" forName="child3Text"/>
                    </dgm:constrLst>
                  </dgm:else>
                </dgm:choose>
                <dgm:ruleLst/>
                <dgm:layoutNode name="child3" styleLbl="bgAcc1">
                  <dgm:alg type="sp"/>
                  <dgm:shape xmlns:r="http://schemas.openxmlformats.org/officeDocument/2006/relationships" type="roundRect" r:blip="" zOrderOff="-4">
                    <dgm:adjLst>
                      <dgm:adj idx="1" val="0.1"/>
                    </dgm:adjLst>
                  </dgm:shape>
                  <dgm:presOf axis="ch des" ptType="node node" st="3 1" cnt="1 0"/>
                  <dgm:constrLst/>
                  <dgm:ruleLst/>
                </dgm:layoutNode>
                <dgm:layoutNode name="child3Text" styleLbl="bgAcc1">
                  <dgm:varLst>
                    <dgm:bulletEnabled val="1"/>
                  </dgm:varLst>
                  <dgm:alg type="tx">
                    <dgm:param type="stBulletLvl" val="1"/>
                  </dgm:alg>
                  <dgm:shape xmlns:r="http://schemas.openxmlformats.org/officeDocument/2006/relationships" type="roundRect" r:blip="" zOrderOff="-4" hideGeom="1">
                    <dgm:adjLst>
                      <dgm:adj idx="1" val="0.1"/>
                    </dgm:adjLst>
                  </dgm:shape>
                  <dgm:presOf axis="ch des" ptType="node node" st="3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if>
            <dgm:else name="Name22"/>
          </dgm:choose>
          <dgm:choose name="Name23">
            <dgm:if name="Name24" axis="ch ch" ptType="node node" st="4 1" cnt="1 0" func="cnt" op="gte" val="1">
              <dgm:layoutNode name="child4group">
                <dgm:alg type="composite">
                  <dgm:param type="horzAlign" val="none"/>
                  <dgm:param type="vertAlign" val="none"/>
                </dgm:alg>
                <dgm:shape xmlns:r="http://schemas.openxmlformats.org/officeDocument/2006/relationships" r:blip="">
                  <dgm:adjLst/>
                </dgm:shape>
                <dgm:presOf/>
                <dgm:choose name="Name25">
                  <dgm:if name="Name26" func="var" arg="dir" op="equ" val="norm">
                    <dgm:constrLst>
                      <dgm:constr type="w" for="ch" forName="child4" refType="w"/>
                      <dgm:constr type="h" for="ch" forName="child4" refType="h"/>
                      <dgm:constr type="b" for="ch" forName="child4" refType="h"/>
                      <dgm:constr type="l" for="ch" forName="child4"/>
                      <dgm:constr type="w" for="ch" forName="child4Text" refType="w" fact="0.7"/>
                      <dgm:constr type="h" for="ch" forName="child4Text" refType="h" fact="0.75"/>
                      <dgm:constr type="b" for="ch" forName="child4Text" refType="h"/>
                      <dgm:constr type="l" for="ch" forName="child4Text"/>
                    </dgm:constrLst>
                  </dgm:if>
                  <dgm:else name="Name27">
                    <dgm:constrLst>
                      <dgm:constr type="w" for="ch" forName="child4" refType="w"/>
                      <dgm:constr type="h" for="ch" forName="child4" refType="h"/>
                      <dgm:constr type="b" for="ch" forName="child4" refType="h"/>
                      <dgm:constr type="r" for="ch" forName="child4" refType="w"/>
                      <dgm:constr type="w" for="ch" forName="child4Text" refType="w" fact="0.7"/>
                      <dgm:constr type="h" for="ch" forName="child4Text" refType="h" fact="0.75"/>
                      <dgm:constr type="b" for="ch" forName="child4Text" refType="h"/>
                      <dgm:constr type="r" for="ch" forName="child4Text" refType="w"/>
                    </dgm:constrLst>
                  </dgm:else>
                </dgm:choose>
                <dgm:ruleLst/>
                <dgm:layoutNode name="child4" styleLbl="bgAcc1">
                  <dgm:alg type="sp"/>
                  <dgm:shape xmlns:r="http://schemas.openxmlformats.org/officeDocument/2006/relationships" type="roundRect" r:blip="" zOrderOff="-4">
                    <dgm:adjLst>
                      <dgm:adj idx="1" val="0.1"/>
                    </dgm:adjLst>
                  </dgm:shape>
                  <dgm:presOf axis="ch des" ptType="node node" st="4 1" cnt="1 0"/>
                  <dgm:constrLst/>
                  <dgm:ruleLst/>
                </dgm:layoutNode>
                <dgm:layoutNode name="child4Text" styleLbl="bgAcc1">
                  <dgm:varLst>
                    <dgm:bulletEnabled val="1"/>
                  </dgm:varLst>
                  <dgm:alg type="tx">
                    <dgm:param type="stBulletLvl" val="1"/>
                  </dgm:alg>
                  <dgm:shape xmlns:r="http://schemas.openxmlformats.org/officeDocument/2006/relationships" type="roundRect" r:blip="" zOrderOff="-4" hideGeom="1">
                    <dgm:adjLst>
                      <dgm:adj idx="1" val="0.1"/>
                    </dgm:adjLst>
                  </dgm:shape>
                  <dgm:presOf axis="ch des" ptType="node node" st="4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if>
            <dgm:else name="Name28"/>
          </dgm:choose>
          <dgm:layoutNode name="childPlaceholder">
            <dgm:alg type="sp"/>
            <dgm:shape xmlns:r="http://schemas.openxmlformats.org/officeDocument/2006/relationships" r:blip="">
              <dgm:adjLst/>
            </dgm:shape>
            <dgm:presOf/>
            <dgm:constrLst/>
            <dgm:ruleLst/>
          </dgm:layoutNode>
        </dgm:layoutNode>
        <dgm:layoutNode name="circle">
          <dgm:alg type="composite">
            <dgm:param type="ar" val="1"/>
          </dgm:alg>
          <dgm:shape xmlns:r="http://schemas.openxmlformats.org/officeDocument/2006/relationships" r:blip="">
            <dgm:adjLst/>
          </dgm:shape>
          <dgm:presOf/>
          <dgm:choose name="Name29">
            <dgm:if name="Name30" func="var" arg="dir" op="equ" val="norm">
              <dgm:constrLst>
                <dgm:constr type="primFontSz" for="ch" ptType="node" op="equ" val="65"/>
                <dgm:constr type="w" for="ch" forName="quadrant1" refType="w" fact="0.433"/>
                <dgm:constr type="h" for="ch" forName="quadrant1" refType="h" fact="0.433"/>
                <dgm:constr type="b" for="ch" forName="quadrant1" refType="h" fact="0.5"/>
                <dgm:constr type="bOff" for="ch" forName="quadrant1" refType="h" fact="-0.01"/>
                <dgm:constr type="r" for="ch" forName="quadrant1" refType="w" fact="0.5"/>
                <dgm:constr type="rOff" for="ch" forName="quadrant1" refType="w" fact="-0.01"/>
                <dgm:constr type="w" for="ch" forName="quadrant2" refType="w" fact="0.433"/>
                <dgm:constr type="h" for="ch" forName="quadrant2" refType="h" fact="0.433"/>
                <dgm:constr type="b" for="ch" forName="quadrant2" refType="h" fact="0.5"/>
                <dgm:constr type="bOff" for="ch" forName="quadrant2" refType="h" fact="-0.01"/>
                <dgm:constr type="l" for="ch" forName="quadrant2" refType="w" fact="0.5"/>
                <dgm:constr type="lOff" for="ch" forName="quadrant2" refType="w" fact="0.01"/>
                <dgm:constr type="w" for="ch" forName="quadrant3" refType="w" fact="0.433"/>
                <dgm:constr type="h" for="ch" forName="quadrant3" refType="h" fact="0.433"/>
                <dgm:constr type="t" for="ch" forName="quadrant3" refType="h" fact="0.5"/>
                <dgm:constr type="tOff" for="ch" forName="quadrant3" refType="h" fact="0.01"/>
                <dgm:constr type="l" for="ch" forName="quadrant3" refType="w" fact="0.5"/>
                <dgm:constr type="lOff" for="ch" forName="quadrant3" refType="w" fact="0.01"/>
                <dgm:constr type="w" for="ch" forName="quadrant4" refType="w" fact="0.433"/>
                <dgm:constr type="h" for="ch" forName="quadrant4" refType="h" fact="0.433"/>
                <dgm:constr type="t" for="ch" forName="quadrant4" refType="h" fact="0.5"/>
                <dgm:constr type="tOff" for="ch" forName="quadrant4" refType="h" fact="0.01"/>
                <dgm:constr type="r" for="ch" forName="quadrant4" refType="w" fact="0.5"/>
                <dgm:constr type="rOff" for="ch" forName="quadrant4" refType="w" fact="-0.01"/>
              </dgm:constrLst>
            </dgm:if>
            <dgm:else name="Name31">
              <dgm:constrLst>
                <dgm:constr type="primFontSz" for="ch" ptType="node" op="equ" val="65"/>
                <dgm:constr type="w" for="ch" forName="quadrant1" refType="w" fact="0.433"/>
                <dgm:constr type="h" for="ch" forName="quadrant1" refType="h" fact="0.433"/>
                <dgm:constr type="b" for="ch" forName="quadrant1" refType="h" fact="0.5"/>
                <dgm:constr type="bOff" for="ch" forName="quadrant1" refType="h" fact="-0.01"/>
                <dgm:constr type="l" for="ch" forName="quadrant1" refType="w" fact="0.5"/>
                <dgm:constr type="lOff" for="ch" forName="quadrant1" refType="w" fact="0.01"/>
                <dgm:constr type="w" for="ch" forName="quadrant2" refType="w" fact="0.433"/>
                <dgm:constr type="h" for="ch" forName="quadrant2" refType="h" fact="0.433"/>
                <dgm:constr type="b" for="ch" forName="quadrant2" refType="h" fact="0.5"/>
                <dgm:constr type="bOff" for="ch" forName="quadrant2" refType="h" fact="-0.01"/>
                <dgm:constr type="r" for="ch" forName="quadrant2" refType="w" fact="0.5"/>
                <dgm:constr type="rOff" for="ch" forName="quadrant2" refType="w" fact="-0.01"/>
                <dgm:constr type="w" for="ch" forName="quadrant3" refType="w" fact="0.433"/>
                <dgm:constr type="h" for="ch" forName="quadrant3" refType="h" fact="0.433"/>
                <dgm:constr type="t" for="ch" forName="quadrant3" refType="h" fact="0.5"/>
                <dgm:constr type="tOff" for="ch" forName="quadrant3" refType="h" fact="0.01"/>
                <dgm:constr type="r" for="ch" forName="quadrant3" refType="w" fact="0.5"/>
                <dgm:constr type="rOff" for="ch" forName="quadrant3" refType="w" fact="-0.01"/>
                <dgm:constr type="w" for="ch" forName="quadrant4" refType="w" fact="0.433"/>
                <dgm:constr type="h" for="ch" forName="quadrant4" refType="h" fact="0.433"/>
                <dgm:constr type="t" for="ch" forName="quadrant4" refType="h" fact="0.5"/>
                <dgm:constr type="tOff" for="ch" forName="quadrant4" refType="h" fact="0.01"/>
                <dgm:constr type="l" for="ch" forName="quadrant4" refType="w" fact="0.5"/>
                <dgm:constr type="lOff" for="ch" forName="quadrant4" refType="w" fact="0.01"/>
              </dgm:constrLst>
            </dgm:else>
          </dgm:choose>
          <dgm:ruleLst/>
          <dgm:layoutNode name="quadrant1" styleLbl="node1">
            <dgm:varLst>
              <dgm:chMax val="1"/>
              <dgm:bulletEnabled val="1"/>
            </dgm:varLst>
            <dgm:alg type="tx"/>
            <dgm:choose name="Name32">
              <dgm:if name="Name33" func="var" arg="dir" op="equ" val="norm">
                <dgm:shape xmlns:r="http://schemas.openxmlformats.org/officeDocument/2006/relationships" type="pieWedge" r:blip="">
                  <dgm:adjLst/>
                </dgm:shape>
              </dgm:if>
              <dgm:else name="Name34">
                <dgm:shape xmlns:r="http://schemas.openxmlformats.org/officeDocument/2006/relationships" rot="90" type="pieWedge" r:blip="">
                  <dgm:adjLst/>
                </dgm:shape>
              </dgm:else>
            </dgm:choose>
            <dgm:presOf axis="ch" ptType="node" cnt="1"/>
            <dgm:constrLst/>
            <dgm:ruleLst>
              <dgm:rule type="primFontSz" val="5" fact="NaN" max="NaN"/>
            </dgm:ruleLst>
          </dgm:layoutNode>
          <dgm:layoutNode name="quadrant2" styleLbl="node1">
            <dgm:varLst>
              <dgm:chMax val="1"/>
              <dgm:bulletEnabled val="1"/>
            </dgm:varLst>
            <dgm:alg type="tx"/>
            <dgm:choose name="Name35">
              <dgm:if name="Name36" func="var" arg="dir" op="equ" val="norm">
                <dgm:shape xmlns:r="http://schemas.openxmlformats.org/officeDocument/2006/relationships" rot="90" type="pieWedge" r:blip="">
                  <dgm:adjLst/>
                </dgm:shape>
              </dgm:if>
              <dgm:else name="Name37">
                <dgm:shape xmlns:r="http://schemas.openxmlformats.org/officeDocument/2006/relationships" type="pieWedge" r:blip="">
                  <dgm:adjLst/>
                </dgm:shape>
              </dgm:else>
            </dgm:choose>
            <dgm:presOf axis="ch" ptType="node" st="2" cnt="1"/>
            <dgm:constrLst/>
            <dgm:ruleLst>
              <dgm:rule type="primFontSz" val="5" fact="NaN" max="NaN"/>
            </dgm:ruleLst>
          </dgm:layoutNode>
          <dgm:layoutNode name="quadrant3" styleLbl="node1">
            <dgm:varLst>
              <dgm:chMax val="1"/>
              <dgm:bulletEnabled val="1"/>
            </dgm:varLst>
            <dgm:alg type="tx"/>
            <dgm:choose name="Name38">
              <dgm:if name="Name39" func="var" arg="dir" op="equ" val="norm">
                <dgm:shape xmlns:r="http://schemas.openxmlformats.org/officeDocument/2006/relationships" rot="180" type="pieWedge" r:blip="">
                  <dgm:adjLst/>
                </dgm:shape>
              </dgm:if>
              <dgm:else name="Name40">
                <dgm:shape xmlns:r="http://schemas.openxmlformats.org/officeDocument/2006/relationships" rot="270" type="pieWedge" r:blip="">
                  <dgm:adjLst/>
                </dgm:shape>
              </dgm:else>
            </dgm:choose>
            <dgm:presOf axis="ch" ptType="node" st="3" cnt="1"/>
            <dgm:constrLst/>
            <dgm:ruleLst>
              <dgm:rule type="primFontSz" val="5" fact="NaN" max="NaN"/>
            </dgm:ruleLst>
          </dgm:layoutNode>
          <dgm:layoutNode name="quadrant4" styleLbl="node1">
            <dgm:varLst>
              <dgm:chMax val="1"/>
              <dgm:bulletEnabled val="1"/>
            </dgm:varLst>
            <dgm:alg type="tx"/>
            <dgm:choose name="Name41">
              <dgm:if name="Name42" func="var" arg="dir" op="equ" val="norm">
                <dgm:shape xmlns:r="http://schemas.openxmlformats.org/officeDocument/2006/relationships" rot="270" type="pieWedge" r:blip="">
                  <dgm:adjLst/>
                </dgm:shape>
              </dgm:if>
              <dgm:else name="Name43">
                <dgm:shape xmlns:r="http://schemas.openxmlformats.org/officeDocument/2006/relationships" rot="180" type="pieWedge" r:blip="">
                  <dgm:adjLst/>
                </dgm:shape>
              </dgm:else>
            </dgm:choose>
            <dgm:presOf axis="ch" ptType="node" st="4" cnt="1"/>
            <dgm:constrLst/>
            <dgm:ruleLst>
              <dgm:rule type="primFontSz" val="5" fact="NaN" max="NaN"/>
            </dgm:ruleLst>
          </dgm:layoutNode>
          <dgm:layoutNode name="quadrantPlaceholder">
            <dgm:alg type="sp"/>
            <dgm:shape xmlns:r="http://schemas.openxmlformats.org/officeDocument/2006/relationships" r:blip="">
              <dgm:adjLst/>
            </dgm:shape>
            <dgm:presOf/>
            <dgm:constrLst/>
            <dgm:ruleLst/>
          </dgm:layoutNode>
        </dgm:layoutNode>
        <dgm:layoutNode name="center1" styleLbl="fgShp">
          <dgm:alg type="sp"/>
          <dgm:choose name="Name44">
            <dgm:if name="Name45" func="var" arg="dir" op="equ" val="norm">
              <dgm:shape xmlns:r="http://schemas.openxmlformats.org/officeDocument/2006/relationships" type="circularArrow" r:blip="" zOrderOff="16">
                <dgm:adjLst/>
              </dgm:shape>
            </dgm:if>
            <dgm:else name="Name46">
              <dgm:shape xmlns:r="http://schemas.openxmlformats.org/officeDocument/2006/relationships" rot="180" type="leftCircularArrow" r:blip="" zOrderOff="16">
                <dgm:adjLst/>
              </dgm:shape>
            </dgm:else>
          </dgm:choose>
          <dgm:presOf/>
          <dgm:constrLst/>
          <dgm:ruleLst/>
        </dgm:layoutNode>
        <dgm:layoutNode name="center2" styleLbl="fgShp">
          <dgm:alg type="sp"/>
          <dgm:choose name="Name47">
            <dgm:if name="Name48" func="var" arg="dir" op="equ" val="norm">
              <dgm:shape xmlns:r="http://schemas.openxmlformats.org/officeDocument/2006/relationships" rot="180" type="circularArrow" r:blip="" zOrderOff="16">
                <dgm:adjLst/>
              </dgm:shape>
            </dgm:if>
            <dgm:else name="Name49">
              <dgm:shape xmlns:r="http://schemas.openxmlformats.org/officeDocument/2006/relationships" type="leftCircularArrow" r:blip="" zOrderOff="16">
                <dgm:adjLst/>
              </dgm:shape>
            </dgm:else>
          </dgm:choose>
          <dgm:presOf/>
          <dgm:constrLst/>
          <dgm:ruleLst/>
        </dgm:layoutNode>
      </dgm:if>
      <dgm:else name="Name50"/>
    </dgm:choose>
  </dgm:layoutNode>
</dgm:layoutDef>
</file>

<file path=ppt/diagrams/layout8.xml><?xml version="1.0" encoding="utf-8"?>
<dgm:layoutDef xmlns:dgm="http://schemas.openxmlformats.org/drawingml/2006/diagram" xmlns:a="http://schemas.openxmlformats.org/drawingml/2006/main" uniqueId="urn:microsoft.com/office/officeart/2008/layout/VerticalCurvedList">
  <dgm:title val=""/>
  <dgm:desc val=""/>
  <dgm:catLst>
    <dgm:cat type="list" pri="20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chMax val="7"/>
      <dgm:chPref val="7"/>
      <dgm:dir/>
    </dgm:varLst>
    <dgm:alg type="composite"/>
    <dgm:shape xmlns:r="http://schemas.openxmlformats.org/officeDocument/2006/relationships" r:blip="">
      <dgm:adjLst/>
    </dgm:shape>
    <dgm:constrLst>
      <dgm:constr type="w" for="ch" refType="h" refFor="ch" op="gte" fact="0.8"/>
    </dgm:constrLst>
    <dgm:layoutNode name="Name1">
      <dgm:alg type="composite"/>
      <dgm:shape xmlns:r="http://schemas.openxmlformats.org/officeDocument/2006/relationships" r:blip="">
        <dgm:adjLst/>
      </dgm:shape>
      <dgm:choose name="Name2">
        <dgm:if name="Name3" func="var" arg="dir" op="equ" val="norm">
          <dgm:choose name="Name4">
            <dgm:if name="Name5" axis="ch" ptType="node" func="cnt" op="equ" val="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h" fact="0.225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primFontSz" for="ch" ptType="node" op="equ" val="65"/>
              </dgm:constrLst>
            </dgm:if>
            <dgm:if name="Name6" axis="ch" ptType="node" func="cnt" op="equ" val="2">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h" fact="0.1891"/>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h" fact="0.1891"/>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primFontSz" for="ch" ptType="node" op="equ" val="65"/>
              </dgm:constrLst>
            </dgm:if>
            <dgm:if name="Name7" axis="ch" ptType="node" func="cnt" op="equ" val="3">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h" fact="0.1526"/>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h" fact="0.2253"/>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h" fact="0.1526"/>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primFontSz" for="ch" ptType="node" op="equ" val="65"/>
              </dgm:constrLst>
            </dgm:if>
            <dgm:if name="Name8" axis="ch" ptType="node" func="cnt" op="equ" val="4">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h" fact="0.1268"/>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h" fact="0.215"/>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h" fact="0.21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h" fact="0.126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primFontSz" for="ch" ptType="node" op="equ" val="65"/>
              </dgm:constrLst>
            </dgm:if>
            <dgm:if name="Name9" axis="ch" ptType="node" func="cnt" op="equ" val="5">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h" fact="0.1082"/>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h" fact="0.197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h" fact="0.2253"/>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h" fact="0.197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h" fact="0.1082"/>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primFontSz" for="ch" ptType="node" op="equ" val="65"/>
              </dgm:constrLst>
            </dgm:if>
            <dgm:if name="Name10" axis="ch" ptType="node" func="cnt" op="equ" val="6">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h" fact="0.094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h" fact="0.1809"/>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h" fact="0.220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h" fact="0.2205"/>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h" fact="0.18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h" fact="0.0943"/>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primFontSz" for="ch" ptType="node" op="equ" val="65"/>
              </dgm:constrLst>
            </dgm:if>
            <dgm:else name="Name1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h" fact="0.0835"/>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h" fact="0.165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h" fact="0.2109"/>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h" fact="0.2253"/>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h" fact="0.21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h" fact="0.1658"/>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h" fact="0.0835"/>
                <dgm:constr type="l" for="ch" forName="text_7" refType="ctrX" refFor="ch" refForName="accent_7"/>
                <dgm:constr type="r" for="ch" forName="text_7" refType="w"/>
                <dgm:constr type="w" for="ch" forName="text_7" refType="h" refFor="ch" refForName="text_7" op="gte"/>
                <dgm:constr type="h" for="ch" forName="text_7" refType="h" refFor="ch" refForName="accent_7" fact="0.8"/>
                <dgm:constr type="ctrY" for="ch" forName="text_7" refType="ctrY" refFor="ch" refForName="accent_7"/>
                <dgm:constr type="lMarg" for="ch" forName="text_7" refType="w" refFor="ch" refForName="accent_7" fact="1.8"/>
                <dgm:constr type="primFontSz" for="ch" ptType="node" op="equ" val="65"/>
              </dgm:constrLst>
            </dgm:else>
          </dgm:choose>
        </dgm:if>
        <dgm:else name="Name12">
          <dgm:choose name="Name13">
            <dgm:if name="Name14" axis="ch" ptType="node" func="cnt" op="equ" val="1">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w"/>
                <dgm:constr type="ctrXOff" for="ch" forName="accent_1" refType="h" fact="-0.225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primFontSz" for="ch" ptType="node" op="equ" val="65"/>
              </dgm:constrLst>
            </dgm:if>
            <dgm:if name="Name15" axis="ch" ptType="node" func="cnt" op="equ" val="2">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w"/>
                <dgm:constr type="ctrXOff" for="ch" forName="accent_1" refType="h" fact="-0.1891"/>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w"/>
                <dgm:constr type="ctrXOff" for="ch" forName="accent_2" refType="h" fact="-0.1891"/>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primFontSz" for="ch" ptType="node" op="equ" val="65"/>
              </dgm:constrLst>
            </dgm:if>
            <dgm:if name="Name16" axis="ch" ptType="node" func="cnt" op="equ" val="3">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w"/>
                <dgm:constr type="ctrXOff" for="ch" forName="accent_1" refType="h" fact="-0.1526"/>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w"/>
                <dgm:constr type="ctrXOff" for="ch" forName="accent_2" refType="h" fact="-0.2253"/>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w"/>
                <dgm:constr type="ctrXOff" for="ch" forName="accent_3" refType="h" fact="-0.1526"/>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primFontSz" for="ch" ptType="node" op="equ" val="65"/>
              </dgm:constrLst>
            </dgm:if>
            <dgm:if name="Name17" axis="ch" ptType="node" func="cnt" op="equ" val="4">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w"/>
                <dgm:constr type="ctrXOff" for="ch" forName="accent_1" refType="h" fact="-0.1268"/>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w"/>
                <dgm:constr type="ctrXOff" for="ch" forName="accent_2" refType="h" fact="-0.215"/>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w"/>
                <dgm:constr type="ctrXOff" for="ch" forName="accent_3" refType="h" fact="-0.21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w"/>
                <dgm:constr type="ctrXOff" for="ch" forName="accent_4" refType="h" fact="-0.126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primFontSz" for="ch" ptType="node" op="equ" val="65"/>
              </dgm:constrLst>
            </dgm:if>
            <dgm:if name="Name18" axis="ch" ptType="node" func="cnt" op="equ" val="5">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w"/>
                <dgm:constr type="ctrXOff" for="ch" forName="accent_1" refType="h" fact="-0.1082"/>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w"/>
                <dgm:constr type="ctrXOff" for="ch" forName="accent_2" refType="h" fact="-0.197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w"/>
                <dgm:constr type="ctrXOff" for="ch" forName="accent_3" refType="h" fact="-0.2253"/>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w"/>
                <dgm:constr type="ctrXOff" for="ch" forName="accent_4" refType="h" fact="-0.197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w"/>
                <dgm:constr type="ctrXOff" for="ch" forName="accent_5" refType="h" fact="-0.1082"/>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primFontSz" for="ch" ptType="node" op="equ" val="65"/>
              </dgm:constrLst>
            </dgm:if>
            <dgm:if name="Name19" axis="ch" ptType="node" func="cnt" op="equ" val="6">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w"/>
                <dgm:constr type="ctrXOff" for="ch" forName="accent_1" refType="h" fact="-0.094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w"/>
                <dgm:constr type="ctrXOff" for="ch" forName="accent_2" refType="h" fact="-0.1809"/>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w"/>
                <dgm:constr type="ctrXOff" for="ch" forName="accent_3" refType="h" fact="-0.220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w"/>
                <dgm:constr type="ctrXOff" for="ch" forName="accent_4" refType="h" fact="-0.2205"/>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w"/>
                <dgm:constr type="ctrXOff" for="ch" forName="accent_5" refType="h" fact="-0.18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w"/>
                <dgm:constr type="ctrXOff" for="ch" forName="accent_6" refType="h" fact="-0.0943"/>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primFontSz" for="ch" ptType="node" op="equ" val="65"/>
              </dgm:constrLst>
            </dgm:if>
            <dgm:else name="Name20">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w"/>
                <dgm:constr type="ctrXOff" for="ch" forName="accent_1" refType="h" fact="-0.0835"/>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w"/>
                <dgm:constr type="ctrXOff" for="ch" forName="accent_2" refType="h" fact="-0.165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w"/>
                <dgm:constr type="ctrXOff" for="ch" forName="accent_3" refType="h" fact="-0.2109"/>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w"/>
                <dgm:constr type="ctrXOff" for="ch" forName="accent_4" refType="h" fact="-0.2253"/>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w"/>
                <dgm:constr type="ctrXOff" for="ch" forName="accent_5" refType="h" fact="-0.21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w"/>
                <dgm:constr type="ctrXOff" for="ch" forName="accent_6" refType="h" fact="-0.1658"/>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w"/>
                <dgm:constr type="ctrXOff" for="ch" forName="accent_7" refType="h" fact="-0.0835"/>
                <dgm:constr type="r" for="ch" forName="text_7" refType="ctrX" refFor="ch" refForName="accent_7"/>
                <dgm:constr type="rOff" for="ch" forName="text_7" refType="ctrXOff" refFor="ch" refForName="accent_7"/>
                <dgm:constr type="l" for="ch" forName="text_7"/>
                <dgm:constr type="w" for="ch" forName="text_7" refType="h" refFor="ch" refForName="text_7" op="gte"/>
                <dgm:constr type="h" for="ch" forName="text_7" refType="h" refFor="ch" refForName="accent_7" fact="0.8"/>
                <dgm:constr type="ctrY" for="ch" forName="text_7" refType="ctrY" refFor="ch" refForName="accent_7"/>
                <dgm:constr type="rMarg" for="ch" forName="text_7" refType="w" refFor="ch" refForName="accent_7" fact="1.8"/>
                <dgm:constr type="primFontSz" for="ch" ptType="node" op="equ" val="65"/>
              </dgm:constrLst>
            </dgm:else>
          </dgm:choose>
        </dgm:else>
      </dgm:choose>
      <dgm:layoutNode name="cycle">
        <dgm:choose name="Name21">
          <dgm:if name="Name22" func="var" arg="dir" op="equ" val="norm">
            <dgm:alg type="cycle">
              <dgm:param type="stAng" val="45"/>
              <dgm:param type="spanAng" val="90"/>
            </dgm:alg>
          </dgm:if>
          <dgm:else name="Name23">
            <dgm:alg type="cycle">
              <dgm:param type="stAng" val="225"/>
              <dgm:param type="spanAng" val="90"/>
            </dgm:alg>
          </dgm:else>
        </dgm:choose>
        <dgm:shape xmlns:r="http://schemas.openxmlformats.org/officeDocument/2006/relationships" r:blip="">
          <dgm:adjLst/>
        </dgm:shape>
        <dgm:presOf/>
        <dgm:constrLst>
          <dgm:constr type="w" for="ch" val="1"/>
          <dgm:constr type="h" for="ch" val="1"/>
          <dgm:constr type="diam" for="ch" forName="conn" refType="diam"/>
        </dgm:constrLst>
        <dgm:layoutNode name="srcNode">
          <dgm:alg type="sp"/>
          <dgm:shape xmlns:r="http://schemas.openxmlformats.org/officeDocument/2006/relationships" type="rect" r:blip="" hideGeom="1">
            <dgm:adjLst/>
          </dgm:shape>
          <dgm:presOf/>
        </dgm:layoutNode>
        <dgm:layoutNode name="conn" styleLbl="parChTrans1D2">
          <dgm:alg type="conn">
            <dgm:param type="connRout" val="curve"/>
            <dgm:param type="srcNode" val="srcNode"/>
            <dgm:param type="dstNode" val="dstNode"/>
            <dgm:param type="begPts" val="ctr"/>
            <dgm:param type="endPts" val="ctr"/>
            <dgm:param type="endSty" val="noArr"/>
          </dgm:alg>
          <dgm:shape xmlns:r="http://schemas.openxmlformats.org/officeDocument/2006/relationships" type="conn" r:blip="">
            <dgm:adjLst/>
          </dgm:shape>
          <dgm:presOf axis="desOrSelf" ptType="sibTrans" hideLastTrans="0" st="0" cnt="1"/>
          <dgm:constrLst>
            <dgm:constr type="begPad"/>
            <dgm:constr type="endPad"/>
          </dgm:constrLst>
        </dgm:layoutNode>
        <dgm:layoutNode name="extraNode">
          <dgm:alg type="sp"/>
          <dgm:shape xmlns:r="http://schemas.openxmlformats.org/officeDocument/2006/relationships" type="rect" r:blip="" hideGeom="1">
            <dgm:adjLst/>
          </dgm:shape>
          <dgm:presOf/>
        </dgm:layoutNode>
        <dgm:layoutNode name="dstNode">
          <dgm:alg type="sp"/>
          <dgm:shape xmlns:r="http://schemas.openxmlformats.org/officeDocument/2006/relationships" type="rect" r:blip="" hideGeom="1">
            <dgm:adjLst/>
          </dgm:shape>
          <dgm:presOf/>
        </dgm:layoutNode>
      </dgm:layoutNode>
      <dgm:forEach name="wrapper" axis="self" ptType="parTrans">
        <dgm:forEach name="wrapper2" axis="self" ptType="sibTrans" st="2">
          <dgm:forEach name="accentRepeat" axis="self">
            <dgm:layoutNode name="accentRepeatNode" styleLbl="solidFgAcc1">
              <dgm:alg type="sp"/>
              <dgm:shape xmlns:r="http://schemas.openxmlformats.org/officeDocument/2006/relationships" type="ellipse" r:blip="">
                <dgm:adjLst/>
              </dgm:shape>
              <dgm:presOf/>
            </dgm:layoutNode>
          </dgm:forEach>
        </dgm:forEach>
      </dgm:forEach>
      <dgm:forEach name="Name24" axis="ch" ptType="node" cnt="1">
        <dgm:layoutNode name="text_1" styleLbl="node1">
          <dgm:varLst>
            <dgm:bulletEnabled val="1"/>
          </dgm:varLst>
          <dgm:choose name="Name25">
            <dgm:if name="Name26" func="var" arg="dir" op="equ" val="norm">
              <dgm:alg type="tx">
                <dgm:param type="parTxLTRAlign" val="l"/>
                <dgm:param type="shpTxLTRAlignCh" val="l"/>
                <dgm:param type="parTxRTLAlign" val="l"/>
                <dgm:param type="shpTxRTLAlignCh" val="l"/>
              </dgm:alg>
            </dgm:if>
            <dgm:else name="Name2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1">
          <dgm:alg type="sp"/>
          <dgm:shape xmlns:r="http://schemas.openxmlformats.org/officeDocument/2006/relationships" r:blip="">
            <dgm:adjLst/>
          </dgm:shape>
          <dgm:presOf/>
          <dgm:constrLst/>
          <dgm:forEach name="Name28" ref="accentRepeat"/>
        </dgm:layoutNode>
      </dgm:forEach>
      <dgm:forEach name="Name29" axis="ch" ptType="node" st="2" cnt="1">
        <dgm:layoutNode name="text_2" styleLbl="node1">
          <dgm:varLst>
            <dgm:bulletEnabled val="1"/>
          </dgm:varLst>
          <dgm:choose name="Name30">
            <dgm:if name="Name31" func="var" arg="dir" op="equ" val="norm">
              <dgm:alg type="tx">
                <dgm:param type="parTxLTRAlign" val="l"/>
                <dgm:param type="shpTxLTRAlignCh" val="l"/>
                <dgm:param type="parTxRTLAlign" val="l"/>
                <dgm:param type="shpTxRTLAlignCh" val="l"/>
              </dgm:alg>
            </dgm:if>
            <dgm:else name="Name3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2">
          <dgm:alg type="sp"/>
          <dgm:shape xmlns:r="http://schemas.openxmlformats.org/officeDocument/2006/relationships" r:blip="">
            <dgm:adjLst/>
          </dgm:shape>
          <dgm:presOf/>
          <dgm:constrLst/>
          <dgm:forEach name="Name33" ref="accentRepeat"/>
        </dgm:layoutNode>
      </dgm:forEach>
      <dgm:forEach name="Name34" axis="ch" ptType="node" st="3" cnt="1">
        <dgm:layoutNode name="text_3" styleLbl="node1">
          <dgm:varLst>
            <dgm:bulletEnabled val="1"/>
          </dgm:varLst>
          <dgm:choose name="Name35">
            <dgm:if name="Name36" func="var" arg="dir" op="equ" val="norm">
              <dgm:alg type="tx">
                <dgm:param type="parTxLTRAlign" val="l"/>
                <dgm:param type="shpTxLTRAlignCh" val="l"/>
                <dgm:param type="parTxRTLAlign" val="l"/>
                <dgm:param type="shpTxRTLAlignCh" val="l"/>
              </dgm:alg>
            </dgm:if>
            <dgm:else name="Name3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3">
          <dgm:alg type="sp"/>
          <dgm:shape xmlns:r="http://schemas.openxmlformats.org/officeDocument/2006/relationships" r:blip="">
            <dgm:adjLst/>
          </dgm:shape>
          <dgm:presOf/>
          <dgm:constrLst/>
          <dgm:forEach name="Name38" ref="accentRepeat"/>
        </dgm:layoutNode>
      </dgm:forEach>
      <dgm:forEach name="Name39" axis="ch" ptType="node" st="4" cnt="1">
        <dgm:layoutNode name="text_4" styleLbl="node1">
          <dgm:varLst>
            <dgm:bulletEnabled val="1"/>
          </dgm:varLst>
          <dgm:choose name="Name40">
            <dgm:if name="Name41" func="var" arg="dir" op="equ" val="norm">
              <dgm:alg type="tx">
                <dgm:param type="parTxLTRAlign" val="l"/>
                <dgm:param type="shpTxLTRAlignCh" val="l"/>
                <dgm:param type="parTxRTLAlign" val="l"/>
                <dgm:param type="shpTxRTLAlignCh" val="l"/>
              </dgm:alg>
            </dgm:if>
            <dgm:else name="Name4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4">
          <dgm:alg type="sp"/>
          <dgm:shape xmlns:r="http://schemas.openxmlformats.org/officeDocument/2006/relationships" r:blip="">
            <dgm:adjLst/>
          </dgm:shape>
          <dgm:presOf/>
          <dgm:constrLst/>
          <dgm:forEach name="Name43" ref="accentRepeat"/>
        </dgm:layoutNode>
      </dgm:forEach>
      <dgm:forEach name="Name44" axis="ch" ptType="node" st="5" cnt="1">
        <dgm:layoutNode name="text_5" styleLbl="node1">
          <dgm:varLst>
            <dgm:bulletEnabled val="1"/>
          </dgm:varLst>
          <dgm:choose name="Name45">
            <dgm:if name="Name46" func="var" arg="dir" op="equ" val="norm">
              <dgm:alg type="tx">
                <dgm:param type="parTxLTRAlign" val="l"/>
                <dgm:param type="shpTxLTRAlignCh" val="l"/>
                <dgm:param type="parTxRTLAlign" val="l"/>
                <dgm:param type="shpTxRTLAlignCh" val="l"/>
              </dgm:alg>
            </dgm:if>
            <dgm:else name="Name4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5">
          <dgm:alg type="sp"/>
          <dgm:shape xmlns:r="http://schemas.openxmlformats.org/officeDocument/2006/relationships" r:blip="">
            <dgm:adjLst/>
          </dgm:shape>
          <dgm:presOf/>
          <dgm:constrLst/>
          <dgm:forEach name="Name48" ref="accentRepeat"/>
        </dgm:layoutNode>
      </dgm:forEach>
      <dgm:forEach name="Name49" axis="ch" ptType="node" st="6" cnt="1">
        <dgm:layoutNode name="text_6" styleLbl="node1">
          <dgm:varLst>
            <dgm:bulletEnabled val="1"/>
          </dgm:varLst>
          <dgm:choose name="Name50">
            <dgm:if name="Name51" func="var" arg="dir" op="equ" val="norm">
              <dgm:alg type="tx">
                <dgm:param type="parTxLTRAlign" val="l"/>
                <dgm:param type="shpTxLTRAlignCh" val="l"/>
                <dgm:param type="parTxRTLAlign" val="l"/>
                <dgm:param type="shpTxRTLAlignCh" val="l"/>
              </dgm:alg>
            </dgm:if>
            <dgm:else name="Name5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6">
          <dgm:alg type="sp"/>
          <dgm:shape xmlns:r="http://schemas.openxmlformats.org/officeDocument/2006/relationships" r:blip="">
            <dgm:adjLst/>
          </dgm:shape>
          <dgm:presOf/>
          <dgm:constrLst/>
          <dgm:forEach name="Name53" ref="accentRepeat"/>
        </dgm:layoutNode>
      </dgm:forEach>
      <dgm:forEach name="Name54" axis="ch" ptType="node" st="7" cnt="1">
        <dgm:layoutNode name="text_7" styleLbl="node1">
          <dgm:varLst>
            <dgm:bulletEnabled val="1"/>
          </dgm:varLst>
          <dgm:choose name="Name55">
            <dgm:if name="Name56" func="var" arg="dir" op="equ" val="norm">
              <dgm:alg type="tx">
                <dgm:param type="parTxLTRAlign" val="l"/>
                <dgm:param type="shpTxLTRAlignCh" val="l"/>
                <dgm:param type="parTxRTLAlign" val="l"/>
                <dgm:param type="shpTxRTLAlignCh" val="l"/>
              </dgm:alg>
            </dgm:if>
            <dgm:else name="Name5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7">
          <dgm:alg type="sp"/>
          <dgm:shape xmlns:r="http://schemas.openxmlformats.org/officeDocument/2006/relationships" r:blip="">
            <dgm:adjLst/>
          </dgm:shape>
          <dgm:presOf/>
          <dgm:constrLst/>
          <dgm:forEach name="Name58" ref="accentRepeat"/>
        </dgm:layoutNode>
      </dgm:forEach>
    </dgm:layoutNode>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8.xml><?xml version="1.0" encoding="utf-8"?>
<dgm:styleDef xmlns:dgm="http://schemas.openxmlformats.org/drawingml/2006/diagram" xmlns:a="http://schemas.openxmlformats.org/drawingml/2006/main" uniqueId="urn:microsoft.com/office/officeart/2009/2/quickstyle/3d8">
  <dgm:title val=""/>
  <dgm:desc val=""/>
  <dgm:catLst>
    <dgm:cat type="3D" pri="11800"/>
  </dgm:catLst>
  <dgm:scene3d>
    <a:camera prst="perspectiveHeroicExtremeRightFacing" zoom="82000">
      <a:rot lat="21300000" lon="20400000" rev="180000"/>
    </a:camera>
    <a:lightRig rig="morning" dir="t">
      <a:rot lat="0" lon="0" rev="20400000"/>
    </a:lightRig>
  </dgm:scene3d>
  <dgm:styleLbl name="node0">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lnNode1">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vennNode1">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tx1"/>
      </a:fontRef>
    </dgm:style>
  </dgm:styleLbl>
  <dgm:styleLbl name="alignNode1">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node1">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node3">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node4">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ImgPlace1">
    <dgm:scene3d>
      <a:camera prst="orthographicFront"/>
      <a:lightRig rig="threePt" dir="t"/>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dgm:scene3d>
    <dgm:sp3d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dgm:scene3d>
    <dgm:sp3d z="-30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dgm:scene3d>
    <dgm:sp3d z="-600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dgm:scene3d>
    <dgm:sp3d z="635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dgm:scene3d>
    <dgm:sp3d z="-1520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asst1">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asst2">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asst3">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1">
    <dgm:scene3d>
      <a:camera prst="orthographicFront"/>
      <a:lightRig rig="threePt" dir="t"/>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z="60000" prstMaterial="flat">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dgm:scene3d>
    <dgm:sp3d z="60000" prstMaterial="flat">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dgm:style>
  </dgm:styleLbl>
  <dgm:styleLbl name="conFgAcc1">
    <dgm:scene3d>
      <a:camera prst="orthographicFront"/>
      <a:lightRig rig="threePt" dir="t"/>
    </dgm:scene3d>
    <dgm:sp3d z="-152400" extrusionH="63500" prstMaterial="matte">
      <a:bevelT w="44450" h="6350" prst="relaxedInset"/>
      <a:contourClr>
        <a:schemeClr val="bg1"/>
      </a:contourClr>
    </dgm:sp3d>
    <dgm:txPr/>
    <dgm:style>
      <a:lnRef idx="0">
        <a:scrgbClr r="0" g="0" b="0"/>
      </a:lnRef>
      <a:fillRef idx="1">
        <a:scrgbClr r="0" g="0" b="0"/>
      </a:fillRef>
      <a:effectRef idx="0">
        <a:scrgbClr r="0" g="0" b="0"/>
      </a:effectRef>
      <a:fontRef idx="minor"/>
    </dgm:style>
  </dgm:styleLbl>
  <dgm:styleLbl name="alignAcc1">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dgm:style>
  </dgm:styleLbl>
  <dgm:styleLbl name="trAlignAcc1">
    <dgm:scene3d>
      <a:camera prst="orthographicFront"/>
      <a:lightRig rig="threePt" dir="t"/>
    </dgm:scene3d>
    <dgm:sp3d extrusionH="190500" prstMaterial="matte">
      <a:bevelT w="120650" h="38100"/>
      <a:bevelB w="120650" h="57150" prst="relaxedInset"/>
      <a:contourClr>
        <a:schemeClr val="bg1"/>
      </a:contourClr>
    </dgm:sp3d>
    <dgm:txPr/>
    <dgm:style>
      <a:lnRef idx="0">
        <a:scrgbClr r="0" g="0" b="0"/>
      </a:lnRef>
      <a:fillRef idx="1">
        <a:scrgbClr r="0" g="0" b="0"/>
      </a:fillRef>
      <a:effectRef idx="2">
        <a:scrgbClr r="0" g="0" b="0"/>
      </a:effectRef>
      <a:fontRef idx="minor"/>
    </dgm:style>
  </dgm:styleLbl>
  <dgm:styleLbl name="bgAcc1">
    <dgm:scene3d>
      <a:camera prst="orthographicFront"/>
      <a:lightRig rig="threePt" dir="t"/>
    </dgm:scene3d>
    <dgm:sp3d z="-152400" extrusionH="63500" prstMaterial="matte">
      <a:bevelT w="44450" h="6350" prst="relaxedInset"/>
      <a:contourClr>
        <a:schemeClr val="bg1"/>
      </a:contourClr>
    </dgm:sp3d>
    <dgm:txPr/>
    <dgm:style>
      <a:lnRef idx="0">
        <a:scrgbClr r="0" g="0" b="0"/>
      </a:lnRef>
      <a:fillRef idx="1">
        <a:scrgbClr r="0" g="0" b="0"/>
      </a:fillRef>
      <a:effectRef idx="0">
        <a:scrgbClr r="0" g="0" b="0"/>
      </a:effectRef>
      <a:fontRef idx="minor"/>
    </dgm:style>
  </dgm:styleLbl>
  <dgm:styleLbl name="solidFgAcc1">
    <dgm:scene3d>
      <a:camera prst="orthographicFront"/>
      <a:lightRig rig="threePt" dir="t"/>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dgm:style>
  </dgm:styleLbl>
  <dgm:styleLbl name="solidAlignAcc1">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dgm:style>
  </dgm:styleLbl>
  <dgm:styleLbl name="solidBgAcc1">
    <dgm:scene3d>
      <a:camera prst="orthographicFront"/>
      <a:lightRig rig="threePt" dir="t"/>
    </dgm:scene3d>
    <dgm:sp3d z="-152400" extrusionH="63500" prstMaterial="matte">
      <a:bevelT w="44450" h="6350" prst="relaxedInset"/>
      <a:contourClr>
        <a:schemeClr val="bg1"/>
      </a:contourClr>
    </dgm:sp3d>
    <dgm:txPr/>
    <dgm:style>
      <a:lnRef idx="0">
        <a:scrgbClr r="0" g="0" b="0"/>
      </a:lnRef>
      <a:fillRef idx="1">
        <a:scrgbClr r="0" g="0" b="0"/>
      </a:fillRef>
      <a:effectRef idx="0">
        <a:scrgbClr r="0" g="0" b="0"/>
      </a:effectRef>
      <a:fontRef idx="minor"/>
    </dgm:style>
  </dgm:styleLbl>
  <dgm:styleLbl name="fgAccFollowNode1">
    <dgm:scene3d>
      <a:camera prst="orthographicFront"/>
      <a:lightRig rig="threePt" dir="t"/>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AccFollowNode1">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dgm:style>
  </dgm:styleLbl>
  <dgm:styleLbl name="bgAccFollowNode1">
    <dgm:scene3d>
      <a:camera prst="orthographicFront"/>
      <a:lightRig rig="threePt" dir="t"/>
    </dgm:scene3d>
    <dgm:sp3d z="-152400" extrusionH="63500" prstMaterial="matte">
      <a:bevelT w="44450" h="6350" prst="relaxedInset"/>
      <a:contourClr>
        <a:schemeClr val="bg1"/>
      </a:contourClr>
    </dgm:sp3d>
    <dgm:txPr/>
    <dgm:style>
      <a:lnRef idx="0">
        <a:scrgbClr r="0" g="0" b="0"/>
      </a:lnRef>
      <a:fillRef idx="1">
        <a:scrgbClr r="0" g="0" b="0"/>
      </a:fillRef>
      <a:effectRef idx="2">
        <a:scrgbClr r="0" g="0" b="0"/>
      </a:effectRef>
      <a:fontRef idx="minor"/>
    </dgm:style>
  </dgm:styleLbl>
  <dgm:styleLbl name="fgAcc0">
    <dgm:scene3d>
      <a:camera prst="orthographicFront"/>
      <a:lightRig rig="threePt" dir="t"/>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fgAcc2">
    <dgm:scene3d>
      <a:camera prst="orthographicFront"/>
      <a:lightRig rig="threePt" dir="t"/>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fgAcc3">
    <dgm:scene3d>
      <a:camera prst="orthographicFront"/>
      <a:lightRig rig="threePt" dir="t"/>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fgAcc4">
    <dgm:scene3d>
      <a:camera prst="orthographicFront"/>
      <a:lightRig rig="threePt" dir="t"/>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bgShp">
    <dgm:scene3d>
      <a:camera prst="orthographicFront"/>
      <a:lightRig rig="threePt" dir="t"/>
    </dgm:scene3d>
    <dgm:sp3d z="-152400" extrusionH="63500" prstMaterial="matte">
      <a:bevelT w="44450" h="6350" prst="relaxedInset"/>
      <a:contourClr>
        <a:schemeClr val="bg1"/>
      </a:contourClr>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extrusionH="190500" prstMaterial="matte">
      <a:bevelT w="120650" h="38100" prst="relaxedInset"/>
      <a:bevelB w="120650" h="571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sz="quarter" idx="1"/>
          </p:nvPr>
        </p:nvSpPr>
        <p:spPr>
          <a:xfrm>
            <a:off x="3970938" y="0"/>
            <a:ext cx="3037840" cy="464820"/>
          </a:xfrm>
          <a:prstGeom prst="rect">
            <a:avLst/>
          </a:prstGeom>
        </p:spPr>
        <p:txBody>
          <a:bodyPr vert="horz" lIns="93177" tIns="46589" rIns="93177" bIns="46589" rtlCol="0"/>
          <a:lstStyle>
            <a:lvl1pPr algn="r">
              <a:defRPr sz="1200"/>
            </a:lvl1pPr>
          </a:lstStyle>
          <a:p>
            <a:fld id="{E2BE87CA-59A3-4DF8-86B3-9E11DFF9B677}" type="datetimeFigureOut">
              <a:rPr lang="en-US" smtClean="0"/>
              <a:t>4/20/2018</a:t>
            </a:fld>
            <a:endParaRPr lang="en-US"/>
          </a:p>
        </p:txBody>
      </p:sp>
      <p:sp>
        <p:nvSpPr>
          <p:cNvPr id="4" name="Footer Placeholder 3"/>
          <p:cNvSpPr>
            <a:spLocks noGrp="1"/>
          </p:cNvSpPr>
          <p:nvPr>
            <p:ph type="ftr" sz="quarter" idx="2"/>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a:p>
        </p:txBody>
      </p:sp>
      <p:sp>
        <p:nvSpPr>
          <p:cNvPr id="5" name="Slide Number Placeholder 4"/>
          <p:cNvSpPr>
            <a:spLocks noGrp="1"/>
          </p:cNvSpPr>
          <p:nvPr>
            <p:ph type="sldNum" sz="quarter" idx="3"/>
          </p:nvPr>
        </p:nvSpPr>
        <p:spPr>
          <a:xfrm>
            <a:off x="3970938" y="8829967"/>
            <a:ext cx="3037840" cy="464820"/>
          </a:xfrm>
          <a:prstGeom prst="rect">
            <a:avLst/>
          </a:prstGeom>
        </p:spPr>
        <p:txBody>
          <a:bodyPr vert="horz" lIns="93177" tIns="46589" rIns="93177" bIns="46589" rtlCol="0" anchor="b"/>
          <a:lstStyle>
            <a:lvl1pPr algn="r">
              <a:defRPr sz="1200"/>
            </a:lvl1pPr>
          </a:lstStyle>
          <a:p>
            <a:fld id="{E05D3B66-BB53-40BA-8DAD-CB1F6997075A}" type="slidenum">
              <a:rPr lang="en-US" smtClean="0"/>
              <a:t>‹#›</a:t>
            </a:fld>
            <a:endParaRPr lang="en-US"/>
          </a:p>
        </p:txBody>
      </p:sp>
    </p:spTree>
    <p:extLst>
      <p:ext uri="{BB962C8B-B14F-4D97-AF65-F5344CB8AC3E}">
        <p14:creationId xmlns:p14="http://schemas.microsoft.com/office/powerpoint/2010/main" val="1535254780"/>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idx="1"/>
          </p:nvPr>
        </p:nvSpPr>
        <p:spPr>
          <a:xfrm>
            <a:off x="3970938" y="0"/>
            <a:ext cx="3037840" cy="464820"/>
          </a:xfrm>
          <a:prstGeom prst="rect">
            <a:avLst/>
          </a:prstGeom>
        </p:spPr>
        <p:txBody>
          <a:bodyPr vert="horz" lIns="93177" tIns="46589" rIns="93177" bIns="46589" rtlCol="0"/>
          <a:lstStyle>
            <a:lvl1pPr algn="r">
              <a:defRPr sz="1200"/>
            </a:lvl1pPr>
          </a:lstStyle>
          <a:p>
            <a:fld id="{B54979AF-7CC6-48A5-B4C8-C595981E47BA}" type="datetimeFigureOut">
              <a:rPr lang="en-US" smtClean="0"/>
              <a:t>4/20/2018</a:t>
            </a:fld>
            <a:endParaRPr lang="en-US"/>
          </a:p>
        </p:txBody>
      </p:sp>
      <p:sp>
        <p:nvSpPr>
          <p:cNvPr id="4" name="Slide Image Placeholder 3"/>
          <p:cNvSpPr>
            <a:spLocks noGrp="1" noRot="1" noChangeAspect="1"/>
          </p:cNvSpPr>
          <p:nvPr>
            <p:ph type="sldImg" idx="2"/>
          </p:nvPr>
        </p:nvSpPr>
        <p:spPr>
          <a:xfrm>
            <a:off x="1181100" y="696913"/>
            <a:ext cx="4648200" cy="3486150"/>
          </a:xfrm>
          <a:prstGeom prst="rect">
            <a:avLst/>
          </a:prstGeom>
          <a:noFill/>
          <a:ln w="12700">
            <a:solidFill>
              <a:prstClr val="black"/>
            </a:solidFill>
          </a:ln>
        </p:spPr>
        <p:txBody>
          <a:bodyPr vert="horz" lIns="93177" tIns="46589" rIns="93177" bIns="46589" rtlCol="0" anchor="ctr"/>
          <a:lstStyle/>
          <a:p>
            <a:endParaRPr lang="en-US"/>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77" tIns="46589" rIns="93177" bIns="46589"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77" tIns="46589" rIns="93177" bIns="46589" rtlCol="0" anchor="b"/>
          <a:lstStyle>
            <a:lvl1pPr algn="r">
              <a:defRPr sz="1200"/>
            </a:lvl1pPr>
          </a:lstStyle>
          <a:p>
            <a:fld id="{62D3EA49-688D-415F-BFBC-3DB11DA2267F}" type="slidenum">
              <a:rPr lang="en-US" smtClean="0"/>
              <a:t>‹#›</a:t>
            </a:fld>
            <a:endParaRPr lang="en-US"/>
          </a:p>
        </p:txBody>
      </p:sp>
    </p:spTree>
    <p:extLst>
      <p:ext uri="{BB962C8B-B14F-4D97-AF65-F5344CB8AC3E}">
        <p14:creationId xmlns:p14="http://schemas.microsoft.com/office/powerpoint/2010/main" val="393267122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80.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88.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97.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100.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105.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106.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10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62D3EA49-688D-415F-BFBC-3DB11DA2267F}" type="slidenum">
              <a:rPr lang="en-US" smtClean="0"/>
              <a:t>1</a:t>
            </a:fld>
            <a:endParaRPr lang="en-US"/>
          </a:p>
        </p:txBody>
      </p:sp>
    </p:spTree>
    <p:extLst>
      <p:ext uri="{BB962C8B-B14F-4D97-AF65-F5344CB8AC3E}">
        <p14:creationId xmlns:p14="http://schemas.microsoft.com/office/powerpoint/2010/main" val="357699451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Reference</a:t>
            </a:r>
            <a:r>
              <a:rPr lang="en-US" baseline="0" dirty="0" smtClean="0"/>
              <a:t> SGCE list of acronyms on tribalselfgov.org. We also have a handout for the participants.</a:t>
            </a:r>
            <a:endParaRPr lang="en-US" dirty="0" smtClean="0"/>
          </a:p>
        </p:txBody>
      </p:sp>
      <p:sp>
        <p:nvSpPr>
          <p:cNvPr id="4" name="Slide Number Placeholder 3"/>
          <p:cNvSpPr>
            <a:spLocks noGrp="1"/>
          </p:cNvSpPr>
          <p:nvPr>
            <p:ph type="sldNum" sz="quarter" idx="10"/>
          </p:nvPr>
        </p:nvSpPr>
        <p:spPr/>
        <p:txBody>
          <a:bodyPr/>
          <a:lstStyle/>
          <a:p>
            <a:fld id="{62D3EA49-688D-415F-BFBC-3DB11DA2267F}" type="slidenum">
              <a:rPr lang="en-US" smtClean="0"/>
              <a:t>4</a:t>
            </a:fld>
            <a:endParaRPr lang="en-US"/>
          </a:p>
        </p:txBody>
      </p:sp>
    </p:spTree>
    <p:extLst>
      <p:ext uri="{BB962C8B-B14F-4D97-AF65-F5344CB8AC3E}">
        <p14:creationId xmlns:p14="http://schemas.microsoft.com/office/powerpoint/2010/main" val="238125972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45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b="1" dirty="0" smtClean="0"/>
          </a:p>
        </p:txBody>
      </p:sp>
      <p:sp>
        <p:nvSpPr>
          <p:cNvPr id="1946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2474" tIns="46236" rIns="92474" bIns="46236" numCol="1" anchorCtr="0" compatLnSpc="1">
            <a:prstTxWarp prst="textNoShape">
              <a:avLst/>
            </a:prstTxWarp>
          </a:bodyPr>
          <a:lstStyle>
            <a:lvl1pPr eaLnBrk="0" hangingPunct="0">
              <a:spcBef>
                <a:spcPct val="30000"/>
              </a:spcBef>
              <a:defRPr sz="1200">
                <a:solidFill>
                  <a:schemeClr val="tx1"/>
                </a:solidFill>
                <a:latin typeface="Calibri" pitchFamily="34" charset="0"/>
              </a:defRPr>
            </a:lvl1pPr>
            <a:lvl2pPr marL="757066" indent="-291179" eaLnBrk="0" hangingPunct="0">
              <a:spcBef>
                <a:spcPct val="30000"/>
              </a:spcBef>
              <a:defRPr sz="1200">
                <a:solidFill>
                  <a:schemeClr val="tx1"/>
                </a:solidFill>
                <a:latin typeface="Calibri" pitchFamily="34" charset="0"/>
              </a:defRPr>
            </a:lvl2pPr>
            <a:lvl3pPr marL="1164717" indent="-232943" eaLnBrk="0" hangingPunct="0">
              <a:spcBef>
                <a:spcPct val="30000"/>
              </a:spcBef>
              <a:defRPr sz="1200">
                <a:solidFill>
                  <a:schemeClr val="tx1"/>
                </a:solidFill>
                <a:latin typeface="Calibri" pitchFamily="34" charset="0"/>
              </a:defRPr>
            </a:lvl3pPr>
            <a:lvl4pPr marL="1630604" indent="-232943" eaLnBrk="0" hangingPunct="0">
              <a:spcBef>
                <a:spcPct val="30000"/>
              </a:spcBef>
              <a:defRPr sz="1200">
                <a:solidFill>
                  <a:schemeClr val="tx1"/>
                </a:solidFill>
                <a:latin typeface="Calibri" pitchFamily="34" charset="0"/>
              </a:defRPr>
            </a:lvl4pPr>
            <a:lvl5pPr marL="2096491" indent="-232943" eaLnBrk="0" hangingPunct="0">
              <a:spcBef>
                <a:spcPct val="30000"/>
              </a:spcBef>
              <a:defRPr sz="1200">
                <a:solidFill>
                  <a:schemeClr val="tx1"/>
                </a:solidFill>
                <a:latin typeface="Calibri" pitchFamily="34" charset="0"/>
              </a:defRPr>
            </a:lvl5pPr>
            <a:lvl6pPr marL="2562377" indent="-232943" eaLnBrk="0" fontAlgn="base" hangingPunct="0">
              <a:spcBef>
                <a:spcPct val="30000"/>
              </a:spcBef>
              <a:spcAft>
                <a:spcPct val="0"/>
              </a:spcAft>
              <a:defRPr sz="1200">
                <a:solidFill>
                  <a:schemeClr val="tx1"/>
                </a:solidFill>
                <a:latin typeface="Calibri" pitchFamily="34" charset="0"/>
              </a:defRPr>
            </a:lvl6pPr>
            <a:lvl7pPr marL="3028264" indent="-232943" eaLnBrk="0" fontAlgn="base" hangingPunct="0">
              <a:spcBef>
                <a:spcPct val="30000"/>
              </a:spcBef>
              <a:spcAft>
                <a:spcPct val="0"/>
              </a:spcAft>
              <a:defRPr sz="1200">
                <a:solidFill>
                  <a:schemeClr val="tx1"/>
                </a:solidFill>
                <a:latin typeface="Calibri" pitchFamily="34" charset="0"/>
              </a:defRPr>
            </a:lvl7pPr>
            <a:lvl8pPr marL="3494151" indent="-232943" eaLnBrk="0" fontAlgn="base" hangingPunct="0">
              <a:spcBef>
                <a:spcPct val="30000"/>
              </a:spcBef>
              <a:spcAft>
                <a:spcPct val="0"/>
              </a:spcAft>
              <a:defRPr sz="1200">
                <a:solidFill>
                  <a:schemeClr val="tx1"/>
                </a:solidFill>
                <a:latin typeface="Calibri" pitchFamily="34" charset="0"/>
              </a:defRPr>
            </a:lvl8pPr>
            <a:lvl9pPr marL="3960038" indent="-232943" eaLnBrk="0" fontAlgn="base" hangingPunct="0">
              <a:spcBef>
                <a:spcPct val="30000"/>
              </a:spcBef>
              <a:spcAft>
                <a:spcPct val="0"/>
              </a:spcAft>
              <a:defRPr sz="1200">
                <a:solidFill>
                  <a:schemeClr val="tx1"/>
                </a:solidFill>
                <a:latin typeface="Calibri" pitchFamily="34" charset="0"/>
              </a:defRPr>
            </a:lvl9pPr>
          </a:lstStyle>
          <a:p>
            <a:pPr eaLnBrk="1" hangingPunct="1">
              <a:spcBef>
                <a:spcPct val="0"/>
              </a:spcBef>
            </a:pPr>
            <a:fld id="{263417B4-6C36-4829-A240-5F67FB9B8EEF}" type="slidenum">
              <a:rPr lang="en-US" altLang="en-US" smtClean="0"/>
              <a:pPr eaLnBrk="1" hangingPunct="1">
                <a:spcBef>
                  <a:spcPct val="0"/>
                </a:spcBef>
              </a:pPr>
              <a:t>6</a:t>
            </a:fld>
            <a:endParaRPr lang="en-US" altLang="en-US" dirty="0" smtClean="0"/>
          </a:p>
        </p:txBody>
      </p:sp>
    </p:spTree>
    <p:extLst>
      <p:ext uri="{BB962C8B-B14F-4D97-AF65-F5344CB8AC3E}">
        <p14:creationId xmlns:p14="http://schemas.microsoft.com/office/powerpoint/2010/main" val="152848691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4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b="1" dirty="0" smtClean="0"/>
              <a:t>Ex Dir to White</a:t>
            </a:r>
            <a:r>
              <a:rPr lang="en-US" altLang="en-US" b="1" baseline="0" dirty="0" smtClean="0"/>
              <a:t> House: </a:t>
            </a:r>
          </a:p>
          <a:p>
            <a:pPr eaLnBrk="1" hangingPunct="1">
              <a:spcBef>
                <a:spcPct val="0"/>
              </a:spcBef>
            </a:pPr>
            <a:r>
              <a:rPr lang="en-US" altLang="en-US" b="1" baseline="0" dirty="0" smtClean="0"/>
              <a:t>OIEED: Jack Stevens</a:t>
            </a:r>
            <a:endParaRPr lang="en-US" altLang="en-US" b="1" dirty="0" smtClean="0"/>
          </a:p>
        </p:txBody>
      </p:sp>
      <p:sp>
        <p:nvSpPr>
          <p:cNvPr id="204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2474" tIns="46236" rIns="92474" bIns="46236" numCol="1" anchorCtr="0" compatLnSpc="1">
            <a:prstTxWarp prst="textNoShape">
              <a:avLst/>
            </a:prstTxWarp>
          </a:bodyPr>
          <a:lstStyle>
            <a:lvl1pPr eaLnBrk="0" hangingPunct="0">
              <a:spcBef>
                <a:spcPct val="30000"/>
              </a:spcBef>
              <a:defRPr sz="1200">
                <a:solidFill>
                  <a:schemeClr val="tx1"/>
                </a:solidFill>
                <a:latin typeface="Calibri" pitchFamily="34" charset="0"/>
              </a:defRPr>
            </a:lvl1pPr>
            <a:lvl2pPr marL="757066" indent="-291179" eaLnBrk="0" hangingPunct="0">
              <a:spcBef>
                <a:spcPct val="30000"/>
              </a:spcBef>
              <a:defRPr sz="1200">
                <a:solidFill>
                  <a:schemeClr val="tx1"/>
                </a:solidFill>
                <a:latin typeface="Calibri" pitchFamily="34" charset="0"/>
              </a:defRPr>
            </a:lvl2pPr>
            <a:lvl3pPr marL="1164717" indent="-232943" eaLnBrk="0" hangingPunct="0">
              <a:spcBef>
                <a:spcPct val="30000"/>
              </a:spcBef>
              <a:defRPr sz="1200">
                <a:solidFill>
                  <a:schemeClr val="tx1"/>
                </a:solidFill>
                <a:latin typeface="Calibri" pitchFamily="34" charset="0"/>
              </a:defRPr>
            </a:lvl3pPr>
            <a:lvl4pPr marL="1630604" indent="-232943" eaLnBrk="0" hangingPunct="0">
              <a:spcBef>
                <a:spcPct val="30000"/>
              </a:spcBef>
              <a:defRPr sz="1200">
                <a:solidFill>
                  <a:schemeClr val="tx1"/>
                </a:solidFill>
                <a:latin typeface="Calibri" pitchFamily="34" charset="0"/>
              </a:defRPr>
            </a:lvl4pPr>
            <a:lvl5pPr marL="2096491" indent="-232943" eaLnBrk="0" hangingPunct="0">
              <a:spcBef>
                <a:spcPct val="30000"/>
              </a:spcBef>
              <a:defRPr sz="1200">
                <a:solidFill>
                  <a:schemeClr val="tx1"/>
                </a:solidFill>
                <a:latin typeface="Calibri" pitchFamily="34" charset="0"/>
              </a:defRPr>
            </a:lvl5pPr>
            <a:lvl6pPr marL="2562377" indent="-232943" eaLnBrk="0" fontAlgn="base" hangingPunct="0">
              <a:spcBef>
                <a:spcPct val="30000"/>
              </a:spcBef>
              <a:spcAft>
                <a:spcPct val="0"/>
              </a:spcAft>
              <a:defRPr sz="1200">
                <a:solidFill>
                  <a:schemeClr val="tx1"/>
                </a:solidFill>
                <a:latin typeface="Calibri" pitchFamily="34" charset="0"/>
              </a:defRPr>
            </a:lvl6pPr>
            <a:lvl7pPr marL="3028264" indent="-232943" eaLnBrk="0" fontAlgn="base" hangingPunct="0">
              <a:spcBef>
                <a:spcPct val="30000"/>
              </a:spcBef>
              <a:spcAft>
                <a:spcPct val="0"/>
              </a:spcAft>
              <a:defRPr sz="1200">
                <a:solidFill>
                  <a:schemeClr val="tx1"/>
                </a:solidFill>
                <a:latin typeface="Calibri" pitchFamily="34" charset="0"/>
              </a:defRPr>
            </a:lvl7pPr>
            <a:lvl8pPr marL="3494151" indent="-232943" eaLnBrk="0" fontAlgn="base" hangingPunct="0">
              <a:spcBef>
                <a:spcPct val="30000"/>
              </a:spcBef>
              <a:spcAft>
                <a:spcPct val="0"/>
              </a:spcAft>
              <a:defRPr sz="1200">
                <a:solidFill>
                  <a:schemeClr val="tx1"/>
                </a:solidFill>
                <a:latin typeface="Calibri" pitchFamily="34" charset="0"/>
              </a:defRPr>
            </a:lvl8pPr>
            <a:lvl9pPr marL="3960038" indent="-232943" eaLnBrk="0" fontAlgn="base" hangingPunct="0">
              <a:spcBef>
                <a:spcPct val="30000"/>
              </a:spcBef>
              <a:spcAft>
                <a:spcPct val="0"/>
              </a:spcAft>
              <a:defRPr sz="1200">
                <a:solidFill>
                  <a:schemeClr val="tx1"/>
                </a:solidFill>
                <a:latin typeface="Calibri" pitchFamily="34" charset="0"/>
              </a:defRPr>
            </a:lvl9pPr>
          </a:lstStyle>
          <a:p>
            <a:pPr eaLnBrk="1" hangingPunct="1">
              <a:spcBef>
                <a:spcPct val="0"/>
              </a:spcBef>
            </a:pPr>
            <a:fld id="{AC2C7BD7-EA6B-42AE-831B-EEA6486440D5}" type="slidenum">
              <a:rPr lang="en-US" altLang="en-US" smtClean="0"/>
              <a:pPr eaLnBrk="1" hangingPunct="1">
                <a:spcBef>
                  <a:spcPct val="0"/>
                </a:spcBef>
              </a:pPr>
              <a:t>7</a:t>
            </a:fld>
            <a:endParaRPr lang="en-US" altLang="en-US" dirty="0" smtClean="0"/>
          </a:p>
        </p:txBody>
      </p:sp>
    </p:spTree>
    <p:extLst>
      <p:ext uri="{BB962C8B-B14F-4D97-AF65-F5344CB8AC3E}">
        <p14:creationId xmlns:p14="http://schemas.microsoft.com/office/powerpoint/2010/main" val="34424454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150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b="1" smtClean="0"/>
          </a:p>
        </p:txBody>
      </p:sp>
      <p:sp>
        <p:nvSpPr>
          <p:cNvPr id="2150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2474" tIns="46236" rIns="92474" bIns="46236" numCol="1" anchorCtr="0" compatLnSpc="1">
            <a:prstTxWarp prst="textNoShape">
              <a:avLst/>
            </a:prstTxWarp>
          </a:bodyPr>
          <a:lstStyle>
            <a:lvl1pPr eaLnBrk="0" hangingPunct="0">
              <a:spcBef>
                <a:spcPct val="30000"/>
              </a:spcBef>
              <a:defRPr sz="1200">
                <a:solidFill>
                  <a:schemeClr val="tx1"/>
                </a:solidFill>
                <a:latin typeface="Calibri" pitchFamily="34" charset="0"/>
              </a:defRPr>
            </a:lvl1pPr>
            <a:lvl2pPr marL="757066" indent="-291179" eaLnBrk="0" hangingPunct="0">
              <a:spcBef>
                <a:spcPct val="30000"/>
              </a:spcBef>
              <a:defRPr sz="1200">
                <a:solidFill>
                  <a:schemeClr val="tx1"/>
                </a:solidFill>
                <a:latin typeface="Calibri" pitchFamily="34" charset="0"/>
              </a:defRPr>
            </a:lvl2pPr>
            <a:lvl3pPr marL="1164717" indent="-232943" eaLnBrk="0" hangingPunct="0">
              <a:spcBef>
                <a:spcPct val="30000"/>
              </a:spcBef>
              <a:defRPr sz="1200">
                <a:solidFill>
                  <a:schemeClr val="tx1"/>
                </a:solidFill>
                <a:latin typeface="Calibri" pitchFamily="34" charset="0"/>
              </a:defRPr>
            </a:lvl3pPr>
            <a:lvl4pPr marL="1630604" indent="-232943" eaLnBrk="0" hangingPunct="0">
              <a:spcBef>
                <a:spcPct val="30000"/>
              </a:spcBef>
              <a:defRPr sz="1200">
                <a:solidFill>
                  <a:schemeClr val="tx1"/>
                </a:solidFill>
                <a:latin typeface="Calibri" pitchFamily="34" charset="0"/>
              </a:defRPr>
            </a:lvl4pPr>
            <a:lvl5pPr marL="2096491" indent="-232943" eaLnBrk="0" hangingPunct="0">
              <a:spcBef>
                <a:spcPct val="30000"/>
              </a:spcBef>
              <a:defRPr sz="1200">
                <a:solidFill>
                  <a:schemeClr val="tx1"/>
                </a:solidFill>
                <a:latin typeface="Calibri" pitchFamily="34" charset="0"/>
              </a:defRPr>
            </a:lvl5pPr>
            <a:lvl6pPr marL="2562377" indent="-232943" eaLnBrk="0" fontAlgn="base" hangingPunct="0">
              <a:spcBef>
                <a:spcPct val="30000"/>
              </a:spcBef>
              <a:spcAft>
                <a:spcPct val="0"/>
              </a:spcAft>
              <a:defRPr sz="1200">
                <a:solidFill>
                  <a:schemeClr val="tx1"/>
                </a:solidFill>
                <a:latin typeface="Calibri" pitchFamily="34" charset="0"/>
              </a:defRPr>
            </a:lvl6pPr>
            <a:lvl7pPr marL="3028264" indent="-232943" eaLnBrk="0" fontAlgn="base" hangingPunct="0">
              <a:spcBef>
                <a:spcPct val="30000"/>
              </a:spcBef>
              <a:spcAft>
                <a:spcPct val="0"/>
              </a:spcAft>
              <a:defRPr sz="1200">
                <a:solidFill>
                  <a:schemeClr val="tx1"/>
                </a:solidFill>
                <a:latin typeface="Calibri" pitchFamily="34" charset="0"/>
              </a:defRPr>
            </a:lvl7pPr>
            <a:lvl8pPr marL="3494151" indent="-232943" eaLnBrk="0" fontAlgn="base" hangingPunct="0">
              <a:spcBef>
                <a:spcPct val="30000"/>
              </a:spcBef>
              <a:spcAft>
                <a:spcPct val="0"/>
              </a:spcAft>
              <a:defRPr sz="1200">
                <a:solidFill>
                  <a:schemeClr val="tx1"/>
                </a:solidFill>
                <a:latin typeface="Calibri" pitchFamily="34" charset="0"/>
              </a:defRPr>
            </a:lvl8pPr>
            <a:lvl9pPr marL="3960038" indent="-232943" eaLnBrk="0" fontAlgn="base" hangingPunct="0">
              <a:spcBef>
                <a:spcPct val="30000"/>
              </a:spcBef>
              <a:spcAft>
                <a:spcPct val="0"/>
              </a:spcAft>
              <a:defRPr sz="1200">
                <a:solidFill>
                  <a:schemeClr val="tx1"/>
                </a:solidFill>
                <a:latin typeface="Calibri" pitchFamily="34" charset="0"/>
              </a:defRPr>
            </a:lvl9pPr>
          </a:lstStyle>
          <a:p>
            <a:pPr eaLnBrk="1" hangingPunct="1">
              <a:spcBef>
                <a:spcPct val="0"/>
              </a:spcBef>
            </a:pPr>
            <a:fld id="{19D88437-FE51-482F-A04F-5CD66790B5CE}" type="slidenum">
              <a:rPr lang="en-US" altLang="en-US" smtClean="0"/>
              <a:pPr eaLnBrk="1" hangingPunct="1">
                <a:spcBef>
                  <a:spcPct val="0"/>
                </a:spcBef>
              </a:pPr>
              <a:t>8</a:t>
            </a:fld>
            <a:endParaRPr lang="en-US" altLang="en-US" smtClean="0"/>
          </a:p>
        </p:txBody>
      </p:sp>
    </p:spTree>
    <p:extLst>
      <p:ext uri="{BB962C8B-B14F-4D97-AF65-F5344CB8AC3E}">
        <p14:creationId xmlns:p14="http://schemas.microsoft.com/office/powerpoint/2010/main" val="333596070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19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spcBef>
                <a:spcPct val="0"/>
              </a:spcBef>
            </a:pPr>
            <a:endParaRPr lang="en-US" altLang="en-US" smtClean="0"/>
          </a:p>
        </p:txBody>
      </p:sp>
      <p:sp>
        <p:nvSpPr>
          <p:cNvPr id="819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eaLnBrk="0" hangingPunct="0">
              <a:defRPr>
                <a:solidFill>
                  <a:schemeClr val="tx1"/>
                </a:solidFill>
                <a:latin typeface="Calibri" pitchFamily="34" charset="0"/>
                <a:cs typeface="Arial" charset="0"/>
              </a:defRPr>
            </a:lvl1pPr>
            <a:lvl2pPr marL="757066" indent="-291179" eaLnBrk="0" hangingPunct="0">
              <a:defRPr>
                <a:solidFill>
                  <a:schemeClr val="tx1"/>
                </a:solidFill>
                <a:latin typeface="Calibri" pitchFamily="34" charset="0"/>
                <a:cs typeface="Arial" charset="0"/>
              </a:defRPr>
            </a:lvl2pPr>
            <a:lvl3pPr marL="1164717" indent="-232943" eaLnBrk="0" hangingPunct="0">
              <a:defRPr>
                <a:solidFill>
                  <a:schemeClr val="tx1"/>
                </a:solidFill>
                <a:latin typeface="Calibri" pitchFamily="34" charset="0"/>
                <a:cs typeface="Arial" charset="0"/>
              </a:defRPr>
            </a:lvl3pPr>
            <a:lvl4pPr marL="1630604" indent="-232943" eaLnBrk="0" hangingPunct="0">
              <a:defRPr>
                <a:solidFill>
                  <a:schemeClr val="tx1"/>
                </a:solidFill>
                <a:latin typeface="Calibri" pitchFamily="34" charset="0"/>
                <a:cs typeface="Arial" charset="0"/>
              </a:defRPr>
            </a:lvl4pPr>
            <a:lvl5pPr marL="2096491" indent="-232943" eaLnBrk="0" hangingPunct="0">
              <a:defRPr>
                <a:solidFill>
                  <a:schemeClr val="tx1"/>
                </a:solidFill>
                <a:latin typeface="Calibri" pitchFamily="34" charset="0"/>
                <a:cs typeface="Arial" charset="0"/>
              </a:defRPr>
            </a:lvl5pPr>
            <a:lvl6pPr marL="2562377" indent="-232943" eaLnBrk="0" fontAlgn="base" hangingPunct="0">
              <a:spcBef>
                <a:spcPct val="0"/>
              </a:spcBef>
              <a:spcAft>
                <a:spcPct val="0"/>
              </a:spcAft>
              <a:defRPr>
                <a:solidFill>
                  <a:schemeClr val="tx1"/>
                </a:solidFill>
                <a:latin typeface="Calibri" pitchFamily="34" charset="0"/>
                <a:cs typeface="Arial" charset="0"/>
              </a:defRPr>
            </a:lvl6pPr>
            <a:lvl7pPr marL="3028264" indent="-232943" eaLnBrk="0" fontAlgn="base" hangingPunct="0">
              <a:spcBef>
                <a:spcPct val="0"/>
              </a:spcBef>
              <a:spcAft>
                <a:spcPct val="0"/>
              </a:spcAft>
              <a:defRPr>
                <a:solidFill>
                  <a:schemeClr val="tx1"/>
                </a:solidFill>
                <a:latin typeface="Calibri" pitchFamily="34" charset="0"/>
                <a:cs typeface="Arial" charset="0"/>
              </a:defRPr>
            </a:lvl7pPr>
            <a:lvl8pPr marL="3494151" indent="-232943" eaLnBrk="0" fontAlgn="base" hangingPunct="0">
              <a:spcBef>
                <a:spcPct val="0"/>
              </a:spcBef>
              <a:spcAft>
                <a:spcPct val="0"/>
              </a:spcAft>
              <a:defRPr>
                <a:solidFill>
                  <a:schemeClr val="tx1"/>
                </a:solidFill>
                <a:latin typeface="Calibri" pitchFamily="34" charset="0"/>
                <a:cs typeface="Arial" charset="0"/>
              </a:defRPr>
            </a:lvl8pPr>
            <a:lvl9pPr marL="3960038" indent="-232943" eaLnBrk="0" fontAlgn="base" hangingPunct="0">
              <a:spcBef>
                <a:spcPct val="0"/>
              </a:spcBef>
              <a:spcAft>
                <a:spcPct val="0"/>
              </a:spcAft>
              <a:defRPr>
                <a:solidFill>
                  <a:schemeClr val="tx1"/>
                </a:solidFill>
                <a:latin typeface="Calibri" pitchFamily="34" charset="0"/>
                <a:cs typeface="Arial" charset="0"/>
              </a:defRPr>
            </a:lvl9pPr>
          </a:lstStyle>
          <a:p>
            <a:pPr eaLnBrk="1" hangingPunct="1"/>
            <a:fld id="{CE0BC373-6300-402E-9AD5-EF8CD6317A2C}" type="slidenum">
              <a:rPr lang="en-US" altLang="en-US"/>
              <a:pPr eaLnBrk="1" hangingPunct="1"/>
              <a:t>10</a:t>
            </a:fld>
            <a:endParaRPr lang="en-US" alt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10 Tribes selected initially, 7 compacted</a:t>
            </a:r>
            <a:r>
              <a:rPr lang="en-US" baseline="0" dirty="0" smtClean="0"/>
              <a:t> in 1991, couple more in subsequent years, one declined altogether.  10 additional tribes in each 1992 and 1993, total 27 demonstration project tribes.</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20</a:t>
            </a:fld>
            <a:endParaRPr lang="en-US"/>
          </a:p>
        </p:txBody>
      </p:sp>
    </p:spTree>
    <p:extLst>
      <p:ext uri="{BB962C8B-B14F-4D97-AF65-F5344CB8AC3E}">
        <p14:creationId xmlns:p14="http://schemas.microsoft.com/office/powerpoint/2010/main" val="272504019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25</a:t>
            </a:fld>
            <a:endParaRPr lang="en-US"/>
          </a:p>
        </p:txBody>
      </p:sp>
    </p:spTree>
    <p:extLst>
      <p:ext uri="{BB962C8B-B14F-4D97-AF65-F5344CB8AC3E}">
        <p14:creationId xmlns:p14="http://schemas.microsoft.com/office/powerpoint/2010/main" val="388618632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26</a:t>
            </a:fld>
            <a:endParaRPr lang="en-US"/>
          </a:p>
        </p:txBody>
      </p:sp>
    </p:spTree>
    <p:extLst>
      <p:ext uri="{BB962C8B-B14F-4D97-AF65-F5344CB8AC3E}">
        <p14:creationId xmlns:p14="http://schemas.microsoft.com/office/powerpoint/2010/main" val="388618632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28</a:t>
            </a:fld>
            <a:endParaRPr lang="en-US"/>
          </a:p>
        </p:txBody>
      </p:sp>
    </p:spTree>
    <p:extLst>
      <p:ext uri="{BB962C8B-B14F-4D97-AF65-F5344CB8AC3E}">
        <p14:creationId xmlns:p14="http://schemas.microsoft.com/office/powerpoint/2010/main" val="363789628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Organize</a:t>
            </a:r>
            <a:r>
              <a:rPr lang="en-US" baseline="0" dirty="0" smtClean="0"/>
              <a:t> this by order of importance (1,2,3) and consider sliding in bullets one at a time</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31</a:t>
            </a:fld>
            <a:endParaRPr lang="en-US"/>
          </a:p>
        </p:txBody>
      </p:sp>
    </p:spTree>
    <p:extLst>
      <p:ext uri="{BB962C8B-B14F-4D97-AF65-F5344CB8AC3E}">
        <p14:creationId xmlns:p14="http://schemas.microsoft.com/office/powerpoint/2010/main" val="123725390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62D3EA49-688D-415F-BFBC-3DB11DA2267F}" type="slidenum">
              <a:rPr lang="en-US" smtClean="0"/>
              <a:t>34</a:t>
            </a:fld>
            <a:endParaRPr lang="en-US"/>
          </a:p>
        </p:txBody>
      </p:sp>
    </p:spTree>
    <p:extLst>
      <p:ext uri="{BB962C8B-B14F-4D97-AF65-F5344CB8AC3E}">
        <p14:creationId xmlns:p14="http://schemas.microsoft.com/office/powerpoint/2010/main" val="37425266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Assess</a:t>
            </a:r>
            <a:r>
              <a:rPr lang="en-US" baseline="0" dirty="0"/>
              <a:t> tribe’s development by identifying patterns of growth. Is tribe’s growth strategic? Is progress rooted in “people” or “systems”? Is tribe plagued and paralyzed by tribal politics? What is tribe’s administrative culture and is it conducive to Self </a:t>
            </a:r>
            <a:r>
              <a:rPr lang="en-US" baseline="0" dirty="0" err="1"/>
              <a:t>Gov</a:t>
            </a:r>
            <a:r>
              <a:rPr lang="en-US" baseline="0"/>
              <a:t>? Does </a:t>
            </a:r>
            <a:r>
              <a:rPr lang="en-US" baseline="0" dirty="0"/>
              <a:t>tribe chase funding or does it align resource garnering with strategic goals and community needs? </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35</a:t>
            </a:fld>
            <a:endParaRPr lang="en-US"/>
          </a:p>
        </p:txBody>
      </p:sp>
    </p:spTree>
    <p:extLst>
      <p:ext uri="{BB962C8B-B14F-4D97-AF65-F5344CB8AC3E}">
        <p14:creationId xmlns:p14="http://schemas.microsoft.com/office/powerpoint/2010/main" val="84120433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a:defRPr/>
            </a:pPr>
            <a:r>
              <a:rPr lang="en-US" b="1" dirty="0" smtClean="0"/>
              <a:t>Activity</a:t>
            </a:r>
            <a:r>
              <a:rPr lang="en-US" dirty="0" smtClean="0"/>
              <a:t> – Disseminate checklist to attendees. Encourage</a:t>
            </a:r>
            <a:r>
              <a:rPr lang="en-US" baseline="0" dirty="0" smtClean="0"/>
              <a:t> tribes to work in their respective teams. Report out to group at-large</a:t>
            </a:r>
            <a:endParaRPr lang="en-US" dirty="0" smtClean="0"/>
          </a:p>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37</a:t>
            </a:fld>
            <a:endParaRPr lang="en-US"/>
          </a:p>
        </p:txBody>
      </p:sp>
    </p:spTree>
    <p:extLst>
      <p:ext uri="{BB962C8B-B14F-4D97-AF65-F5344CB8AC3E}">
        <p14:creationId xmlns:p14="http://schemas.microsoft.com/office/powerpoint/2010/main" val="132351062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Recommend</a:t>
            </a:r>
            <a:r>
              <a:rPr lang="en-US" baseline="0" dirty="0" smtClean="0"/>
              <a:t> tribe complete a Planning Report to Assess Readiness whether tribe submits application or not</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38</a:t>
            </a:fld>
            <a:endParaRPr lang="en-US"/>
          </a:p>
        </p:txBody>
      </p:sp>
    </p:spTree>
    <p:extLst>
      <p:ext uri="{BB962C8B-B14F-4D97-AF65-F5344CB8AC3E}">
        <p14:creationId xmlns:p14="http://schemas.microsoft.com/office/powerpoint/2010/main" val="260031945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pPr>
              <a:defRPr/>
            </a:pPr>
            <a:fld id="{8D06EBC3-B29C-4964-A02F-A58430004097}" type="slidenum">
              <a:rPr lang="en-US" smtClean="0">
                <a:solidFill>
                  <a:prstClr val="black"/>
                </a:solidFill>
              </a:rPr>
              <a:pPr>
                <a:defRPr/>
              </a:pPr>
              <a:t>39</a:t>
            </a:fld>
            <a:endParaRPr lang="en-US">
              <a:solidFill>
                <a:prstClr val="black"/>
              </a:solidFill>
            </a:endParaRPr>
          </a:p>
        </p:txBody>
      </p:sp>
    </p:spTree>
    <p:extLst>
      <p:ext uri="{BB962C8B-B14F-4D97-AF65-F5344CB8AC3E}">
        <p14:creationId xmlns:p14="http://schemas.microsoft.com/office/powerpoint/2010/main" val="131511618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40</a:t>
            </a:fld>
            <a:endParaRPr lang="en-US"/>
          </a:p>
        </p:txBody>
      </p:sp>
    </p:spTree>
    <p:extLst>
      <p:ext uri="{BB962C8B-B14F-4D97-AF65-F5344CB8AC3E}">
        <p14:creationId xmlns:p14="http://schemas.microsoft.com/office/powerpoint/2010/main" val="1237253901"/>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Role in Data Improvement as TOPs</a:t>
            </a:r>
          </a:p>
        </p:txBody>
      </p:sp>
      <p:sp>
        <p:nvSpPr>
          <p:cNvPr id="4" name="Slide Number Placeholder 3"/>
          <p:cNvSpPr>
            <a:spLocks noGrp="1"/>
          </p:cNvSpPr>
          <p:nvPr>
            <p:ph type="sldNum" sz="quarter" idx="10"/>
          </p:nvPr>
        </p:nvSpPr>
        <p:spPr/>
        <p:txBody>
          <a:bodyPr/>
          <a:lstStyle/>
          <a:p>
            <a:fld id="{03B5946B-FAFB-4C79-82DF-6172B60FF61C}" type="slidenum">
              <a:rPr lang="en-US" smtClean="0"/>
              <a:t>43</a:t>
            </a:fld>
            <a:endParaRPr lang="en-US"/>
          </a:p>
        </p:txBody>
      </p:sp>
    </p:spTree>
    <p:extLst>
      <p:ext uri="{BB962C8B-B14F-4D97-AF65-F5344CB8AC3E}">
        <p14:creationId xmlns:p14="http://schemas.microsoft.com/office/powerpoint/2010/main" val="361979535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Policy provides</a:t>
            </a:r>
            <a:r>
              <a:rPr lang="en-US" baseline="0" dirty="0"/>
              <a:t> foundation for efforts</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45</a:t>
            </a:fld>
            <a:endParaRPr lang="en-US"/>
          </a:p>
        </p:txBody>
      </p:sp>
    </p:spTree>
    <p:extLst>
      <p:ext uri="{BB962C8B-B14F-4D97-AF65-F5344CB8AC3E}">
        <p14:creationId xmlns:p14="http://schemas.microsoft.com/office/powerpoint/2010/main" val="3068379898"/>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62D3EA49-688D-415F-BFBC-3DB11DA2267F}" type="slidenum">
              <a:rPr lang="en-US" smtClean="0"/>
              <a:t>52</a:t>
            </a:fld>
            <a:endParaRPr lang="en-US"/>
          </a:p>
        </p:txBody>
      </p:sp>
    </p:spTree>
    <p:extLst>
      <p:ext uri="{BB962C8B-B14F-4D97-AF65-F5344CB8AC3E}">
        <p14:creationId xmlns:p14="http://schemas.microsoft.com/office/powerpoint/2010/main" val="374252660"/>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Assess</a:t>
            </a:r>
            <a:r>
              <a:rPr lang="en-US" baseline="0" dirty="0"/>
              <a:t> tribe’s development by identifying patterns of growth. Is tribe’s growth strategic? Is progress rooted in “people” or “systems”? Is tribe plagued and paralyzed by tribal politics? What is tribe’s administrative culture and is it conducive to Self </a:t>
            </a:r>
            <a:r>
              <a:rPr lang="en-US" baseline="0" dirty="0" err="1"/>
              <a:t>Gov</a:t>
            </a:r>
            <a:r>
              <a:rPr lang="en-US" baseline="0"/>
              <a:t>? Does </a:t>
            </a:r>
            <a:r>
              <a:rPr lang="en-US" baseline="0" dirty="0"/>
              <a:t>tribe chase funding or does it align resource garnering with strategic goals and community needs? </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53</a:t>
            </a:fld>
            <a:endParaRPr lang="en-US"/>
          </a:p>
        </p:txBody>
      </p:sp>
    </p:spTree>
    <p:extLst>
      <p:ext uri="{BB962C8B-B14F-4D97-AF65-F5344CB8AC3E}">
        <p14:creationId xmlns:p14="http://schemas.microsoft.com/office/powerpoint/2010/main" val="841204334"/>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a:defRPr/>
            </a:pPr>
            <a:r>
              <a:rPr lang="en-US" b="1" dirty="0"/>
              <a:t>Activity</a:t>
            </a:r>
            <a:r>
              <a:rPr lang="en-US" dirty="0"/>
              <a:t> – Disseminate checklist to attendees. Encourage</a:t>
            </a:r>
            <a:r>
              <a:rPr lang="en-US" baseline="0" dirty="0"/>
              <a:t> tribes to work in their respective teams. Report out to group at-large</a:t>
            </a:r>
            <a:endParaRPr lang="en-US" dirty="0"/>
          </a:p>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55</a:t>
            </a:fld>
            <a:endParaRPr lang="en-US"/>
          </a:p>
        </p:txBody>
      </p:sp>
    </p:spTree>
    <p:extLst>
      <p:ext uri="{BB962C8B-B14F-4D97-AF65-F5344CB8AC3E}">
        <p14:creationId xmlns:p14="http://schemas.microsoft.com/office/powerpoint/2010/main" val="1323510627"/>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Recommend</a:t>
            </a:r>
            <a:r>
              <a:rPr lang="en-US" baseline="0" dirty="0"/>
              <a:t> tribe complete a Planning Report to Assess Readiness whether tribe submits application or not</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56</a:t>
            </a:fld>
            <a:endParaRPr lang="en-US"/>
          </a:p>
        </p:txBody>
      </p:sp>
    </p:spTree>
    <p:extLst>
      <p:ext uri="{BB962C8B-B14F-4D97-AF65-F5344CB8AC3E}">
        <p14:creationId xmlns:p14="http://schemas.microsoft.com/office/powerpoint/2010/main" val="2600319457"/>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62D3EA49-688D-415F-BFBC-3DB11DA2267F}" type="slidenum">
              <a:rPr lang="en-US" smtClean="0"/>
              <a:t>57</a:t>
            </a:fld>
            <a:endParaRPr lang="en-US"/>
          </a:p>
        </p:txBody>
      </p:sp>
    </p:spTree>
    <p:extLst>
      <p:ext uri="{BB962C8B-B14F-4D97-AF65-F5344CB8AC3E}">
        <p14:creationId xmlns:p14="http://schemas.microsoft.com/office/powerpoint/2010/main" val="374252660"/>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a:defRPr/>
            </a:pPr>
            <a:r>
              <a:rPr lang="en-US" dirty="0" smtClean="0">
                <a:cs typeface="Arial" pitchFamily="34" charset="0"/>
              </a:rPr>
              <a:t>Talk about where</a:t>
            </a:r>
            <a:r>
              <a:rPr lang="en-US" baseline="0" dirty="0" smtClean="0">
                <a:cs typeface="Arial" pitchFamily="34" charset="0"/>
              </a:rPr>
              <a:t> Tribe sends signed original documents.  </a:t>
            </a:r>
            <a:endParaRPr lang="en-US" dirty="0" smtClean="0">
              <a:cs typeface="Arial" pitchFamily="34" charset="0"/>
            </a:endParaRPr>
          </a:p>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59</a:t>
            </a:fld>
            <a:endParaRPr lang="en-US"/>
          </a:p>
        </p:txBody>
      </p:sp>
    </p:spTree>
    <p:extLst>
      <p:ext uri="{BB962C8B-B14F-4D97-AF65-F5344CB8AC3E}">
        <p14:creationId xmlns:p14="http://schemas.microsoft.com/office/powerpoint/2010/main" val="3604569422"/>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60</a:t>
            </a:fld>
            <a:endParaRPr lang="en-US"/>
          </a:p>
        </p:txBody>
      </p:sp>
    </p:spTree>
    <p:extLst>
      <p:ext uri="{BB962C8B-B14F-4D97-AF65-F5344CB8AC3E}">
        <p14:creationId xmlns:p14="http://schemas.microsoft.com/office/powerpoint/2010/main" val="2327749121"/>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a:defRPr/>
            </a:pPr>
            <a:r>
              <a:rPr lang="en-US" dirty="0" smtClean="0"/>
              <a:t>BL1:</a:t>
            </a:r>
            <a:r>
              <a:rPr lang="en-US" baseline="0" dirty="0" smtClean="0"/>
              <a:t> </a:t>
            </a:r>
            <a:r>
              <a:rPr lang="en-US" dirty="0" smtClean="0">
                <a:cs typeface="Arial" pitchFamily="34" charset="0"/>
              </a:rPr>
              <a:t>issued by the Director, BIA for non base programs.</a:t>
            </a:r>
          </a:p>
          <a:p>
            <a:pPr defTabSz="931774">
              <a:defRPr/>
            </a:pPr>
            <a:r>
              <a:rPr lang="en-US" dirty="0" smtClean="0">
                <a:cs typeface="Arial" pitchFamily="34" charset="0"/>
              </a:rPr>
              <a:t>BL2: regarding dates and locations of the negotiations to support the timely completion of negotiations.</a:t>
            </a:r>
          </a:p>
          <a:p>
            <a:pPr defTabSz="931774">
              <a:defRPr/>
            </a:pPr>
            <a:r>
              <a:rPr lang="en-US" dirty="0" smtClean="0">
                <a:cs typeface="Arial" pitchFamily="34" charset="0"/>
              </a:rPr>
              <a:t>BL3:Affairs and coordinates with the BIE Education Line Officer, Special Agent in charge of law enforcement, OST and others as needed</a:t>
            </a:r>
            <a:endParaRPr lang="en-US" dirty="0" smtClean="0"/>
          </a:p>
          <a:p>
            <a:pPr defTabSz="931774">
              <a:defRPr/>
            </a:pPr>
            <a:endParaRPr lang="en-US" dirty="0" smtClean="0">
              <a:cs typeface="Arial" pitchFamily="34" charset="0"/>
            </a:endParaRPr>
          </a:p>
          <a:p>
            <a:pPr defTabSz="931774">
              <a:defRPr/>
            </a:pPr>
            <a:endParaRPr lang="en-US" dirty="0" smtClean="0">
              <a:cs typeface="Arial" pitchFamily="34" charset="0"/>
            </a:endParaRPr>
          </a:p>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61</a:t>
            </a:fld>
            <a:endParaRPr lang="en-US"/>
          </a:p>
        </p:txBody>
      </p:sp>
    </p:spTree>
    <p:extLst>
      <p:ext uri="{BB962C8B-B14F-4D97-AF65-F5344CB8AC3E}">
        <p14:creationId xmlns:p14="http://schemas.microsoft.com/office/powerpoint/2010/main" val="397593594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We</a:t>
            </a:r>
            <a:r>
              <a:rPr lang="en-US" baseline="0" dirty="0" smtClean="0"/>
              <a:t> have a model compact and an FA.</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62</a:t>
            </a:fld>
            <a:endParaRPr lang="en-US"/>
          </a:p>
        </p:txBody>
      </p:sp>
    </p:spTree>
    <p:extLst>
      <p:ext uri="{BB962C8B-B14F-4D97-AF65-F5344CB8AC3E}">
        <p14:creationId xmlns:p14="http://schemas.microsoft.com/office/powerpoint/2010/main" val="518876475"/>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Talk about why</a:t>
            </a:r>
            <a:r>
              <a:rPr lang="en-US" baseline="0" dirty="0" smtClean="0"/>
              <a:t> we do two sets of originals.</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63</a:t>
            </a:fld>
            <a:endParaRPr lang="en-US"/>
          </a:p>
        </p:txBody>
      </p:sp>
    </p:spTree>
    <p:extLst>
      <p:ext uri="{BB962C8B-B14F-4D97-AF65-F5344CB8AC3E}">
        <p14:creationId xmlns:p14="http://schemas.microsoft.com/office/powerpoint/2010/main" val="3735991463"/>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err="1" smtClean="0"/>
              <a:t>Appenix</a:t>
            </a:r>
            <a:r>
              <a:rPr lang="en-US" baseline="0" dirty="0" smtClean="0"/>
              <a:t> A of Part 1000 of the regulations outlines the terms of the Compact.</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65</a:t>
            </a:fld>
            <a:endParaRPr lang="en-US"/>
          </a:p>
        </p:txBody>
      </p:sp>
    </p:spTree>
    <p:extLst>
      <p:ext uri="{BB962C8B-B14F-4D97-AF65-F5344CB8AC3E}">
        <p14:creationId xmlns:p14="http://schemas.microsoft.com/office/powerpoint/2010/main" val="1522404347"/>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Trust </a:t>
            </a:r>
            <a:r>
              <a:rPr lang="en-US" dirty="0" err="1" smtClean="0"/>
              <a:t>evals</a:t>
            </a:r>
            <a:r>
              <a:rPr lang="en-US" baseline="0" dirty="0" smtClean="0"/>
              <a:t> are a provision contained in the Compact.  OST is having a break out session at 1:00 pm on Tuesday if they need more information.</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66</a:t>
            </a:fld>
            <a:endParaRPr lang="en-US"/>
          </a:p>
        </p:txBody>
      </p:sp>
    </p:spTree>
    <p:extLst>
      <p:ext uri="{BB962C8B-B14F-4D97-AF65-F5344CB8AC3E}">
        <p14:creationId xmlns:p14="http://schemas.microsoft.com/office/powerpoint/2010/main" val="1674359937"/>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83860" lvl="1">
              <a:buClr>
                <a:schemeClr val="accent3"/>
              </a:buClr>
              <a:defRPr/>
            </a:pPr>
            <a:r>
              <a:rPr lang="en-US" dirty="0" smtClean="0">
                <a:solidFill>
                  <a:schemeClr val="tx1"/>
                </a:solidFill>
                <a:cs typeface="Arial" charset="0"/>
              </a:rPr>
              <a:t>A finding of </a:t>
            </a:r>
            <a:r>
              <a:rPr lang="en-US" dirty="0" smtClean="0">
                <a:cs typeface="Arial" charset="0"/>
              </a:rPr>
              <a:t>imminent jeopardy </a:t>
            </a:r>
            <a:r>
              <a:rPr lang="en-US" dirty="0" smtClean="0">
                <a:solidFill>
                  <a:schemeClr val="tx1"/>
                </a:solidFill>
                <a:cs typeface="Arial" charset="0"/>
              </a:rPr>
              <a:t>triggers the Federal </a:t>
            </a:r>
            <a:r>
              <a:rPr lang="en-US" dirty="0" err="1" smtClean="0">
                <a:solidFill>
                  <a:schemeClr val="tx1"/>
                </a:solidFill>
                <a:cs typeface="Arial" charset="0"/>
              </a:rPr>
              <a:t>reassumption</a:t>
            </a:r>
            <a:r>
              <a:rPr lang="en-US" dirty="0" smtClean="0">
                <a:solidFill>
                  <a:schemeClr val="tx1"/>
                </a:solidFill>
                <a:cs typeface="Arial" charset="0"/>
              </a:rPr>
              <a:t> process - 25 CFR Part 1000 Subpart M.</a:t>
            </a:r>
            <a:r>
              <a:rPr lang="en-US" baseline="0" dirty="0" smtClean="0">
                <a:solidFill>
                  <a:schemeClr val="tx1"/>
                </a:solidFill>
                <a:cs typeface="Arial" charset="0"/>
              </a:rPr>
              <a:t> </a:t>
            </a:r>
            <a:r>
              <a:rPr lang="en-US" sz="2600" dirty="0" err="1">
                <a:cs typeface="Arial" charset="0"/>
              </a:rPr>
              <a:t>Reassumption</a:t>
            </a:r>
            <a:r>
              <a:rPr lang="en-US" sz="2600" dirty="0">
                <a:cs typeface="Arial" charset="0"/>
              </a:rPr>
              <a:t> process</a:t>
            </a:r>
            <a:r>
              <a:rPr lang="en-US" sz="2600" b="1" dirty="0">
                <a:cs typeface="Arial" charset="0"/>
              </a:rPr>
              <a:t> not </a:t>
            </a:r>
            <a:r>
              <a:rPr lang="en-US" sz="2600" dirty="0">
                <a:cs typeface="Arial" charset="0"/>
              </a:rPr>
              <a:t>triggered if OST determines that the Tribe can cure the conditions causing jeopardy within 60 days </a:t>
            </a:r>
            <a:r>
              <a:rPr lang="en-US" dirty="0">
                <a:cs typeface="Arial" charset="0"/>
              </a:rPr>
              <a:t>AND will not cause significant loss, harm, or devaluation of a trust asset, natural resources, or the public health and safety</a:t>
            </a:r>
          </a:p>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67</a:t>
            </a:fld>
            <a:endParaRPr lang="en-US"/>
          </a:p>
        </p:txBody>
      </p:sp>
    </p:spTree>
    <p:extLst>
      <p:ext uri="{BB962C8B-B14F-4D97-AF65-F5344CB8AC3E}">
        <p14:creationId xmlns:p14="http://schemas.microsoft.com/office/powerpoint/2010/main" val="3276245912"/>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Example of programs</a:t>
            </a:r>
            <a:r>
              <a:rPr lang="en-US" baseline="0" dirty="0" smtClean="0"/>
              <a:t> left with the BIA or services bought-back: Agency perform CDIB with $ left with BIA; Tribe performs the portion of Real Estate Services for tribal lands, BIA performs the portion of Real Estate Services for individual Indian allotments.</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69</a:t>
            </a:fld>
            <a:endParaRPr lang="en-US"/>
          </a:p>
        </p:txBody>
      </p:sp>
    </p:spTree>
    <p:extLst>
      <p:ext uri="{BB962C8B-B14F-4D97-AF65-F5344CB8AC3E}">
        <p14:creationId xmlns:p14="http://schemas.microsoft.com/office/powerpoint/2010/main" val="1818489569"/>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Talk about the benefits</a:t>
            </a:r>
            <a:r>
              <a:rPr lang="en-US" baseline="0" dirty="0" smtClean="0"/>
              <a:t> of a Multi-Year Funding Agreement.</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70</a:t>
            </a:fld>
            <a:endParaRPr lang="en-US"/>
          </a:p>
        </p:txBody>
      </p:sp>
    </p:spTree>
    <p:extLst>
      <p:ext uri="{BB962C8B-B14F-4D97-AF65-F5344CB8AC3E}">
        <p14:creationId xmlns:p14="http://schemas.microsoft.com/office/powerpoint/2010/main" val="3029901888"/>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a:defRPr/>
            </a:pPr>
            <a:endParaRPr lang="en-US" dirty="0" smtClean="0"/>
          </a:p>
        </p:txBody>
      </p:sp>
      <p:sp>
        <p:nvSpPr>
          <p:cNvPr id="4" name="Slide Number Placeholder 3"/>
          <p:cNvSpPr>
            <a:spLocks noGrp="1"/>
          </p:cNvSpPr>
          <p:nvPr>
            <p:ph type="sldNum" sz="quarter" idx="10"/>
          </p:nvPr>
        </p:nvSpPr>
        <p:spPr/>
        <p:txBody>
          <a:bodyPr/>
          <a:lstStyle/>
          <a:p>
            <a:fld id="{6E1DC474-DE5C-44D0-B315-E8E9A3CDEEF8}" type="slidenum">
              <a:rPr lang="en-US" smtClean="0"/>
              <a:t>74</a:t>
            </a:fld>
            <a:endParaRPr lang="en-US"/>
          </a:p>
        </p:txBody>
      </p:sp>
    </p:spTree>
    <p:extLst>
      <p:ext uri="{BB962C8B-B14F-4D97-AF65-F5344CB8AC3E}">
        <p14:creationId xmlns:p14="http://schemas.microsoft.com/office/powerpoint/2010/main" val="3888681663"/>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dirty="0" smtClean="0"/>
              <a:t>Subpart</a:t>
            </a:r>
            <a:r>
              <a:rPr lang="en-US" baseline="0" dirty="0" smtClean="0"/>
              <a:t> Q – </a:t>
            </a:r>
            <a:r>
              <a:rPr lang="en-US" dirty="0" err="1" smtClean="0"/>
              <a:t>Miscellanous</a:t>
            </a:r>
            <a:r>
              <a:rPr lang="en-US" dirty="0" smtClean="0"/>
              <a:t>:</a:t>
            </a:r>
            <a:r>
              <a:rPr lang="en-US" baseline="0" dirty="0" smtClean="0"/>
              <a:t> FOIA, Privacy Act, Audits, OMB Circs, </a:t>
            </a:r>
            <a:r>
              <a:rPr lang="en-US" baseline="0" dirty="0" err="1" smtClean="0"/>
              <a:t>Mgmt</a:t>
            </a:r>
            <a:r>
              <a:rPr lang="en-US" baseline="0" dirty="0" smtClean="0"/>
              <a:t> Systems, Use of funds, Savings and Carryover, Matching, Indian </a:t>
            </a:r>
            <a:r>
              <a:rPr lang="en-US" baseline="0" dirty="0" err="1" smtClean="0"/>
              <a:t>Pref</a:t>
            </a:r>
            <a:r>
              <a:rPr lang="en-US" baseline="0" dirty="0" smtClean="0"/>
              <a:t>, Supply Sources, Prompt Payment</a:t>
            </a:r>
            <a:endParaRPr lang="en-US" dirty="0" smtClean="0"/>
          </a:p>
          <a:p>
            <a:r>
              <a:rPr lang="en-US" baseline="0" dirty="0" smtClean="0"/>
              <a:t>Investment and restrictions on AFA funds.</a:t>
            </a:r>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75</a:t>
            </a:fld>
            <a:endParaRPr lang="en-US"/>
          </a:p>
        </p:txBody>
      </p:sp>
    </p:spTree>
    <p:extLst>
      <p:ext uri="{BB962C8B-B14F-4D97-AF65-F5344CB8AC3E}">
        <p14:creationId xmlns:p14="http://schemas.microsoft.com/office/powerpoint/2010/main" val="208645278"/>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Green</a:t>
            </a:r>
            <a:r>
              <a:rPr lang="en-US" baseline="0" dirty="0" smtClean="0"/>
              <a:t> Book available on OSG website and BIA website</a:t>
            </a:r>
            <a:endParaRPr lang="en-US" dirty="0" smtClean="0"/>
          </a:p>
          <a:p>
            <a:r>
              <a:rPr lang="en-US" dirty="0" smtClean="0"/>
              <a:t>Feds: BIA - OJS, Indian Svc, Trust Svc, DOT; OST; SOL.</a:t>
            </a:r>
            <a:endParaRPr lang="en-US" dirty="0"/>
          </a:p>
        </p:txBody>
      </p:sp>
      <p:sp>
        <p:nvSpPr>
          <p:cNvPr id="4" name="Slide Number Placeholder 3"/>
          <p:cNvSpPr>
            <a:spLocks noGrp="1"/>
          </p:cNvSpPr>
          <p:nvPr>
            <p:ph type="sldNum" sz="quarter" idx="10"/>
          </p:nvPr>
        </p:nvSpPr>
        <p:spPr/>
        <p:txBody>
          <a:bodyPr/>
          <a:lstStyle/>
          <a:p>
            <a:fld id="{6E1DC474-DE5C-44D0-B315-E8E9A3CDEEF8}" type="slidenum">
              <a:rPr lang="en-US" smtClean="0"/>
              <a:t>76</a:t>
            </a:fld>
            <a:endParaRPr lang="en-US"/>
          </a:p>
        </p:txBody>
      </p:sp>
    </p:spTree>
    <p:extLst>
      <p:ext uri="{BB962C8B-B14F-4D97-AF65-F5344CB8AC3E}">
        <p14:creationId xmlns:p14="http://schemas.microsoft.com/office/powerpoint/2010/main" val="3888681663"/>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E1DC474-DE5C-44D0-B315-E8E9A3CDEEF8}" type="slidenum">
              <a:rPr lang="en-US" smtClean="0"/>
              <a:t>77</a:t>
            </a:fld>
            <a:endParaRPr lang="en-US"/>
          </a:p>
        </p:txBody>
      </p:sp>
    </p:spTree>
    <p:extLst>
      <p:ext uri="{BB962C8B-B14F-4D97-AF65-F5344CB8AC3E}">
        <p14:creationId xmlns:p14="http://schemas.microsoft.com/office/powerpoint/2010/main" val="3888681663"/>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E1DC474-DE5C-44D0-B315-E8E9A3CDEEF8}" type="slidenum">
              <a:rPr lang="en-US" smtClean="0"/>
              <a:t>78</a:t>
            </a:fld>
            <a:endParaRPr lang="en-US"/>
          </a:p>
        </p:txBody>
      </p:sp>
    </p:spTree>
    <p:extLst>
      <p:ext uri="{BB962C8B-B14F-4D97-AF65-F5344CB8AC3E}">
        <p14:creationId xmlns:p14="http://schemas.microsoft.com/office/powerpoint/2010/main" val="3888681663"/>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There will</a:t>
            </a:r>
            <a:r>
              <a:rPr lang="en-US" baseline="0" dirty="0" smtClean="0"/>
              <a:t> be more detailed information on the </a:t>
            </a:r>
            <a:r>
              <a:rPr lang="en-US" baseline="0" dirty="0" err="1" smtClean="0"/>
              <a:t>Greenbook</a:t>
            </a:r>
            <a:r>
              <a:rPr lang="en-US" baseline="0" dirty="0" smtClean="0"/>
              <a:t> in the SG 101 presentation.</a:t>
            </a:r>
            <a:endParaRPr lang="en-US" dirty="0"/>
          </a:p>
        </p:txBody>
      </p:sp>
      <p:sp>
        <p:nvSpPr>
          <p:cNvPr id="4" name="Slide Number Placeholder 3"/>
          <p:cNvSpPr>
            <a:spLocks noGrp="1"/>
          </p:cNvSpPr>
          <p:nvPr>
            <p:ph type="sldNum" sz="quarter" idx="10"/>
          </p:nvPr>
        </p:nvSpPr>
        <p:spPr/>
        <p:txBody>
          <a:bodyPr/>
          <a:lstStyle/>
          <a:p>
            <a:fld id="{6E1DC474-DE5C-44D0-B315-E8E9A3CDEEF8}" type="slidenum">
              <a:rPr lang="en-US" smtClean="0"/>
              <a:t>79</a:t>
            </a:fld>
            <a:endParaRPr lang="en-US"/>
          </a:p>
        </p:txBody>
      </p:sp>
    </p:spTree>
    <p:extLst>
      <p:ext uri="{BB962C8B-B14F-4D97-AF65-F5344CB8AC3E}">
        <p14:creationId xmlns:p14="http://schemas.microsoft.com/office/powerpoint/2010/main" val="3888681663"/>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E1DC474-DE5C-44D0-B315-E8E9A3CDEEF8}" type="slidenum">
              <a:rPr lang="en-US" smtClean="0"/>
              <a:t>80</a:t>
            </a:fld>
            <a:endParaRPr lang="en-US"/>
          </a:p>
        </p:txBody>
      </p:sp>
    </p:spTree>
    <p:extLst>
      <p:ext uri="{BB962C8B-B14F-4D97-AF65-F5344CB8AC3E}">
        <p14:creationId xmlns:p14="http://schemas.microsoft.com/office/powerpoint/2010/main" val="3888681663"/>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82</a:t>
            </a:fld>
            <a:endParaRPr lang="en-US"/>
          </a:p>
        </p:txBody>
      </p:sp>
    </p:spTree>
    <p:extLst>
      <p:ext uri="{BB962C8B-B14F-4D97-AF65-F5344CB8AC3E}">
        <p14:creationId xmlns:p14="http://schemas.microsoft.com/office/powerpoint/2010/main" val="2382750938"/>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26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smtClean="0"/>
          </a:p>
        </p:txBody>
      </p:sp>
      <p:sp>
        <p:nvSpPr>
          <p:cNvPr id="11268" name="Slide Number Placeholder 3"/>
          <p:cNvSpPr>
            <a:spLocks noGrp="1"/>
          </p:cNvSpPr>
          <p:nvPr>
            <p:ph type="sldNum" sz="quarter" idx="5"/>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56986" indent="-291148">
              <a:defRPr>
                <a:solidFill>
                  <a:schemeClr val="tx1"/>
                </a:solidFill>
                <a:latin typeface="Calibri" pitchFamily="34" charset="0"/>
              </a:defRPr>
            </a:lvl2pPr>
            <a:lvl3pPr marL="1164594" indent="-232918">
              <a:defRPr>
                <a:solidFill>
                  <a:schemeClr val="tx1"/>
                </a:solidFill>
                <a:latin typeface="Calibri" pitchFamily="34" charset="0"/>
              </a:defRPr>
            </a:lvl3pPr>
            <a:lvl4pPr marL="1630432" indent="-232918">
              <a:defRPr>
                <a:solidFill>
                  <a:schemeClr val="tx1"/>
                </a:solidFill>
                <a:latin typeface="Calibri" pitchFamily="34" charset="0"/>
              </a:defRPr>
            </a:lvl4pPr>
            <a:lvl5pPr marL="2096269" indent="-232918">
              <a:defRPr>
                <a:solidFill>
                  <a:schemeClr val="tx1"/>
                </a:solidFill>
                <a:latin typeface="Calibri" pitchFamily="34" charset="0"/>
              </a:defRPr>
            </a:lvl5pPr>
            <a:lvl6pPr marL="2562106" indent="-232918" fontAlgn="base">
              <a:spcBef>
                <a:spcPct val="0"/>
              </a:spcBef>
              <a:spcAft>
                <a:spcPct val="0"/>
              </a:spcAft>
              <a:defRPr>
                <a:solidFill>
                  <a:schemeClr val="tx1"/>
                </a:solidFill>
                <a:latin typeface="Calibri" pitchFamily="34" charset="0"/>
              </a:defRPr>
            </a:lvl6pPr>
            <a:lvl7pPr marL="3027944" indent="-232918" fontAlgn="base">
              <a:spcBef>
                <a:spcPct val="0"/>
              </a:spcBef>
              <a:spcAft>
                <a:spcPct val="0"/>
              </a:spcAft>
              <a:defRPr>
                <a:solidFill>
                  <a:schemeClr val="tx1"/>
                </a:solidFill>
                <a:latin typeface="Calibri" pitchFamily="34" charset="0"/>
              </a:defRPr>
            </a:lvl7pPr>
            <a:lvl8pPr marL="3493782" indent="-232918" fontAlgn="base">
              <a:spcBef>
                <a:spcPct val="0"/>
              </a:spcBef>
              <a:spcAft>
                <a:spcPct val="0"/>
              </a:spcAft>
              <a:defRPr>
                <a:solidFill>
                  <a:schemeClr val="tx1"/>
                </a:solidFill>
                <a:latin typeface="Calibri" pitchFamily="34" charset="0"/>
              </a:defRPr>
            </a:lvl8pPr>
            <a:lvl9pPr marL="3959620" indent="-232918"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fld id="{ACA41F26-55CE-4606-BDBB-5724744799AF}" type="slidenum">
              <a:rPr lang="en-US" altLang="en-US" smtClean="0"/>
              <a:pPr fontAlgn="base">
                <a:spcBef>
                  <a:spcPct val="0"/>
                </a:spcBef>
                <a:spcAft>
                  <a:spcPct val="0"/>
                </a:spcAft>
                <a:defRPr/>
              </a:pPr>
              <a:t>84</a:t>
            </a:fld>
            <a:endParaRPr lang="en-US" altLang="en-US" smtClean="0"/>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88</a:t>
            </a:fld>
            <a:endParaRPr lang="en-US"/>
          </a:p>
        </p:txBody>
      </p:sp>
    </p:spTree>
    <p:extLst>
      <p:ext uri="{BB962C8B-B14F-4D97-AF65-F5344CB8AC3E}">
        <p14:creationId xmlns:p14="http://schemas.microsoft.com/office/powerpoint/2010/main" val="2248762296"/>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21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dirty="0"/>
              <a:t>Jan 1, 2013 Year 1 of SG</a:t>
            </a:r>
          </a:p>
        </p:txBody>
      </p:sp>
      <p:sp>
        <p:nvSpPr>
          <p:cNvPr id="7172"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6569E880-F3CE-4347-A270-BDDE4DC94916}" type="slidenum">
              <a:rPr lang="en-US" smtClean="0"/>
              <a:pPr fontAlgn="base">
                <a:spcBef>
                  <a:spcPct val="0"/>
                </a:spcBef>
                <a:spcAft>
                  <a:spcPct val="0"/>
                </a:spcAft>
                <a:defRPr/>
              </a:pPr>
              <a:t>97</a:t>
            </a:fld>
            <a:endParaRPr lang="en-US"/>
          </a:p>
        </p:txBody>
      </p:sp>
    </p:spTree>
    <p:extLst>
      <p:ext uri="{BB962C8B-B14F-4D97-AF65-F5344CB8AC3E}">
        <p14:creationId xmlns:p14="http://schemas.microsoft.com/office/powerpoint/2010/main" val="1606547766"/>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DOI Interior Business Center</a:t>
            </a:r>
          </a:p>
        </p:txBody>
      </p:sp>
      <p:sp>
        <p:nvSpPr>
          <p:cNvPr id="4" name="Slide Number Placeholder 3"/>
          <p:cNvSpPr>
            <a:spLocks noGrp="1"/>
          </p:cNvSpPr>
          <p:nvPr>
            <p:ph type="sldNum" sz="quarter" idx="10"/>
          </p:nvPr>
        </p:nvSpPr>
        <p:spPr/>
        <p:txBody>
          <a:bodyPr/>
          <a:lstStyle/>
          <a:p>
            <a:fld id="{62D3EA49-688D-415F-BFBC-3DB11DA2267F}" type="slidenum">
              <a:rPr lang="en-US" smtClean="0"/>
              <a:t>100</a:t>
            </a:fld>
            <a:endParaRPr lang="en-US"/>
          </a:p>
        </p:txBody>
      </p:sp>
    </p:spTree>
    <p:extLst>
      <p:ext uri="{BB962C8B-B14F-4D97-AF65-F5344CB8AC3E}">
        <p14:creationId xmlns:p14="http://schemas.microsoft.com/office/powerpoint/2010/main" val="3334649840"/>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105</a:t>
            </a:fld>
            <a:endParaRPr lang="en-US"/>
          </a:p>
        </p:txBody>
      </p:sp>
    </p:spTree>
    <p:extLst>
      <p:ext uri="{BB962C8B-B14F-4D97-AF65-F5344CB8AC3E}">
        <p14:creationId xmlns:p14="http://schemas.microsoft.com/office/powerpoint/2010/main" val="2664788997"/>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106</a:t>
            </a:fld>
            <a:endParaRPr lang="en-US"/>
          </a:p>
        </p:txBody>
      </p:sp>
    </p:spTree>
    <p:extLst>
      <p:ext uri="{BB962C8B-B14F-4D97-AF65-F5344CB8AC3E}">
        <p14:creationId xmlns:p14="http://schemas.microsoft.com/office/powerpoint/2010/main" val="2664788997"/>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2D3EA49-688D-415F-BFBC-3DB11DA2267F}" type="slidenum">
              <a:rPr lang="en-US" smtClean="0"/>
              <a:t>107</a:t>
            </a:fld>
            <a:endParaRPr lang="en-US"/>
          </a:p>
        </p:txBody>
      </p:sp>
    </p:spTree>
    <p:extLst>
      <p:ext uri="{BB962C8B-B14F-4D97-AF65-F5344CB8AC3E}">
        <p14:creationId xmlns:p14="http://schemas.microsoft.com/office/powerpoint/2010/main" val="266478899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3">
        <a:schemeClr val="bg1"/>
      </p:bgRef>
    </p:bg>
    <p:spTree>
      <p:nvGrpSpPr>
        <p:cNvPr id="1" name=""/>
        <p:cNvGrpSpPr/>
        <p:nvPr/>
      </p:nvGrpSpPr>
      <p:grpSpPr>
        <a:xfrm>
          <a:off x="0" y="0"/>
          <a:ext cx="0" cy="0"/>
          <a:chOff x="0" y="0"/>
          <a:chExt cx="0" cy="0"/>
        </a:xfrm>
      </p:grpSpPr>
      <p:sp>
        <p:nvSpPr>
          <p:cNvPr id="12" name="Rectangle 11"/>
          <p:cNvSpPr/>
          <p:nvPr/>
        </p:nvSpPr>
        <p:spPr>
          <a:xfrm>
            <a:off x="0" y="0"/>
            <a:ext cx="9144000" cy="6858000"/>
          </a:xfrm>
          <a:prstGeom prst="rect">
            <a:avLst/>
          </a:prstGeom>
          <a:solidFill>
            <a:srgbClr val="FFFFFF"/>
          </a:solidFill>
          <a:ln w="1270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useBgFill="1">
        <p:nvSpPr>
          <p:cNvPr id="13" name="Rounded Rectangle 12"/>
          <p:cNvSpPr/>
          <p:nvPr/>
        </p:nvSpPr>
        <p:spPr>
          <a:xfrm>
            <a:off x="65313" y="69755"/>
            <a:ext cx="9013372" cy="6692201"/>
          </a:xfrm>
          <a:prstGeom prst="roundRect">
            <a:avLst>
              <a:gd name="adj" fmla="val 4929"/>
            </a:avLst>
          </a:prstGeom>
          <a:ln w="6350" cap="sq" cmpd="sng" algn="ctr">
            <a:solidFill>
              <a:schemeClr val="tx1">
                <a:alpha val="100000"/>
              </a:schemeClr>
            </a:solidFill>
            <a:prstDash val="solid"/>
          </a:ln>
          <a:effectLst/>
        </p:spPr>
        <p:style>
          <a:lnRef idx="3">
            <a:schemeClr val="lt1"/>
          </a:lnRef>
          <a:fillRef idx="1001">
            <a:schemeClr val="lt1"/>
          </a:fillRef>
          <a:effectRef idx="1">
            <a:schemeClr val="accent1"/>
          </a:effectRef>
          <a:fontRef idx="minor">
            <a:schemeClr val="lt1"/>
          </a:fontRef>
        </p:style>
        <p:txBody>
          <a:bodyPr anchor="ctr"/>
          <a:lstStyle/>
          <a:p>
            <a:pPr algn="ctr" eaLnBrk="1" latinLnBrk="0" hangingPunct="1"/>
            <a:endParaRPr kumimoji="0" lang="en-US"/>
          </a:p>
        </p:txBody>
      </p:sp>
      <p:sp>
        <p:nvSpPr>
          <p:cNvPr id="9" name="Subtitle 8"/>
          <p:cNvSpPr>
            <a:spLocks noGrp="1"/>
          </p:cNvSpPr>
          <p:nvPr>
            <p:ph type="subTitle" idx="1"/>
          </p:nvPr>
        </p:nvSpPr>
        <p:spPr>
          <a:xfrm>
            <a:off x="1295400" y="3200400"/>
            <a:ext cx="6400800" cy="1600200"/>
          </a:xfrm>
        </p:spPr>
        <p:txBody>
          <a:bodyPr/>
          <a:lstStyle>
            <a:lvl1pPr marL="0" indent="0" algn="ctr">
              <a:buNone/>
              <a:defRPr sz="2600">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28" name="Date Placeholder 27"/>
          <p:cNvSpPr>
            <a:spLocks noGrp="1"/>
          </p:cNvSpPr>
          <p:nvPr>
            <p:ph type="dt" sz="half" idx="10"/>
          </p:nvPr>
        </p:nvSpPr>
        <p:spPr/>
        <p:txBody>
          <a:bodyPr/>
          <a:lstStyle/>
          <a:p>
            <a:fld id="{27047EBF-CD64-4A44-A942-B29A90A40FAA}" type="datetime1">
              <a:rPr lang="en-US" smtClean="0"/>
              <a:t>4/20/2018</a:t>
            </a:fld>
            <a:endParaRPr lang="en-US"/>
          </a:p>
        </p:txBody>
      </p:sp>
      <p:sp>
        <p:nvSpPr>
          <p:cNvPr id="17" name="Footer Placeholder 16"/>
          <p:cNvSpPr>
            <a:spLocks noGrp="1"/>
          </p:cNvSpPr>
          <p:nvPr>
            <p:ph type="ftr" sz="quarter" idx="11"/>
          </p:nvPr>
        </p:nvSpPr>
        <p:spPr/>
        <p:txBody>
          <a:bodyPr/>
          <a:lstStyle/>
          <a:p>
            <a:endParaRPr lang="en-US"/>
          </a:p>
        </p:txBody>
      </p:sp>
      <p:sp>
        <p:nvSpPr>
          <p:cNvPr id="29" name="Slide Number Placeholder 28"/>
          <p:cNvSpPr>
            <a:spLocks noGrp="1"/>
          </p:cNvSpPr>
          <p:nvPr>
            <p:ph type="sldNum" sz="quarter" idx="12"/>
          </p:nvPr>
        </p:nvSpPr>
        <p:spPr/>
        <p:txBody>
          <a:bodyPr lIns="0" tIns="0" rIns="0" bIns="0">
            <a:noAutofit/>
          </a:bodyPr>
          <a:lstStyle>
            <a:lvl1pPr>
              <a:defRPr sz="1400">
                <a:solidFill>
                  <a:srgbClr val="FFFFFF"/>
                </a:solidFill>
              </a:defRPr>
            </a:lvl1pPr>
          </a:lstStyle>
          <a:p>
            <a:fld id="{68919A14-9906-416E-A581-BFEE5D044852}" type="slidenum">
              <a:rPr lang="en-US" smtClean="0"/>
              <a:t>‹#›</a:t>
            </a:fld>
            <a:endParaRPr lang="en-US"/>
          </a:p>
        </p:txBody>
      </p:sp>
      <p:sp>
        <p:nvSpPr>
          <p:cNvPr id="7" name="Rectangle 6"/>
          <p:cNvSpPr/>
          <p:nvPr/>
        </p:nvSpPr>
        <p:spPr>
          <a:xfrm>
            <a:off x="62931" y="1449303"/>
            <a:ext cx="9021537" cy="1527349"/>
          </a:xfrm>
          <a:prstGeom prst="rect">
            <a:avLst/>
          </a:prstGeom>
          <a:solidFill>
            <a:schemeClr val="accent1">
              <a:alpha val="100000"/>
            </a:schemeClr>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62931" y="1396720"/>
            <a:ext cx="9021537" cy="120580"/>
          </a:xfrm>
          <a:prstGeom prst="rect">
            <a:avLst/>
          </a:prstGeom>
          <a:solidFill>
            <a:schemeClr val="accent1">
              <a:tint val="60000"/>
            </a:schemeClr>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Rectangle 10"/>
          <p:cNvSpPr/>
          <p:nvPr/>
        </p:nvSpPr>
        <p:spPr>
          <a:xfrm>
            <a:off x="62931" y="2976649"/>
            <a:ext cx="9021537" cy="110532"/>
          </a:xfrm>
          <a:prstGeom prst="rect">
            <a:avLst/>
          </a:prstGeom>
          <a:solidFill>
            <a:schemeClr val="accent5"/>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Title 7"/>
          <p:cNvSpPr>
            <a:spLocks noGrp="1"/>
          </p:cNvSpPr>
          <p:nvPr>
            <p:ph type="ctrTitle"/>
          </p:nvPr>
        </p:nvSpPr>
        <p:spPr>
          <a:xfrm>
            <a:off x="457200" y="1505930"/>
            <a:ext cx="8229600" cy="1470025"/>
          </a:xfrm>
        </p:spPr>
        <p:txBody>
          <a:bodyPr anchor="ctr"/>
          <a:lstStyle>
            <a:lvl1pPr algn="ctr">
              <a:defRPr lang="en-US" dirty="0">
                <a:solidFill>
                  <a:srgbClr val="FFFFFF"/>
                </a:solidFill>
              </a:defRPr>
            </a:lvl1pPr>
          </a:lstStyle>
          <a:p>
            <a:r>
              <a:rPr kumimoji="0" lang="en-US" smtClean="0"/>
              <a:t>Click to edit Master title style</a:t>
            </a:r>
            <a:endParaRPr kumimoji="0" lang="en-US"/>
          </a:p>
        </p:txBody>
      </p:sp>
    </p:spTree>
  </p:cSld>
  <p:clrMapOvr>
    <a:overrideClrMapping bg1="lt1" tx1="dk1" bg2="lt2" tx2="dk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4" name="Date Placeholder 3"/>
          <p:cNvSpPr>
            <a:spLocks noGrp="1"/>
          </p:cNvSpPr>
          <p:nvPr>
            <p:ph type="dt" sz="half" idx="10"/>
          </p:nvPr>
        </p:nvSpPr>
        <p:spPr/>
        <p:txBody>
          <a:bodyPr/>
          <a:lstStyle/>
          <a:p>
            <a:fld id="{813ED2C2-2AA2-4CF5-98AF-66309CE6CCD9}" type="datetime1">
              <a:rPr lang="en-US" smtClean="0"/>
              <a:t>4/20/2018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8919A14-9906-416E-A581-BFEE5D044852}" type="slidenum">
              <a:rPr lang="en-US" smtClean="0"/>
              <a:t>‹#›</a:t>
            </a:fld>
            <a:endParaRPr lang="en-US"/>
          </a:p>
        </p:txBody>
      </p:sp>
      <p:sp>
        <p:nvSpPr>
          <p:cNvPr id="8" name="Content Placeholder 7"/>
          <p:cNvSpPr>
            <a:spLocks noGrp="1"/>
          </p:cNvSpPr>
          <p:nvPr>
            <p:ph sz="quarter" idx="1"/>
          </p:nvPr>
        </p:nvSpPr>
        <p:spPr>
          <a:xfrm>
            <a:off x="914400" y="1447800"/>
            <a:ext cx="7772400" cy="4572000"/>
          </a:xfrm>
        </p:spPr>
        <p:txBody>
          <a:bodyPr vert="horz"/>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3">
        <a:schemeClr val="bg1"/>
      </p:bgRef>
    </p:bg>
    <p:spTree>
      <p:nvGrpSpPr>
        <p:cNvPr id="1" name=""/>
        <p:cNvGrpSpPr/>
        <p:nvPr/>
      </p:nvGrpSpPr>
      <p:grpSpPr>
        <a:xfrm>
          <a:off x="0" y="0"/>
          <a:ext cx="0" cy="0"/>
          <a:chOff x="0" y="0"/>
          <a:chExt cx="0" cy="0"/>
        </a:xfrm>
      </p:grpSpPr>
      <p:sp>
        <p:nvSpPr>
          <p:cNvPr id="11" name="Rectangle 10"/>
          <p:cNvSpPr/>
          <p:nvPr/>
        </p:nvSpPr>
        <p:spPr>
          <a:xfrm>
            <a:off x="0" y="0"/>
            <a:ext cx="9144000" cy="6858000"/>
          </a:xfrm>
          <a:prstGeom prst="rect">
            <a:avLst/>
          </a:prstGeom>
          <a:solidFill>
            <a:srgbClr val="FFFFFF"/>
          </a:solidFill>
          <a:ln w="1270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useBgFill="1">
        <p:nvSpPr>
          <p:cNvPr id="10" name="Rounded Rectangle 9"/>
          <p:cNvSpPr/>
          <p:nvPr/>
        </p:nvSpPr>
        <p:spPr>
          <a:xfrm>
            <a:off x="65313" y="69755"/>
            <a:ext cx="9013372" cy="6692201"/>
          </a:xfrm>
          <a:prstGeom prst="roundRect">
            <a:avLst>
              <a:gd name="adj" fmla="val 4929"/>
            </a:avLst>
          </a:prstGeom>
          <a:ln w="6350" cap="sq" cmpd="sng" algn="ctr">
            <a:solidFill>
              <a:schemeClr val="tx1">
                <a:alpha val="100000"/>
              </a:schemeClr>
            </a:solidFill>
            <a:prstDash val="solid"/>
          </a:ln>
          <a:effectLst/>
        </p:spPr>
        <p:style>
          <a:lnRef idx="3">
            <a:schemeClr val="lt1"/>
          </a:lnRef>
          <a:fillRef idx="1003">
            <a:schemeClr val="l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722313" y="952500"/>
            <a:ext cx="7772400" cy="1362075"/>
          </a:xfrm>
        </p:spPr>
        <p:txBody>
          <a:bodyPr anchor="b" anchorCtr="0"/>
          <a:lstStyle>
            <a:lvl1pPr algn="l">
              <a:buNone/>
              <a:defRPr sz="4000" b="0" cap="none"/>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722313" y="2547938"/>
            <a:ext cx="7772400" cy="1338262"/>
          </a:xfrm>
        </p:spPr>
        <p:txBody>
          <a:bodyPr anchor="t" anchorCtr="0"/>
          <a:lstStyle>
            <a:lvl1pPr marL="0" indent="0">
              <a:buNone/>
              <a:defRPr sz="2400">
                <a:solidFill>
                  <a:schemeClr val="tx1">
                    <a:tint val="75000"/>
                  </a:schemeClr>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fld id="{9D4A1031-F97D-4A87-9015-740120402922}" type="datetime1">
              <a:rPr lang="en-US" smtClean="0"/>
              <a:t>4/20/2018</a:t>
            </a:fld>
            <a:endParaRPr lang="en-US"/>
          </a:p>
        </p:txBody>
      </p:sp>
      <p:sp>
        <p:nvSpPr>
          <p:cNvPr id="5" name="Footer Placeholder 4"/>
          <p:cNvSpPr>
            <a:spLocks noGrp="1"/>
          </p:cNvSpPr>
          <p:nvPr>
            <p:ph type="ftr" sz="quarter" idx="11"/>
          </p:nvPr>
        </p:nvSpPr>
        <p:spPr>
          <a:xfrm>
            <a:off x="800100" y="6172200"/>
            <a:ext cx="4000500" cy="457200"/>
          </a:xfrm>
        </p:spPr>
        <p:txBody>
          <a:bodyPr/>
          <a:lstStyle/>
          <a:p>
            <a:endParaRPr lang="en-US"/>
          </a:p>
        </p:txBody>
      </p:sp>
      <p:sp>
        <p:nvSpPr>
          <p:cNvPr id="7" name="Rectangle 6"/>
          <p:cNvSpPr/>
          <p:nvPr/>
        </p:nvSpPr>
        <p:spPr>
          <a:xfrm flipV="1">
            <a:off x="69412" y="2376830"/>
            <a:ext cx="9013515" cy="91440"/>
          </a:xfrm>
          <a:prstGeom prst="rect">
            <a:avLst/>
          </a:prstGeom>
          <a:solidFill>
            <a:schemeClr val="accent1">
              <a:alpha val="100000"/>
            </a:schemeClr>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69146" y="2341475"/>
            <a:ext cx="9013781" cy="45719"/>
          </a:xfrm>
          <a:prstGeom prst="rect">
            <a:avLst/>
          </a:prstGeom>
          <a:solidFill>
            <a:schemeClr val="accent1">
              <a:tint val="60000"/>
            </a:schemeClr>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68306" y="2468880"/>
            <a:ext cx="9014621" cy="45720"/>
          </a:xfrm>
          <a:prstGeom prst="rect">
            <a:avLst/>
          </a:prstGeom>
          <a:solidFill>
            <a:schemeClr val="accent5"/>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6" name="Slide Number Placeholder 5"/>
          <p:cNvSpPr>
            <a:spLocks noGrp="1"/>
          </p:cNvSpPr>
          <p:nvPr>
            <p:ph type="sldNum" sz="quarter" idx="12"/>
          </p:nvPr>
        </p:nvSpPr>
        <p:spPr>
          <a:xfrm>
            <a:off x="146304" y="6208776"/>
            <a:ext cx="457200" cy="457200"/>
          </a:xfrm>
        </p:spPr>
        <p:txBody>
          <a:bodyPr/>
          <a:lstStyle/>
          <a:p>
            <a:fld id="{68919A14-9906-416E-A581-BFEE5D044852}" type="slidenum">
              <a:rPr lang="en-US" smtClean="0"/>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5" name="Date Placeholder 4"/>
          <p:cNvSpPr>
            <a:spLocks noGrp="1"/>
          </p:cNvSpPr>
          <p:nvPr>
            <p:ph type="dt" sz="half" idx="10"/>
          </p:nvPr>
        </p:nvSpPr>
        <p:spPr/>
        <p:txBody>
          <a:bodyPr/>
          <a:lstStyle/>
          <a:p>
            <a:fld id="{6C43825C-0BD2-4BDB-84F0-04A9FDFC9FC8}" type="datetime1">
              <a:rPr lang="en-US" smtClean="0"/>
              <a:t>4/20/2018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68919A14-9906-416E-A581-BFEE5D044852}" type="slidenum">
              <a:rPr lang="en-US" smtClean="0"/>
              <a:t>‹#›</a:t>
            </a:fld>
            <a:endParaRPr lang="en-US"/>
          </a:p>
        </p:txBody>
      </p:sp>
      <p:sp>
        <p:nvSpPr>
          <p:cNvPr id="9" name="Content Placeholder 8"/>
          <p:cNvSpPr>
            <a:spLocks noGrp="1"/>
          </p:cNvSpPr>
          <p:nvPr>
            <p:ph sz="quarter" idx="1"/>
          </p:nvPr>
        </p:nvSpPr>
        <p:spPr>
          <a:xfrm>
            <a:off x="914400" y="1447800"/>
            <a:ext cx="3749040" cy="4572000"/>
          </a:xfrm>
        </p:spPr>
        <p:txBody>
          <a:bodyPr vert="horz"/>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1" name="Content Placeholder 10"/>
          <p:cNvSpPr>
            <a:spLocks noGrp="1"/>
          </p:cNvSpPr>
          <p:nvPr>
            <p:ph sz="quarter" idx="2"/>
          </p:nvPr>
        </p:nvSpPr>
        <p:spPr>
          <a:xfrm>
            <a:off x="4933950" y="1447800"/>
            <a:ext cx="3749040" cy="4572000"/>
          </a:xfrm>
        </p:spPr>
        <p:txBody>
          <a:bodyPr vert="horz"/>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914400" y="273050"/>
            <a:ext cx="7772400" cy="1143000"/>
          </a:xfrm>
        </p:spPr>
        <p:txBody>
          <a:bodyPr anchor="b" anchorCtr="0"/>
          <a:lstStyle>
            <a:lvl1pPr>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914400" y="1447800"/>
            <a:ext cx="3733800" cy="762000"/>
          </a:xfrm>
          <a:noFill/>
          <a:ln w="12700" cap="sq" cmpd="sng" algn="ctr">
            <a:noFill/>
            <a:prstDash val="solid"/>
          </a:ln>
        </p:spPr>
        <p:txBody>
          <a:bodyPr lIns="91440" anchor="b" anchorCtr="0">
            <a:noAutofit/>
          </a:bodyPr>
          <a:lstStyle>
            <a:lvl1pPr marL="0" indent="0">
              <a:buNone/>
              <a:defRPr sz="2400" b="1">
                <a:solidFill>
                  <a:schemeClr val="accent1"/>
                </a:solidFill>
                <a:latin typeface="+mj-lt"/>
                <a:ea typeface="+mj-ea"/>
                <a:cs typeface="+mj-cs"/>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953000" y="1447800"/>
            <a:ext cx="3733800" cy="762000"/>
          </a:xfrm>
          <a:noFill/>
          <a:ln w="12700" cap="sq" cmpd="sng" algn="ctr">
            <a:noFill/>
            <a:prstDash val="solid"/>
          </a:ln>
        </p:spPr>
        <p:txBody>
          <a:bodyPr lIns="91440" anchor="b" anchorCtr="0">
            <a:noAutofit/>
          </a:bodyPr>
          <a:lstStyle>
            <a:lvl1pPr marL="0" indent="0">
              <a:buNone/>
              <a:defRPr sz="2400" b="1">
                <a:solidFill>
                  <a:schemeClr val="accent1"/>
                </a:solidFill>
                <a:latin typeface="+mj-lt"/>
                <a:ea typeface="+mj-ea"/>
                <a:cs typeface="+mj-cs"/>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7" name="Date Placeholder 6"/>
          <p:cNvSpPr>
            <a:spLocks noGrp="1"/>
          </p:cNvSpPr>
          <p:nvPr>
            <p:ph type="dt" sz="half" idx="10"/>
          </p:nvPr>
        </p:nvSpPr>
        <p:spPr/>
        <p:txBody>
          <a:bodyPr/>
          <a:lstStyle/>
          <a:p>
            <a:fld id="{30ED11B7-5FAF-422D-A78C-BA514ECA9EE3}" type="datetime1">
              <a:rPr lang="en-US" smtClean="0"/>
              <a:t>4/20/2018</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68919A14-9906-416E-A581-BFEE5D044852}" type="slidenum">
              <a:rPr lang="en-US" smtClean="0"/>
              <a:t>‹#›</a:t>
            </a:fld>
            <a:endParaRPr lang="en-US"/>
          </a:p>
        </p:txBody>
      </p:sp>
      <p:sp>
        <p:nvSpPr>
          <p:cNvPr id="11" name="Content Placeholder 10"/>
          <p:cNvSpPr>
            <a:spLocks noGrp="1"/>
          </p:cNvSpPr>
          <p:nvPr>
            <p:ph sz="half" idx="2"/>
          </p:nvPr>
        </p:nvSpPr>
        <p:spPr>
          <a:xfrm>
            <a:off x="914400" y="2247900"/>
            <a:ext cx="3733800" cy="3886200"/>
          </a:xfrm>
        </p:spPr>
        <p:txBody>
          <a:bodyPr vert="horz"/>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3" name="Content Placeholder 12"/>
          <p:cNvSpPr>
            <a:spLocks noGrp="1"/>
          </p:cNvSpPr>
          <p:nvPr>
            <p:ph sz="half" idx="4"/>
          </p:nvPr>
        </p:nvSpPr>
        <p:spPr>
          <a:xfrm>
            <a:off x="4953000" y="2247900"/>
            <a:ext cx="3733800" cy="3886200"/>
          </a:xfrm>
        </p:spPr>
        <p:txBody>
          <a:bodyPr vert="horz"/>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41F0557B-4D1F-4741-8277-8461B91CF32F}" type="datetime1">
              <a:rPr lang="en-US" smtClean="0"/>
              <a:t>4/20/2018</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68919A14-9906-416E-A581-BFEE5D044852}" type="slidenum">
              <a:rPr lang="en-US" smtClean="0"/>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F5A0902-B5DA-40AE-A8DB-2B2A9E7540EE}" type="datetime1">
              <a:rPr lang="en-US" smtClean="0"/>
              <a:t>4/20/2018</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68919A14-9906-416E-A581-BFEE5D044852}" type="slidenum">
              <a:rPr lang="en-US" smtClean="0"/>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Rectangle 7"/>
          <p:cNvSpPr/>
          <p:nvPr/>
        </p:nvSpPr>
        <p:spPr>
          <a:xfrm>
            <a:off x="0" y="0"/>
            <a:ext cx="9144000" cy="6858000"/>
          </a:xfrm>
          <a:prstGeom prst="rect">
            <a:avLst/>
          </a:prstGeom>
          <a:solidFill>
            <a:srgbClr val="FFFFFF"/>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useBgFill="1">
        <p:nvSpPr>
          <p:cNvPr id="9" name="Rounded Rectangle 8"/>
          <p:cNvSpPr/>
          <p:nvPr/>
        </p:nvSpPr>
        <p:spPr>
          <a:xfrm>
            <a:off x="64008" y="69755"/>
            <a:ext cx="9013372" cy="6693408"/>
          </a:xfrm>
          <a:prstGeom prst="roundRect">
            <a:avLst>
              <a:gd name="adj" fmla="val 4929"/>
            </a:avLst>
          </a:prstGeom>
          <a:ln w="6350" cap="sq" cmpd="sng" algn="ctr">
            <a:solidFill>
              <a:schemeClr val="tx1">
                <a:alpha val="100000"/>
              </a:schemeClr>
            </a:solidFill>
            <a:prstDash val="solid"/>
          </a:ln>
          <a:effectLst/>
        </p:spPr>
        <p:style>
          <a:lnRef idx="3">
            <a:schemeClr val="lt1"/>
          </a:lnRef>
          <a:fillRef idx="1001">
            <a:schemeClr val="l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914400" y="273050"/>
            <a:ext cx="7772400" cy="1143000"/>
          </a:xfrm>
        </p:spPr>
        <p:txBody>
          <a:bodyPr anchor="b" anchorCtr="0"/>
          <a:lstStyle>
            <a:lvl1pPr algn="l">
              <a:buNone/>
              <a:defRPr sz="4000" b="0"/>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914400" y="1600200"/>
            <a:ext cx="1905000" cy="4495800"/>
          </a:xfrm>
        </p:spPr>
        <p:txBody>
          <a:bodyPr/>
          <a:lstStyle>
            <a:lvl1pPr marL="0" indent="0">
              <a:buNone/>
              <a:defRPr sz="1800"/>
            </a:lvl1pPr>
            <a:lvl2pPr>
              <a:buNone/>
              <a:defRPr sz="1200"/>
            </a:lvl2pPr>
            <a:lvl3pPr>
              <a:buNone/>
              <a:defRPr sz="1000"/>
            </a:lvl3pPr>
            <a:lvl4pPr>
              <a:buNone/>
              <a:defRPr sz="900"/>
            </a:lvl4pPr>
            <a:lvl5pPr>
              <a:buNone/>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FA120B86-5597-42BD-BC16-AAF8AFB98BE7}" type="datetime1">
              <a:rPr lang="en-US" smtClean="0"/>
              <a:t>4/20/2018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68919A14-9906-416E-A581-BFEE5D044852}" type="slidenum">
              <a:rPr lang="en-US" smtClean="0"/>
              <a:t>‹#›</a:t>
            </a:fld>
            <a:endParaRPr lang="en-US"/>
          </a:p>
        </p:txBody>
      </p:sp>
      <p:sp>
        <p:nvSpPr>
          <p:cNvPr id="11" name="Content Placeholder 10"/>
          <p:cNvSpPr>
            <a:spLocks noGrp="1"/>
          </p:cNvSpPr>
          <p:nvPr>
            <p:ph sz="quarter" idx="1"/>
          </p:nvPr>
        </p:nvSpPr>
        <p:spPr>
          <a:xfrm>
            <a:off x="2971800" y="1600200"/>
            <a:ext cx="5715000" cy="4495800"/>
          </a:xfrm>
        </p:spPr>
        <p:txBody>
          <a:bodyPr vert="horz"/>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14400" y="4900550"/>
            <a:ext cx="7315200" cy="522288"/>
          </a:xfrm>
        </p:spPr>
        <p:txBody>
          <a:bodyPr anchor="ctr">
            <a:noAutofit/>
          </a:bodyPr>
          <a:lstStyle>
            <a:lvl1pPr algn="l">
              <a:buNone/>
              <a:defRPr sz="2800" b="0"/>
            </a:lvl1pPr>
          </a:lstStyle>
          <a:p>
            <a:r>
              <a:rPr kumimoji="0" lang="en-US" smtClean="0"/>
              <a:t>Click to edit Master title style</a:t>
            </a:r>
            <a:endParaRPr kumimoji="0" lang="en-US"/>
          </a:p>
        </p:txBody>
      </p:sp>
      <p:sp>
        <p:nvSpPr>
          <p:cNvPr id="4" name="Text Placeholder 3"/>
          <p:cNvSpPr>
            <a:spLocks noGrp="1"/>
          </p:cNvSpPr>
          <p:nvPr>
            <p:ph type="body" sz="half" idx="2"/>
          </p:nvPr>
        </p:nvSpPr>
        <p:spPr>
          <a:xfrm>
            <a:off x="914400" y="5445825"/>
            <a:ext cx="7315200" cy="685800"/>
          </a:xfrm>
        </p:spPr>
        <p:txBody>
          <a:bodyPr/>
          <a:lstStyle>
            <a:lvl1pPr marL="0" indent="0">
              <a:buFontTx/>
              <a:buNone/>
              <a:defRPr sz="16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33602629-09D4-487E-8164-A274B88E8548}" type="datetime1">
              <a:rPr lang="en-US" smtClean="0"/>
              <a:t>4/20/2018</a:t>
            </a:fld>
            <a:endParaRPr lang="en-US"/>
          </a:p>
        </p:txBody>
      </p:sp>
      <p:sp>
        <p:nvSpPr>
          <p:cNvPr id="6" name="Footer Placeholder 5"/>
          <p:cNvSpPr>
            <a:spLocks noGrp="1"/>
          </p:cNvSpPr>
          <p:nvPr>
            <p:ph type="ftr" sz="quarter" idx="11"/>
          </p:nvPr>
        </p:nvSpPr>
        <p:spPr>
          <a:xfrm>
            <a:off x="914400" y="6172200"/>
            <a:ext cx="3886200" cy="457200"/>
          </a:xfrm>
        </p:spPr>
        <p:txBody>
          <a:bodyPr/>
          <a:lstStyle/>
          <a:p>
            <a:endParaRPr lang="en-US"/>
          </a:p>
        </p:txBody>
      </p:sp>
      <p:sp>
        <p:nvSpPr>
          <p:cNvPr id="7" name="Slide Number Placeholder 6"/>
          <p:cNvSpPr>
            <a:spLocks noGrp="1"/>
          </p:cNvSpPr>
          <p:nvPr>
            <p:ph type="sldNum" sz="quarter" idx="12"/>
          </p:nvPr>
        </p:nvSpPr>
        <p:spPr>
          <a:xfrm>
            <a:off x="146304" y="6208776"/>
            <a:ext cx="457200" cy="457200"/>
          </a:xfrm>
        </p:spPr>
        <p:txBody>
          <a:bodyPr/>
          <a:lstStyle/>
          <a:p>
            <a:fld id="{68919A14-9906-416E-A581-BFEE5D044852}" type="slidenum">
              <a:rPr lang="en-US" smtClean="0"/>
              <a:t>‹#›</a:t>
            </a:fld>
            <a:endParaRPr lang="en-US"/>
          </a:p>
        </p:txBody>
      </p:sp>
      <p:sp>
        <p:nvSpPr>
          <p:cNvPr id="11" name="Rectangle 10"/>
          <p:cNvSpPr/>
          <p:nvPr/>
        </p:nvSpPr>
        <p:spPr>
          <a:xfrm flipV="1">
            <a:off x="68307" y="4683555"/>
            <a:ext cx="9006840" cy="91440"/>
          </a:xfrm>
          <a:prstGeom prst="rect">
            <a:avLst/>
          </a:prstGeom>
          <a:solidFill>
            <a:schemeClr val="accent1">
              <a:alpha val="100000"/>
            </a:schemeClr>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Rectangle 11"/>
          <p:cNvSpPr/>
          <p:nvPr/>
        </p:nvSpPr>
        <p:spPr>
          <a:xfrm>
            <a:off x="68508" y="4650474"/>
            <a:ext cx="9006639" cy="45719"/>
          </a:xfrm>
          <a:prstGeom prst="rect">
            <a:avLst/>
          </a:prstGeom>
          <a:solidFill>
            <a:schemeClr val="accent1">
              <a:tint val="60000"/>
            </a:schemeClr>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3" name="Rectangle 12"/>
          <p:cNvSpPr/>
          <p:nvPr/>
        </p:nvSpPr>
        <p:spPr>
          <a:xfrm>
            <a:off x="68510" y="4773224"/>
            <a:ext cx="9006637" cy="48807"/>
          </a:xfrm>
          <a:prstGeom prst="rect">
            <a:avLst/>
          </a:prstGeom>
          <a:solidFill>
            <a:schemeClr val="accent5"/>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3" name="Picture Placeholder 2"/>
          <p:cNvSpPr>
            <a:spLocks noGrp="1"/>
          </p:cNvSpPr>
          <p:nvPr>
            <p:ph type="pic" idx="1"/>
          </p:nvPr>
        </p:nvSpPr>
        <p:spPr>
          <a:xfrm>
            <a:off x="68308" y="66675"/>
            <a:ext cx="9001873" cy="4581525"/>
          </a:xfrm>
          <a:prstGeom prst="round2SameRect">
            <a:avLst>
              <a:gd name="adj1" fmla="val 7101"/>
              <a:gd name="adj2" fmla="val 0"/>
            </a:avLst>
          </a:prstGeom>
          <a:solidFill>
            <a:schemeClr val="bg2"/>
          </a:solidFill>
          <a:ln w="6350">
            <a:solidFill>
              <a:schemeClr val="tx1"/>
            </a:solidFill>
          </a:ln>
        </p:spPr>
        <p:txBody>
          <a:bodyPr/>
          <a:lstStyle>
            <a:lvl1pPr marL="0" indent="0">
              <a:buNone/>
              <a:defRPr sz="3200"/>
            </a:lvl1pPr>
          </a:lstStyle>
          <a:p>
            <a:r>
              <a:rPr kumimoji="0" lang="en-US" smtClean="0"/>
              <a:t>Click icon to add picture</a:t>
            </a:r>
            <a:endParaRPr kumimoji="0"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0CD3779D-18E3-4BF2-8785-2FADA1F2E219}" type="datetime1">
              <a:rPr lang="en-US" smtClean="0"/>
              <a:t>4/20/2018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8919A14-9906-416E-A581-BFEE5D044852}" type="slidenum">
              <a:rPr lang="en-US" smtClean="0"/>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41"/>
            <a:ext cx="2011680" cy="5851525"/>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914400" y="274640"/>
            <a:ext cx="5562600" cy="5851525"/>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36BAEEE8-64C6-4782-B437-5D0D0E53E64B}" type="datetime1">
              <a:rPr lang="en-US" smtClean="0"/>
              <a:t>4/20/2018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8919A14-9906-416E-A581-BFEE5D044852}" type="slidenum">
              <a:rPr lang="en-US" smtClean="0"/>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pPr>
              <a:defRPr/>
            </a:pPr>
            <a:fld id="{6980077C-9BE9-4570-B1EC-1BBD4AC0173C}" type="datetimeFigureOut">
              <a:rPr lang="en-US">
                <a:solidFill>
                  <a:prstClr val="white">
                    <a:tint val="75000"/>
                  </a:prstClr>
                </a:solidFill>
              </a:rPr>
              <a:pPr>
                <a:defRPr/>
              </a:pPr>
              <a:t>4/20/2018</a:t>
            </a:fld>
            <a:endParaRPr lang="en-US">
              <a:solidFill>
                <a:prstClr val="white">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a:solidFill>
                <a:prstClr val="white">
                  <a:tint val="75000"/>
                </a:prstClr>
              </a:solidFill>
            </a:endParaRPr>
          </a:p>
        </p:txBody>
      </p:sp>
      <p:sp>
        <p:nvSpPr>
          <p:cNvPr id="6" name="Slide Number Placeholder 5"/>
          <p:cNvSpPr>
            <a:spLocks noGrp="1"/>
          </p:cNvSpPr>
          <p:nvPr>
            <p:ph type="sldNum" sz="quarter" idx="12"/>
          </p:nvPr>
        </p:nvSpPr>
        <p:spPr/>
        <p:txBody>
          <a:bodyPr/>
          <a:lstStyle>
            <a:lvl1pPr>
              <a:defRPr/>
            </a:lvl1pPr>
          </a:lstStyle>
          <a:p>
            <a:pPr>
              <a:defRPr/>
            </a:pPr>
            <a:fld id="{A45DD995-1ED0-4A65-8533-2A3F91997C62}" type="slidenum">
              <a:rPr lang="en-US">
                <a:solidFill>
                  <a:prstClr val="white">
                    <a:tint val="75000"/>
                  </a:prstClr>
                </a:solidFill>
              </a:rPr>
              <a:pPr>
                <a:defRPr/>
              </a:pPr>
              <a:t>‹#›</a:t>
            </a:fld>
            <a:endParaRPr lang="en-US">
              <a:solidFill>
                <a:prstClr val="white">
                  <a:tint val="75000"/>
                </a:prstClr>
              </a:solidFill>
            </a:endParaRPr>
          </a:p>
        </p:txBody>
      </p:sp>
    </p:spTree>
    <p:extLst>
      <p:ext uri="{BB962C8B-B14F-4D97-AF65-F5344CB8AC3E}">
        <p14:creationId xmlns:p14="http://schemas.microsoft.com/office/powerpoint/2010/main" val="362636058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96DD453B-3A16-49A9-A0DA-73B9502B6EB9}" type="datetimeFigureOut">
              <a:rPr lang="en-US">
                <a:solidFill>
                  <a:prstClr val="white">
                    <a:tint val="75000"/>
                  </a:prstClr>
                </a:solidFill>
              </a:rPr>
              <a:pPr>
                <a:defRPr/>
              </a:pPr>
              <a:t>4/20/2018</a:t>
            </a:fld>
            <a:endParaRPr lang="en-US">
              <a:solidFill>
                <a:prstClr val="white">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a:solidFill>
                <a:prstClr val="white">
                  <a:tint val="75000"/>
                </a:prstClr>
              </a:solidFill>
            </a:endParaRPr>
          </a:p>
        </p:txBody>
      </p:sp>
      <p:sp>
        <p:nvSpPr>
          <p:cNvPr id="6" name="Slide Number Placeholder 5"/>
          <p:cNvSpPr>
            <a:spLocks noGrp="1"/>
          </p:cNvSpPr>
          <p:nvPr>
            <p:ph type="sldNum" sz="quarter" idx="12"/>
          </p:nvPr>
        </p:nvSpPr>
        <p:spPr/>
        <p:txBody>
          <a:bodyPr/>
          <a:lstStyle>
            <a:lvl1pPr>
              <a:defRPr/>
            </a:lvl1pPr>
          </a:lstStyle>
          <a:p>
            <a:pPr>
              <a:defRPr/>
            </a:pPr>
            <a:fld id="{F11741EE-76F7-484B-9F6A-D66E7A3D9F76}" type="slidenum">
              <a:rPr lang="en-US">
                <a:solidFill>
                  <a:prstClr val="white">
                    <a:tint val="75000"/>
                  </a:prstClr>
                </a:solidFill>
              </a:rPr>
              <a:pPr>
                <a:defRPr/>
              </a:pPr>
              <a:t>‹#›</a:t>
            </a:fld>
            <a:endParaRPr lang="en-US">
              <a:solidFill>
                <a:prstClr val="white">
                  <a:tint val="75000"/>
                </a:prstClr>
              </a:solidFill>
            </a:endParaRPr>
          </a:p>
        </p:txBody>
      </p:sp>
    </p:spTree>
    <p:extLst>
      <p:ext uri="{BB962C8B-B14F-4D97-AF65-F5344CB8AC3E}">
        <p14:creationId xmlns:p14="http://schemas.microsoft.com/office/powerpoint/2010/main" val="252970711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pPr>
              <a:defRPr/>
            </a:pPr>
            <a:fld id="{AC8D75F8-F887-46EC-9B24-F6836324F58D}" type="datetimeFigureOut">
              <a:rPr lang="en-US">
                <a:solidFill>
                  <a:prstClr val="white">
                    <a:tint val="75000"/>
                  </a:prstClr>
                </a:solidFill>
              </a:rPr>
              <a:pPr>
                <a:defRPr/>
              </a:pPr>
              <a:t>4/20/2018</a:t>
            </a:fld>
            <a:endParaRPr lang="en-US">
              <a:solidFill>
                <a:prstClr val="white">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a:solidFill>
                <a:prstClr val="white">
                  <a:tint val="75000"/>
                </a:prstClr>
              </a:solidFill>
            </a:endParaRPr>
          </a:p>
        </p:txBody>
      </p:sp>
      <p:sp>
        <p:nvSpPr>
          <p:cNvPr id="6" name="Slide Number Placeholder 5"/>
          <p:cNvSpPr>
            <a:spLocks noGrp="1"/>
          </p:cNvSpPr>
          <p:nvPr>
            <p:ph type="sldNum" sz="quarter" idx="12"/>
          </p:nvPr>
        </p:nvSpPr>
        <p:spPr/>
        <p:txBody>
          <a:bodyPr/>
          <a:lstStyle>
            <a:lvl1pPr>
              <a:defRPr/>
            </a:lvl1pPr>
          </a:lstStyle>
          <a:p>
            <a:pPr>
              <a:defRPr/>
            </a:pPr>
            <a:fld id="{FBCF14DA-5C8C-4B85-B5E1-13B95E7F0075}" type="slidenum">
              <a:rPr lang="en-US">
                <a:solidFill>
                  <a:prstClr val="white">
                    <a:tint val="75000"/>
                  </a:prstClr>
                </a:solidFill>
              </a:rPr>
              <a:pPr>
                <a:defRPr/>
              </a:pPr>
              <a:t>‹#›</a:t>
            </a:fld>
            <a:endParaRPr lang="en-US">
              <a:solidFill>
                <a:prstClr val="white">
                  <a:tint val="75000"/>
                </a:prstClr>
              </a:solidFill>
            </a:endParaRPr>
          </a:p>
        </p:txBody>
      </p:sp>
    </p:spTree>
    <p:extLst>
      <p:ext uri="{BB962C8B-B14F-4D97-AF65-F5344CB8AC3E}">
        <p14:creationId xmlns:p14="http://schemas.microsoft.com/office/powerpoint/2010/main" val="409621319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p:txBody>
          <a:bodyPr/>
          <a:lstStyle>
            <a:lvl1pPr>
              <a:defRPr/>
            </a:lvl1pPr>
          </a:lstStyle>
          <a:p>
            <a:pPr>
              <a:defRPr/>
            </a:pPr>
            <a:fld id="{1804F7CE-0A3B-442B-BDA1-3743A2F195F9}" type="datetimeFigureOut">
              <a:rPr lang="en-US">
                <a:solidFill>
                  <a:prstClr val="white">
                    <a:tint val="75000"/>
                  </a:prstClr>
                </a:solidFill>
              </a:rPr>
              <a:pPr>
                <a:defRPr/>
              </a:pPr>
              <a:t>4/20/2018</a:t>
            </a:fld>
            <a:endParaRPr lang="en-US">
              <a:solidFill>
                <a:prstClr val="white">
                  <a:tint val="75000"/>
                </a:prstClr>
              </a:solidFill>
            </a:endParaRPr>
          </a:p>
        </p:txBody>
      </p:sp>
      <p:sp>
        <p:nvSpPr>
          <p:cNvPr id="6" name="Footer Placeholder 4"/>
          <p:cNvSpPr>
            <a:spLocks noGrp="1"/>
          </p:cNvSpPr>
          <p:nvPr>
            <p:ph type="ftr" sz="quarter" idx="11"/>
          </p:nvPr>
        </p:nvSpPr>
        <p:spPr/>
        <p:txBody>
          <a:bodyPr/>
          <a:lstStyle>
            <a:lvl1pPr>
              <a:defRPr/>
            </a:lvl1pPr>
          </a:lstStyle>
          <a:p>
            <a:pPr>
              <a:defRPr/>
            </a:pPr>
            <a:endParaRPr lang="en-US">
              <a:solidFill>
                <a:prstClr val="white">
                  <a:tint val="75000"/>
                </a:prstClr>
              </a:solidFill>
            </a:endParaRPr>
          </a:p>
        </p:txBody>
      </p:sp>
      <p:sp>
        <p:nvSpPr>
          <p:cNvPr id="7" name="Slide Number Placeholder 5"/>
          <p:cNvSpPr>
            <a:spLocks noGrp="1"/>
          </p:cNvSpPr>
          <p:nvPr>
            <p:ph type="sldNum" sz="quarter" idx="12"/>
          </p:nvPr>
        </p:nvSpPr>
        <p:spPr/>
        <p:txBody>
          <a:bodyPr/>
          <a:lstStyle>
            <a:lvl1pPr>
              <a:defRPr/>
            </a:lvl1pPr>
          </a:lstStyle>
          <a:p>
            <a:pPr>
              <a:defRPr/>
            </a:pPr>
            <a:fld id="{9D977DFD-6550-4B1C-A6B1-F8DEC3CC53EE}" type="slidenum">
              <a:rPr lang="en-US">
                <a:solidFill>
                  <a:prstClr val="white">
                    <a:tint val="75000"/>
                  </a:prstClr>
                </a:solidFill>
              </a:rPr>
              <a:pPr>
                <a:defRPr/>
              </a:pPr>
              <a:t>‹#›</a:t>
            </a:fld>
            <a:endParaRPr lang="en-US">
              <a:solidFill>
                <a:prstClr val="white">
                  <a:tint val="75000"/>
                </a:prstClr>
              </a:solidFill>
            </a:endParaRPr>
          </a:p>
        </p:txBody>
      </p:sp>
    </p:spTree>
    <p:extLst>
      <p:ext uri="{BB962C8B-B14F-4D97-AF65-F5344CB8AC3E}">
        <p14:creationId xmlns:p14="http://schemas.microsoft.com/office/powerpoint/2010/main" val="14314833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3"/>
          <p:cNvSpPr>
            <a:spLocks noGrp="1"/>
          </p:cNvSpPr>
          <p:nvPr>
            <p:ph type="dt" sz="half" idx="10"/>
          </p:nvPr>
        </p:nvSpPr>
        <p:spPr/>
        <p:txBody>
          <a:bodyPr/>
          <a:lstStyle>
            <a:lvl1pPr>
              <a:defRPr/>
            </a:lvl1pPr>
          </a:lstStyle>
          <a:p>
            <a:pPr>
              <a:defRPr/>
            </a:pPr>
            <a:fld id="{E32CE7CC-F6B4-485C-89FD-0536FF697E9E}" type="datetimeFigureOut">
              <a:rPr lang="en-US">
                <a:solidFill>
                  <a:prstClr val="white">
                    <a:tint val="75000"/>
                  </a:prstClr>
                </a:solidFill>
              </a:rPr>
              <a:pPr>
                <a:defRPr/>
              </a:pPr>
              <a:t>4/20/2018</a:t>
            </a:fld>
            <a:endParaRPr lang="en-US">
              <a:solidFill>
                <a:prstClr val="white">
                  <a:tint val="75000"/>
                </a:prstClr>
              </a:solidFill>
            </a:endParaRPr>
          </a:p>
        </p:txBody>
      </p:sp>
      <p:sp>
        <p:nvSpPr>
          <p:cNvPr id="8" name="Footer Placeholder 4"/>
          <p:cNvSpPr>
            <a:spLocks noGrp="1"/>
          </p:cNvSpPr>
          <p:nvPr>
            <p:ph type="ftr" sz="quarter" idx="11"/>
          </p:nvPr>
        </p:nvSpPr>
        <p:spPr/>
        <p:txBody>
          <a:bodyPr/>
          <a:lstStyle>
            <a:lvl1pPr>
              <a:defRPr/>
            </a:lvl1pPr>
          </a:lstStyle>
          <a:p>
            <a:pPr>
              <a:defRPr/>
            </a:pPr>
            <a:endParaRPr lang="en-US">
              <a:solidFill>
                <a:prstClr val="white">
                  <a:tint val="75000"/>
                </a:prstClr>
              </a:solidFill>
            </a:endParaRPr>
          </a:p>
        </p:txBody>
      </p:sp>
      <p:sp>
        <p:nvSpPr>
          <p:cNvPr id="9" name="Slide Number Placeholder 5"/>
          <p:cNvSpPr>
            <a:spLocks noGrp="1"/>
          </p:cNvSpPr>
          <p:nvPr>
            <p:ph type="sldNum" sz="quarter" idx="12"/>
          </p:nvPr>
        </p:nvSpPr>
        <p:spPr/>
        <p:txBody>
          <a:bodyPr/>
          <a:lstStyle>
            <a:lvl1pPr>
              <a:defRPr/>
            </a:lvl1pPr>
          </a:lstStyle>
          <a:p>
            <a:pPr>
              <a:defRPr/>
            </a:pPr>
            <a:fld id="{4F74A5E8-2A26-4027-ACCD-4B8ED26766A3}" type="slidenum">
              <a:rPr lang="en-US">
                <a:solidFill>
                  <a:prstClr val="white">
                    <a:tint val="75000"/>
                  </a:prstClr>
                </a:solidFill>
              </a:rPr>
              <a:pPr>
                <a:defRPr/>
              </a:pPr>
              <a:t>‹#›</a:t>
            </a:fld>
            <a:endParaRPr lang="en-US">
              <a:solidFill>
                <a:prstClr val="white">
                  <a:tint val="75000"/>
                </a:prstClr>
              </a:solidFill>
            </a:endParaRPr>
          </a:p>
        </p:txBody>
      </p:sp>
    </p:spTree>
    <p:extLst>
      <p:ext uri="{BB962C8B-B14F-4D97-AF65-F5344CB8AC3E}">
        <p14:creationId xmlns:p14="http://schemas.microsoft.com/office/powerpoint/2010/main" val="381573134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3"/>
          <p:cNvSpPr>
            <a:spLocks noGrp="1"/>
          </p:cNvSpPr>
          <p:nvPr>
            <p:ph type="dt" sz="half" idx="10"/>
          </p:nvPr>
        </p:nvSpPr>
        <p:spPr/>
        <p:txBody>
          <a:bodyPr/>
          <a:lstStyle>
            <a:lvl1pPr>
              <a:defRPr/>
            </a:lvl1pPr>
          </a:lstStyle>
          <a:p>
            <a:pPr>
              <a:defRPr/>
            </a:pPr>
            <a:fld id="{4BFAD31A-9F90-428A-B738-C4E44834313B}" type="datetimeFigureOut">
              <a:rPr lang="en-US">
                <a:solidFill>
                  <a:prstClr val="white">
                    <a:tint val="75000"/>
                  </a:prstClr>
                </a:solidFill>
              </a:rPr>
              <a:pPr>
                <a:defRPr/>
              </a:pPr>
              <a:t>4/20/2018</a:t>
            </a:fld>
            <a:endParaRPr lang="en-US">
              <a:solidFill>
                <a:prstClr val="white">
                  <a:tint val="75000"/>
                </a:prstClr>
              </a:solidFill>
            </a:endParaRPr>
          </a:p>
        </p:txBody>
      </p:sp>
      <p:sp>
        <p:nvSpPr>
          <p:cNvPr id="4" name="Footer Placeholder 4"/>
          <p:cNvSpPr>
            <a:spLocks noGrp="1"/>
          </p:cNvSpPr>
          <p:nvPr>
            <p:ph type="ftr" sz="quarter" idx="11"/>
          </p:nvPr>
        </p:nvSpPr>
        <p:spPr/>
        <p:txBody>
          <a:bodyPr/>
          <a:lstStyle>
            <a:lvl1pPr>
              <a:defRPr/>
            </a:lvl1pPr>
          </a:lstStyle>
          <a:p>
            <a:pPr>
              <a:defRPr/>
            </a:pPr>
            <a:endParaRPr lang="en-US">
              <a:solidFill>
                <a:prstClr val="white">
                  <a:tint val="75000"/>
                </a:prstClr>
              </a:solidFill>
            </a:endParaRPr>
          </a:p>
        </p:txBody>
      </p:sp>
      <p:sp>
        <p:nvSpPr>
          <p:cNvPr id="5" name="Slide Number Placeholder 5"/>
          <p:cNvSpPr>
            <a:spLocks noGrp="1"/>
          </p:cNvSpPr>
          <p:nvPr>
            <p:ph type="sldNum" sz="quarter" idx="12"/>
          </p:nvPr>
        </p:nvSpPr>
        <p:spPr/>
        <p:txBody>
          <a:bodyPr/>
          <a:lstStyle>
            <a:lvl1pPr>
              <a:defRPr/>
            </a:lvl1pPr>
          </a:lstStyle>
          <a:p>
            <a:pPr>
              <a:defRPr/>
            </a:pPr>
            <a:fld id="{28BA71A5-F019-42FD-A9BE-06DAAC54CAA6}" type="slidenum">
              <a:rPr lang="en-US">
                <a:solidFill>
                  <a:prstClr val="white">
                    <a:tint val="75000"/>
                  </a:prstClr>
                </a:solidFill>
              </a:rPr>
              <a:pPr>
                <a:defRPr/>
              </a:pPr>
              <a:t>‹#›</a:t>
            </a:fld>
            <a:endParaRPr lang="en-US">
              <a:solidFill>
                <a:prstClr val="white">
                  <a:tint val="75000"/>
                </a:prstClr>
              </a:solidFill>
            </a:endParaRPr>
          </a:p>
        </p:txBody>
      </p:sp>
    </p:spTree>
    <p:extLst>
      <p:ext uri="{BB962C8B-B14F-4D97-AF65-F5344CB8AC3E}">
        <p14:creationId xmlns:p14="http://schemas.microsoft.com/office/powerpoint/2010/main" val="27024266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EEAE1EDF-E2BD-445B-A2C7-CAE128B11525}" type="datetimeFigureOut">
              <a:rPr lang="en-US">
                <a:solidFill>
                  <a:prstClr val="white">
                    <a:tint val="75000"/>
                  </a:prstClr>
                </a:solidFill>
              </a:rPr>
              <a:pPr>
                <a:defRPr/>
              </a:pPr>
              <a:t>4/20/2018</a:t>
            </a:fld>
            <a:endParaRPr lang="en-US">
              <a:solidFill>
                <a:prstClr val="white">
                  <a:tint val="75000"/>
                </a:prstClr>
              </a:solidFill>
            </a:endParaRPr>
          </a:p>
        </p:txBody>
      </p:sp>
      <p:sp>
        <p:nvSpPr>
          <p:cNvPr id="3" name="Footer Placeholder 4"/>
          <p:cNvSpPr>
            <a:spLocks noGrp="1"/>
          </p:cNvSpPr>
          <p:nvPr>
            <p:ph type="ftr" sz="quarter" idx="11"/>
          </p:nvPr>
        </p:nvSpPr>
        <p:spPr/>
        <p:txBody>
          <a:bodyPr/>
          <a:lstStyle>
            <a:lvl1pPr>
              <a:defRPr/>
            </a:lvl1pPr>
          </a:lstStyle>
          <a:p>
            <a:pPr>
              <a:defRPr/>
            </a:pPr>
            <a:endParaRPr lang="en-US">
              <a:solidFill>
                <a:prstClr val="white">
                  <a:tint val="75000"/>
                </a:prstClr>
              </a:solidFill>
            </a:endParaRPr>
          </a:p>
        </p:txBody>
      </p:sp>
      <p:sp>
        <p:nvSpPr>
          <p:cNvPr id="4" name="Slide Number Placeholder 5"/>
          <p:cNvSpPr>
            <a:spLocks noGrp="1"/>
          </p:cNvSpPr>
          <p:nvPr>
            <p:ph type="sldNum" sz="quarter" idx="12"/>
          </p:nvPr>
        </p:nvSpPr>
        <p:spPr/>
        <p:txBody>
          <a:bodyPr/>
          <a:lstStyle>
            <a:lvl1pPr>
              <a:defRPr/>
            </a:lvl1pPr>
          </a:lstStyle>
          <a:p>
            <a:pPr>
              <a:defRPr/>
            </a:pPr>
            <a:fld id="{266BDBDA-B4AC-4D0E-9367-8BD64BF46537}" type="slidenum">
              <a:rPr lang="en-US">
                <a:solidFill>
                  <a:prstClr val="white">
                    <a:tint val="75000"/>
                  </a:prstClr>
                </a:solidFill>
              </a:rPr>
              <a:pPr>
                <a:defRPr/>
              </a:pPr>
              <a:t>‹#›</a:t>
            </a:fld>
            <a:endParaRPr lang="en-US">
              <a:solidFill>
                <a:prstClr val="white">
                  <a:tint val="75000"/>
                </a:prstClr>
              </a:solidFill>
            </a:endParaRPr>
          </a:p>
        </p:txBody>
      </p:sp>
    </p:spTree>
    <p:extLst>
      <p:ext uri="{BB962C8B-B14F-4D97-AF65-F5344CB8AC3E}">
        <p14:creationId xmlns:p14="http://schemas.microsoft.com/office/powerpoint/2010/main" val="2829060010"/>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16A1DF6D-7CF5-4837-BDFD-8C65AE595554}" type="datetimeFigureOut">
              <a:rPr lang="en-US">
                <a:solidFill>
                  <a:prstClr val="white">
                    <a:tint val="75000"/>
                  </a:prstClr>
                </a:solidFill>
              </a:rPr>
              <a:pPr>
                <a:defRPr/>
              </a:pPr>
              <a:t>4/20/2018</a:t>
            </a:fld>
            <a:endParaRPr lang="en-US">
              <a:solidFill>
                <a:prstClr val="white">
                  <a:tint val="75000"/>
                </a:prstClr>
              </a:solidFill>
            </a:endParaRPr>
          </a:p>
        </p:txBody>
      </p:sp>
      <p:sp>
        <p:nvSpPr>
          <p:cNvPr id="6" name="Footer Placeholder 4"/>
          <p:cNvSpPr>
            <a:spLocks noGrp="1"/>
          </p:cNvSpPr>
          <p:nvPr>
            <p:ph type="ftr" sz="quarter" idx="11"/>
          </p:nvPr>
        </p:nvSpPr>
        <p:spPr/>
        <p:txBody>
          <a:bodyPr/>
          <a:lstStyle>
            <a:lvl1pPr>
              <a:defRPr/>
            </a:lvl1pPr>
          </a:lstStyle>
          <a:p>
            <a:pPr>
              <a:defRPr/>
            </a:pPr>
            <a:endParaRPr lang="en-US">
              <a:solidFill>
                <a:prstClr val="white">
                  <a:tint val="75000"/>
                </a:prstClr>
              </a:solidFill>
            </a:endParaRPr>
          </a:p>
        </p:txBody>
      </p:sp>
      <p:sp>
        <p:nvSpPr>
          <p:cNvPr id="7" name="Slide Number Placeholder 5"/>
          <p:cNvSpPr>
            <a:spLocks noGrp="1"/>
          </p:cNvSpPr>
          <p:nvPr>
            <p:ph type="sldNum" sz="quarter" idx="12"/>
          </p:nvPr>
        </p:nvSpPr>
        <p:spPr/>
        <p:txBody>
          <a:bodyPr/>
          <a:lstStyle>
            <a:lvl1pPr>
              <a:defRPr/>
            </a:lvl1pPr>
          </a:lstStyle>
          <a:p>
            <a:pPr>
              <a:defRPr/>
            </a:pPr>
            <a:fld id="{1BB68921-CED5-4BFB-9A2C-7B3C21116AA5}" type="slidenum">
              <a:rPr lang="en-US">
                <a:solidFill>
                  <a:prstClr val="white">
                    <a:tint val="75000"/>
                  </a:prstClr>
                </a:solidFill>
              </a:rPr>
              <a:pPr>
                <a:defRPr/>
              </a:pPr>
              <a:t>‹#›</a:t>
            </a:fld>
            <a:endParaRPr lang="en-US">
              <a:solidFill>
                <a:prstClr val="white">
                  <a:tint val="75000"/>
                </a:prstClr>
              </a:solidFill>
            </a:endParaRPr>
          </a:p>
        </p:txBody>
      </p:sp>
    </p:spTree>
    <p:extLst>
      <p:ext uri="{BB962C8B-B14F-4D97-AF65-F5344CB8AC3E}">
        <p14:creationId xmlns:p14="http://schemas.microsoft.com/office/powerpoint/2010/main" val="46896759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E17580F4-FD22-4B26-B735-E7FEFA56819A}" type="datetimeFigureOut">
              <a:rPr lang="en-US">
                <a:solidFill>
                  <a:prstClr val="white">
                    <a:tint val="75000"/>
                  </a:prstClr>
                </a:solidFill>
              </a:rPr>
              <a:pPr>
                <a:defRPr/>
              </a:pPr>
              <a:t>4/20/2018</a:t>
            </a:fld>
            <a:endParaRPr lang="en-US">
              <a:solidFill>
                <a:prstClr val="white">
                  <a:tint val="75000"/>
                </a:prstClr>
              </a:solidFill>
            </a:endParaRPr>
          </a:p>
        </p:txBody>
      </p:sp>
      <p:sp>
        <p:nvSpPr>
          <p:cNvPr id="6" name="Footer Placeholder 4"/>
          <p:cNvSpPr>
            <a:spLocks noGrp="1"/>
          </p:cNvSpPr>
          <p:nvPr>
            <p:ph type="ftr" sz="quarter" idx="11"/>
          </p:nvPr>
        </p:nvSpPr>
        <p:spPr/>
        <p:txBody>
          <a:bodyPr/>
          <a:lstStyle>
            <a:lvl1pPr>
              <a:defRPr/>
            </a:lvl1pPr>
          </a:lstStyle>
          <a:p>
            <a:pPr>
              <a:defRPr/>
            </a:pPr>
            <a:endParaRPr lang="en-US">
              <a:solidFill>
                <a:prstClr val="white">
                  <a:tint val="75000"/>
                </a:prstClr>
              </a:solidFill>
            </a:endParaRPr>
          </a:p>
        </p:txBody>
      </p:sp>
      <p:sp>
        <p:nvSpPr>
          <p:cNvPr id="7" name="Slide Number Placeholder 5"/>
          <p:cNvSpPr>
            <a:spLocks noGrp="1"/>
          </p:cNvSpPr>
          <p:nvPr>
            <p:ph type="sldNum" sz="quarter" idx="12"/>
          </p:nvPr>
        </p:nvSpPr>
        <p:spPr/>
        <p:txBody>
          <a:bodyPr/>
          <a:lstStyle>
            <a:lvl1pPr>
              <a:defRPr/>
            </a:lvl1pPr>
          </a:lstStyle>
          <a:p>
            <a:pPr>
              <a:defRPr/>
            </a:pPr>
            <a:fld id="{BD92DBF8-A172-49A3-B9CF-3C0C6CABC68C}" type="slidenum">
              <a:rPr lang="en-US">
                <a:solidFill>
                  <a:prstClr val="white">
                    <a:tint val="75000"/>
                  </a:prstClr>
                </a:solidFill>
              </a:rPr>
              <a:pPr>
                <a:defRPr/>
              </a:pPr>
              <a:t>‹#›</a:t>
            </a:fld>
            <a:endParaRPr lang="en-US">
              <a:solidFill>
                <a:prstClr val="white">
                  <a:tint val="75000"/>
                </a:prstClr>
              </a:solidFill>
            </a:endParaRPr>
          </a:p>
        </p:txBody>
      </p:sp>
    </p:spTree>
    <p:extLst>
      <p:ext uri="{BB962C8B-B14F-4D97-AF65-F5344CB8AC3E}">
        <p14:creationId xmlns:p14="http://schemas.microsoft.com/office/powerpoint/2010/main" val="3417376854"/>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6105E9E9-7FCE-42EA-AC92-59FC2FE5B95D}" type="datetimeFigureOut">
              <a:rPr lang="en-US">
                <a:solidFill>
                  <a:prstClr val="white">
                    <a:tint val="75000"/>
                  </a:prstClr>
                </a:solidFill>
              </a:rPr>
              <a:pPr>
                <a:defRPr/>
              </a:pPr>
              <a:t>4/20/2018</a:t>
            </a:fld>
            <a:endParaRPr lang="en-US">
              <a:solidFill>
                <a:prstClr val="white">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a:solidFill>
                <a:prstClr val="white">
                  <a:tint val="75000"/>
                </a:prstClr>
              </a:solidFill>
            </a:endParaRPr>
          </a:p>
        </p:txBody>
      </p:sp>
      <p:sp>
        <p:nvSpPr>
          <p:cNvPr id="6" name="Slide Number Placeholder 5"/>
          <p:cNvSpPr>
            <a:spLocks noGrp="1"/>
          </p:cNvSpPr>
          <p:nvPr>
            <p:ph type="sldNum" sz="quarter" idx="12"/>
          </p:nvPr>
        </p:nvSpPr>
        <p:spPr/>
        <p:txBody>
          <a:bodyPr/>
          <a:lstStyle>
            <a:lvl1pPr>
              <a:defRPr/>
            </a:lvl1pPr>
          </a:lstStyle>
          <a:p>
            <a:pPr>
              <a:defRPr/>
            </a:pPr>
            <a:fld id="{11ED7AF0-0A8B-49F0-B615-1643E0281AFF}" type="slidenum">
              <a:rPr lang="en-US">
                <a:solidFill>
                  <a:prstClr val="white">
                    <a:tint val="75000"/>
                  </a:prstClr>
                </a:solidFill>
              </a:rPr>
              <a:pPr>
                <a:defRPr/>
              </a:pPr>
              <a:t>‹#›</a:t>
            </a:fld>
            <a:endParaRPr lang="en-US">
              <a:solidFill>
                <a:prstClr val="white">
                  <a:tint val="75000"/>
                </a:prstClr>
              </a:solidFill>
            </a:endParaRPr>
          </a:p>
        </p:txBody>
      </p:sp>
    </p:spTree>
    <p:extLst>
      <p:ext uri="{BB962C8B-B14F-4D97-AF65-F5344CB8AC3E}">
        <p14:creationId xmlns:p14="http://schemas.microsoft.com/office/powerpoint/2010/main" val="117254663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0D7C5298-00CD-4D40-A3AA-9BA912842061}" type="datetimeFigureOut">
              <a:rPr lang="en-US">
                <a:solidFill>
                  <a:prstClr val="white">
                    <a:tint val="75000"/>
                  </a:prstClr>
                </a:solidFill>
              </a:rPr>
              <a:pPr>
                <a:defRPr/>
              </a:pPr>
              <a:t>4/20/2018</a:t>
            </a:fld>
            <a:endParaRPr lang="en-US">
              <a:solidFill>
                <a:prstClr val="white">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a:solidFill>
                <a:prstClr val="white">
                  <a:tint val="75000"/>
                </a:prstClr>
              </a:solidFill>
            </a:endParaRPr>
          </a:p>
        </p:txBody>
      </p:sp>
      <p:sp>
        <p:nvSpPr>
          <p:cNvPr id="6" name="Slide Number Placeholder 5"/>
          <p:cNvSpPr>
            <a:spLocks noGrp="1"/>
          </p:cNvSpPr>
          <p:nvPr>
            <p:ph type="sldNum" sz="quarter" idx="12"/>
          </p:nvPr>
        </p:nvSpPr>
        <p:spPr/>
        <p:txBody>
          <a:bodyPr/>
          <a:lstStyle>
            <a:lvl1pPr>
              <a:defRPr/>
            </a:lvl1pPr>
          </a:lstStyle>
          <a:p>
            <a:pPr>
              <a:defRPr/>
            </a:pPr>
            <a:fld id="{2976E034-CCA6-4A1A-A25F-C778404B2258}" type="slidenum">
              <a:rPr lang="en-US">
                <a:solidFill>
                  <a:prstClr val="white">
                    <a:tint val="75000"/>
                  </a:prstClr>
                </a:solidFill>
              </a:rPr>
              <a:pPr>
                <a:defRPr/>
              </a:pPr>
              <a:t>‹#›</a:t>
            </a:fld>
            <a:endParaRPr lang="en-US">
              <a:solidFill>
                <a:prstClr val="white">
                  <a:tint val="75000"/>
                </a:prstClr>
              </a:solidFill>
            </a:endParaRPr>
          </a:p>
        </p:txBody>
      </p:sp>
    </p:spTree>
    <p:extLst>
      <p:ext uri="{BB962C8B-B14F-4D97-AF65-F5344CB8AC3E}">
        <p14:creationId xmlns:p14="http://schemas.microsoft.com/office/powerpoint/2010/main" val="205148352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9" name="Rectangle 8"/>
          <p:cNvSpPr/>
          <p:nvPr/>
        </p:nvSpPr>
        <p:spPr>
          <a:xfrm>
            <a:off x="0" y="0"/>
            <a:ext cx="9144000" cy="6858000"/>
          </a:xfrm>
          <a:prstGeom prst="rect">
            <a:avLst/>
          </a:prstGeom>
          <a:solidFill>
            <a:srgbClr val="FFFFFF"/>
          </a:solidFill>
          <a:ln w="1270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useBgFill="1">
        <p:nvSpPr>
          <p:cNvPr id="8" name="Rounded Rectangle 7"/>
          <p:cNvSpPr/>
          <p:nvPr/>
        </p:nvSpPr>
        <p:spPr>
          <a:xfrm>
            <a:off x="64008" y="69755"/>
            <a:ext cx="9013372" cy="6693408"/>
          </a:xfrm>
          <a:prstGeom prst="roundRect">
            <a:avLst>
              <a:gd name="adj" fmla="val 4929"/>
            </a:avLst>
          </a:prstGeom>
          <a:ln w="6350" cap="sq" cmpd="sng" algn="ctr">
            <a:solidFill>
              <a:schemeClr val="tx1">
                <a:alpha val="100000"/>
              </a:schemeClr>
            </a:solidFill>
            <a:prstDash val="solid"/>
          </a:ln>
          <a:effectLst/>
        </p:spPr>
        <p:style>
          <a:lnRef idx="3">
            <a:schemeClr val="lt1"/>
          </a:lnRef>
          <a:fillRef idx="1001">
            <a:schemeClr val="lt1"/>
          </a:fillRef>
          <a:effectRef idx="1">
            <a:schemeClr val="accent1"/>
          </a:effectRef>
          <a:fontRef idx="minor">
            <a:schemeClr val="lt1"/>
          </a:fontRef>
        </p:style>
        <p:txBody>
          <a:bodyPr anchor="ctr"/>
          <a:lstStyle/>
          <a:p>
            <a:pPr algn="ctr" eaLnBrk="1" latinLnBrk="0" hangingPunct="1"/>
            <a:endParaRPr kumimoji="0" lang="en-US"/>
          </a:p>
        </p:txBody>
      </p:sp>
      <p:sp>
        <p:nvSpPr>
          <p:cNvPr id="22" name="Title Placeholder 21"/>
          <p:cNvSpPr>
            <a:spLocks noGrp="1"/>
          </p:cNvSpPr>
          <p:nvPr>
            <p:ph type="title"/>
          </p:nvPr>
        </p:nvSpPr>
        <p:spPr>
          <a:xfrm>
            <a:off x="914400" y="274638"/>
            <a:ext cx="7772400" cy="1143000"/>
          </a:xfrm>
          <a:prstGeom prst="rect">
            <a:avLst/>
          </a:prstGeom>
        </p:spPr>
        <p:txBody>
          <a:bodyPr bIns="91440" anchor="b" anchorCtr="0">
            <a:normAutofit/>
          </a:bodyPr>
          <a:lstStyle/>
          <a:p>
            <a:r>
              <a:rPr kumimoji="0" lang="en-US" smtClean="0"/>
              <a:t>Click to edit Master title style</a:t>
            </a:r>
            <a:endParaRPr kumimoji="0" lang="en-US"/>
          </a:p>
        </p:txBody>
      </p:sp>
      <p:sp>
        <p:nvSpPr>
          <p:cNvPr id="13" name="Text Placeholder 12"/>
          <p:cNvSpPr>
            <a:spLocks noGrp="1"/>
          </p:cNvSpPr>
          <p:nvPr>
            <p:ph type="body" idx="1"/>
          </p:nvPr>
        </p:nvSpPr>
        <p:spPr>
          <a:xfrm>
            <a:off x="914400" y="1447800"/>
            <a:ext cx="7772400" cy="4572000"/>
          </a:xfrm>
          <a:prstGeom prst="rect">
            <a:avLst/>
          </a:prstGeom>
        </p:spPr>
        <p:txBody>
          <a:bodyPr>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4" name="Date Placeholder 13"/>
          <p:cNvSpPr>
            <a:spLocks noGrp="1"/>
          </p:cNvSpPr>
          <p:nvPr>
            <p:ph type="dt" sz="half" idx="2"/>
          </p:nvPr>
        </p:nvSpPr>
        <p:spPr>
          <a:xfrm>
            <a:off x="6172200" y="6191250"/>
            <a:ext cx="2476500" cy="476250"/>
          </a:xfrm>
          <a:prstGeom prst="rect">
            <a:avLst/>
          </a:prstGeom>
        </p:spPr>
        <p:txBody>
          <a:bodyPr anchor="ctr" anchorCtr="0"/>
          <a:lstStyle>
            <a:lvl1pPr algn="r" eaLnBrk="1" latinLnBrk="0" hangingPunct="1">
              <a:defRPr kumimoji="0" sz="1400">
                <a:solidFill>
                  <a:schemeClr val="tx2"/>
                </a:solidFill>
              </a:defRPr>
            </a:lvl1pPr>
          </a:lstStyle>
          <a:p>
            <a:fld id="{898B44C9-8529-44AB-BD4E-A491F112CEB3}" type="datetime1">
              <a:rPr lang="en-US" smtClean="0"/>
              <a:t>4/20/2018</a:t>
            </a:fld>
            <a:endParaRPr lang="en-US"/>
          </a:p>
        </p:txBody>
      </p:sp>
      <p:sp>
        <p:nvSpPr>
          <p:cNvPr id="3" name="Footer Placeholder 2"/>
          <p:cNvSpPr>
            <a:spLocks noGrp="1"/>
          </p:cNvSpPr>
          <p:nvPr>
            <p:ph type="ftr" sz="quarter" idx="3"/>
          </p:nvPr>
        </p:nvSpPr>
        <p:spPr>
          <a:xfrm>
            <a:off x="914400" y="6172200"/>
            <a:ext cx="3962400" cy="457200"/>
          </a:xfrm>
          <a:prstGeom prst="rect">
            <a:avLst/>
          </a:prstGeom>
        </p:spPr>
        <p:txBody>
          <a:bodyPr anchor="ctr" anchorCtr="0"/>
          <a:lstStyle>
            <a:lvl1pPr eaLnBrk="1" latinLnBrk="0" hangingPunct="1">
              <a:defRPr kumimoji="0" sz="1400">
                <a:solidFill>
                  <a:schemeClr val="tx2"/>
                </a:solidFill>
              </a:defRPr>
            </a:lvl1pPr>
          </a:lstStyle>
          <a:p>
            <a:endParaRPr lang="en-US"/>
          </a:p>
        </p:txBody>
      </p:sp>
      <p:sp>
        <p:nvSpPr>
          <p:cNvPr id="23" name="Slide Number Placeholder 22"/>
          <p:cNvSpPr>
            <a:spLocks noGrp="1"/>
          </p:cNvSpPr>
          <p:nvPr>
            <p:ph type="sldNum" sz="quarter" idx="4"/>
          </p:nvPr>
        </p:nvSpPr>
        <p:spPr>
          <a:xfrm>
            <a:off x="146304" y="6210300"/>
            <a:ext cx="457200" cy="457200"/>
          </a:xfrm>
          <a:prstGeom prst="ellipse">
            <a:avLst/>
          </a:prstGeom>
          <a:solidFill>
            <a:schemeClr val="accent1"/>
          </a:solidFill>
        </p:spPr>
        <p:txBody>
          <a:bodyPr wrap="none" lIns="0" tIns="0" rIns="0" bIns="0" anchor="ctr" anchorCtr="1">
            <a:noAutofit/>
          </a:bodyPr>
          <a:lstStyle>
            <a:lvl1pPr algn="ctr" eaLnBrk="1" latinLnBrk="0" hangingPunct="1">
              <a:defRPr kumimoji="0" sz="1400">
                <a:solidFill>
                  <a:srgbClr val="FFFFFF"/>
                </a:solidFill>
                <a:latin typeface="+mj-lt"/>
                <a:ea typeface="+mj-ea"/>
                <a:cs typeface="+mj-cs"/>
              </a:defRPr>
            </a:lvl1pPr>
          </a:lstStyle>
          <a:p>
            <a:fld id="{68919A14-9906-416E-A581-BFEE5D044852}" type="slidenum">
              <a:rPr lang="en-US" smtClean="0"/>
              <a:t>‹#›</a:t>
            </a:fld>
            <a:endParaRPr lang="en-US"/>
          </a:p>
        </p:txBody>
      </p:sp>
    </p:spTree>
  </p:cSld>
  <p:clrMap bg1="lt1" tx1="dk1" bg2="lt2" tx2="dk2" accent1="accent1" accent2="accent2" accent3="accent3" accent4="accent4" accent5="accent5" accent6="accent6" hlink="hlink" folHlink="folHlink"/>
  <p:sldLayoutIdLst>
    <p:sldLayoutId id="2147483685" r:id="rId1"/>
    <p:sldLayoutId id="2147483686" r:id="rId2"/>
    <p:sldLayoutId id="2147483687" r:id="rId3"/>
    <p:sldLayoutId id="2147483688" r:id="rId4"/>
    <p:sldLayoutId id="2147483689" r:id="rId5"/>
    <p:sldLayoutId id="2147483690" r:id="rId6"/>
    <p:sldLayoutId id="2147483691" r:id="rId7"/>
    <p:sldLayoutId id="2147483692" r:id="rId8"/>
    <p:sldLayoutId id="2147483693" r:id="rId9"/>
    <p:sldLayoutId id="2147483694" r:id="rId10"/>
    <p:sldLayoutId id="2147483695" r:id="rId11"/>
  </p:sldLayoutIdLst>
  <p:hf sldNum="0" hdr="0" ftr="0" dt="0"/>
  <p:txStyles>
    <p:titleStyle>
      <a:lvl1pPr algn="l" rtl="0" eaLnBrk="1" latinLnBrk="0" hangingPunct="1">
        <a:spcBef>
          <a:spcPct val="0"/>
        </a:spcBef>
        <a:buNone/>
        <a:defRPr kumimoji="0" sz="4000" kern="1200">
          <a:solidFill>
            <a:schemeClr val="tx2"/>
          </a:solidFill>
          <a:latin typeface="+mj-lt"/>
          <a:ea typeface="+mj-ea"/>
          <a:cs typeface="+mj-cs"/>
        </a:defRPr>
      </a:lvl1pPr>
    </p:titleStyle>
    <p:bodyStyle>
      <a:lvl1pPr marL="274320" indent="-274320" algn="l" rtl="0" eaLnBrk="1" latinLnBrk="0" hangingPunct="1">
        <a:spcBef>
          <a:spcPts val="580"/>
        </a:spcBef>
        <a:buClr>
          <a:schemeClr val="accent1"/>
        </a:buClr>
        <a:buSzPct val="85000"/>
        <a:buFont typeface="Wingdings 2"/>
        <a:buChar char=""/>
        <a:defRPr kumimoji="0" sz="2600" kern="1200">
          <a:solidFill>
            <a:schemeClr val="tx1"/>
          </a:solidFill>
          <a:latin typeface="+mn-lt"/>
          <a:ea typeface="+mn-ea"/>
          <a:cs typeface="+mn-cs"/>
        </a:defRPr>
      </a:lvl1pPr>
      <a:lvl2pPr marL="548640" indent="-228600" algn="l" rtl="0" eaLnBrk="1" latinLnBrk="0" hangingPunct="1">
        <a:spcBef>
          <a:spcPts val="370"/>
        </a:spcBef>
        <a:buClr>
          <a:schemeClr val="accent2"/>
        </a:buClr>
        <a:buSzPct val="85000"/>
        <a:buFont typeface="Wingdings 2"/>
        <a:buChar char=""/>
        <a:defRPr kumimoji="0" sz="2400" kern="1200">
          <a:solidFill>
            <a:schemeClr val="tx1"/>
          </a:solidFill>
          <a:latin typeface="+mn-lt"/>
          <a:ea typeface="+mn-ea"/>
          <a:cs typeface="+mn-cs"/>
        </a:defRPr>
      </a:lvl2pPr>
      <a:lvl3pPr marL="822960" indent="-228600" algn="l" rtl="0" eaLnBrk="1" latinLnBrk="0" hangingPunct="1">
        <a:spcBef>
          <a:spcPts val="370"/>
        </a:spcBef>
        <a:buClr>
          <a:schemeClr val="accent1">
            <a:tint val="60000"/>
          </a:schemeClr>
        </a:buClr>
        <a:buSzPct val="85000"/>
        <a:buFont typeface="Wingdings 2"/>
        <a:buChar char=""/>
        <a:defRPr kumimoji="0" sz="2000" kern="1200">
          <a:solidFill>
            <a:schemeClr val="tx1"/>
          </a:solidFill>
          <a:latin typeface="+mn-lt"/>
          <a:ea typeface="+mn-ea"/>
          <a:cs typeface="+mn-cs"/>
        </a:defRPr>
      </a:lvl3pPr>
      <a:lvl4pPr marL="1097280" indent="-228600" algn="l" rtl="0" eaLnBrk="1" latinLnBrk="0" hangingPunct="1">
        <a:spcBef>
          <a:spcPts val="370"/>
        </a:spcBef>
        <a:buClr>
          <a:schemeClr val="accent3"/>
        </a:buClr>
        <a:buSzPct val="80000"/>
        <a:buFont typeface="Wingdings 2"/>
        <a:buChar char=""/>
        <a:defRPr kumimoji="0" sz="2000" kern="1200">
          <a:solidFill>
            <a:schemeClr val="tx1"/>
          </a:solidFill>
          <a:latin typeface="+mn-lt"/>
          <a:ea typeface="+mn-ea"/>
          <a:cs typeface="+mn-cs"/>
        </a:defRPr>
      </a:lvl4pPr>
      <a:lvl5pPr marL="1371600" indent="-228600" algn="l" rtl="0" eaLnBrk="1" latinLnBrk="0" hangingPunct="1">
        <a:spcBef>
          <a:spcPts val="370"/>
        </a:spcBef>
        <a:buClr>
          <a:schemeClr val="accent3"/>
        </a:buClr>
        <a:buFontTx/>
        <a:buChar char="o"/>
        <a:defRPr kumimoji="0" sz="2000" kern="1200">
          <a:solidFill>
            <a:schemeClr val="tx1"/>
          </a:solidFill>
          <a:latin typeface="+mn-lt"/>
          <a:ea typeface="+mn-ea"/>
          <a:cs typeface="+mn-cs"/>
        </a:defRPr>
      </a:lvl5pPr>
      <a:lvl6pPr marL="1645920" indent="-228600" algn="l" rtl="0" eaLnBrk="1" latinLnBrk="0" hangingPunct="1">
        <a:spcBef>
          <a:spcPts val="370"/>
        </a:spcBef>
        <a:buClr>
          <a:schemeClr val="accent3"/>
        </a:buClr>
        <a:buChar char="•"/>
        <a:defRPr kumimoji="0" sz="1800" kern="1200" baseline="0">
          <a:solidFill>
            <a:schemeClr val="tx1"/>
          </a:solidFill>
          <a:latin typeface="+mn-lt"/>
          <a:ea typeface="+mn-ea"/>
          <a:cs typeface="+mn-cs"/>
        </a:defRPr>
      </a:lvl6pPr>
      <a:lvl7pPr marL="1920240" indent="-228600" algn="l" rtl="0" eaLnBrk="1" latinLnBrk="0" hangingPunct="1">
        <a:spcBef>
          <a:spcPts val="370"/>
        </a:spcBef>
        <a:buClr>
          <a:schemeClr val="accent2"/>
        </a:buClr>
        <a:buChar char="•"/>
        <a:defRPr kumimoji="0" sz="1800" kern="1200">
          <a:solidFill>
            <a:schemeClr val="tx1"/>
          </a:solidFill>
          <a:latin typeface="+mn-lt"/>
          <a:ea typeface="+mn-ea"/>
          <a:cs typeface="+mn-cs"/>
        </a:defRPr>
      </a:lvl7pPr>
      <a:lvl8pPr marL="2194560" indent="-228600" algn="l" rtl="0" eaLnBrk="1" latinLnBrk="0" hangingPunct="1">
        <a:spcBef>
          <a:spcPts val="370"/>
        </a:spcBef>
        <a:buClr>
          <a:schemeClr val="accent1">
            <a:tint val="60000"/>
          </a:schemeClr>
        </a:buClr>
        <a:buChar char="•"/>
        <a:defRPr kumimoji="0" sz="1800" kern="1200">
          <a:solidFill>
            <a:schemeClr val="tx1"/>
          </a:solidFill>
          <a:latin typeface="+mn-lt"/>
          <a:ea typeface="+mn-ea"/>
          <a:cs typeface="+mn-cs"/>
        </a:defRPr>
      </a:lvl8pPr>
      <a:lvl9pPr marL="2468880" indent="-228600" algn="l" rtl="0" eaLnBrk="1" latinLnBrk="0" hangingPunct="1">
        <a:spcBef>
          <a:spcPts val="370"/>
        </a:spcBef>
        <a:buClr>
          <a:schemeClr val="accent2">
            <a:tint val="60000"/>
          </a:schemeClr>
        </a:buClr>
        <a:buChar char="•"/>
        <a:defRPr kumimoji="0" sz="1800" kern="120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102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schemeClr val="tx1">
                    <a:tint val="75000"/>
                  </a:schemeClr>
                </a:solidFill>
                <a:latin typeface="+mn-lt"/>
                <a:cs typeface="+mn-cs"/>
              </a:defRPr>
            </a:lvl1pPr>
          </a:lstStyle>
          <a:p>
            <a:pPr>
              <a:defRPr/>
            </a:pPr>
            <a:fld id="{13843D43-1366-4D2C-B777-924C4D28B507}" type="datetimeFigureOut">
              <a:rPr lang="en-US">
                <a:solidFill>
                  <a:prstClr val="white">
                    <a:tint val="75000"/>
                  </a:prstClr>
                </a:solidFill>
              </a:rPr>
              <a:pPr>
                <a:defRPr/>
              </a:pPr>
              <a:t>4/20/2018</a:t>
            </a:fld>
            <a:endParaRPr lang="en-US">
              <a:solidFill>
                <a:prstClr val="white">
                  <a:tint val="75000"/>
                </a:prstClr>
              </a:solidFill>
            </a:endParaRPr>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cs typeface="+mn-cs"/>
              </a:defRPr>
            </a:lvl1pPr>
          </a:lstStyle>
          <a:p>
            <a:pPr>
              <a:defRPr/>
            </a:pPr>
            <a:endParaRPr lang="en-US">
              <a:solidFill>
                <a:prstClr val="white">
                  <a:tint val="75000"/>
                </a:prstClr>
              </a:solidFill>
            </a:endParaRPr>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fontAlgn="auto">
              <a:spcBef>
                <a:spcPts val="0"/>
              </a:spcBef>
              <a:spcAft>
                <a:spcPts val="0"/>
              </a:spcAft>
              <a:defRPr sz="1200">
                <a:solidFill>
                  <a:schemeClr val="tx1">
                    <a:tint val="75000"/>
                  </a:schemeClr>
                </a:solidFill>
                <a:latin typeface="+mn-lt"/>
                <a:cs typeface="+mn-cs"/>
              </a:defRPr>
            </a:lvl1pPr>
          </a:lstStyle>
          <a:p>
            <a:pPr>
              <a:defRPr/>
            </a:pPr>
            <a:fld id="{01080F4B-BB65-43CB-9933-C623A4BE87A1}" type="slidenum">
              <a:rPr lang="en-US">
                <a:solidFill>
                  <a:prstClr val="white">
                    <a:tint val="75000"/>
                  </a:prstClr>
                </a:solidFill>
              </a:rPr>
              <a:pPr>
                <a:defRPr/>
              </a:pPr>
              <a:t>‹#›</a:t>
            </a:fld>
            <a:endParaRPr lang="en-US">
              <a:solidFill>
                <a:prstClr val="white">
                  <a:tint val="75000"/>
                </a:prstClr>
              </a:solidFill>
            </a:endParaRPr>
          </a:p>
        </p:txBody>
      </p:sp>
    </p:spTree>
    <p:extLst>
      <p:ext uri="{BB962C8B-B14F-4D97-AF65-F5344CB8AC3E}">
        <p14:creationId xmlns:p14="http://schemas.microsoft.com/office/powerpoint/2010/main" val="4140491181"/>
      </p:ext>
    </p:extLst>
  </p:cSld>
  <p:clrMap bg1="dk1" tx1="lt1" bg2="dk2" tx2="lt2" accent1="accent1" accent2="accent2" accent3="accent3" accent4="accent4" accent5="accent5" accent6="accent6" hlink="hlink" folHlink="folHlink"/>
  <p:sldLayoutIdLst>
    <p:sldLayoutId id="2147483697" r:id="rId1"/>
    <p:sldLayoutId id="2147483698" r:id="rId2"/>
    <p:sldLayoutId id="2147483699" r:id="rId3"/>
    <p:sldLayoutId id="2147483700" r:id="rId4"/>
    <p:sldLayoutId id="2147483701" r:id="rId5"/>
    <p:sldLayoutId id="2147483702" r:id="rId6"/>
    <p:sldLayoutId id="2147483703" r:id="rId7"/>
    <p:sldLayoutId id="2147483704" r:id="rId8"/>
    <p:sldLayoutId id="2147483705" r:id="rId9"/>
    <p:sldLayoutId id="2147483706" r:id="rId10"/>
    <p:sldLayoutId id="2147483707" r:id="rId1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xml"/><Relationship Id="rId1" Type="http://schemas.openxmlformats.org/officeDocument/2006/relationships/slideLayout" Target="../slideLayouts/slideLayout2.xml"/><Relationship Id="rId5" Type="http://schemas.openxmlformats.org/officeDocument/2006/relationships/image" Target="../media/image5.jpeg"/><Relationship Id="rId4" Type="http://schemas.openxmlformats.org/officeDocument/2006/relationships/image" Target="../media/image4.jpeg"/></Relationships>
</file>

<file path=ppt/slides/_rels/slide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3.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image" Target="../media/image7.jpeg"/><Relationship Id="rId1" Type="http://schemas.openxmlformats.org/officeDocument/2006/relationships/slideLayout" Target="../slideLayouts/slideLayout7.xml"/><Relationship Id="rId5" Type="http://schemas.openxmlformats.org/officeDocument/2006/relationships/image" Target="../media/image6.jpeg"/><Relationship Id="rId4" Type="http://schemas.openxmlformats.org/officeDocument/2006/relationships/image" Target="../media/image9.jpeg"/></Relationships>
</file>

<file path=ppt/slides/_rels/slide1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10.jpeg"/><Relationship Id="rId1" Type="http://schemas.openxmlformats.org/officeDocument/2006/relationships/slideLayout" Target="../slideLayouts/slideLayout12.xml"/></Relationships>
</file>

<file path=ppt/slides/_rels/slide15.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13.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image" Target="../media/image17.png"/><Relationship Id="rId1" Type="http://schemas.openxmlformats.org/officeDocument/2006/relationships/slideLayout" Target="../slideLayouts/slideLayout2.xml"/><Relationship Id="rId4" Type="http://schemas.openxmlformats.org/officeDocument/2006/relationships/image" Target="../media/image19.png"/></Relationships>
</file>

<file path=ppt/slides/_rels/slide24.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hyperlink" Target="mailto:Kenneth.Reinfeld@bia.gov" TargetMode="Externa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5.xml"/></Relationships>
</file>

<file path=ppt/slides/_rels/slide32.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33.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9.xml"/></Relationships>
</file>

<file path=ppt/slides/_rels/slide34.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2.xml"/><Relationship Id="rId1" Type="http://schemas.openxmlformats.org/officeDocument/2006/relationships/slideLayout" Target="../slideLayouts/slideLayout8.xml"/><Relationship Id="rId4" Type="http://schemas.microsoft.com/office/2007/relationships/hdphoto" Target="../media/hdphoto1.wdp"/></Relationships>
</file>

<file path=ppt/slides/_rels/slide35.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13.xml"/><Relationship Id="rId1" Type="http://schemas.openxmlformats.org/officeDocument/2006/relationships/slideLayout" Target="../slideLayouts/slideLayout9.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4.xml"/></Relationships>
</file>

<file path=ppt/slides/_rels/slide38.xml.rels><?xml version="1.0" encoding="UTF-8" standalone="yes"?>
<Relationships xmlns="http://schemas.openxmlformats.org/package/2006/relationships"><Relationship Id="rId3" Type="http://schemas.openxmlformats.org/officeDocument/2006/relationships/diagramData" Target="../diagrams/data3.xml"/><Relationship Id="rId7" Type="http://schemas.microsoft.com/office/2007/relationships/diagramDrawing" Target="../diagrams/drawing3.xml"/><Relationship Id="rId2" Type="http://schemas.openxmlformats.org/officeDocument/2006/relationships/notesSlide" Target="../notesSlides/notesSlide15.xml"/><Relationship Id="rId1" Type="http://schemas.openxmlformats.org/officeDocument/2006/relationships/slideLayout" Target="../slideLayouts/slideLayout2.xml"/><Relationship Id="rId6" Type="http://schemas.openxmlformats.org/officeDocument/2006/relationships/diagramColors" Target="../diagrams/colors3.xml"/><Relationship Id="rId5" Type="http://schemas.openxmlformats.org/officeDocument/2006/relationships/diagramQuickStyle" Target="../diagrams/quickStyle3.xml"/><Relationship Id="rId4" Type="http://schemas.openxmlformats.org/officeDocument/2006/relationships/diagramLayout" Target="../diagrams/layout3.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5.xml"/></Relationships>
</file>

<file path=ppt/slides/_rels/slide41.xml.rels><?xml version="1.0" encoding="UTF-8" standalone="yes"?>
<Relationships xmlns="http://schemas.openxmlformats.org/package/2006/relationships"><Relationship Id="rId3" Type="http://schemas.openxmlformats.org/officeDocument/2006/relationships/diagramLayout" Target="../diagrams/layout4.xml"/><Relationship Id="rId2" Type="http://schemas.openxmlformats.org/officeDocument/2006/relationships/diagramData" Target="../diagrams/data4.xml"/><Relationship Id="rId1" Type="http://schemas.openxmlformats.org/officeDocument/2006/relationships/slideLayout" Target="../slideLayouts/slideLayout2.xml"/><Relationship Id="rId6" Type="http://schemas.microsoft.com/office/2007/relationships/diagramDrawing" Target="../diagrams/drawing4.xml"/><Relationship Id="rId5" Type="http://schemas.openxmlformats.org/officeDocument/2006/relationships/diagramColors" Target="../diagrams/colors4.xml"/><Relationship Id="rId4" Type="http://schemas.openxmlformats.org/officeDocument/2006/relationships/diagramQuickStyle" Target="../diagrams/quickStyle4.xml"/></Relationships>
</file>

<file path=ppt/slides/_rels/slide42.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3.xml"/></Relationships>
</file>

<file path=ppt/slides/_rels/slide43.xml.rels><?xml version="1.0" encoding="UTF-8" standalone="yes"?>
<Relationships xmlns="http://schemas.openxmlformats.org/package/2006/relationships"><Relationship Id="rId3" Type="http://schemas.openxmlformats.org/officeDocument/2006/relationships/diagramData" Target="../diagrams/data5.xml"/><Relationship Id="rId7" Type="http://schemas.microsoft.com/office/2007/relationships/diagramDrawing" Target="../diagrams/drawing5.xml"/><Relationship Id="rId2" Type="http://schemas.openxmlformats.org/officeDocument/2006/relationships/notesSlide" Target="../notesSlides/notesSlide18.xml"/><Relationship Id="rId1" Type="http://schemas.openxmlformats.org/officeDocument/2006/relationships/slideLayout" Target="../slideLayouts/slideLayout2.xml"/><Relationship Id="rId6" Type="http://schemas.openxmlformats.org/officeDocument/2006/relationships/diagramColors" Target="../diagrams/colors5.xml"/><Relationship Id="rId5" Type="http://schemas.openxmlformats.org/officeDocument/2006/relationships/diagramQuickStyle" Target="../diagrams/quickStyle5.xml"/><Relationship Id="rId4" Type="http://schemas.openxmlformats.org/officeDocument/2006/relationships/diagramLayout" Target="../diagrams/layout5.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9.xml"/><Relationship Id="rId1" Type="http://schemas.openxmlformats.org/officeDocument/2006/relationships/slideLayout" Target="../slideLayouts/slideLayout8.xml"/></Relationships>
</file>

<file path=ppt/slides/_rels/slide46.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3.xml"/></Relationships>
</file>

<file path=ppt/slides/_rels/slide48.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hyperlink" Target="2016_TribalDataRequestForm.doc" TargetMode="External"/><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hyperlink" Target="DCD_Qtrly_Stats%202018.xlsx" TargetMode="External"/><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image" Target="../media/image30.emf"/><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9.xml"/></Relationships>
</file>

<file path=ppt/slides/_rels/slide52.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20.xml"/><Relationship Id="rId1" Type="http://schemas.openxmlformats.org/officeDocument/2006/relationships/slideLayout" Target="../slideLayouts/slideLayout8.xml"/><Relationship Id="rId4" Type="http://schemas.microsoft.com/office/2007/relationships/hdphoto" Target="../media/hdphoto1.wdp"/></Relationships>
</file>

<file path=ppt/slides/_rels/slide53.xml.rels><?xml version="1.0" encoding="UTF-8" standalone="yes"?>
<Relationships xmlns="http://schemas.openxmlformats.org/package/2006/relationships"><Relationship Id="rId3" Type="http://schemas.openxmlformats.org/officeDocument/2006/relationships/diagramData" Target="../diagrams/data6.xml"/><Relationship Id="rId7" Type="http://schemas.microsoft.com/office/2007/relationships/diagramDrawing" Target="../diagrams/drawing6.xml"/><Relationship Id="rId2" Type="http://schemas.openxmlformats.org/officeDocument/2006/relationships/notesSlide" Target="../notesSlides/notesSlide21.xml"/><Relationship Id="rId1" Type="http://schemas.openxmlformats.org/officeDocument/2006/relationships/slideLayout" Target="../slideLayouts/slideLayout9.xml"/><Relationship Id="rId6" Type="http://schemas.openxmlformats.org/officeDocument/2006/relationships/diagramColors" Target="../diagrams/colors6.xml"/><Relationship Id="rId5" Type="http://schemas.openxmlformats.org/officeDocument/2006/relationships/diagramQuickStyle" Target="../diagrams/quickStyle6.xml"/><Relationship Id="rId4" Type="http://schemas.openxmlformats.org/officeDocument/2006/relationships/diagramLayout" Target="../diagrams/layout6.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55.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4.xml"/></Relationships>
</file>

<file path=ppt/slides/_rels/slide56.xml.rels><?xml version="1.0" encoding="UTF-8" standalone="yes"?>
<Relationships xmlns="http://schemas.openxmlformats.org/package/2006/relationships"><Relationship Id="rId3" Type="http://schemas.openxmlformats.org/officeDocument/2006/relationships/diagramData" Target="../diagrams/data7.xml"/><Relationship Id="rId7" Type="http://schemas.microsoft.com/office/2007/relationships/diagramDrawing" Target="../diagrams/drawing7.xml"/><Relationship Id="rId2" Type="http://schemas.openxmlformats.org/officeDocument/2006/relationships/notesSlide" Target="../notesSlides/notesSlide23.xml"/><Relationship Id="rId1" Type="http://schemas.openxmlformats.org/officeDocument/2006/relationships/slideLayout" Target="../slideLayouts/slideLayout2.xml"/><Relationship Id="rId6" Type="http://schemas.openxmlformats.org/officeDocument/2006/relationships/diagramColors" Target="../diagrams/colors7.xml"/><Relationship Id="rId5" Type="http://schemas.openxmlformats.org/officeDocument/2006/relationships/diagramQuickStyle" Target="../diagrams/quickStyle7.xml"/><Relationship Id="rId4" Type="http://schemas.openxmlformats.org/officeDocument/2006/relationships/diagramLayout" Target="../diagrams/layout7.xml"/></Relationships>
</file>

<file path=ppt/slides/_rels/slide57.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8.xml"/></Relationships>
</file>

<file path=ppt/slides/_rels/slide58.xml.rels><?xml version="1.0" encoding="UTF-8" standalone="yes"?>
<Relationships xmlns="http://schemas.openxmlformats.org/package/2006/relationships"><Relationship Id="rId2" Type="http://schemas.openxmlformats.org/officeDocument/2006/relationships/image" Target="../media/image31.jpeg"/><Relationship Id="rId1" Type="http://schemas.openxmlformats.org/officeDocument/2006/relationships/slideLayout" Target="../slideLayouts/slideLayout1.xml"/></Relationships>
</file>

<file path=ppt/slides/_rels/slide59.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65.xml.rels><?xml version="1.0" encoding="UTF-8" standalone="yes"?>
<Relationships xmlns="http://schemas.openxmlformats.org/package/2006/relationships"><Relationship Id="rId3" Type="http://schemas.openxmlformats.org/officeDocument/2006/relationships/notesSlide" Target="../notesSlides/notesSlide30.xml"/><Relationship Id="rId2" Type="http://schemas.openxmlformats.org/officeDocument/2006/relationships/slideLayout" Target="../slideLayouts/slideLayout2.xml"/><Relationship Id="rId1" Type="http://schemas.openxmlformats.org/officeDocument/2006/relationships/tags" Target="../tags/tag1.xml"/><Relationship Id="rId5" Type="http://schemas.openxmlformats.org/officeDocument/2006/relationships/image" Target="../media/image32.gif"/><Relationship Id="rId4" Type="http://schemas.openxmlformats.org/officeDocument/2006/relationships/hyperlink" Target="Matt%20SG%20Regulation%20Model%20Compact.pdf" TargetMode="External"/></Relationships>
</file>

<file path=ppt/slides/_rels/slide66.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2" Type="http://schemas.openxmlformats.org/officeDocument/2006/relationships/image" Target="../media/image33.jpeg"/><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3" Type="http://schemas.openxmlformats.org/officeDocument/2006/relationships/hyperlink" Target="2015%20MODEL%20AFA.docx" TargetMode="External"/><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notesSlide" Target="../notesSlides/notesSlide34.xml"/><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74.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36.xml"/><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2" Type="http://schemas.openxmlformats.org/officeDocument/2006/relationships/notesSlide" Target="../notesSlides/notesSlide40.xml"/><Relationship Id="rId1" Type="http://schemas.openxmlformats.org/officeDocument/2006/relationships/slideLayout" Target="../slideLayouts/slideLayout2.xml"/></Relationships>
</file>

<file path=ppt/slides/_rels/slide80.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82.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2.xml"/></Relationships>
</file>

<file path=ppt/slides/_rels/slide8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84.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43.xml"/><Relationship Id="rId1" Type="http://schemas.openxmlformats.org/officeDocument/2006/relationships/slideLayout" Target="../slideLayouts/slideLayout2.xml"/></Relationships>
</file>

<file path=ppt/slides/_rels/slide85.xml.rels><?xml version="1.0" encoding="UTF-8" standalone="yes"?>
<Relationships xmlns="http://schemas.openxmlformats.org/package/2006/relationships"><Relationship Id="rId2" Type="http://schemas.openxmlformats.org/officeDocument/2006/relationships/image" Target="../media/image38.png"/><Relationship Id="rId1" Type="http://schemas.openxmlformats.org/officeDocument/2006/relationships/slideLayout" Target="../slideLayouts/slideLayout2.xml"/></Relationships>
</file>

<file path=ppt/slides/_rels/slide86.xml.rels><?xml version="1.0" encoding="UTF-8" standalone="yes"?>
<Relationships xmlns="http://schemas.openxmlformats.org/package/2006/relationships"><Relationship Id="rId2" Type="http://schemas.openxmlformats.org/officeDocument/2006/relationships/image" Target="../media/image39.png"/><Relationship Id="rId1" Type="http://schemas.openxmlformats.org/officeDocument/2006/relationships/slideLayout" Target="../slideLayouts/slideLayout2.xml"/></Relationships>
</file>

<file path=ppt/slides/_rels/slide87.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88.xml.rels><?xml version="1.0" encoding="UTF-8" standalone="yes"?>
<Relationships xmlns="http://schemas.openxmlformats.org/package/2006/relationships"><Relationship Id="rId2" Type="http://schemas.openxmlformats.org/officeDocument/2006/relationships/notesSlide" Target="../notesSlides/notesSlide44.xml"/><Relationship Id="rId1" Type="http://schemas.openxmlformats.org/officeDocument/2006/relationships/slideLayout" Target="../slideLayouts/slideLayout5.xml"/></Relationships>
</file>

<file path=ppt/slides/_rels/slide8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1.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1.xml"/></Relationships>
</file>

<file path=ppt/slides/_rels/slide92.xml.rels><?xml version="1.0" encoding="UTF-8" standalone="yes"?>
<Relationships xmlns="http://schemas.openxmlformats.org/package/2006/relationships"><Relationship Id="rId2" Type="http://schemas.openxmlformats.org/officeDocument/2006/relationships/image" Target="../media/image40.tmp"/><Relationship Id="rId1" Type="http://schemas.openxmlformats.org/officeDocument/2006/relationships/slideLayout" Target="../slideLayouts/slideLayout2.xml"/></Relationships>
</file>

<file path=ppt/slides/_rels/slide93.xml.rels><?xml version="1.0" encoding="UTF-8" standalone="yes"?>
<Relationships xmlns="http://schemas.openxmlformats.org/package/2006/relationships"><Relationship Id="rId2" Type="http://schemas.openxmlformats.org/officeDocument/2006/relationships/image" Target="../media/image41.tmp"/><Relationship Id="rId1" Type="http://schemas.openxmlformats.org/officeDocument/2006/relationships/slideLayout" Target="../slideLayouts/slideLayout2.xml"/></Relationships>
</file>

<file path=ppt/slides/_rels/slide94.xml.rels><?xml version="1.0" encoding="UTF-8" standalone="yes"?>
<Relationships xmlns="http://schemas.openxmlformats.org/package/2006/relationships"><Relationship Id="rId2" Type="http://schemas.openxmlformats.org/officeDocument/2006/relationships/image" Target="../media/image41.tmp"/><Relationship Id="rId1" Type="http://schemas.openxmlformats.org/officeDocument/2006/relationships/slideLayout" Target="../slideLayouts/slideLayout2.xml"/></Relationships>
</file>

<file path=ppt/slides/_rels/slide95.xml.rels><?xml version="1.0" encoding="UTF-8" standalone="yes"?>
<Relationships xmlns="http://schemas.openxmlformats.org/package/2006/relationships"><Relationship Id="rId2" Type="http://schemas.openxmlformats.org/officeDocument/2006/relationships/image" Target="../media/image41.tmp"/><Relationship Id="rId1" Type="http://schemas.openxmlformats.org/officeDocument/2006/relationships/slideLayout" Target="../slideLayouts/slideLayout2.xml"/></Relationships>
</file>

<file path=ppt/slides/_rels/slide96.xml.rels><?xml version="1.0" encoding="UTF-8" standalone="yes"?>
<Relationships xmlns="http://schemas.openxmlformats.org/package/2006/relationships"><Relationship Id="rId2" Type="http://schemas.openxmlformats.org/officeDocument/2006/relationships/image" Target="../media/image41.tmp"/><Relationship Id="rId1" Type="http://schemas.openxmlformats.org/officeDocument/2006/relationships/slideLayout" Target="../slideLayouts/slideLayout2.xml"/></Relationships>
</file>

<file path=ppt/slides/_rels/slide97.xml.rels><?xml version="1.0" encoding="UTF-8" standalone="yes"?>
<Relationships xmlns="http://schemas.openxmlformats.org/package/2006/relationships"><Relationship Id="rId3" Type="http://schemas.openxmlformats.org/officeDocument/2006/relationships/diagramData" Target="../diagrams/data8.xml"/><Relationship Id="rId7" Type="http://schemas.microsoft.com/office/2007/relationships/diagramDrawing" Target="../diagrams/drawing8.xml"/><Relationship Id="rId2" Type="http://schemas.openxmlformats.org/officeDocument/2006/relationships/notesSlide" Target="../notesSlides/notesSlide45.xml"/><Relationship Id="rId1" Type="http://schemas.openxmlformats.org/officeDocument/2006/relationships/slideLayout" Target="../slideLayouts/slideLayout2.xml"/><Relationship Id="rId6" Type="http://schemas.openxmlformats.org/officeDocument/2006/relationships/diagramColors" Target="../diagrams/colors8.xml"/><Relationship Id="rId5" Type="http://schemas.openxmlformats.org/officeDocument/2006/relationships/diagramQuickStyle" Target="../diagrams/quickStyle8.xml"/><Relationship Id="rId4" Type="http://schemas.openxmlformats.org/officeDocument/2006/relationships/diagramLayout" Target="../diagrams/layout8.xml"/></Relationships>
</file>

<file path=ppt/slides/_rels/slide98.xml.rels><?xml version="1.0" encoding="UTF-8" standalone="yes"?>
<Relationships xmlns="http://schemas.openxmlformats.org/package/2006/relationships"><Relationship Id="rId2" Type="http://schemas.openxmlformats.org/officeDocument/2006/relationships/image" Target="../media/image41.tmp"/><Relationship Id="rId1" Type="http://schemas.openxmlformats.org/officeDocument/2006/relationships/slideLayout" Target="../slideLayouts/slideLayout2.xml"/></Relationships>
</file>

<file path=ppt/slides/_rels/slide9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0.xml.rels><?xml version="1.0" encoding="UTF-8" standalone="yes"?>
<Relationships xmlns="http://schemas.openxmlformats.org/package/2006/relationships"><Relationship Id="rId2" Type="http://schemas.openxmlformats.org/officeDocument/2006/relationships/notesSlide" Target="../notesSlides/notesSlide46.xml"/><Relationship Id="rId1" Type="http://schemas.openxmlformats.org/officeDocument/2006/relationships/slideLayout" Target="../slideLayouts/slideLayout2.xml"/></Relationships>
</file>

<file path=ppt/slides/_rels/slide101.xml.rels><?xml version="1.0" encoding="UTF-8" standalone="yes"?>
<Relationships xmlns="http://schemas.openxmlformats.org/package/2006/relationships"><Relationship Id="rId3" Type="http://schemas.openxmlformats.org/officeDocument/2006/relationships/image" Target="../media/image41.tmp"/><Relationship Id="rId2" Type="http://schemas.openxmlformats.org/officeDocument/2006/relationships/hyperlink" Target="http://tribalselfgov.org/" TargetMode="External"/><Relationship Id="rId1" Type="http://schemas.openxmlformats.org/officeDocument/2006/relationships/slideLayout" Target="../slideLayouts/slideLayout2.xml"/></Relationships>
</file>

<file path=ppt/slides/_rels/slide102.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7.xml"/></Relationships>
</file>

<file path=ppt/slides/_rels/slide103.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image" Target="../media/image43.tmp"/><Relationship Id="rId1" Type="http://schemas.openxmlformats.org/officeDocument/2006/relationships/slideLayout" Target="../slideLayouts/slideLayout9.xml"/><Relationship Id="rId4" Type="http://schemas.openxmlformats.org/officeDocument/2006/relationships/image" Target="../media/image45.png"/></Relationships>
</file>

<file path=ppt/slides/_rels/slide104.xml.rels><?xml version="1.0" encoding="UTF-8" standalone="yes"?>
<Relationships xmlns="http://schemas.openxmlformats.org/package/2006/relationships"><Relationship Id="rId2" Type="http://schemas.openxmlformats.org/officeDocument/2006/relationships/image" Target="../media/image46.jpeg"/><Relationship Id="rId1" Type="http://schemas.openxmlformats.org/officeDocument/2006/relationships/slideLayout" Target="../slideLayouts/slideLayout1.xml"/></Relationships>
</file>

<file path=ppt/slides/_rels/slide105.xml.rels><?xml version="1.0" encoding="UTF-8" standalone="yes"?>
<Relationships xmlns="http://schemas.openxmlformats.org/package/2006/relationships"><Relationship Id="rId2" Type="http://schemas.openxmlformats.org/officeDocument/2006/relationships/notesSlide" Target="../notesSlides/notesSlide47.xml"/><Relationship Id="rId1" Type="http://schemas.openxmlformats.org/officeDocument/2006/relationships/slideLayout" Target="../slideLayouts/slideLayout2.xml"/></Relationships>
</file>

<file path=ppt/slides/_rels/slide106.xml.rels><?xml version="1.0" encoding="UTF-8" standalone="yes"?>
<Relationships xmlns="http://schemas.openxmlformats.org/package/2006/relationships"><Relationship Id="rId2" Type="http://schemas.openxmlformats.org/officeDocument/2006/relationships/notesSlide" Target="../notesSlides/notesSlide48.xml"/><Relationship Id="rId1" Type="http://schemas.openxmlformats.org/officeDocument/2006/relationships/slideLayout" Target="../slideLayouts/slideLayout2.xml"/></Relationships>
</file>

<file path=ppt/slides/_rels/slide107.xml.rels><?xml version="1.0" encoding="UTF-8" standalone="yes"?>
<Relationships xmlns="http://schemas.openxmlformats.org/package/2006/relationships"><Relationship Id="rId2" Type="http://schemas.openxmlformats.org/officeDocument/2006/relationships/notesSlide" Target="../notesSlides/notesSlide49.xml"/><Relationship Id="rId1" Type="http://schemas.openxmlformats.org/officeDocument/2006/relationships/slideLayout" Target="../slideLayouts/slideLayout2.xml"/></Relationships>
</file>

<file path=ppt/slides/_rels/slide10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0.xml.rels><?xml version="1.0" encoding="UTF-8" standalone="yes"?>
<Relationships xmlns="http://schemas.openxmlformats.org/package/2006/relationships"><Relationship Id="rId3" Type="http://schemas.openxmlformats.org/officeDocument/2006/relationships/hyperlink" Target="http://www.tribalselfgov.org/" TargetMode="External"/><Relationship Id="rId2" Type="http://schemas.openxmlformats.org/officeDocument/2006/relationships/hyperlink" Target="http://64.58.34.34/osg/" TargetMode="External"/><Relationship Id="rId1" Type="http://schemas.openxmlformats.org/officeDocument/2006/relationships/slideLayout" Target="../slideLayouts/slideLayout2.xml"/></Relationships>
</file>

<file path=ppt/slides/_rels/slide11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12.xml.rels><?xml version="1.0" encoding="UTF-8" standalone="yes"?>
<Relationships xmlns="http://schemas.openxmlformats.org/package/2006/relationships"><Relationship Id="rId2" Type="http://schemas.openxmlformats.org/officeDocument/2006/relationships/image" Target="../media/image47.jpeg"/><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381000" y="4038719"/>
            <a:ext cx="4953000" cy="1752600"/>
          </a:xfrm>
        </p:spPr>
        <p:txBody>
          <a:bodyPr>
            <a:noAutofit/>
          </a:bodyPr>
          <a:lstStyle/>
          <a:p>
            <a:r>
              <a:rPr lang="en-US" sz="4400" dirty="0" smtClean="0"/>
              <a:t>April 22, 2018</a:t>
            </a:r>
          </a:p>
          <a:p>
            <a:r>
              <a:rPr lang="en-US" sz="4400" dirty="0" smtClean="0"/>
              <a:t>Albuquerque, NM</a:t>
            </a:r>
          </a:p>
        </p:txBody>
      </p:sp>
      <p:sp>
        <p:nvSpPr>
          <p:cNvPr id="2" name="Title 1"/>
          <p:cNvSpPr>
            <a:spLocks noGrp="1"/>
          </p:cNvSpPr>
          <p:nvPr>
            <p:ph type="ctrTitle"/>
          </p:nvPr>
        </p:nvSpPr>
        <p:spPr>
          <a:xfrm>
            <a:off x="609600" y="1752600"/>
            <a:ext cx="7772400" cy="914400"/>
          </a:xfrm>
        </p:spPr>
        <p:txBody>
          <a:bodyPr>
            <a:normAutofit/>
          </a:bodyPr>
          <a:lstStyle/>
          <a:p>
            <a:r>
              <a:rPr lang="en-US" dirty="0" smtClean="0"/>
              <a:t>DOI Self Governance Orientation</a:t>
            </a:r>
            <a:endParaRPr lang="en-US" dirty="0"/>
          </a:p>
        </p:txBody>
      </p:sp>
      <p:pic>
        <p:nvPicPr>
          <p:cNvPr id="1028" name="Picture 4" descr="C:\Users\matthew.kallappa\AppData\Local\Microsoft\Windows\Temporary Internet Files\Content.IE5\Z3JS8TJ0\Eagle-2[1].pn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410200" y="3595255"/>
            <a:ext cx="3158719" cy="2232819"/>
          </a:xfrm>
          <a:prstGeom prst="rect">
            <a:avLst/>
          </a:prstGeom>
          <a:noFill/>
          <a:scene3d>
            <a:camera prst="orthographicFront">
              <a:rot lat="0" lon="11099999" rev="0"/>
            </a:camera>
            <a:lightRig rig="threePt" dir="t"/>
          </a:scene3d>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02110352"/>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81000"/>
            <a:ext cx="8229600" cy="1066800"/>
          </a:xfrm>
        </p:spPr>
        <p:txBody>
          <a:bodyPr/>
          <a:lstStyle/>
          <a:p>
            <a:pPr algn="ctr"/>
            <a:r>
              <a:rPr lang="en-US" dirty="0" smtClean="0"/>
              <a:t>Housekeeping</a:t>
            </a:r>
            <a:endParaRPr lang="en-US" dirty="0"/>
          </a:p>
        </p:txBody>
      </p:sp>
      <p:sp>
        <p:nvSpPr>
          <p:cNvPr id="3" name="Content Placeholder 2"/>
          <p:cNvSpPr>
            <a:spLocks noGrp="1"/>
          </p:cNvSpPr>
          <p:nvPr>
            <p:ph sz="quarter" idx="1"/>
          </p:nvPr>
        </p:nvSpPr>
        <p:spPr>
          <a:xfrm>
            <a:off x="457200" y="1847088"/>
            <a:ext cx="8229600" cy="4782312"/>
          </a:xfrm>
        </p:spPr>
        <p:txBody>
          <a:bodyPr>
            <a:normAutofit/>
          </a:bodyPr>
          <a:lstStyle/>
          <a:p>
            <a:r>
              <a:rPr lang="en-US" sz="2800" dirty="0" smtClean="0"/>
              <a:t>Session Format:  PowerPoints</a:t>
            </a:r>
          </a:p>
          <a:p>
            <a:endParaRPr lang="en-US" sz="2800" dirty="0" smtClean="0"/>
          </a:p>
          <a:p>
            <a:r>
              <a:rPr lang="en-US" sz="2800" dirty="0" smtClean="0"/>
              <a:t>Question &amp; Answer</a:t>
            </a:r>
          </a:p>
          <a:p>
            <a:endParaRPr lang="en-US" sz="2800" dirty="0" smtClean="0"/>
          </a:p>
          <a:p>
            <a:r>
              <a:rPr lang="en-US" sz="2800" dirty="0" smtClean="0"/>
              <a:t>Commercial Interruptions</a:t>
            </a:r>
          </a:p>
          <a:p>
            <a:endParaRPr lang="en-US" sz="2800" dirty="0" smtClean="0"/>
          </a:p>
          <a:p>
            <a:r>
              <a:rPr lang="en-US" sz="2800" dirty="0" smtClean="0"/>
              <a:t>Discussion</a:t>
            </a:r>
          </a:p>
          <a:p>
            <a:endParaRPr lang="en-US" sz="2800" dirty="0"/>
          </a:p>
          <a:p>
            <a:r>
              <a:rPr lang="en-US" sz="2800" dirty="0" smtClean="0"/>
              <a:t>Quiz – Prizes!?!</a:t>
            </a:r>
          </a:p>
        </p:txBody>
      </p:sp>
    </p:spTree>
    <p:extLst>
      <p:ext uri="{BB962C8B-B14F-4D97-AF65-F5344CB8AC3E}">
        <p14:creationId xmlns:p14="http://schemas.microsoft.com/office/powerpoint/2010/main" val="304913571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304800" y="3733800"/>
            <a:ext cx="4953000" cy="1752600"/>
          </a:xfrm>
        </p:spPr>
        <p:txBody>
          <a:bodyPr>
            <a:noAutofit/>
          </a:bodyPr>
          <a:lstStyle/>
          <a:p>
            <a:r>
              <a:rPr lang="en-US" sz="4400" dirty="0" smtClean="0"/>
              <a:t>What Language are you </a:t>
            </a:r>
            <a:r>
              <a:rPr lang="en-US" sz="4400" dirty="0"/>
              <a:t>S</a:t>
            </a:r>
            <a:r>
              <a:rPr lang="en-US" sz="4400" dirty="0" smtClean="0"/>
              <a:t>peaking?</a:t>
            </a:r>
          </a:p>
        </p:txBody>
      </p:sp>
      <p:sp>
        <p:nvSpPr>
          <p:cNvPr id="2" name="Title 1"/>
          <p:cNvSpPr>
            <a:spLocks noGrp="1"/>
          </p:cNvSpPr>
          <p:nvPr>
            <p:ph type="ctrTitle"/>
          </p:nvPr>
        </p:nvSpPr>
        <p:spPr>
          <a:xfrm>
            <a:off x="609600" y="1447800"/>
            <a:ext cx="7772400" cy="1470025"/>
          </a:xfrm>
        </p:spPr>
        <p:txBody>
          <a:bodyPr>
            <a:normAutofit/>
          </a:bodyPr>
          <a:lstStyle/>
          <a:p>
            <a:r>
              <a:rPr lang="en-US" dirty="0" smtClean="0"/>
              <a:t>DOI Self Governance Orientation</a:t>
            </a:r>
            <a:endParaRPr lang="en-US" dirty="0"/>
          </a:p>
        </p:txBody>
      </p:sp>
      <p:pic>
        <p:nvPicPr>
          <p:cNvPr id="1028" name="Picture 4" descr="C:\Users\matthew.kallappa\AppData\Local\Microsoft\Windows\Temporary Internet Files\Content.IE5\Z3JS8TJ0\Eagle-2[1].pn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638800" y="3733800"/>
            <a:ext cx="3158719" cy="2232819"/>
          </a:xfrm>
          <a:prstGeom prst="rect">
            <a:avLst/>
          </a:prstGeom>
          <a:noFill/>
          <a:scene3d>
            <a:camera prst="orthographicFront">
              <a:rot lat="0" lon="11099999" rev="0"/>
            </a:camera>
            <a:lightRig rig="threePt" dir="t"/>
          </a:scene3d>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23073834"/>
      </p:ext>
    </p:extLst>
  </p:cSld>
  <p:clrMapOvr>
    <a:masterClrMapping/>
  </p:clrMapOvr>
  <mc:AlternateContent xmlns:mc="http://schemas.openxmlformats.org/markup-compatibility/2006" xmlns:p14="http://schemas.microsoft.com/office/powerpoint/2010/main">
    <mc:Choice Requires="p14">
      <p:transition p14:dur="100">
        <p:cut/>
      </p:transition>
    </mc:Choice>
    <mc:Fallback xmlns="">
      <p:transition>
        <p:cut/>
      </p:transition>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533400"/>
            <a:ext cx="5029200" cy="1371600"/>
          </a:xfrm>
        </p:spPr>
        <p:txBody>
          <a:bodyPr>
            <a:normAutofit/>
          </a:bodyPr>
          <a:lstStyle/>
          <a:p>
            <a:r>
              <a:rPr lang="en-US" dirty="0" smtClean="0"/>
              <a:t>Indian Affairs </a:t>
            </a:r>
            <a:br>
              <a:rPr lang="en-US" dirty="0" smtClean="0"/>
            </a:br>
            <a:r>
              <a:rPr lang="en-US" dirty="0" smtClean="0"/>
              <a:t>Fed-Speak</a:t>
            </a:r>
            <a:endParaRPr lang="en-US" dirty="0"/>
          </a:p>
        </p:txBody>
      </p:sp>
      <p:pic>
        <p:nvPicPr>
          <p:cNvPr id="11417" name="Picture 153" descr="C:\Users\Matthew.Kallappa\AppData\Local\Microsoft\Windows\Temporary Internet Files\Content.IE5\H7ZEY1L4\6479325377_ba1fa998bc[1].jpg"/>
          <p:cNvPicPr>
            <a:picLocks noGrp="1" noChangeAspect="1" noChangeArrowheads="1"/>
          </p:cNvPicPr>
          <p:nvPr>
            <p:ph sz="quarter" idx="1"/>
          </p:nvPr>
        </p:nvPicPr>
        <p:blipFill>
          <a:blip r:embed="rId3">
            <a:extLst>
              <a:ext uri="{28A0092B-C50C-407E-A947-70E740481C1C}">
                <a14:useLocalDpi xmlns:a14="http://schemas.microsoft.com/office/drawing/2010/main" val="0"/>
              </a:ext>
            </a:extLst>
          </a:blip>
          <a:srcRect/>
          <a:stretch>
            <a:fillRect/>
          </a:stretch>
        </p:blipFill>
        <p:spPr bwMode="auto">
          <a:xfrm>
            <a:off x="304800" y="2514600"/>
            <a:ext cx="3198283" cy="2398712"/>
          </a:xfrm>
          <a:prstGeom prst="rect">
            <a:avLst/>
          </a:prstGeom>
          <a:noFill/>
          <a:extLst>
            <a:ext uri="{909E8E84-426E-40DD-AFC4-6F175D3DCCD1}">
              <a14:hiddenFill xmlns:a14="http://schemas.microsoft.com/office/drawing/2010/main">
                <a:solidFill>
                  <a:srgbClr val="FFFFFF"/>
                </a:solidFill>
              </a14:hiddenFill>
            </a:ext>
          </a:extLst>
        </p:spPr>
      </p:pic>
      <p:pic>
        <p:nvPicPr>
          <p:cNvPr id="11418" name="Picture 154" descr="C:\Users\Matthew.Kallappa\AppData\Local\Microsoft\Windows\Temporary Internet Files\Content.IE5\1C0EC3DG\troubled-med[1].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886200" y="3653908"/>
            <a:ext cx="3095625" cy="2897505"/>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6" descr="C:\Users\Matthew.Kallappa\AppData\Local\Microsoft\Windows\Temporary Internet Files\Content.IE5\NGAT5XTJ\talk[1].jp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5091545" y="381000"/>
            <a:ext cx="2895600" cy="297408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24602665"/>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304800" y="3707207"/>
            <a:ext cx="4953000" cy="1752600"/>
          </a:xfrm>
        </p:spPr>
        <p:txBody>
          <a:bodyPr>
            <a:noAutofit/>
          </a:bodyPr>
          <a:lstStyle/>
          <a:p>
            <a:endParaRPr lang="en-US" sz="2800" dirty="0" smtClean="0"/>
          </a:p>
          <a:p>
            <a:r>
              <a:rPr lang="en-US" sz="4400" dirty="0" smtClean="0"/>
              <a:t>Who is OSG?</a:t>
            </a:r>
          </a:p>
        </p:txBody>
      </p:sp>
      <p:sp>
        <p:nvSpPr>
          <p:cNvPr id="2" name="Title 1"/>
          <p:cNvSpPr>
            <a:spLocks noGrp="1"/>
          </p:cNvSpPr>
          <p:nvPr>
            <p:ph type="ctrTitle"/>
          </p:nvPr>
        </p:nvSpPr>
        <p:spPr>
          <a:xfrm>
            <a:off x="609600" y="1447800"/>
            <a:ext cx="7772400" cy="1470025"/>
          </a:xfrm>
        </p:spPr>
        <p:txBody>
          <a:bodyPr>
            <a:normAutofit/>
          </a:bodyPr>
          <a:lstStyle/>
          <a:p>
            <a:r>
              <a:rPr lang="en-US" dirty="0" smtClean="0"/>
              <a:t>DOI Self Governance Orientation</a:t>
            </a:r>
            <a:endParaRPr lang="en-US" dirty="0"/>
          </a:p>
        </p:txBody>
      </p:sp>
      <p:pic>
        <p:nvPicPr>
          <p:cNvPr id="1028" name="Picture 4" descr="C:\Users\matthew.kallappa\AppData\Local\Microsoft\Windows\Temporary Internet Files\Content.IE5\Z3JS8TJ0\Eagle-2[1].pn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181600" y="3733799"/>
            <a:ext cx="3158719" cy="2232819"/>
          </a:xfrm>
          <a:prstGeom prst="rect">
            <a:avLst/>
          </a:prstGeom>
          <a:noFill/>
          <a:scene3d>
            <a:camera prst="orthographicFront">
              <a:rot lat="0" lon="11099999" rev="0"/>
            </a:camera>
            <a:lightRig rig="threePt" dir="t"/>
          </a:scene3d>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54059756"/>
      </p:ext>
    </p:extLst>
  </p:cSld>
  <p:clrMapOvr>
    <a:masterClrMapping/>
  </p:clrMapOvr>
  <mc:AlternateContent xmlns:mc="http://schemas.openxmlformats.org/markup-compatibility/2006" xmlns:p14="http://schemas.microsoft.com/office/powerpoint/2010/main">
    <mc:Choice Requires="p14">
      <p:transition p14:dur="100">
        <p:cut/>
      </p:transition>
    </mc:Choice>
    <mc:Fallback xmlns="">
      <p:transition>
        <p:cut/>
      </p:transition>
    </mc:Fallback>
  </mc:AlternateContent>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lowchart: Process 3"/>
          <p:cNvSpPr/>
          <p:nvPr/>
        </p:nvSpPr>
        <p:spPr>
          <a:xfrm>
            <a:off x="2721429" y="1219200"/>
            <a:ext cx="3657600" cy="914400"/>
          </a:xfrm>
          <a:prstGeom prst="flowChartProcess">
            <a:avLst/>
          </a:prstGeom>
          <a:solidFill>
            <a:schemeClr val="bg1"/>
          </a:solidFill>
          <a:ln>
            <a:solidFill>
              <a:schemeClr val="accent2"/>
            </a:solidFill>
          </a:ln>
          <a:effectLst>
            <a:glow rad="228600">
              <a:schemeClr val="accent5">
                <a:satMod val="175000"/>
                <a:alpha val="40000"/>
              </a:schemeClr>
            </a:glo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sz="2000" dirty="0">
                <a:solidFill>
                  <a:schemeClr val="tx1"/>
                </a:solidFill>
                <a:cs typeface="Arial" pitchFamily="34" charset="0"/>
              </a:rPr>
              <a:t>Assistant Secretary </a:t>
            </a:r>
            <a:r>
              <a:rPr lang="en-US" sz="2000" dirty="0" smtClean="0">
                <a:solidFill>
                  <a:schemeClr val="tx1"/>
                </a:solidFill>
                <a:cs typeface="Arial" pitchFamily="34" charset="0"/>
              </a:rPr>
              <a:t>– </a:t>
            </a:r>
          </a:p>
          <a:p>
            <a:pPr algn="ctr" fontAlgn="auto">
              <a:spcBef>
                <a:spcPts val="0"/>
              </a:spcBef>
              <a:spcAft>
                <a:spcPts val="0"/>
              </a:spcAft>
              <a:defRPr/>
            </a:pPr>
            <a:r>
              <a:rPr lang="en-US" sz="2000" dirty="0" smtClean="0">
                <a:solidFill>
                  <a:schemeClr val="tx1"/>
                </a:solidFill>
                <a:cs typeface="Arial" pitchFamily="34" charset="0"/>
              </a:rPr>
              <a:t>Indian Affairs</a:t>
            </a:r>
            <a:endParaRPr lang="en-US" sz="2000" dirty="0">
              <a:solidFill>
                <a:schemeClr val="tx1"/>
              </a:solidFill>
              <a:cs typeface="Arial" pitchFamily="34" charset="0"/>
            </a:endParaRPr>
          </a:p>
        </p:txBody>
      </p:sp>
      <p:sp>
        <p:nvSpPr>
          <p:cNvPr id="5" name="Flowchart: Process 4"/>
          <p:cNvSpPr/>
          <p:nvPr/>
        </p:nvSpPr>
        <p:spPr>
          <a:xfrm>
            <a:off x="3178629" y="3048000"/>
            <a:ext cx="2743200" cy="838200"/>
          </a:xfrm>
          <a:prstGeom prst="flowChartProcess">
            <a:avLst/>
          </a:prstGeom>
          <a:solidFill>
            <a:schemeClr val="bg1"/>
          </a:solidFill>
          <a:ln>
            <a:solidFill>
              <a:schemeClr val="accent2"/>
            </a:solidFill>
          </a:ln>
          <a:effectLst>
            <a:glow rad="228600">
              <a:schemeClr val="accent5">
                <a:satMod val="175000"/>
                <a:alpha val="40000"/>
              </a:schemeClr>
            </a:glo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dirty="0">
                <a:solidFill>
                  <a:schemeClr val="tx1"/>
                </a:solidFill>
                <a:cs typeface="Arial" pitchFamily="34" charset="0"/>
              </a:rPr>
              <a:t>Principal Deputy Assistant Secretary</a:t>
            </a:r>
          </a:p>
        </p:txBody>
      </p:sp>
      <p:sp>
        <p:nvSpPr>
          <p:cNvPr id="9" name="Flowchart: Process 8"/>
          <p:cNvSpPr/>
          <p:nvPr/>
        </p:nvSpPr>
        <p:spPr>
          <a:xfrm>
            <a:off x="2416175" y="4648200"/>
            <a:ext cx="1600200" cy="1447800"/>
          </a:xfrm>
          <a:prstGeom prst="flowChartProcess">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sz="1600" dirty="0">
                <a:solidFill>
                  <a:schemeClr val="tx1"/>
                </a:solidFill>
                <a:cs typeface="Arial" pitchFamily="34" charset="0"/>
              </a:rPr>
              <a:t>Deputy Assistant Secretary Management</a:t>
            </a:r>
          </a:p>
        </p:txBody>
      </p:sp>
      <p:sp>
        <p:nvSpPr>
          <p:cNvPr id="10" name="Flowchart: Process 9"/>
          <p:cNvSpPr/>
          <p:nvPr/>
        </p:nvSpPr>
        <p:spPr>
          <a:xfrm>
            <a:off x="4481513" y="4648200"/>
            <a:ext cx="1584325" cy="1143000"/>
          </a:xfrm>
          <a:prstGeom prst="flowChartProcess">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sz="1600" dirty="0">
                <a:solidFill>
                  <a:schemeClr val="tx1"/>
                </a:solidFill>
                <a:cs typeface="Arial" pitchFamily="34" charset="0"/>
              </a:rPr>
              <a:t>Director</a:t>
            </a:r>
          </a:p>
          <a:p>
            <a:pPr algn="ctr" fontAlgn="auto">
              <a:spcBef>
                <a:spcPts val="0"/>
              </a:spcBef>
              <a:spcAft>
                <a:spcPts val="0"/>
              </a:spcAft>
              <a:defRPr/>
            </a:pPr>
            <a:r>
              <a:rPr lang="en-US" sz="1600" dirty="0">
                <a:solidFill>
                  <a:schemeClr val="tx1"/>
                </a:solidFill>
                <a:cs typeface="Arial" pitchFamily="34" charset="0"/>
              </a:rPr>
              <a:t>Bureau of Indian Affairs</a:t>
            </a:r>
          </a:p>
        </p:txBody>
      </p:sp>
      <p:sp>
        <p:nvSpPr>
          <p:cNvPr id="11" name="Flowchart: Process 10"/>
          <p:cNvSpPr/>
          <p:nvPr/>
        </p:nvSpPr>
        <p:spPr>
          <a:xfrm>
            <a:off x="6683375" y="4648200"/>
            <a:ext cx="1828800" cy="1143000"/>
          </a:xfrm>
          <a:prstGeom prst="flowChartProcess">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sz="1600" dirty="0">
                <a:solidFill>
                  <a:schemeClr val="tx1"/>
                </a:solidFill>
                <a:cs typeface="Arial" pitchFamily="34" charset="0"/>
              </a:rPr>
              <a:t>Director</a:t>
            </a:r>
          </a:p>
          <a:p>
            <a:pPr algn="ctr" fontAlgn="auto">
              <a:spcBef>
                <a:spcPts val="0"/>
              </a:spcBef>
              <a:spcAft>
                <a:spcPts val="0"/>
              </a:spcAft>
              <a:defRPr/>
            </a:pPr>
            <a:r>
              <a:rPr lang="en-US" sz="1600" dirty="0">
                <a:solidFill>
                  <a:schemeClr val="tx1"/>
                </a:solidFill>
                <a:cs typeface="Arial" pitchFamily="34" charset="0"/>
              </a:rPr>
              <a:t>Bureau of Indian Education</a:t>
            </a:r>
          </a:p>
        </p:txBody>
      </p:sp>
      <p:cxnSp>
        <p:nvCxnSpPr>
          <p:cNvPr id="23" name="Elbow Connector 22"/>
          <p:cNvCxnSpPr/>
          <p:nvPr/>
        </p:nvCxnSpPr>
        <p:spPr>
          <a:xfrm rot="16200000" flipH="1">
            <a:off x="5692775" y="2743200"/>
            <a:ext cx="762000" cy="3048000"/>
          </a:xfrm>
          <a:prstGeom prst="bentConnector3">
            <a:avLst>
              <a:gd name="adj1" fmla="val 50000"/>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6" name="Elbow Connector 25"/>
          <p:cNvCxnSpPr>
            <a:stCxn id="9" idx="0"/>
          </p:cNvCxnSpPr>
          <p:nvPr/>
        </p:nvCxnSpPr>
        <p:spPr>
          <a:xfrm rot="5400000" flipH="1" flipV="1">
            <a:off x="3502025" y="3600450"/>
            <a:ext cx="762000" cy="1333500"/>
          </a:xfrm>
          <a:prstGeom prst="bentConnector3">
            <a:avLst>
              <a:gd name="adj1" fmla="val 50000"/>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9" name="Elbow Connector 28"/>
          <p:cNvCxnSpPr>
            <a:stCxn id="10" idx="0"/>
          </p:cNvCxnSpPr>
          <p:nvPr/>
        </p:nvCxnSpPr>
        <p:spPr>
          <a:xfrm rot="16200000" flipV="1">
            <a:off x="4530725" y="3905250"/>
            <a:ext cx="762000" cy="723900"/>
          </a:xfrm>
          <a:prstGeom prst="bentConnector3">
            <a:avLst>
              <a:gd name="adj1" fmla="val 50000"/>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9" name="Elbow Connector 18"/>
          <p:cNvCxnSpPr/>
          <p:nvPr/>
        </p:nvCxnSpPr>
        <p:spPr>
          <a:xfrm rot="5400000">
            <a:off x="2492375" y="2590800"/>
            <a:ext cx="762000" cy="3352800"/>
          </a:xfrm>
          <a:prstGeom prst="bentConnector3">
            <a:avLst>
              <a:gd name="adj1" fmla="val 50000"/>
            </a:avLst>
          </a:prstGeom>
          <a:ln w="28575">
            <a:solidFill>
              <a:schemeClr val="tx1"/>
            </a:solidFill>
          </a:ln>
          <a:effectLst/>
        </p:spPr>
        <p:style>
          <a:lnRef idx="1">
            <a:schemeClr val="accent1"/>
          </a:lnRef>
          <a:fillRef idx="0">
            <a:schemeClr val="accent1"/>
          </a:fillRef>
          <a:effectRef idx="0">
            <a:schemeClr val="accent1"/>
          </a:effectRef>
          <a:fontRef idx="minor">
            <a:schemeClr val="tx1"/>
          </a:fontRef>
        </p:style>
      </p:cxnSp>
      <p:cxnSp>
        <p:nvCxnSpPr>
          <p:cNvPr id="18" name="Elbow Connector 17"/>
          <p:cNvCxnSpPr/>
          <p:nvPr/>
        </p:nvCxnSpPr>
        <p:spPr>
          <a:xfrm flipV="1">
            <a:off x="2263775" y="2133600"/>
            <a:ext cx="2286000" cy="495300"/>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2" name="Elbow Connector 21"/>
          <p:cNvCxnSpPr/>
          <p:nvPr/>
        </p:nvCxnSpPr>
        <p:spPr>
          <a:xfrm rot="10800000">
            <a:off x="4549775" y="2133600"/>
            <a:ext cx="2286000" cy="495300"/>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a:off x="4549775" y="2133600"/>
            <a:ext cx="0" cy="914400"/>
          </a:xfrm>
          <a:prstGeom prst="line">
            <a:avLst/>
          </a:prstGeom>
          <a:ln w="28575">
            <a:solidFill>
              <a:schemeClr val="tx1"/>
            </a:solidFill>
          </a:ln>
          <a:effectLst/>
        </p:spPr>
        <p:style>
          <a:lnRef idx="1">
            <a:schemeClr val="accent1"/>
          </a:lnRef>
          <a:fillRef idx="0">
            <a:schemeClr val="accent1"/>
          </a:fillRef>
          <a:effectRef idx="0">
            <a:schemeClr val="accent1"/>
          </a:effectRef>
          <a:fontRef idx="minor">
            <a:schemeClr val="tx1"/>
          </a:fontRef>
        </p:style>
      </p:cxnSp>
      <p:sp>
        <p:nvSpPr>
          <p:cNvPr id="8" name="Flowchart: Process 7"/>
          <p:cNvSpPr/>
          <p:nvPr/>
        </p:nvSpPr>
        <p:spPr>
          <a:xfrm>
            <a:off x="359229" y="4610100"/>
            <a:ext cx="1676400" cy="1752600"/>
          </a:xfrm>
          <a:prstGeom prst="flowChartProcess">
            <a:avLst/>
          </a:prstGeom>
          <a:solidFill>
            <a:schemeClr val="bg1"/>
          </a:solidFill>
          <a:ln w="25400">
            <a:solidFill>
              <a:schemeClr val="accent2"/>
            </a:solidFill>
          </a:ln>
          <a:effectLst>
            <a:glow rad="228600">
              <a:schemeClr val="accent5">
                <a:satMod val="175000"/>
                <a:alpha val="40000"/>
              </a:schemeClr>
            </a:glo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sz="1600" dirty="0">
                <a:solidFill>
                  <a:schemeClr val="tx1"/>
                </a:solidFill>
                <a:cs typeface="Arial" pitchFamily="34" charset="0"/>
              </a:rPr>
              <a:t>Deputy Assistant Secretary Policy and Economic Development</a:t>
            </a:r>
          </a:p>
        </p:txBody>
      </p:sp>
      <p:sp>
        <p:nvSpPr>
          <p:cNvPr id="6" name="Flowchart: Process 5"/>
          <p:cNvSpPr/>
          <p:nvPr/>
        </p:nvSpPr>
        <p:spPr>
          <a:xfrm>
            <a:off x="587375" y="2247900"/>
            <a:ext cx="1828800" cy="762000"/>
          </a:xfrm>
          <a:prstGeom prst="flowChartProcess">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sz="1600" dirty="0">
                <a:solidFill>
                  <a:schemeClr val="tx1"/>
                </a:solidFill>
                <a:cs typeface="Arial" pitchFamily="34" charset="0"/>
              </a:rPr>
              <a:t>Office of Public Affairs</a:t>
            </a:r>
          </a:p>
        </p:txBody>
      </p:sp>
      <p:sp>
        <p:nvSpPr>
          <p:cNvPr id="7" name="Flowchart: Process 6"/>
          <p:cNvSpPr/>
          <p:nvPr/>
        </p:nvSpPr>
        <p:spPr>
          <a:xfrm>
            <a:off x="6705600" y="2171700"/>
            <a:ext cx="1981200" cy="838200"/>
          </a:xfrm>
          <a:prstGeom prst="flowChartProcess">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US" sz="1600" dirty="0">
                <a:solidFill>
                  <a:schemeClr val="tx1"/>
                </a:solidFill>
                <a:cs typeface="Arial" pitchFamily="34" charset="0"/>
              </a:rPr>
              <a:t>Office of Federal Acknowledgement</a:t>
            </a:r>
          </a:p>
        </p:txBody>
      </p:sp>
      <p:sp>
        <p:nvSpPr>
          <p:cNvPr id="7192" name="TextBox 2"/>
          <p:cNvSpPr txBox="1">
            <a:spLocks noChangeArrowheads="1"/>
          </p:cNvSpPr>
          <p:nvPr/>
        </p:nvSpPr>
        <p:spPr bwMode="auto">
          <a:xfrm>
            <a:off x="1139825" y="304800"/>
            <a:ext cx="6683376"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charset="0"/>
              <a:buChar char="•"/>
              <a:defRPr sz="3200">
                <a:solidFill>
                  <a:schemeClr val="tx1"/>
                </a:solidFill>
                <a:latin typeface="Calibri" pitchFamily="34" charset="0"/>
              </a:defRPr>
            </a:lvl1pPr>
            <a:lvl2pPr marL="742950" indent="-285750" eaLnBrk="0" hangingPunct="0">
              <a:spcBef>
                <a:spcPct val="20000"/>
              </a:spcBef>
              <a:buFont typeface="Arial" charset="0"/>
              <a:buChar char="–"/>
              <a:defRPr sz="2800">
                <a:solidFill>
                  <a:schemeClr val="tx1"/>
                </a:solidFill>
                <a:latin typeface="Calibri" pitchFamily="34" charset="0"/>
              </a:defRPr>
            </a:lvl2pPr>
            <a:lvl3pPr marL="1143000" indent="-228600" eaLnBrk="0" hangingPunct="0">
              <a:spcBef>
                <a:spcPct val="20000"/>
              </a:spcBef>
              <a:buFont typeface="Arial" charset="0"/>
              <a:buChar char="•"/>
              <a:defRPr sz="2400">
                <a:solidFill>
                  <a:schemeClr val="tx1"/>
                </a:solidFill>
                <a:latin typeface="Calibri" pitchFamily="34" charset="0"/>
              </a:defRPr>
            </a:lvl3pPr>
            <a:lvl4pPr marL="1600200" indent="-228600" eaLnBrk="0" hangingPunct="0">
              <a:spcBef>
                <a:spcPct val="20000"/>
              </a:spcBef>
              <a:buFont typeface="Arial" charset="0"/>
              <a:buChar char="–"/>
              <a:defRPr sz="2000">
                <a:solidFill>
                  <a:schemeClr val="tx1"/>
                </a:solidFill>
                <a:latin typeface="Calibri" pitchFamily="34" charset="0"/>
              </a:defRPr>
            </a:lvl4pPr>
            <a:lvl5pPr marL="2057400" indent="-228600" eaLnBrk="0" hangingPunct="0">
              <a:spcBef>
                <a:spcPct val="20000"/>
              </a:spcBef>
              <a:buFont typeface="Arial" charset="0"/>
              <a:buChar char="»"/>
              <a:defRPr sz="2000">
                <a:solidFill>
                  <a:schemeClr val="tx1"/>
                </a:solidFill>
                <a:latin typeface="Calibri" pitchFamily="34" charset="0"/>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defRPr>
            </a:lvl9pPr>
          </a:lstStyle>
          <a:p>
            <a:pPr algn="ctr" eaLnBrk="1" hangingPunct="1">
              <a:spcBef>
                <a:spcPct val="0"/>
              </a:spcBef>
              <a:buFontTx/>
              <a:buNone/>
            </a:pPr>
            <a:r>
              <a:rPr lang="en-US" altLang="en-US" sz="3600" b="1" dirty="0">
                <a:latin typeface="+mj-lt"/>
              </a:rPr>
              <a:t>AS-IA Organizational Chart</a:t>
            </a:r>
          </a:p>
        </p:txBody>
      </p:sp>
    </p:spTree>
    <p:extLst>
      <p:ext uri="{BB962C8B-B14F-4D97-AF65-F5344CB8AC3E}">
        <p14:creationId xmlns:p14="http://schemas.microsoft.com/office/powerpoint/2010/main" val="1659856763"/>
      </p:ext>
    </p:extLst>
  </p:cSld>
  <p:clrMapOvr>
    <a:masterClrMapping/>
  </p:clrMapOvr>
  <p:transition spd="slow">
    <p:pull/>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lowchart: Process 3"/>
          <p:cNvSpPr/>
          <p:nvPr/>
        </p:nvSpPr>
        <p:spPr>
          <a:xfrm>
            <a:off x="3226033" y="1447800"/>
            <a:ext cx="2667000" cy="1219200"/>
          </a:xfrm>
          <a:prstGeom prst="flowChartProcess">
            <a:avLst/>
          </a:prstGeom>
          <a:solidFill>
            <a:schemeClr val="bg1"/>
          </a:solidFill>
          <a:ln>
            <a:solidFill>
              <a:schemeClr val="accent2"/>
            </a:solidFill>
          </a:ln>
          <a:effectLst>
            <a:glow rad="228600">
              <a:schemeClr val="accent5">
                <a:satMod val="175000"/>
                <a:alpha val="40000"/>
              </a:schemeClr>
            </a:glo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dirty="0">
                <a:solidFill>
                  <a:schemeClr val="tx1"/>
                </a:solidFill>
                <a:cs typeface="Arial" pitchFamily="34" charset="0"/>
              </a:rPr>
              <a:t>Deputy Assistant Secretary Policy and Economic Development</a:t>
            </a:r>
          </a:p>
        </p:txBody>
      </p:sp>
      <p:sp>
        <p:nvSpPr>
          <p:cNvPr id="5" name="Flowchart: Process 4"/>
          <p:cNvSpPr/>
          <p:nvPr/>
        </p:nvSpPr>
        <p:spPr>
          <a:xfrm>
            <a:off x="533400" y="4495800"/>
            <a:ext cx="1828800" cy="1219200"/>
          </a:xfrm>
          <a:prstGeom prst="flowChartProcess">
            <a:avLst/>
          </a:prstGeom>
          <a:solidFill>
            <a:schemeClr val="bg1"/>
          </a:solidFill>
          <a:ln w="38100">
            <a:solidFill>
              <a:schemeClr val="accent2"/>
            </a:solidFill>
          </a:ln>
          <a:effectLst>
            <a:glow rad="228600">
              <a:schemeClr val="accent5">
                <a:satMod val="175000"/>
                <a:alpha val="40000"/>
              </a:schemeClr>
            </a:glo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dirty="0">
                <a:solidFill>
                  <a:schemeClr val="tx1"/>
                </a:solidFill>
                <a:cs typeface="Arial" pitchFamily="34" charset="0"/>
              </a:rPr>
              <a:t>Office of Self Governance</a:t>
            </a:r>
          </a:p>
        </p:txBody>
      </p:sp>
      <p:sp>
        <p:nvSpPr>
          <p:cNvPr id="6" name="Flowchart: Process 5"/>
          <p:cNvSpPr/>
          <p:nvPr/>
        </p:nvSpPr>
        <p:spPr>
          <a:xfrm>
            <a:off x="3352800" y="4495800"/>
            <a:ext cx="2362200" cy="1219200"/>
          </a:xfrm>
          <a:prstGeom prst="flowChartProcess">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dirty="0" smtClean="0">
                <a:solidFill>
                  <a:schemeClr val="tx1"/>
                </a:solidFill>
                <a:cs typeface="Arial" pitchFamily="34" charset="0"/>
              </a:rPr>
              <a:t>Executive Director to the White House Council on Native American Affairs</a:t>
            </a:r>
            <a:endParaRPr lang="en-US" dirty="0">
              <a:solidFill>
                <a:schemeClr val="tx1"/>
              </a:solidFill>
              <a:cs typeface="Arial" pitchFamily="34" charset="0"/>
            </a:endParaRPr>
          </a:p>
        </p:txBody>
      </p:sp>
      <p:sp>
        <p:nvSpPr>
          <p:cNvPr id="7" name="Flowchart: Process 6"/>
          <p:cNvSpPr/>
          <p:nvPr/>
        </p:nvSpPr>
        <p:spPr>
          <a:xfrm>
            <a:off x="6781800" y="4495800"/>
            <a:ext cx="1828800" cy="1219200"/>
          </a:xfrm>
          <a:prstGeom prst="flowChartProcess">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dirty="0">
                <a:solidFill>
                  <a:schemeClr val="tx1"/>
                </a:solidFill>
                <a:cs typeface="Arial" pitchFamily="34" charset="0"/>
              </a:rPr>
              <a:t>Office of Indian </a:t>
            </a:r>
            <a:r>
              <a:rPr lang="en-US" dirty="0" smtClean="0">
                <a:solidFill>
                  <a:schemeClr val="tx1"/>
                </a:solidFill>
                <a:cs typeface="Arial" pitchFamily="34" charset="0"/>
              </a:rPr>
              <a:t>Energy and Economic Development</a:t>
            </a:r>
            <a:endParaRPr lang="en-US" dirty="0">
              <a:solidFill>
                <a:schemeClr val="tx1"/>
              </a:solidFill>
              <a:cs typeface="Arial" pitchFamily="34" charset="0"/>
            </a:endParaRPr>
          </a:p>
        </p:txBody>
      </p:sp>
      <p:cxnSp>
        <p:nvCxnSpPr>
          <p:cNvPr id="13" name="Elbow Connector 12"/>
          <p:cNvCxnSpPr/>
          <p:nvPr/>
        </p:nvCxnSpPr>
        <p:spPr>
          <a:xfrm rot="16200000" flipH="1">
            <a:off x="3611563" y="3603625"/>
            <a:ext cx="1828800" cy="0"/>
          </a:xfrm>
          <a:prstGeom prst="bentConnector3">
            <a:avLst>
              <a:gd name="adj1" fmla="val 50000"/>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2" name="Elbow Connector 21"/>
          <p:cNvCxnSpPr/>
          <p:nvPr/>
        </p:nvCxnSpPr>
        <p:spPr>
          <a:xfrm rot="16200000" flipH="1">
            <a:off x="5179219" y="2035969"/>
            <a:ext cx="1828800" cy="3135312"/>
          </a:xfrm>
          <a:prstGeom prst="bentConnector3">
            <a:avLst>
              <a:gd name="adj1" fmla="val 50000"/>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9" name="Elbow Connector 18"/>
          <p:cNvCxnSpPr/>
          <p:nvPr/>
        </p:nvCxnSpPr>
        <p:spPr>
          <a:xfrm rot="5400000">
            <a:off x="2055019" y="2047081"/>
            <a:ext cx="1828800" cy="3113088"/>
          </a:xfrm>
          <a:prstGeom prst="bentConnector3">
            <a:avLst>
              <a:gd name="adj1" fmla="val 50000"/>
            </a:avLst>
          </a:prstGeom>
          <a:ln w="28575">
            <a:solidFill>
              <a:schemeClr val="tx1"/>
            </a:solidFill>
          </a:ln>
          <a:effectLst/>
        </p:spPr>
        <p:style>
          <a:lnRef idx="1">
            <a:schemeClr val="accent1"/>
          </a:lnRef>
          <a:fillRef idx="0">
            <a:schemeClr val="accent1"/>
          </a:fillRef>
          <a:effectRef idx="0">
            <a:schemeClr val="accent1"/>
          </a:effectRef>
          <a:fontRef idx="minor">
            <a:schemeClr val="tx1"/>
          </a:fontRef>
        </p:style>
      </p:cxnSp>
      <p:sp>
        <p:nvSpPr>
          <p:cNvPr id="8206" name="TextBox 9"/>
          <p:cNvSpPr txBox="1">
            <a:spLocks noChangeArrowheads="1"/>
          </p:cNvSpPr>
          <p:nvPr/>
        </p:nvSpPr>
        <p:spPr bwMode="auto">
          <a:xfrm>
            <a:off x="627770" y="429491"/>
            <a:ext cx="7863526"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charset="0"/>
              <a:buChar char="•"/>
              <a:defRPr sz="3200">
                <a:solidFill>
                  <a:schemeClr val="tx1"/>
                </a:solidFill>
                <a:latin typeface="Calibri" pitchFamily="34" charset="0"/>
              </a:defRPr>
            </a:lvl1pPr>
            <a:lvl2pPr marL="742950" indent="-285750" eaLnBrk="0" hangingPunct="0">
              <a:spcBef>
                <a:spcPct val="20000"/>
              </a:spcBef>
              <a:buFont typeface="Arial" charset="0"/>
              <a:buChar char="–"/>
              <a:defRPr sz="2800">
                <a:solidFill>
                  <a:schemeClr val="tx1"/>
                </a:solidFill>
                <a:latin typeface="Calibri" pitchFamily="34" charset="0"/>
              </a:defRPr>
            </a:lvl2pPr>
            <a:lvl3pPr marL="1143000" indent="-228600" eaLnBrk="0" hangingPunct="0">
              <a:spcBef>
                <a:spcPct val="20000"/>
              </a:spcBef>
              <a:buFont typeface="Arial" charset="0"/>
              <a:buChar char="•"/>
              <a:defRPr sz="2400">
                <a:solidFill>
                  <a:schemeClr val="tx1"/>
                </a:solidFill>
                <a:latin typeface="Calibri" pitchFamily="34" charset="0"/>
              </a:defRPr>
            </a:lvl3pPr>
            <a:lvl4pPr marL="1600200" indent="-228600" eaLnBrk="0" hangingPunct="0">
              <a:spcBef>
                <a:spcPct val="20000"/>
              </a:spcBef>
              <a:buFont typeface="Arial" charset="0"/>
              <a:buChar char="–"/>
              <a:defRPr sz="2000">
                <a:solidFill>
                  <a:schemeClr val="tx1"/>
                </a:solidFill>
                <a:latin typeface="Calibri" pitchFamily="34" charset="0"/>
              </a:defRPr>
            </a:lvl4pPr>
            <a:lvl5pPr marL="2057400" indent="-228600" eaLnBrk="0" hangingPunct="0">
              <a:spcBef>
                <a:spcPct val="20000"/>
              </a:spcBef>
              <a:buFont typeface="Arial" charset="0"/>
              <a:buChar char="»"/>
              <a:defRPr sz="2000">
                <a:solidFill>
                  <a:schemeClr val="tx1"/>
                </a:solidFill>
                <a:latin typeface="Calibri" pitchFamily="34" charset="0"/>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defRPr>
            </a:lvl9pPr>
          </a:lstStyle>
          <a:p>
            <a:pPr algn="ctr" eaLnBrk="1" hangingPunct="1">
              <a:spcBef>
                <a:spcPct val="0"/>
              </a:spcBef>
              <a:buFontTx/>
              <a:buNone/>
            </a:pPr>
            <a:r>
              <a:rPr lang="en-US" altLang="en-US" sz="3600" b="1" dirty="0">
                <a:latin typeface="+mn-lt"/>
              </a:rPr>
              <a:t>AS-IA Organizational Chart</a:t>
            </a:r>
          </a:p>
        </p:txBody>
      </p:sp>
    </p:spTree>
    <p:extLst>
      <p:ext uri="{BB962C8B-B14F-4D97-AF65-F5344CB8AC3E}">
        <p14:creationId xmlns:p14="http://schemas.microsoft.com/office/powerpoint/2010/main" val="2042481069"/>
      </p:ext>
    </p:extLst>
  </p:cSld>
  <p:clrMapOvr>
    <a:masterClrMapping/>
  </p:clrMapOvr>
  <p:transition spd="slow">
    <p:pull/>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3194050" y="1066800"/>
            <a:ext cx="2362200" cy="762000"/>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a:solidFill>
                  <a:schemeClr val="tx1"/>
                </a:solidFill>
                <a:cs typeface="Arial" pitchFamily="34" charset="0"/>
              </a:rPr>
              <a:t>Director</a:t>
            </a:r>
          </a:p>
          <a:p>
            <a:pPr algn="ctr">
              <a:defRPr/>
            </a:pPr>
            <a:r>
              <a:rPr lang="en-US" sz="1400" b="1" dirty="0">
                <a:solidFill>
                  <a:schemeClr val="tx1"/>
                </a:solidFill>
                <a:cs typeface="Arial" pitchFamily="34" charset="0"/>
              </a:rPr>
              <a:t>Sharee Freeman</a:t>
            </a:r>
          </a:p>
        </p:txBody>
      </p:sp>
      <p:sp>
        <p:nvSpPr>
          <p:cNvPr id="6" name="Rectangle 5"/>
          <p:cNvSpPr/>
          <p:nvPr/>
        </p:nvSpPr>
        <p:spPr>
          <a:xfrm>
            <a:off x="6013450" y="1814511"/>
            <a:ext cx="2362200" cy="762000"/>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a:solidFill>
                  <a:schemeClr val="tx1"/>
                </a:solidFill>
                <a:cs typeface="Arial" pitchFamily="34" charset="0"/>
              </a:rPr>
              <a:t>Management Analyst</a:t>
            </a:r>
          </a:p>
          <a:p>
            <a:pPr algn="ctr">
              <a:defRPr/>
            </a:pPr>
            <a:r>
              <a:rPr lang="en-US" sz="1400" b="1" dirty="0">
                <a:solidFill>
                  <a:schemeClr val="tx1"/>
                </a:solidFill>
                <a:cs typeface="Arial" pitchFamily="34" charset="0"/>
              </a:rPr>
              <a:t>Tyler Scribner</a:t>
            </a:r>
          </a:p>
        </p:txBody>
      </p:sp>
      <p:sp>
        <p:nvSpPr>
          <p:cNvPr id="8" name="Rectangle 7"/>
          <p:cNvSpPr/>
          <p:nvPr/>
        </p:nvSpPr>
        <p:spPr>
          <a:xfrm>
            <a:off x="3251200" y="3049588"/>
            <a:ext cx="2228850" cy="668336"/>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a:solidFill>
                  <a:schemeClr val="tx1"/>
                </a:solidFill>
                <a:cs typeface="Arial" pitchFamily="34" charset="0"/>
              </a:rPr>
              <a:t>Senior </a:t>
            </a:r>
            <a:r>
              <a:rPr lang="en-US" sz="1400" dirty="0" smtClean="0">
                <a:solidFill>
                  <a:schemeClr val="tx1"/>
                </a:solidFill>
                <a:cs typeface="Arial" pitchFamily="34" charset="0"/>
              </a:rPr>
              <a:t>Policy </a:t>
            </a:r>
            <a:r>
              <a:rPr lang="en-US" sz="1400" dirty="0">
                <a:solidFill>
                  <a:schemeClr val="tx1"/>
                </a:solidFill>
                <a:cs typeface="Arial" pitchFamily="34" charset="0"/>
              </a:rPr>
              <a:t>Analyst</a:t>
            </a:r>
          </a:p>
          <a:p>
            <a:pPr algn="ctr">
              <a:defRPr/>
            </a:pPr>
            <a:r>
              <a:rPr lang="en-US" sz="1400" b="1" dirty="0">
                <a:solidFill>
                  <a:schemeClr val="tx1"/>
                </a:solidFill>
                <a:cs typeface="Arial" pitchFamily="34" charset="0"/>
              </a:rPr>
              <a:t>Ken Reinfeld</a:t>
            </a:r>
          </a:p>
        </p:txBody>
      </p:sp>
      <p:sp>
        <p:nvSpPr>
          <p:cNvPr id="10" name="Rectangle 9"/>
          <p:cNvSpPr/>
          <p:nvPr/>
        </p:nvSpPr>
        <p:spPr>
          <a:xfrm>
            <a:off x="908050" y="3937796"/>
            <a:ext cx="1981200" cy="566738"/>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a:solidFill>
                  <a:schemeClr val="tx1"/>
                </a:solidFill>
                <a:cs typeface="Arial" pitchFamily="34" charset="0"/>
              </a:rPr>
              <a:t>Financial Specialist</a:t>
            </a:r>
          </a:p>
          <a:p>
            <a:pPr algn="ctr">
              <a:defRPr/>
            </a:pPr>
            <a:r>
              <a:rPr lang="en-US" sz="1400" b="1" dirty="0">
                <a:solidFill>
                  <a:schemeClr val="tx1"/>
                </a:solidFill>
                <a:cs typeface="Arial" pitchFamily="34" charset="0"/>
              </a:rPr>
              <a:t>Rufina Villicana</a:t>
            </a:r>
          </a:p>
        </p:txBody>
      </p:sp>
      <p:sp>
        <p:nvSpPr>
          <p:cNvPr id="11" name="Rectangle 10"/>
          <p:cNvSpPr/>
          <p:nvPr/>
        </p:nvSpPr>
        <p:spPr>
          <a:xfrm>
            <a:off x="911512" y="4724399"/>
            <a:ext cx="1981200"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a:solidFill>
                  <a:schemeClr val="tx1"/>
                </a:solidFill>
                <a:cs typeface="Arial" pitchFamily="34" charset="0"/>
              </a:rPr>
              <a:t>Financial Specialist</a:t>
            </a:r>
          </a:p>
          <a:p>
            <a:pPr algn="ctr">
              <a:defRPr/>
            </a:pPr>
            <a:r>
              <a:rPr lang="en-US" sz="1400" b="1" dirty="0">
                <a:solidFill>
                  <a:schemeClr val="tx1"/>
                </a:solidFill>
                <a:cs typeface="Arial" pitchFamily="34" charset="0"/>
              </a:rPr>
              <a:t>Celeste Engles</a:t>
            </a:r>
          </a:p>
        </p:txBody>
      </p:sp>
      <p:sp>
        <p:nvSpPr>
          <p:cNvPr id="12" name="Rectangle 11"/>
          <p:cNvSpPr/>
          <p:nvPr/>
        </p:nvSpPr>
        <p:spPr>
          <a:xfrm>
            <a:off x="6546850" y="3937795"/>
            <a:ext cx="2209800" cy="566738"/>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a:solidFill>
                  <a:schemeClr val="tx1"/>
                </a:solidFill>
                <a:cs typeface="Arial" pitchFamily="34" charset="0"/>
              </a:rPr>
              <a:t>Compact Negotiator</a:t>
            </a:r>
          </a:p>
          <a:p>
            <a:pPr algn="ctr">
              <a:defRPr/>
            </a:pPr>
            <a:r>
              <a:rPr lang="en-US" sz="1400" b="1" dirty="0">
                <a:solidFill>
                  <a:schemeClr val="tx1"/>
                </a:solidFill>
                <a:cs typeface="Arial" pitchFamily="34" charset="0"/>
              </a:rPr>
              <a:t>Gordon Smith</a:t>
            </a:r>
          </a:p>
        </p:txBody>
      </p:sp>
      <p:sp>
        <p:nvSpPr>
          <p:cNvPr id="13" name="Rectangle 12"/>
          <p:cNvSpPr/>
          <p:nvPr/>
        </p:nvSpPr>
        <p:spPr>
          <a:xfrm>
            <a:off x="6542087" y="4724399"/>
            <a:ext cx="2209800"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a:solidFill>
                  <a:schemeClr val="tx1"/>
                </a:solidFill>
                <a:cs typeface="Arial" pitchFamily="34" charset="0"/>
              </a:rPr>
              <a:t>Compact Negotiator</a:t>
            </a:r>
          </a:p>
          <a:p>
            <a:pPr algn="ctr">
              <a:defRPr/>
            </a:pPr>
            <a:r>
              <a:rPr lang="en-US" sz="1400" b="1" dirty="0">
                <a:solidFill>
                  <a:schemeClr val="tx1"/>
                </a:solidFill>
                <a:cs typeface="Arial" pitchFamily="34" charset="0"/>
              </a:rPr>
              <a:t>Shaunna McCovey</a:t>
            </a:r>
          </a:p>
        </p:txBody>
      </p:sp>
      <p:sp>
        <p:nvSpPr>
          <p:cNvPr id="14" name="Rectangle 13"/>
          <p:cNvSpPr/>
          <p:nvPr/>
        </p:nvSpPr>
        <p:spPr>
          <a:xfrm>
            <a:off x="6546850" y="5502275"/>
            <a:ext cx="2209800"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a:solidFill>
                  <a:schemeClr val="tx1"/>
                </a:solidFill>
                <a:cs typeface="Arial" pitchFamily="34" charset="0"/>
              </a:rPr>
              <a:t>Financial </a:t>
            </a:r>
            <a:r>
              <a:rPr lang="en-US" sz="1400" dirty="0" smtClean="0">
                <a:solidFill>
                  <a:schemeClr val="tx1"/>
                </a:solidFill>
                <a:cs typeface="Arial" pitchFamily="34" charset="0"/>
              </a:rPr>
              <a:t>Specialist</a:t>
            </a:r>
          </a:p>
          <a:p>
            <a:pPr algn="ctr">
              <a:defRPr/>
            </a:pPr>
            <a:r>
              <a:rPr lang="en-US" sz="1400" b="1" dirty="0" smtClean="0">
                <a:solidFill>
                  <a:schemeClr val="tx1"/>
                </a:solidFill>
                <a:cs typeface="Arial" pitchFamily="34" charset="0"/>
              </a:rPr>
              <a:t>Thomas </a:t>
            </a:r>
            <a:r>
              <a:rPr lang="en-US" sz="1400" b="1" dirty="0">
                <a:solidFill>
                  <a:schemeClr val="tx1"/>
                </a:solidFill>
                <a:cs typeface="Arial" pitchFamily="34" charset="0"/>
              </a:rPr>
              <a:t>Gubatayao</a:t>
            </a:r>
          </a:p>
        </p:txBody>
      </p:sp>
      <p:cxnSp>
        <p:nvCxnSpPr>
          <p:cNvPr id="16" name="Elbow Connector 15"/>
          <p:cNvCxnSpPr/>
          <p:nvPr/>
        </p:nvCxnSpPr>
        <p:spPr>
          <a:xfrm rot="10800000">
            <a:off x="6248398" y="3657602"/>
            <a:ext cx="304800" cy="563563"/>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9" name="Elbow Connector 18"/>
          <p:cNvCxnSpPr/>
          <p:nvPr/>
        </p:nvCxnSpPr>
        <p:spPr>
          <a:xfrm rot="10800000">
            <a:off x="6248397" y="3795711"/>
            <a:ext cx="304800" cy="1228725"/>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2" name="Elbow Connector 21"/>
          <p:cNvCxnSpPr>
            <a:stCxn id="14" idx="1"/>
          </p:cNvCxnSpPr>
          <p:nvPr/>
        </p:nvCxnSpPr>
        <p:spPr>
          <a:xfrm rot="10800000">
            <a:off x="6242050" y="3505201"/>
            <a:ext cx="304800" cy="2297112"/>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0" name="Elbow Connector 29"/>
          <p:cNvCxnSpPr/>
          <p:nvPr/>
        </p:nvCxnSpPr>
        <p:spPr>
          <a:xfrm rot="16200000" flipH="1">
            <a:off x="3768923" y="2435026"/>
            <a:ext cx="1212455" cy="1"/>
          </a:xfrm>
          <a:prstGeom prst="bentConnector3">
            <a:avLst>
              <a:gd name="adj1" fmla="val 50000"/>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5" name="Elbow Connector 34"/>
          <p:cNvCxnSpPr>
            <a:endCxn id="6" idx="1"/>
          </p:cNvCxnSpPr>
          <p:nvPr/>
        </p:nvCxnSpPr>
        <p:spPr>
          <a:xfrm>
            <a:off x="4364037" y="1831972"/>
            <a:ext cx="1649413" cy="363539"/>
          </a:xfrm>
          <a:prstGeom prst="bentConnector3">
            <a:avLst>
              <a:gd name="adj1" fmla="val 914"/>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2" name="Elbow Connector 41"/>
          <p:cNvCxnSpPr/>
          <p:nvPr/>
        </p:nvCxnSpPr>
        <p:spPr>
          <a:xfrm rot="10800000">
            <a:off x="2645568" y="2195511"/>
            <a:ext cx="1729582" cy="1588"/>
          </a:xfrm>
          <a:prstGeom prst="bentConnector3">
            <a:avLst>
              <a:gd name="adj1" fmla="val 50000"/>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1" name="Elbow Connector 50"/>
          <p:cNvCxnSpPr/>
          <p:nvPr/>
        </p:nvCxnSpPr>
        <p:spPr>
          <a:xfrm>
            <a:off x="4375150" y="2721769"/>
            <a:ext cx="2811102" cy="327819"/>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9" name="Elbow Connector 58"/>
          <p:cNvCxnSpPr>
            <a:stCxn id="10" idx="1"/>
          </p:cNvCxnSpPr>
          <p:nvPr/>
        </p:nvCxnSpPr>
        <p:spPr>
          <a:xfrm rot="10800000">
            <a:off x="665164" y="3634585"/>
            <a:ext cx="242886" cy="586581"/>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62" name="Elbow Connector 61"/>
          <p:cNvCxnSpPr>
            <a:stCxn id="11" idx="1"/>
          </p:cNvCxnSpPr>
          <p:nvPr/>
        </p:nvCxnSpPr>
        <p:spPr>
          <a:xfrm rot="10800000">
            <a:off x="668626" y="3717927"/>
            <a:ext cx="242886" cy="1306511"/>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sp>
        <p:nvSpPr>
          <p:cNvPr id="26" name="Rectangle 25"/>
          <p:cNvSpPr/>
          <p:nvPr/>
        </p:nvSpPr>
        <p:spPr>
          <a:xfrm>
            <a:off x="908049" y="1828799"/>
            <a:ext cx="1981199" cy="762000"/>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a:solidFill>
                  <a:schemeClr val="tx1"/>
                </a:solidFill>
                <a:cs typeface="Arial" pitchFamily="34" charset="0"/>
              </a:rPr>
              <a:t>Program Analyst</a:t>
            </a:r>
          </a:p>
          <a:p>
            <a:pPr algn="ctr">
              <a:defRPr/>
            </a:pPr>
            <a:r>
              <a:rPr lang="en-US" sz="1400" b="1" dirty="0" smtClean="0">
                <a:solidFill>
                  <a:schemeClr val="tx1"/>
                </a:solidFill>
                <a:cs typeface="Arial" pitchFamily="34" charset="0"/>
              </a:rPr>
              <a:t>Vickie Hanvey</a:t>
            </a:r>
            <a:endParaRPr lang="en-US" sz="1400" b="1" dirty="0">
              <a:solidFill>
                <a:schemeClr val="tx1"/>
              </a:solidFill>
              <a:cs typeface="Arial" pitchFamily="34" charset="0"/>
            </a:endParaRPr>
          </a:p>
        </p:txBody>
      </p:sp>
      <p:cxnSp>
        <p:nvCxnSpPr>
          <p:cNvPr id="28" name="Elbow Connector 27"/>
          <p:cNvCxnSpPr/>
          <p:nvPr/>
        </p:nvCxnSpPr>
        <p:spPr>
          <a:xfrm rot="16200000" flipV="1">
            <a:off x="-379917" y="4432299"/>
            <a:ext cx="2401888" cy="304803"/>
          </a:xfrm>
          <a:prstGeom prst="bentConnector3">
            <a:avLst>
              <a:gd name="adj1" fmla="val -183"/>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sp>
        <p:nvSpPr>
          <p:cNvPr id="29" name="Rectangle 28"/>
          <p:cNvSpPr/>
          <p:nvPr/>
        </p:nvSpPr>
        <p:spPr>
          <a:xfrm>
            <a:off x="3810000" y="5502273"/>
            <a:ext cx="2163290" cy="593727"/>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smtClean="0">
                <a:solidFill>
                  <a:schemeClr val="tx1"/>
                </a:solidFill>
                <a:cs typeface="Arial" pitchFamily="34" charset="0"/>
              </a:rPr>
              <a:t>Financial Specialist</a:t>
            </a:r>
            <a:endParaRPr lang="en-US" sz="1400" dirty="0">
              <a:solidFill>
                <a:schemeClr val="tx1"/>
              </a:solidFill>
              <a:cs typeface="Arial" pitchFamily="34" charset="0"/>
            </a:endParaRPr>
          </a:p>
          <a:p>
            <a:pPr algn="ctr">
              <a:defRPr/>
            </a:pPr>
            <a:r>
              <a:rPr lang="en-US" sz="1400" b="1" dirty="0" smtClean="0">
                <a:solidFill>
                  <a:schemeClr val="tx1"/>
                </a:solidFill>
                <a:cs typeface="Arial" pitchFamily="34" charset="0"/>
              </a:rPr>
              <a:t>Miles Reader</a:t>
            </a:r>
            <a:endParaRPr lang="en-US" sz="1400" b="1" dirty="0">
              <a:solidFill>
                <a:schemeClr val="tx1"/>
              </a:solidFill>
              <a:cs typeface="Arial" pitchFamily="34" charset="0"/>
            </a:endParaRPr>
          </a:p>
        </p:txBody>
      </p:sp>
      <p:sp>
        <p:nvSpPr>
          <p:cNvPr id="32" name="Rectangle 31"/>
          <p:cNvSpPr/>
          <p:nvPr/>
        </p:nvSpPr>
        <p:spPr>
          <a:xfrm>
            <a:off x="928688" y="5502273"/>
            <a:ext cx="1960562"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a:solidFill>
                  <a:schemeClr val="tx1"/>
                </a:solidFill>
                <a:cs typeface="Arial" pitchFamily="34" charset="0"/>
              </a:rPr>
              <a:t>Financial Specialist</a:t>
            </a:r>
          </a:p>
          <a:p>
            <a:pPr algn="ctr">
              <a:defRPr/>
            </a:pPr>
            <a:r>
              <a:rPr lang="en-US" sz="1400" b="1" dirty="0">
                <a:solidFill>
                  <a:schemeClr val="tx1"/>
                </a:solidFill>
                <a:cs typeface="Arial" pitchFamily="34" charset="0"/>
              </a:rPr>
              <a:t>Lance Fisher</a:t>
            </a:r>
          </a:p>
        </p:txBody>
      </p:sp>
      <p:cxnSp>
        <p:nvCxnSpPr>
          <p:cNvPr id="36" name="Elbow Connector 35"/>
          <p:cNvCxnSpPr>
            <a:stCxn id="29" idx="3"/>
          </p:cNvCxnSpPr>
          <p:nvPr/>
        </p:nvCxnSpPr>
        <p:spPr>
          <a:xfrm flipV="1">
            <a:off x="5973290" y="3717927"/>
            <a:ext cx="275108" cy="2081210"/>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sp>
        <p:nvSpPr>
          <p:cNvPr id="9" name="Rectangle 8"/>
          <p:cNvSpPr/>
          <p:nvPr/>
        </p:nvSpPr>
        <p:spPr>
          <a:xfrm>
            <a:off x="6013450" y="3049588"/>
            <a:ext cx="2362200" cy="668336"/>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smtClean="0">
                <a:solidFill>
                  <a:schemeClr val="tx1"/>
                </a:solidFill>
                <a:cs typeface="Arial" pitchFamily="34" charset="0"/>
              </a:rPr>
              <a:t>NW </a:t>
            </a:r>
            <a:r>
              <a:rPr lang="en-US" sz="1400" dirty="0">
                <a:solidFill>
                  <a:schemeClr val="tx1"/>
                </a:solidFill>
                <a:cs typeface="Arial" pitchFamily="34" charset="0"/>
              </a:rPr>
              <a:t>Field Office Manager</a:t>
            </a:r>
          </a:p>
          <a:p>
            <a:pPr algn="ctr">
              <a:defRPr/>
            </a:pPr>
            <a:r>
              <a:rPr lang="en-US" sz="1400" b="1" dirty="0">
                <a:solidFill>
                  <a:schemeClr val="tx1"/>
                </a:solidFill>
                <a:cs typeface="Arial" pitchFamily="34" charset="0"/>
              </a:rPr>
              <a:t>Matt Kallappa</a:t>
            </a:r>
          </a:p>
        </p:txBody>
      </p:sp>
      <p:cxnSp>
        <p:nvCxnSpPr>
          <p:cNvPr id="48" name="Elbow Connector 47"/>
          <p:cNvCxnSpPr>
            <a:endCxn id="7" idx="1"/>
          </p:cNvCxnSpPr>
          <p:nvPr/>
        </p:nvCxnSpPr>
        <p:spPr>
          <a:xfrm rot="10800000" flipV="1">
            <a:off x="925510" y="2727324"/>
            <a:ext cx="3440117" cy="656431"/>
          </a:xfrm>
          <a:prstGeom prst="bentConnector3">
            <a:avLst>
              <a:gd name="adj1" fmla="val 107476"/>
            </a:avLst>
          </a:prstGeom>
          <a:ln w="31750">
            <a:solidFill>
              <a:schemeClr val="tx1"/>
            </a:solidFill>
          </a:ln>
        </p:spPr>
        <p:style>
          <a:lnRef idx="1">
            <a:schemeClr val="accent1"/>
          </a:lnRef>
          <a:fillRef idx="0">
            <a:schemeClr val="accent1"/>
          </a:fillRef>
          <a:effectRef idx="0">
            <a:schemeClr val="accent1"/>
          </a:effectRef>
          <a:fontRef idx="minor">
            <a:schemeClr val="tx1"/>
          </a:fontRef>
        </p:style>
      </p:cxnSp>
      <p:sp>
        <p:nvSpPr>
          <p:cNvPr id="7" name="Rectangle 6"/>
          <p:cNvSpPr/>
          <p:nvPr/>
        </p:nvSpPr>
        <p:spPr>
          <a:xfrm>
            <a:off x="925509" y="3049588"/>
            <a:ext cx="1974273" cy="668336"/>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smtClean="0">
                <a:solidFill>
                  <a:schemeClr val="tx1"/>
                </a:solidFill>
                <a:cs typeface="Arial" pitchFamily="34" charset="0"/>
              </a:rPr>
              <a:t>Financial Specialist</a:t>
            </a:r>
            <a:endParaRPr lang="en-US" sz="1400" dirty="0">
              <a:solidFill>
                <a:schemeClr val="tx1"/>
              </a:solidFill>
              <a:cs typeface="Arial" pitchFamily="34" charset="0"/>
            </a:endParaRPr>
          </a:p>
          <a:p>
            <a:pPr algn="ctr">
              <a:defRPr/>
            </a:pPr>
            <a:r>
              <a:rPr lang="en-US" sz="1400" b="1" dirty="0">
                <a:solidFill>
                  <a:schemeClr val="tx1"/>
                </a:solidFill>
                <a:cs typeface="Arial" pitchFamily="34" charset="0"/>
              </a:rPr>
              <a:t>Dan Santiago</a:t>
            </a:r>
            <a:endParaRPr lang="en-US" sz="1400" dirty="0">
              <a:solidFill>
                <a:schemeClr val="tx1"/>
              </a:solidFill>
              <a:cs typeface="Arial" pitchFamily="34" charset="0"/>
            </a:endParaRPr>
          </a:p>
        </p:txBody>
      </p:sp>
      <p:sp>
        <p:nvSpPr>
          <p:cNvPr id="9246" name="TextBox 36"/>
          <p:cNvSpPr txBox="1">
            <a:spLocks noChangeArrowheads="1"/>
          </p:cNvSpPr>
          <p:nvPr/>
        </p:nvSpPr>
        <p:spPr bwMode="auto">
          <a:xfrm>
            <a:off x="225425" y="381000"/>
            <a:ext cx="829945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Font typeface="Arial" charset="0"/>
              <a:buChar char="•"/>
              <a:defRPr sz="3200">
                <a:solidFill>
                  <a:schemeClr val="tx1"/>
                </a:solidFill>
                <a:latin typeface="Calibri" pitchFamily="34" charset="0"/>
              </a:defRPr>
            </a:lvl1pPr>
            <a:lvl2pPr marL="742950" indent="-285750" eaLnBrk="0" hangingPunct="0">
              <a:spcBef>
                <a:spcPct val="20000"/>
              </a:spcBef>
              <a:buFont typeface="Arial" charset="0"/>
              <a:buChar char="–"/>
              <a:defRPr sz="2800">
                <a:solidFill>
                  <a:schemeClr val="tx1"/>
                </a:solidFill>
                <a:latin typeface="Calibri" pitchFamily="34" charset="0"/>
              </a:defRPr>
            </a:lvl2pPr>
            <a:lvl3pPr marL="1143000" indent="-228600" eaLnBrk="0" hangingPunct="0">
              <a:spcBef>
                <a:spcPct val="20000"/>
              </a:spcBef>
              <a:buFont typeface="Arial" charset="0"/>
              <a:buChar char="•"/>
              <a:defRPr sz="2400">
                <a:solidFill>
                  <a:schemeClr val="tx1"/>
                </a:solidFill>
                <a:latin typeface="Calibri" pitchFamily="34" charset="0"/>
              </a:defRPr>
            </a:lvl3pPr>
            <a:lvl4pPr marL="1600200" indent="-228600" eaLnBrk="0" hangingPunct="0">
              <a:spcBef>
                <a:spcPct val="20000"/>
              </a:spcBef>
              <a:buFont typeface="Arial" charset="0"/>
              <a:buChar char="–"/>
              <a:defRPr sz="2000">
                <a:solidFill>
                  <a:schemeClr val="tx1"/>
                </a:solidFill>
                <a:latin typeface="Calibri" pitchFamily="34" charset="0"/>
              </a:defRPr>
            </a:lvl4pPr>
            <a:lvl5pPr marL="2057400" indent="-228600" eaLnBrk="0" hangingPunct="0">
              <a:spcBef>
                <a:spcPct val="20000"/>
              </a:spcBef>
              <a:buFont typeface="Arial" charset="0"/>
              <a:buChar char="»"/>
              <a:defRPr sz="2000">
                <a:solidFill>
                  <a:schemeClr val="tx1"/>
                </a:solidFill>
                <a:latin typeface="Calibri" pitchFamily="34" charset="0"/>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defRPr>
            </a:lvl9pPr>
          </a:lstStyle>
          <a:p>
            <a:pPr algn="ctr" eaLnBrk="1" hangingPunct="1">
              <a:spcBef>
                <a:spcPct val="0"/>
              </a:spcBef>
              <a:buFontTx/>
              <a:buNone/>
            </a:pPr>
            <a:r>
              <a:rPr lang="en-US" altLang="en-US" b="1" dirty="0" smtClean="0">
                <a:latin typeface="+mn-lt"/>
              </a:rPr>
              <a:t>Office of Self Governance</a:t>
            </a:r>
            <a:endParaRPr lang="en-US" altLang="en-US" b="1" dirty="0">
              <a:latin typeface="+mn-lt"/>
            </a:endParaRPr>
          </a:p>
        </p:txBody>
      </p:sp>
      <p:sp>
        <p:nvSpPr>
          <p:cNvPr id="31" name="Rectangle 30"/>
          <p:cNvSpPr/>
          <p:nvPr/>
        </p:nvSpPr>
        <p:spPr>
          <a:xfrm>
            <a:off x="3810000" y="4724399"/>
            <a:ext cx="2165310"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1400" dirty="0" smtClean="0">
                <a:solidFill>
                  <a:schemeClr val="tx1"/>
                </a:solidFill>
                <a:cs typeface="Arial" pitchFamily="34" charset="0"/>
              </a:rPr>
              <a:t>Program Assistant</a:t>
            </a:r>
          </a:p>
          <a:p>
            <a:pPr algn="ctr">
              <a:defRPr/>
            </a:pPr>
            <a:r>
              <a:rPr lang="en-US" sz="1400" b="1" dirty="0" smtClean="0">
                <a:solidFill>
                  <a:schemeClr val="tx1"/>
                </a:solidFill>
                <a:cs typeface="Arial" pitchFamily="34" charset="0"/>
              </a:rPr>
              <a:t>Maureen </a:t>
            </a:r>
            <a:r>
              <a:rPr lang="en-US" sz="1400" b="1" dirty="0" err="1" smtClean="0">
                <a:solidFill>
                  <a:schemeClr val="tx1"/>
                </a:solidFill>
                <a:cs typeface="Arial" pitchFamily="34" charset="0"/>
              </a:rPr>
              <a:t>Marcellay</a:t>
            </a:r>
            <a:endParaRPr lang="en-US" sz="1400" b="1" dirty="0">
              <a:solidFill>
                <a:schemeClr val="tx1"/>
              </a:solidFill>
              <a:cs typeface="Arial" pitchFamily="34" charset="0"/>
            </a:endParaRPr>
          </a:p>
        </p:txBody>
      </p:sp>
      <p:cxnSp>
        <p:nvCxnSpPr>
          <p:cNvPr id="49" name="Straight Connector 48"/>
          <p:cNvCxnSpPr/>
          <p:nvPr/>
        </p:nvCxnSpPr>
        <p:spPr>
          <a:xfrm>
            <a:off x="5973290" y="5024436"/>
            <a:ext cx="266739" cy="0"/>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3" name="Straight Connector 22"/>
          <p:cNvCxnSpPr/>
          <p:nvPr/>
        </p:nvCxnSpPr>
        <p:spPr>
          <a:xfrm flipV="1">
            <a:off x="5784850" y="3308352"/>
            <a:ext cx="0" cy="912812"/>
          </a:xfrm>
          <a:prstGeom prst="line">
            <a:avLst/>
          </a:prstGeom>
        </p:spPr>
        <p:style>
          <a:lnRef idx="1">
            <a:schemeClr val="accent1"/>
          </a:lnRef>
          <a:fillRef idx="0">
            <a:schemeClr val="accent1"/>
          </a:fillRef>
          <a:effectRef idx="0">
            <a:schemeClr val="accent1"/>
          </a:effectRef>
          <a:fontRef idx="minor">
            <a:schemeClr val="tx1"/>
          </a:fontRef>
        </p:style>
      </p:cxnSp>
      <p:cxnSp>
        <p:nvCxnSpPr>
          <p:cNvPr id="25" name="Straight Arrow Connector 24"/>
          <p:cNvCxnSpPr/>
          <p:nvPr/>
        </p:nvCxnSpPr>
        <p:spPr>
          <a:xfrm>
            <a:off x="5798705" y="3314631"/>
            <a:ext cx="152400" cy="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38" name="Straight Connector 37"/>
          <p:cNvCxnSpPr>
            <a:stCxn id="10" idx="3"/>
          </p:cNvCxnSpPr>
          <p:nvPr/>
        </p:nvCxnSpPr>
        <p:spPr>
          <a:xfrm>
            <a:off x="2889250" y="4221165"/>
            <a:ext cx="2895600" cy="0"/>
          </a:xfrm>
          <a:prstGeom prst="line">
            <a:avLst/>
          </a:prstGeom>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78526352"/>
      </p:ext>
    </p:extLst>
  </p:cSld>
  <p:clrMapOvr>
    <a:masterClrMapping/>
  </p:clrMapOvr>
  <p:transition spd="slow">
    <p:pull/>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304800" y="3672570"/>
            <a:ext cx="4953000" cy="2118629"/>
          </a:xfrm>
        </p:spPr>
        <p:txBody>
          <a:bodyPr>
            <a:noAutofit/>
          </a:bodyPr>
          <a:lstStyle/>
          <a:p>
            <a:r>
              <a:rPr lang="en-US" sz="4400" dirty="0" smtClean="0"/>
              <a:t>Who and Where are the </a:t>
            </a:r>
          </a:p>
          <a:p>
            <a:r>
              <a:rPr lang="en-US" sz="4400" dirty="0" smtClean="0"/>
              <a:t>SG Tribes?</a:t>
            </a:r>
          </a:p>
        </p:txBody>
      </p:sp>
      <p:sp>
        <p:nvSpPr>
          <p:cNvPr id="2" name="Title 1"/>
          <p:cNvSpPr>
            <a:spLocks noGrp="1"/>
          </p:cNvSpPr>
          <p:nvPr>
            <p:ph type="ctrTitle"/>
          </p:nvPr>
        </p:nvSpPr>
        <p:spPr>
          <a:xfrm>
            <a:off x="609600" y="1447800"/>
            <a:ext cx="7772400" cy="1470025"/>
          </a:xfrm>
        </p:spPr>
        <p:txBody>
          <a:bodyPr>
            <a:normAutofit/>
          </a:bodyPr>
          <a:lstStyle/>
          <a:p>
            <a:r>
              <a:rPr lang="en-US" dirty="0" smtClean="0"/>
              <a:t>DOI Self Governance Orientation</a:t>
            </a:r>
            <a:endParaRPr lang="en-US" dirty="0"/>
          </a:p>
        </p:txBody>
      </p:sp>
      <p:pic>
        <p:nvPicPr>
          <p:cNvPr id="1028" name="Picture 4" descr="C:\Users\matthew.kallappa\AppData\Local\Microsoft\Windows\Temporary Internet Files\Content.IE5\Z3JS8TJ0\Eagle-2[1].pn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676088" y="3505200"/>
            <a:ext cx="3158719" cy="2232819"/>
          </a:xfrm>
          <a:prstGeom prst="rect">
            <a:avLst/>
          </a:prstGeom>
          <a:noFill/>
          <a:scene3d>
            <a:camera prst="orthographicFront">
              <a:rot lat="0" lon="11099999" rev="0"/>
            </a:camera>
            <a:lightRig rig="threePt" dir="t"/>
          </a:scene3d>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50782318"/>
      </p:ext>
    </p:extLst>
  </p:cSld>
  <p:clrMapOvr>
    <a:masterClrMapping/>
  </p:clrMapOvr>
  <mc:AlternateContent xmlns:mc="http://schemas.openxmlformats.org/markup-compatibility/2006" xmlns:p14="http://schemas.microsoft.com/office/powerpoint/2010/main">
    <mc:Choice Requires="p14">
      <p:transition p14:dur="100">
        <p:cut/>
      </p:transition>
    </mc:Choice>
    <mc:Fallback xmlns="">
      <p:transition>
        <p:cut/>
      </p:transition>
    </mc:Fallback>
  </mc:AlternateContent>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050" name="Group 3"/>
          <p:cNvGrpSpPr>
            <a:grpSpLocks/>
          </p:cNvGrpSpPr>
          <p:nvPr/>
        </p:nvGrpSpPr>
        <p:grpSpPr bwMode="auto">
          <a:xfrm>
            <a:off x="0" y="361950"/>
            <a:ext cx="9144000" cy="6096000"/>
            <a:chOff x="0" y="361950"/>
            <a:chExt cx="9144000" cy="6096000"/>
          </a:xfrm>
        </p:grpSpPr>
        <p:pic>
          <p:nvPicPr>
            <p:cNvPr id="2052" name="Picture 4"/>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0" y="361950"/>
              <a:ext cx="9144000" cy="609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Oval 2"/>
            <p:cNvSpPr/>
            <p:nvPr/>
          </p:nvSpPr>
          <p:spPr>
            <a:xfrm>
              <a:off x="5364163" y="1420813"/>
              <a:ext cx="603250" cy="212725"/>
            </a:xfrm>
            <a:custGeom>
              <a:avLst/>
              <a:gdLst>
                <a:gd name="connsiteX0" fmla="*/ 0 w 152400"/>
                <a:gd name="connsiteY0" fmla="*/ 86795 h 173589"/>
                <a:gd name="connsiteX1" fmla="*/ 76200 w 152400"/>
                <a:gd name="connsiteY1" fmla="*/ 0 h 173589"/>
                <a:gd name="connsiteX2" fmla="*/ 152400 w 152400"/>
                <a:gd name="connsiteY2" fmla="*/ 86795 h 173589"/>
                <a:gd name="connsiteX3" fmla="*/ 76200 w 152400"/>
                <a:gd name="connsiteY3" fmla="*/ 173590 h 173589"/>
                <a:gd name="connsiteX4" fmla="*/ 0 w 152400"/>
                <a:gd name="connsiteY4" fmla="*/ 86795 h 173589"/>
                <a:gd name="connsiteX0" fmla="*/ 0 w 176849"/>
                <a:gd name="connsiteY0" fmla="*/ 86828 h 173650"/>
                <a:gd name="connsiteX1" fmla="*/ 76200 w 176849"/>
                <a:gd name="connsiteY1" fmla="*/ 33 h 173650"/>
                <a:gd name="connsiteX2" fmla="*/ 176849 w 176849"/>
                <a:gd name="connsiteY2" fmla="*/ 79493 h 173650"/>
                <a:gd name="connsiteX3" fmla="*/ 76200 w 176849"/>
                <a:gd name="connsiteY3" fmla="*/ 173623 h 173650"/>
                <a:gd name="connsiteX4" fmla="*/ 0 w 176849"/>
                <a:gd name="connsiteY4" fmla="*/ 86828 h 173650"/>
                <a:gd name="connsiteX0" fmla="*/ 535 w 177384"/>
                <a:gd name="connsiteY0" fmla="*/ 108819 h 195633"/>
                <a:gd name="connsiteX1" fmla="*/ 49840 w 177384"/>
                <a:gd name="connsiteY1" fmla="*/ 20 h 195633"/>
                <a:gd name="connsiteX2" fmla="*/ 177384 w 177384"/>
                <a:gd name="connsiteY2" fmla="*/ 101484 h 195633"/>
                <a:gd name="connsiteX3" fmla="*/ 76735 w 177384"/>
                <a:gd name="connsiteY3" fmla="*/ 195614 h 195633"/>
                <a:gd name="connsiteX4" fmla="*/ 535 w 177384"/>
                <a:gd name="connsiteY4" fmla="*/ 108819 h 195633"/>
                <a:gd name="connsiteX0" fmla="*/ 39 w 604749"/>
                <a:gd name="connsiteY0" fmla="*/ 82049 h 195890"/>
                <a:gd name="connsiteX1" fmla="*/ 477205 w 604749"/>
                <a:gd name="connsiteY1" fmla="*/ 144 h 195890"/>
                <a:gd name="connsiteX2" fmla="*/ 604749 w 604749"/>
                <a:gd name="connsiteY2" fmla="*/ 101608 h 195890"/>
                <a:gd name="connsiteX3" fmla="*/ 504100 w 604749"/>
                <a:gd name="connsiteY3" fmla="*/ 195738 h 195890"/>
                <a:gd name="connsiteX4" fmla="*/ 39 w 604749"/>
                <a:gd name="connsiteY4" fmla="*/ 82049 h 195890"/>
                <a:gd name="connsiteX0" fmla="*/ 3023 w 607733"/>
                <a:gd name="connsiteY0" fmla="*/ 82049 h 208514"/>
                <a:gd name="connsiteX1" fmla="*/ 480189 w 607733"/>
                <a:gd name="connsiteY1" fmla="*/ 144 h 208514"/>
                <a:gd name="connsiteX2" fmla="*/ 607733 w 607733"/>
                <a:gd name="connsiteY2" fmla="*/ 101608 h 208514"/>
                <a:gd name="connsiteX3" fmla="*/ 507084 w 607733"/>
                <a:gd name="connsiteY3" fmla="*/ 195738 h 208514"/>
                <a:gd name="connsiteX4" fmla="*/ 287450 w 607733"/>
                <a:gd name="connsiteY4" fmla="*/ 195330 h 208514"/>
                <a:gd name="connsiteX5" fmla="*/ 3023 w 607733"/>
                <a:gd name="connsiteY5" fmla="*/ 82049 h 208514"/>
                <a:gd name="connsiteX0" fmla="*/ 2907 w 607617"/>
                <a:gd name="connsiteY0" fmla="*/ 87187 h 213652"/>
                <a:gd name="connsiteX1" fmla="*/ 160198 w 607617"/>
                <a:gd name="connsiteY1" fmla="*/ 21989 h 213652"/>
                <a:gd name="connsiteX2" fmla="*/ 480073 w 607617"/>
                <a:gd name="connsiteY2" fmla="*/ 5282 h 213652"/>
                <a:gd name="connsiteX3" fmla="*/ 607617 w 607617"/>
                <a:gd name="connsiteY3" fmla="*/ 106746 h 213652"/>
                <a:gd name="connsiteX4" fmla="*/ 506968 w 607617"/>
                <a:gd name="connsiteY4" fmla="*/ 200876 h 213652"/>
                <a:gd name="connsiteX5" fmla="*/ 287334 w 607617"/>
                <a:gd name="connsiteY5" fmla="*/ 200468 h 213652"/>
                <a:gd name="connsiteX6" fmla="*/ 2907 w 607617"/>
                <a:gd name="connsiteY6" fmla="*/ 87187 h 213652"/>
                <a:gd name="connsiteX0" fmla="*/ 3315 w 593356"/>
                <a:gd name="connsiteY0" fmla="*/ 118971 h 213652"/>
                <a:gd name="connsiteX1" fmla="*/ 145937 w 593356"/>
                <a:gd name="connsiteY1" fmla="*/ 21989 h 213652"/>
                <a:gd name="connsiteX2" fmla="*/ 465812 w 593356"/>
                <a:gd name="connsiteY2" fmla="*/ 5282 h 213652"/>
                <a:gd name="connsiteX3" fmla="*/ 593356 w 593356"/>
                <a:gd name="connsiteY3" fmla="*/ 106746 h 213652"/>
                <a:gd name="connsiteX4" fmla="*/ 492707 w 593356"/>
                <a:gd name="connsiteY4" fmla="*/ 200876 h 213652"/>
                <a:gd name="connsiteX5" fmla="*/ 273073 w 593356"/>
                <a:gd name="connsiteY5" fmla="*/ 200468 h 213652"/>
                <a:gd name="connsiteX6" fmla="*/ 3315 w 593356"/>
                <a:gd name="connsiteY6" fmla="*/ 118971 h 213652"/>
                <a:gd name="connsiteX0" fmla="*/ 14403 w 604444"/>
                <a:gd name="connsiteY0" fmla="*/ 118691 h 213372"/>
                <a:gd name="connsiteX1" fmla="*/ 49447 w 604444"/>
                <a:gd name="connsiteY1" fmla="*/ 48603 h 213372"/>
                <a:gd name="connsiteX2" fmla="*/ 157025 w 604444"/>
                <a:gd name="connsiteY2" fmla="*/ 21709 h 213372"/>
                <a:gd name="connsiteX3" fmla="*/ 476900 w 604444"/>
                <a:gd name="connsiteY3" fmla="*/ 5002 h 213372"/>
                <a:gd name="connsiteX4" fmla="*/ 604444 w 604444"/>
                <a:gd name="connsiteY4" fmla="*/ 106466 h 213372"/>
                <a:gd name="connsiteX5" fmla="*/ 503795 w 604444"/>
                <a:gd name="connsiteY5" fmla="*/ 200596 h 213372"/>
                <a:gd name="connsiteX6" fmla="*/ 284161 w 604444"/>
                <a:gd name="connsiteY6" fmla="*/ 200188 h 213372"/>
                <a:gd name="connsiteX7" fmla="*/ 14403 w 604444"/>
                <a:gd name="connsiteY7" fmla="*/ 118691 h 21337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04444" h="213372">
                  <a:moveTo>
                    <a:pt x="14403" y="118691"/>
                  </a:moveTo>
                  <a:cubicBezTo>
                    <a:pt x="-24716" y="93427"/>
                    <a:pt x="25677" y="64767"/>
                    <a:pt x="49447" y="48603"/>
                  </a:cubicBezTo>
                  <a:cubicBezTo>
                    <a:pt x="73217" y="32439"/>
                    <a:pt x="82931" y="33458"/>
                    <a:pt x="157025" y="21709"/>
                  </a:cubicBezTo>
                  <a:cubicBezTo>
                    <a:pt x="231120" y="9960"/>
                    <a:pt x="402330" y="-9124"/>
                    <a:pt x="476900" y="5002"/>
                  </a:cubicBezTo>
                  <a:cubicBezTo>
                    <a:pt x="551470" y="19128"/>
                    <a:pt x="604444" y="58530"/>
                    <a:pt x="604444" y="106466"/>
                  </a:cubicBezTo>
                  <a:cubicBezTo>
                    <a:pt x="604444" y="154402"/>
                    <a:pt x="557175" y="184976"/>
                    <a:pt x="503795" y="200596"/>
                  </a:cubicBezTo>
                  <a:cubicBezTo>
                    <a:pt x="450415" y="216216"/>
                    <a:pt x="368171" y="219136"/>
                    <a:pt x="284161" y="200188"/>
                  </a:cubicBezTo>
                  <a:cubicBezTo>
                    <a:pt x="200151" y="181240"/>
                    <a:pt x="53522" y="143955"/>
                    <a:pt x="14403" y="118691"/>
                  </a:cubicBezTo>
                  <a:close/>
                </a:path>
              </a:pathLst>
            </a:custGeom>
            <a:solidFill>
              <a:srgbClr val="FFFFE5"/>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grpSp>
      <p:sp>
        <p:nvSpPr>
          <p:cNvPr id="2051" name="TextBox 1"/>
          <p:cNvSpPr txBox="1">
            <a:spLocks noChangeArrowheads="1"/>
          </p:cNvSpPr>
          <p:nvPr/>
        </p:nvSpPr>
        <p:spPr bwMode="auto">
          <a:xfrm>
            <a:off x="152400" y="6400800"/>
            <a:ext cx="91440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Calibri" pitchFamily="34" charset="0"/>
                <a:cs typeface="Arial" charset="0"/>
              </a:defRPr>
            </a:lvl1pPr>
            <a:lvl2pPr marL="742950" indent="-285750" eaLnBrk="0" hangingPunct="0">
              <a:defRPr>
                <a:solidFill>
                  <a:schemeClr val="tx1"/>
                </a:solidFill>
                <a:latin typeface="Calibri" pitchFamily="34" charset="0"/>
                <a:cs typeface="Arial" charset="0"/>
              </a:defRPr>
            </a:lvl2pPr>
            <a:lvl3pPr marL="1143000" indent="-228600" eaLnBrk="0" hangingPunct="0">
              <a:defRPr>
                <a:solidFill>
                  <a:schemeClr val="tx1"/>
                </a:solidFill>
                <a:latin typeface="Calibri" pitchFamily="34" charset="0"/>
                <a:cs typeface="Arial" charset="0"/>
              </a:defRPr>
            </a:lvl3pPr>
            <a:lvl4pPr marL="1600200" indent="-228600" eaLnBrk="0" hangingPunct="0">
              <a:defRPr>
                <a:solidFill>
                  <a:schemeClr val="tx1"/>
                </a:solidFill>
                <a:latin typeface="Calibri" pitchFamily="34" charset="0"/>
                <a:cs typeface="Arial" charset="0"/>
              </a:defRPr>
            </a:lvl4pPr>
            <a:lvl5pPr marL="2057400" indent="-228600" eaLnBrk="0" hangingPunct="0">
              <a:defRPr>
                <a:solidFill>
                  <a:schemeClr val="tx1"/>
                </a:solidFill>
                <a:latin typeface="Calibri" pitchFamily="34" charset="0"/>
                <a:cs typeface="Arial" charset="0"/>
              </a:defRPr>
            </a:lvl5pPr>
            <a:lvl6pPr marL="2514600" indent="-228600" eaLnBrk="0" fontAlgn="base" hangingPunct="0">
              <a:spcBef>
                <a:spcPct val="0"/>
              </a:spcBef>
              <a:spcAft>
                <a:spcPct val="0"/>
              </a:spcAft>
              <a:defRPr>
                <a:solidFill>
                  <a:schemeClr val="tx1"/>
                </a:solidFill>
                <a:latin typeface="Calibri" pitchFamily="34" charset="0"/>
                <a:cs typeface="Arial" charset="0"/>
              </a:defRPr>
            </a:lvl6pPr>
            <a:lvl7pPr marL="2971800" indent="-228600" eaLnBrk="0" fontAlgn="base" hangingPunct="0">
              <a:spcBef>
                <a:spcPct val="0"/>
              </a:spcBef>
              <a:spcAft>
                <a:spcPct val="0"/>
              </a:spcAft>
              <a:defRPr>
                <a:solidFill>
                  <a:schemeClr val="tx1"/>
                </a:solidFill>
                <a:latin typeface="Calibri" pitchFamily="34" charset="0"/>
                <a:cs typeface="Arial" charset="0"/>
              </a:defRPr>
            </a:lvl7pPr>
            <a:lvl8pPr marL="3429000" indent="-228600" eaLnBrk="0" fontAlgn="base" hangingPunct="0">
              <a:spcBef>
                <a:spcPct val="0"/>
              </a:spcBef>
              <a:spcAft>
                <a:spcPct val="0"/>
              </a:spcAft>
              <a:defRPr>
                <a:solidFill>
                  <a:schemeClr val="tx1"/>
                </a:solidFill>
                <a:latin typeface="Calibri" pitchFamily="34" charset="0"/>
                <a:cs typeface="Arial" charset="0"/>
              </a:defRPr>
            </a:lvl8pPr>
            <a:lvl9pPr marL="3886200" indent="-228600" eaLnBrk="0" fontAlgn="base" hangingPunct="0">
              <a:spcBef>
                <a:spcPct val="0"/>
              </a:spcBef>
              <a:spcAft>
                <a:spcPct val="0"/>
              </a:spcAft>
              <a:defRPr>
                <a:solidFill>
                  <a:schemeClr val="tx1"/>
                </a:solidFill>
                <a:latin typeface="Calibri" pitchFamily="34" charset="0"/>
                <a:cs typeface="Arial" charset="0"/>
              </a:defRPr>
            </a:lvl9pPr>
          </a:lstStyle>
          <a:p>
            <a:pPr eaLnBrk="1" hangingPunct="1"/>
            <a:r>
              <a:rPr lang="en-US" altLang="en-US" sz="900" dirty="0"/>
              <a:t>Created by: </a:t>
            </a:r>
            <a:r>
              <a:rPr lang="en-US" altLang="en-US" sz="900" dirty="0" err="1"/>
              <a:t>Brittni</a:t>
            </a:r>
            <a:r>
              <a:rPr lang="en-US" altLang="en-US" sz="900" dirty="0"/>
              <a:t> </a:t>
            </a:r>
            <a:r>
              <a:rPr lang="en-US" altLang="en-US" sz="900" dirty="0" err="1"/>
              <a:t>Kilborn</a:t>
            </a:r>
            <a:r>
              <a:rPr lang="en-US" altLang="en-US" sz="900" dirty="0"/>
              <a:t>, GIS Analyst II , BIA - Office of Trust Services  and </a:t>
            </a:r>
          </a:p>
          <a:p>
            <a:pPr eaLnBrk="1" hangingPunct="1"/>
            <a:r>
              <a:rPr lang="en-US" altLang="en-US" sz="900" dirty="0"/>
              <a:t>Michaela Stroup-Madrid, Self-Governance Intern, DOI - Office of Self-Governance, Northwest Field Office</a:t>
            </a:r>
          </a:p>
        </p:txBody>
      </p:sp>
    </p:spTree>
    <p:extLst>
      <p:ext uri="{BB962C8B-B14F-4D97-AF65-F5344CB8AC3E}">
        <p14:creationId xmlns:p14="http://schemas.microsoft.com/office/powerpoint/2010/main" val="251271210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274638"/>
            <a:ext cx="8305800" cy="1143000"/>
          </a:xfrm>
        </p:spPr>
        <p:txBody>
          <a:bodyPr>
            <a:normAutofit fontScale="90000"/>
          </a:bodyPr>
          <a:lstStyle/>
          <a:p>
            <a:r>
              <a:rPr lang="en-US" dirty="0"/>
              <a:t>Number of SG Tribes (</a:t>
            </a:r>
            <a:r>
              <a:rPr lang="en-US" dirty="0" smtClean="0"/>
              <a:t>285) </a:t>
            </a:r>
            <a:r>
              <a:rPr lang="en-US" dirty="0"/>
              <a:t>by Region (10)</a:t>
            </a:r>
          </a:p>
        </p:txBody>
      </p:sp>
      <p:sp>
        <p:nvSpPr>
          <p:cNvPr id="3" name="Content Placeholder 2"/>
          <p:cNvSpPr>
            <a:spLocks noGrp="1"/>
          </p:cNvSpPr>
          <p:nvPr>
            <p:ph sz="quarter" idx="1"/>
          </p:nvPr>
        </p:nvSpPr>
        <p:spPr>
          <a:xfrm>
            <a:off x="533400" y="1905000"/>
            <a:ext cx="4130040" cy="4572000"/>
          </a:xfrm>
        </p:spPr>
        <p:txBody>
          <a:bodyPr>
            <a:normAutofit/>
          </a:bodyPr>
          <a:lstStyle/>
          <a:p>
            <a:r>
              <a:rPr lang="en-US" sz="2800" dirty="0"/>
              <a:t>Alaska – </a:t>
            </a:r>
            <a:r>
              <a:rPr lang="en-US" sz="2800" dirty="0" smtClean="0"/>
              <a:t>190 </a:t>
            </a:r>
            <a:r>
              <a:rPr lang="en-US" sz="2800" dirty="0"/>
              <a:t>Tribes </a:t>
            </a:r>
            <a:endParaRPr lang="en-US" sz="2800" dirty="0" smtClean="0"/>
          </a:p>
          <a:p>
            <a:pPr lvl="1"/>
            <a:r>
              <a:rPr lang="en-US" sz="2200" dirty="0" smtClean="0"/>
              <a:t>31 Funding Agreements</a:t>
            </a:r>
            <a:endParaRPr lang="en-US" sz="2200" dirty="0"/>
          </a:p>
          <a:p>
            <a:r>
              <a:rPr lang="en-US" sz="2800" dirty="0" smtClean="0"/>
              <a:t>Northwest </a:t>
            </a:r>
            <a:r>
              <a:rPr lang="en-US" sz="2800" dirty="0"/>
              <a:t>– 26 Tribes</a:t>
            </a:r>
          </a:p>
          <a:p>
            <a:r>
              <a:rPr lang="en-US" sz="2800" dirty="0"/>
              <a:t>Pacific – 22 Tribes</a:t>
            </a:r>
          </a:p>
          <a:p>
            <a:r>
              <a:rPr lang="en-US" sz="2800" dirty="0"/>
              <a:t>Rocky Mountain – 1 Tribe</a:t>
            </a:r>
          </a:p>
          <a:p>
            <a:r>
              <a:rPr lang="en-US" sz="2800" dirty="0" smtClean="0"/>
              <a:t>Western </a:t>
            </a:r>
            <a:r>
              <a:rPr lang="en-US" sz="2800" dirty="0"/>
              <a:t>– 7 Tribes</a:t>
            </a:r>
          </a:p>
          <a:p>
            <a:endParaRPr lang="en-US" dirty="0"/>
          </a:p>
        </p:txBody>
      </p:sp>
      <p:sp>
        <p:nvSpPr>
          <p:cNvPr id="4" name="Content Placeholder 3"/>
          <p:cNvSpPr>
            <a:spLocks noGrp="1"/>
          </p:cNvSpPr>
          <p:nvPr>
            <p:ph sz="quarter" idx="2"/>
          </p:nvPr>
        </p:nvSpPr>
        <p:spPr>
          <a:xfrm>
            <a:off x="4572000" y="1905000"/>
            <a:ext cx="4267200" cy="4572000"/>
          </a:xfrm>
        </p:spPr>
        <p:txBody>
          <a:bodyPr>
            <a:normAutofit/>
          </a:bodyPr>
          <a:lstStyle/>
          <a:p>
            <a:r>
              <a:rPr lang="en-US" sz="2800" dirty="0"/>
              <a:t>Eastern – 2 Tribes</a:t>
            </a:r>
          </a:p>
          <a:p>
            <a:r>
              <a:rPr lang="en-US" sz="2800" dirty="0" smtClean="0"/>
              <a:t>East. </a:t>
            </a:r>
            <a:r>
              <a:rPr lang="en-US" sz="2800" dirty="0"/>
              <a:t>Oklahoma – 12 Tribes</a:t>
            </a:r>
          </a:p>
          <a:p>
            <a:r>
              <a:rPr lang="en-US" sz="2800" dirty="0"/>
              <a:t>Midwest – </a:t>
            </a:r>
            <a:r>
              <a:rPr lang="en-US" sz="2800" dirty="0" smtClean="0"/>
              <a:t>12 Tribes</a:t>
            </a:r>
          </a:p>
          <a:p>
            <a:r>
              <a:rPr lang="en-US" sz="2800" dirty="0" smtClean="0"/>
              <a:t>Southern </a:t>
            </a:r>
            <a:r>
              <a:rPr lang="en-US" sz="2800" dirty="0"/>
              <a:t>Plains – 8 Tribes</a:t>
            </a:r>
          </a:p>
          <a:p>
            <a:r>
              <a:rPr lang="en-US" sz="2800" dirty="0"/>
              <a:t>Southwest – 5 Tribes</a:t>
            </a:r>
          </a:p>
          <a:p>
            <a:endParaRPr lang="en-US" dirty="0"/>
          </a:p>
        </p:txBody>
      </p:sp>
    </p:spTree>
    <p:extLst>
      <p:ext uri="{BB962C8B-B14F-4D97-AF65-F5344CB8AC3E}">
        <p14:creationId xmlns:p14="http://schemas.microsoft.com/office/powerpoint/2010/main" val="2794731025"/>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New SG Tribes for 2019</a:t>
            </a:r>
            <a:endParaRPr lang="en-US" dirty="0"/>
          </a:p>
        </p:txBody>
      </p:sp>
      <p:sp>
        <p:nvSpPr>
          <p:cNvPr id="3" name="Content Placeholder 2"/>
          <p:cNvSpPr>
            <a:spLocks noGrp="1"/>
          </p:cNvSpPr>
          <p:nvPr>
            <p:ph sz="quarter" idx="1"/>
          </p:nvPr>
        </p:nvSpPr>
        <p:spPr>
          <a:xfrm>
            <a:off x="2590800" y="1905000"/>
            <a:ext cx="4191000" cy="3810000"/>
          </a:xfrm>
        </p:spPr>
        <p:txBody>
          <a:bodyPr/>
          <a:lstStyle/>
          <a:p>
            <a:r>
              <a:rPr lang="en-US" sz="2800" dirty="0" err="1"/>
              <a:t>Chickaloon</a:t>
            </a:r>
            <a:r>
              <a:rPr lang="en-US" sz="2800" dirty="0"/>
              <a:t> </a:t>
            </a:r>
            <a:r>
              <a:rPr lang="en-US" sz="2800" dirty="0" smtClean="0"/>
              <a:t>(Alaska)</a:t>
            </a:r>
            <a:endParaRPr lang="en-US" sz="2800" dirty="0"/>
          </a:p>
          <a:p>
            <a:endParaRPr lang="en-US" sz="2800" dirty="0" smtClean="0"/>
          </a:p>
          <a:p>
            <a:r>
              <a:rPr lang="en-US" sz="2800" dirty="0" smtClean="0"/>
              <a:t>Klamath (Northwest)</a:t>
            </a:r>
          </a:p>
          <a:p>
            <a:r>
              <a:rPr lang="en-US" sz="2800" dirty="0" smtClean="0"/>
              <a:t>Samish (Northwest)</a:t>
            </a:r>
          </a:p>
          <a:p>
            <a:endParaRPr lang="en-US" sz="2800" dirty="0" smtClean="0"/>
          </a:p>
          <a:p>
            <a:r>
              <a:rPr lang="en-US" sz="2800" dirty="0" smtClean="0"/>
              <a:t>Kashia (Pacific)</a:t>
            </a:r>
          </a:p>
          <a:p>
            <a:r>
              <a:rPr lang="en-US" sz="2800" dirty="0" smtClean="0"/>
              <a:t>Trinidad (Pacific)</a:t>
            </a:r>
            <a:endParaRPr lang="en-US" sz="2800" dirty="0"/>
          </a:p>
          <a:p>
            <a:endParaRPr lang="en-US" dirty="0"/>
          </a:p>
        </p:txBody>
      </p:sp>
    </p:spTree>
    <p:extLst>
      <p:ext uri="{BB962C8B-B14F-4D97-AF65-F5344CB8AC3E}">
        <p14:creationId xmlns:p14="http://schemas.microsoft.com/office/powerpoint/2010/main" val="1810186261"/>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3"/>
          <p:cNvPicPr>
            <a:picLocks noChangeAspect="1"/>
          </p:cNvPicPr>
          <p:nvPr/>
        </p:nvPicPr>
        <p:blipFill>
          <a:blip r:embed="rId2">
            <a:extLst>
              <a:ext uri="{28A0092B-C50C-407E-A947-70E740481C1C}">
                <a14:useLocalDpi xmlns:a14="http://schemas.microsoft.com/office/drawing/2010/main" val="0"/>
              </a:ext>
            </a:extLst>
          </a:blip>
          <a:srcRect l="28963" t="72997" r="45538" b="2242"/>
          <a:stretch>
            <a:fillRect/>
          </a:stretch>
        </p:blipFill>
        <p:spPr bwMode="auto">
          <a:xfrm>
            <a:off x="0" y="57150"/>
            <a:ext cx="5307013" cy="3435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147" name="Picture 5"/>
          <p:cNvPicPr>
            <a:picLocks noChangeAspect="1"/>
          </p:cNvPicPr>
          <p:nvPr/>
        </p:nvPicPr>
        <p:blipFill>
          <a:blip r:embed="rId3">
            <a:extLst>
              <a:ext uri="{28A0092B-C50C-407E-A947-70E740481C1C}">
                <a14:useLocalDpi xmlns:a14="http://schemas.microsoft.com/office/drawing/2010/main" val="0"/>
              </a:ext>
            </a:extLst>
          </a:blip>
          <a:srcRect l="54337" t="73219" r="1598" b="2403"/>
          <a:stretch>
            <a:fillRect/>
          </a:stretch>
        </p:blipFill>
        <p:spPr bwMode="auto">
          <a:xfrm>
            <a:off x="0" y="3522663"/>
            <a:ext cx="9144000" cy="325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148" name="Picture 6"/>
          <p:cNvPicPr>
            <a:picLocks noChangeAspect="1"/>
          </p:cNvPicPr>
          <p:nvPr/>
        </p:nvPicPr>
        <p:blipFill>
          <a:blip r:embed="rId4">
            <a:extLst>
              <a:ext uri="{28A0092B-C50C-407E-A947-70E740481C1C}">
                <a14:useLocalDpi xmlns:a14="http://schemas.microsoft.com/office/drawing/2010/main" val="0"/>
              </a:ext>
            </a:extLst>
          </a:blip>
          <a:srcRect l="1588" t="68430" r="71201" b="2267"/>
          <a:stretch>
            <a:fillRect/>
          </a:stretch>
        </p:blipFill>
        <p:spPr bwMode="auto">
          <a:xfrm>
            <a:off x="5322888" y="381000"/>
            <a:ext cx="3821112" cy="2743200"/>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pic>
      <p:pic>
        <p:nvPicPr>
          <p:cNvPr id="6149" name="Picture 4"/>
          <p:cNvPicPr>
            <a:picLocks noChangeAspect="1"/>
          </p:cNvPicPr>
          <p:nvPr/>
        </p:nvPicPr>
        <p:blipFill>
          <a:blip r:embed="rId5">
            <a:extLst>
              <a:ext uri="{28A0092B-C50C-407E-A947-70E740481C1C}">
                <a14:useLocalDpi xmlns:a14="http://schemas.microsoft.com/office/drawing/2010/main" val="0"/>
              </a:ext>
            </a:extLst>
          </a:blip>
          <a:srcRect l="1875" t="47501" r="92604" b="47176"/>
          <a:stretch>
            <a:fillRect/>
          </a:stretch>
        </p:blipFill>
        <p:spPr bwMode="auto">
          <a:xfrm>
            <a:off x="7620000" y="2209800"/>
            <a:ext cx="830263" cy="533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80741676"/>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074" name="Group 6"/>
          <p:cNvGrpSpPr>
            <a:grpSpLocks/>
          </p:cNvGrpSpPr>
          <p:nvPr/>
        </p:nvGrpSpPr>
        <p:grpSpPr bwMode="auto">
          <a:xfrm>
            <a:off x="0" y="9525"/>
            <a:ext cx="9143999" cy="6848475"/>
            <a:chOff x="346492" y="9525"/>
            <a:chExt cx="8443496" cy="6848474"/>
          </a:xfrm>
        </p:grpSpPr>
        <p:pic>
          <p:nvPicPr>
            <p:cNvPr id="3075" name="Picture 3"/>
            <p:cNvPicPr>
              <a:picLocks noChangeAspect="1"/>
            </p:cNvPicPr>
            <p:nvPr/>
          </p:nvPicPr>
          <p:blipFill>
            <a:blip r:embed="rId2">
              <a:extLst>
                <a:ext uri="{28A0092B-C50C-407E-A947-70E740481C1C}">
                  <a14:useLocalDpi xmlns:a14="http://schemas.microsoft.com/office/drawing/2010/main" val="0"/>
                </a:ext>
              </a:extLst>
            </a:blip>
            <a:srcRect l="2644" t="4082" r="54218" b="43459"/>
            <a:stretch>
              <a:fillRect/>
            </a:stretch>
          </p:blipFill>
          <p:spPr bwMode="auto">
            <a:xfrm>
              <a:off x="354013" y="9525"/>
              <a:ext cx="8435975" cy="6838950"/>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pic>
        <p:grpSp>
          <p:nvGrpSpPr>
            <p:cNvPr id="3076" name="Group 1"/>
            <p:cNvGrpSpPr>
              <a:grpSpLocks/>
            </p:cNvGrpSpPr>
            <p:nvPr/>
          </p:nvGrpSpPr>
          <p:grpSpPr bwMode="auto">
            <a:xfrm>
              <a:off x="346492" y="5257800"/>
              <a:ext cx="1744546" cy="1600199"/>
              <a:chOff x="381000" y="4727986"/>
              <a:chExt cx="1403457" cy="1287331"/>
            </a:xfrm>
          </p:grpSpPr>
          <p:pic>
            <p:nvPicPr>
              <p:cNvPr id="3077" name="Picture 4"/>
              <p:cNvPicPr>
                <a:picLocks noChangeAspect="1"/>
              </p:cNvPicPr>
              <p:nvPr/>
            </p:nvPicPr>
            <p:blipFill>
              <a:blip r:embed="rId3">
                <a:extLst>
                  <a:ext uri="{28A0092B-C50C-407E-A947-70E740481C1C}">
                    <a14:useLocalDpi xmlns:a14="http://schemas.microsoft.com/office/drawing/2010/main" val="0"/>
                  </a:ext>
                </a:extLst>
              </a:blip>
              <a:srcRect l="2083" t="47501" r="89063" b="48845"/>
              <a:stretch>
                <a:fillRect/>
              </a:stretch>
            </p:blipFill>
            <p:spPr bwMode="auto">
              <a:xfrm>
                <a:off x="412857" y="4727986"/>
                <a:ext cx="1371600" cy="3774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78" name="Picture 4"/>
              <p:cNvPicPr>
                <a:picLocks noChangeAspect="1"/>
              </p:cNvPicPr>
              <p:nvPr/>
            </p:nvPicPr>
            <p:blipFill>
              <a:blip r:embed="rId3">
                <a:extLst>
                  <a:ext uri="{28A0092B-C50C-407E-A947-70E740481C1C}">
                    <a14:useLocalDpi xmlns:a14="http://schemas.microsoft.com/office/drawing/2010/main" val="0"/>
                  </a:ext>
                </a:extLst>
              </a:blip>
              <a:srcRect l="2083" t="64470" r="89063" b="31876"/>
              <a:stretch>
                <a:fillRect/>
              </a:stretch>
            </p:blipFill>
            <p:spPr bwMode="auto">
              <a:xfrm>
                <a:off x="381000" y="5637903"/>
                <a:ext cx="1371600" cy="3774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79" name="Picture 4"/>
              <p:cNvPicPr>
                <a:picLocks noChangeAspect="1"/>
              </p:cNvPicPr>
              <p:nvPr/>
            </p:nvPicPr>
            <p:blipFill>
              <a:blip r:embed="rId3">
                <a:extLst>
                  <a:ext uri="{28A0092B-C50C-407E-A947-70E740481C1C}">
                    <a14:useLocalDpi xmlns:a14="http://schemas.microsoft.com/office/drawing/2010/main" val="0"/>
                  </a:ext>
                </a:extLst>
              </a:blip>
              <a:srcRect l="2083" t="57813" r="89063" b="37032"/>
              <a:stretch>
                <a:fillRect/>
              </a:stretch>
            </p:blipFill>
            <p:spPr bwMode="auto">
              <a:xfrm>
                <a:off x="381000" y="5105400"/>
                <a:ext cx="1371600" cy="53250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spTree>
    <p:extLst>
      <p:ext uri="{BB962C8B-B14F-4D97-AF65-F5344CB8AC3E}">
        <p14:creationId xmlns:p14="http://schemas.microsoft.com/office/powerpoint/2010/main" val="1436584139"/>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4098" name="Group 9"/>
          <p:cNvGrpSpPr>
            <a:grpSpLocks/>
          </p:cNvGrpSpPr>
          <p:nvPr/>
        </p:nvGrpSpPr>
        <p:grpSpPr bwMode="auto">
          <a:xfrm>
            <a:off x="38100" y="152400"/>
            <a:ext cx="9067800" cy="6553200"/>
            <a:chOff x="38100" y="762000"/>
            <a:chExt cx="9067800" cy="5302250"/>
          </a:xfrm>
        </p:grpSpPr>
        <p:pic>
          <p:nvPicPr>
            <p:cNvPr id="4099" name="Picture 3"/>
            <p:cNvPicPr>
              <a:picLocks noChangeAspect="1"/>
            </p:cNvPicPr>
            <p:nvPr/>
          </p:nvPicPr>
          <p:blipFill>
            <a:blip r:embed="rId2">
              <a:extLst>
                <a:ext uri="{28A0092B-C50C-407E-A947-70E740481C1C}">
                  <a14:useLocalDpi xmlns:a14="http://schemas.microsoft.com/office/drawing/2010/main" val="0"/>
                </a:ext>
              </a:extLst>
            </a:blip>
            <a:srcRect l="30988" t="28290" r="26212" b="34171"/>
            <a:stretch>
              <a:fillRect/>
            </a:stretch>
          </p:blipFill>
          <p:spPr bwMode="auto">
            <a:xfrm>
              <a:off x="38100" y="762000"/>
              <a:ext cx="9067800" cy="5302250"/>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pic>
        <p:grpSp>
          <p:nvGrpSpPr>
            <p:cNvPr id="4100" name="Group 1"/>
            <p:cNvGrpSpPr>
              <a:grpSpLocks/>
            </p:cNvGrpSpPr>
            <p:nvPr/>
          </p:nvGrpSpPr>
          <p:grpSpPr bwMode="auto">
            <a:xfrm>
              <a:off x="7054215" y="5222747"/>
              <a:ext cx="1175385" cy="797053"/>
              <a:chOff x="7772400" y="1207698"/>
              <a:chExt cx="1095555" cy="772513"/>
            </a:xfrm>
          </p:grpSpPr>
          <p:pic>
            <p:nvPicPr>
              <p:cNvPr id="4101" name="Picture 4"/>
              <p:cNvPicPr>
                <a:picLocks noChangeAspect="1"/>
              </p:cNvPicPr>
              <p:nvPr/>
            </p:nvPicPr>
            <p:blipFill>
              <a:blip r:embed="rId3">
                <a:extLst>
                  <a:ext uri="{28A0092B-C50C-407E-A947-70E740481C1C}">
                    <a14:useLocalDpi xmlns:a14="http://schemas.microsoft.com/office/drawing/2010/main" val="0"/>
                  </a:ext>
                </a:extLst>
              </a:blip>
              <a:srcRect l="2083" t="49017" r="90054" b="48940"/>
              <a:stretch>
                <a:fillRect/>
              </a:stretch>
            </p:blipFill>
            <p:spPr bwMode="auto">
              <a:xfrm>
                <a:off x="7772400" y="1207698"/>
                <a:ext cx="1095555" cy="18978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2" name="Picture 4"/>
              <p:cNvPicPr>
                <a:picLocks noChangeAspect="1"/>
              </p:cNvPicPr>
              <p:nvPr/>
            </p:nvPicPr>
            <p:blipFill>
              <a:blip r:embed="rId3">
                <a:extLst>
                  <a:ext uri="{28A0092B-C50C-407E-A947-70E740481C1C}">
                    <a14:useLocalDpi xmlns:a14="http://schemas.microsoft.com/office/drawing/2010/main" val="0"/>
                  </a:ext>
                </a:extLst>
              </a:blip>
              <a:srcRect l="2083" t="54462" r="90054" b="44427"/>
              <a:stretch>
                <a:fillRect/>
              </a:stretch>
            </p:blipFill>
            <p:spPr bwMode="auto">
              <a:xfrm>
                <a:off x="7772400" y="1371599"/>
                <a:ext cx="1095555" cy="1031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3" name="Picture 4"/>
              <p:cNvPicPr>
                <a:picLocks noChangeAspect="1"/>
              </p:cNvPicPr>
              <p:nvPr/>
            </p:nvPicPr>
            <p:blipFill>
              <a:blip r:embed="rId3">
                <a:extLst>
                  <a:ext uri="{28A0092B-C50C-407E-A947-70E740481C1C}">
                    <a14:useLocalDpi xmlns:a14="http://schemas.microsoft.com/office/drawing/2010/main" val="0"/>
                  </a:ext>
                </a:extLst>
              </a:blip>
              <a:srcRect l="2083" t="62679" r="90054" b="35886"/>
              <a:stretch>
                <a:fillRect/>
              </a:stretch>
            </p:blipFill>
            <p:spPr bwMode="auto">
              <a:xfrm>
                <a:off x="7772400" y="1485239"/>
                <a:ext cx="1095555" cy="13343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4" name="Picture 4"/>
              <p:cNvPicPr>
                <a:picLocks noChangeAspect="1"/>
              </p:cNvPicPr>
              <p:nvPr/>
            </p:nvPicPr>
            <p:blipFill>
              <a:blip r:embed="rId3">
                <a:extLst>
                  <a:ext uri="{28A0092B-C50C-407E-A947-70E740481C1C}">
                    <a14:useLocalDpi xmlns:a14="http://schemas.microsoft.com/office/drawing/2010/main" val="0"/>
                  </a:ext>
                </a:extLst>
              </a:blip>
              <a:srcRect l="2083" t="64233" r="90054" b="31876"/>
              <a:stretch>
                <a:fillRect/>
              </a:stretch>
            </p:blipFill>
            <p:spPr bwMode="auto">
              <a:xfrm>
                <a:off x="7772400" y="1618672"/>
                <a:ext cx="1095555" cy="3615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spTree>
    <p:extLst>
      <p:ext uri="{BB962C8B-B14F-4D97-AF65-F5344CB8AC3E}">
        <p14:creationId xmlns:p14="http://schemas.microsoft.com/office/powerpoint/2010/main" val="3325255999"/>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5122" name="Group 5"/>
          <p:cNvGrpSpPr>
            <a:grpSpLocks/>
          </p:cNvGrpSpPr>
          <p:nvPr/>
        </p:nvGrpSpPr>
        <p:grpSpPr bwMode="auto">
          <a:xfrm>
            <a:off x="152400" y="1066800"/>
            <a:ext cx="8839200" cy="4800599"/>
            <a:chOff x="4763" y="1590675"/>
            <a:chExt cx="9134475" cy="3676650"/>
          </a:xfrm>
        </p:grpSpPr>
        <p:pic>
          <p:nvPicPr>
            <p:cNvPr id="5123" name="Picture 3"/>
            <p:cNvPicPr>
              <a:picLocks noChangeAspect="1"/>
            </p:cNvPicPr>
            <p:nvPr/>
          </p:nvPicPr>
          <p:blipFill>
            <a:blip r:embed="rId2">
              <a:extLst>
                <a:ext uri="{28A0092B-C50C-407E-A947-70E740481C1C}">
                  <a14:useLocalDpi xmlns:a14="http://schemas.microsoft.com/office/drawing/2010/main" val="0"/>
                </a:ext>
              </a:extLst>
            </a:blip>
            <a:srcRect l="46317" t="4738" r="1395" b="63692"/>
            <a:stretch>
              <a:fillRect/>
            </a:stretch>
          </p:blipFill>
          <p:spPr bwMode="auto">
            <a:xfrm>
              <a:off x="4763" y="1590675"/>
              <a:ext cx="9134475" cy="3676650"/>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pic>
        <p:grpSp>
          <p:nvGrpSpPr>
            <p:cNvPr id="5124" name="Group 1"/>
            <p:cNvGrpSpPr>
              <a:grpSpLocks/>
            </p:cNvGrpSpPr>
            <p:nvPr/>
          </p:nvGrpSpPr>
          <p:grpSpPr bwMode="auto">
            <a:xfrm>
              <a:off x="7712797" y="3810000"/>
              <a:ext cx="1355003" cy="655006"/>
              <a:chOff x="214184" y="3335879"/>
              <a:chExt cx="1233616" cy="596328"/>
            </a:xfrm>
          </p:grpSpPr>
          <p:pic>
            <p:nvPicPr>
              <p:cNvPr id="5125" name="Picture 4"/>
              <p:cNvPicPr>
                <a:picLocks noChangeAspect="1"/>
              </p:cNvPicPr>
              <p:nvPr/>
            </p:nvPicPr>
            <p:blipFill>
              <a:blip r:embed="rId3">
                <a:extLst>
                  <a:ext uri="{28A0092B-C50C-407E-A947-70E740481C1C}">
                    <a14:useLocalDpi xmlns:a14="http://schemas.microsoft.com/office/drawing/2010/main" val="0"/>
                  </a:ext>
                </a:extLst>
              </a:blip>
              <a:srcRect l="2083" t="48958" r="89063" b="49065"/>
              <a:stretch>
                <a:fillRect/>
              </a:stretch>
            </p:blipFill>
            <p:spPr bwMode="auto">
              <a:xfrm>
                <a:off x="214185" y="3335879"/>
                <a:ext cx="1233615" cy="1836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6" name="Picture 4"/>
              <p:cNvPicPr>
                <a:picLocks noChangeAspect="1"/>
              </p:cNvPicPr>
              <p:nvPr/>
            </p:nvPicPr>
            <p:blipFill>
              <a:blip r:embed="rId3">
                <a:extLst>
                  <a:ext uri="{28A0092B-C50C-407E-A947-70E740481C1C}">
                    <a14:useLocalDpi xmlns:a14="http://schemas.microsoft.com/office/drawing/2010/main" val="0"/>
                  </a:ext>
                </a:extLst>
              </a:blip>
              <a:srcRect l="2083" t="55424" r="89063" b="42188"/>
              <a:stretch>
                <a:fillRect/>
              </a:stretch>
            </p:blipFill>
            <p:spPr bwMode="auto">
              <a:xfrm>
                <a:off x="214185" y="3519577"/>
                <a:ext cx="1233615" cy="22174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7" name="Picture 4"/>
              <p:cNvPicPr>
                <a:picLocks noChangeAspect="1"/>
              </p:cNvPicPr>
              <p:nvPr/>
            </p:nvPicPr>
            <p:blipFill>
              <a:blip r:embed="rId3">
                <a:extLst>
                  <a:ext uri="{28A0092B-C50C-407E-A947-70E740481C1C}">
                    <a14:useLocalDpi xmlns:a14="http://schemas.microsoft.com/office/drawing/2010/main" val="0"/>
                  </a:ext>
                </a:extLst>
              </a:blip>
              <a:srcRect l="2083" t="52330" r="89063" b="45534"/>
              <a:stretch>
                <a:fillRect/>
              </a:stretch>
            </p:blipFill>
            <p:spPr bwMode="auto">
              <a:xfrm>
                <a:off x="214184" y="3733800"/>
                <a:ext cx="1233615" cy="1984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spTree>
    <p:extLst>
      <p:ext uri="{BB962C8B-B14F-4D97-AF65-F5344CB8AC3E}">
        <p14:creationId xmlns:p14="http://schemas.microsoft.com/office/powerpoint/2010/main" val="1411860768"/>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339436" y="4232564"/>
            <a:ext cx="4953000" cy="1752600"/>
          </a:xfrm>
        </p:spPr>
        <p:txBody>
          <a:bodyPr>
            <a:noAutofit/>
          </a:bodyPr>
          <a:lstStyle/>
          <a:p>
            <a:r>
              <a:rPr lang="en-US" sz="2800" dirty="0" smtClean="0"/>
              <a:t>Legislative Foundations and Regulations</a:t>
            </a:r>
            <a:endParaRPr lang="en-US" sz="2800" dirty="0"/>
          </a:p>
        </p:txBody>
      </p:sp>
      <p:sp>
        <p:nvSpPr>
          <p:cNvPr id="2" name="Title 1"/>
          <p:cNvSpPr>
            <a:spLocks noGrp="1"/>
          </p:cNvSpPr>
          <p:nvPr>
            <p:ph type="ctrTitle"/>
          </p:nvPr>
        </p:nvSpPr>
        <p:spPr>
          <a:xfrm>
            <a:off x="609600" y="1447800"/>
            <a:ext cx="7772400" cy="1470025"/>
          </a:xfrm>
        </p:spPr>
        <p:txBody>
          <a:bodyPr>
            <a:normAutofit/>
          </a:bodyPr>
          <a:lstStyle/>
          <a:p>
            <a:r>
              <a:rPr lang="en-US" dirty="0" smtClean="0"/>
              <a:t>Self Governance Beginnings</a:t>
            </a:r>
            <a:endParaRPr lang="en-US" dirty="0"/>
          </a:p>
        </p:txBody>
      </p:sp>
      <p:pic>
        <p:nvPicPr>
          <p:cNvPr id="4" name="Picture 4"/>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257800" y="4267200"/>
            <a:ext cx="3429000" cy="2279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12700" cap="sq">
                <a:solidFill>
                  <a:schemeClr val="tx1"/>
                </a:solidFill>
                <a:miter lim="800000"/>
                <a:headEnd type="none" w="sm" len="sm"/>
                <a:tailEnd type="none" w="sm" len="sm"/>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509671002"/>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1066800"/>
          </a:xfrm>
        </p:spPr>
        <p:txBody>
          <a:bodyPr>
            <a:normAutofit/>
          </a:bodyPr>
          <a:lstStyle/>
          <a:p>
            <a:r>
              <a:rPr lang="en-US" dirty="0"/>
              <a:t>Foundational Legislation</a:t>
            </a:r>
          </a:p>
        </p:txBody>
      </p:sp>
      <p:sp>
        <p:nvSpPr>
          <p:cNvPr id="3" name="Content Placeholder 2"/>
          <p:cNvSpPr>
            <a:spLocks noGrp="1"/>
          </p:cNvSpPr>
          <p:nvPr>
            <p:ph sz="quarter" idx="1"/>
          </p:nvPr>
        </p:nvSpPr>
        <p:spPr>
          <a:xfrm>
            <a:off x="457200" y="2057400"/>
            <a:ext cx="8229600" cy="3763963"/>
          </a:xfrm>
        </p:spPr>
        <p:txBody>
          <a:bodyPr>
            <a:normAutofit lnSpcReduction="10000"/>
          </a:bodyPr>
          <a:lstStyle/>
          <a:p>
            <a:r>
              <a:rPr lang="en-US" dirty="0"/>
              <a:t>1921 – Snyder Act</a:t>
            </a:r>
          </a:p>
          <a:p>
            <a:pPr lvl="1"/>
            <a:r>
              <a:rPr lang="en-US" dirty="0"/>
              <a:t>BIA…shall direct, supervise, and expend moneys…for the benefit, care, and assistance of the Indians throughout the United States for...purposes…(as stated)</a:t>
            </a:r>
          </a:p>
          <a:p>
            <a:endParaRPr lang="en-US" dirty="0"/>
          </a:p>
          <a:p>
            <a:r>
              <a:rPr lang="en-US" dirty="0"/>
              <a:t>1934 – Johnson O’Malley Act</a:t>
            </a:r>
          </a:p>
          <a:p>
            <a:pPr lvl="1"/>
            <a:r>
              <a:rPr lang="en-US" dirty="0"/>
              <a:t>Authorized the DOI Secretary to enter into contracts with any State… for the education, medical attention, agricultural assistance, and social welfare, including relief of distress, of Indians in such State…</a:t>
            </a:r>
          </a:p>
        </p:txBody>
      </p:sp>
    </p:spTree>
    <p:extLst>
      <p:ext uri="{BB962C8B-B14F-4D97-AF65-F5344CB8AC3E}">
        <p14:creationId xmlns:p14="http://schemas.microsoft.com/office/powerpoint/2010/main" val="353044389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fade">
                                      <p:cBhvr>
                                        <p:cTn id="7" dur="5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
                                            <p:txEl>
                                              <p:pRg st="3" end="3"/>
                                            </p:txEl>
                                          </p:spTgt>
                                        </p:tgtEl>
                                        <p:attrNameLst>
                                          <p:attrName>style.visibility</p:attrName>
                                        </p:attrNameLst>
                                      </p:cBhvr>
                                      <p:to>
                                        <p:strVal val="visible"/>
                                      </p:to>
                                    </p:set>
                                    <p:animEffect transition="in" filter="fade">
                                      <p:cBhvr>
                                        <p:cTn id="12" dur="500"/>
                                        <p:tgtEl>
                                          <p:spTgt spid="3">
                                            <p:txEl>
                                              <p:pRg st="3" end="3"/>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3">
                                            <p:txEl>
                                              <p:pRg st="4" end="4"/>
                                            </p:txEl>
                                          </p:spTgt>
                                        </p:tgtEl>
                                        <p:attrNameLst>
                                          <p:attrName>style.visibility</p:attrName>
                                        </p:attrNameLst>
                                      </p:cBhvr>
                                      <p:to>
                                        <p:strVal val="visible"/>
                                      </p:to>
                                    </p:set>
                                    <p:animEffect transition="in" filter="fade">
                                      <p:cBhvr>
                                        <p:cTn id="17"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1828800"/>
          </a:xfrm>
        </p:spPr>
        <p:txBody>
          <a:bodyPr>
            <a:noAutofit/>
          </a:bodyPr>
          <a:lstStyle/>
          <a:p>
            <a:r>
              <a:rPr lang="en-US" dirty="0"/>
              <a:t>Indian Self Determination and Education Assistance Act of</a:t>
            </a:r>
            <a:br>
              <a:rPr lang="en-US" dirty="0"/>
            </a:br>
            <a:r>
              <a:rPr lang="en-US" dirty="0"/>
              <a:t>P.L. 93-638 (1975)</a:t>
            </a:r>
          </a:p>
        </p:txBody>
      </p:sp>
      <p:sp>
        <p:nvSpPr>
          <p:cNvPr id="3" name="Content Placeholder 2"/>
          <p:cNvSpPr>
            <a:spLocks noGrp="1"/>
          </p:cNvSpPr>
          <p:nvPr>
            <p:ph sz="quarter" idx="1"/>
          </p:nvPr>
        </p:nvSpPr>
        <p:spPr>
          <a:xfrm>
            <a:off x="457200" y="2743200"/>
            <a:ext cx="8229600" cy="3382963"/>
          </a:xfrm>
        </p:spPr>
        <p:txBody>
          <a:bodyPr>
            <a:normAutofit/>
          </a:bodyPr>
          <a:lstStyle/>
          <a:p>
            <a:r>
              <a:rPr lang="en-US" dirty="0" smtClean="0"/>
              <a:t>Established federal policy of Indian self-determination</a:t>
            </a:r>
          </a:p>
          <a:p>
            <a:endParaRPr lang="en-US" dirty="0" smtClean="0"/>
          </a:p>
          <a:p>
            <a:r>
              <a:rPr lang="en-US" dirty="0" smtClean="0"/>
              <a:t>Title I – Directs the respective Secretaries of DOI and HHS, upon request, to enter into self-determination contracts</a:t>
            </a:r>
            <a:endParaRPr lang="en-US" dirty="0"/>
          </a:p>
        </p:txBody>
      </p:sp>
    </p:spTree>
    <p:extLst>
      <p:ext uri="{BB962C8B-B14F-4D97-AF65-F5344CB8AC3E}">
        <p14:creationId xmlns:p14="http://schemas.microsoft.com/office/powerpoint/2010/main" val="19556870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Effect transition="in" filter="fade">
                                      <p:cBhvr>
                                        <p:cTn id="7"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1828800"/>
          </a:xfrm>
        </p:spPr>
        <p:txBody>
          <a:bodyPr>
            <a:noAutofit/>
          </a:bodyPr>
          <a:lstStyle/>
          <a:p>
            <a:r>
              <a:rPr lang="en-US" dirty="0"/>
              <a:t>Indian Self Determination and Education Assistance Act of</a:t>
            </a:r>
            <a:br>
              <a:rPr lang="en-US" dirty="0"/>
            </a:br>
            <a:r>
              <a:rPr lang="en-US" dirty="0"/>
              <a:t>P.L. 93-638</a:t>
            </a:r>
          </a:p>
        </p:txBody>
      </p:sp>
      <p:sp>
        <p:nvSpPr>
          <p:cNvPr id="3" name="Content Placeholder 2"/>
          <p:cNvSpPr>
            <a:spLocks noGrp="1"/>
          </p:cNvSpPr>
          <p:nvPr>
            <p:ph sz="quarter" idx="1"/>
          </p:nvPr>
        </p:nvSpPr>
        <p:spPr>
          <a:xfrm>
            <a:off x="457200" y="2819400"/>
            <a:ext cx="8229600" cy="3306763"/>
          </a:xfrm>
        </p:spPr>
        <p:txBody>
          <a:bodyPr>
            <a:normAutofit/>
          </a:bodyPr>
          <a:lstStyle/>
          <a:p>
            <a:r>
              <a:rPr lang="en-US" dirty="0" smtClean="0"/>
              <a:t>Title III – Tribal Self Governance Demonstration Project (1988) directed the DOI Secretary to conduct the Tribal Self Governance Project</a:t>
            </a:r>
          </a:p>
          <a:p>
            <a:endParaRPr lang="en-US" dirty="0" smtClean="0"/>
          </a:p>
          <a:p>
            <a:r>
              <a:rPr lang="en-US" dirty="0" smtClean="0"/>
              <a:t>Title IV – Tribal Self Governance Act (1994) directs the DOI Secretary to establish and carry out the Tribal Self Governance program</a:t>
            </a:r>
            <a:endParaRPr lang="en-US" dirty="0"/>
          </a:p>
        </p:txBody>
      </p:sp>
    </p:spTree>
    <p:extLst>
      <p:ext uri="{BB962C8B-B14F-4D97-AF65-F5344CB8AC3E}">
        <p14:creationId xmlns:p14="http://schemas.microsoft.com/office/powerpoint/2010/main" val="29364390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Effect transition="in" filter="fade">
                                      <p:cBhvr>
                                        <p:cTn id="7"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85800"/>
            <a:ext cx="8229600" cy="1295400"/>
          </a:xfrm>
        </p:spPr>
        <p:txBody>
          <a:bodyPr>
            <a:noAutofit/>
          </a:bodyPr>
          <a:lstStyle/>
          <a:p>
            <a:r>
              <a:rPr lang="en-US" dirty="0"/>
              <a:t>25 CFR Part 1000</a:t>
            </a:r>
            <a:br>
              <a:rPr lang="en-US" dirty="0"/>
            </a:br>
            <a:r>
              <a:rPr lang="en-US" dirty="0"/>
              <a:t>Tribal Self Governance – Final Rule</a:t>
            </a:r>
          </a:p>
        </p:txBody>
      </p:sp>
      <p:sp>
        <p:nvSpPr>
          <p:cNvPr id="3" name="Content Placeholder 2"/>
          <p:cNvSpPr>
            <a:spLocks noGrp="1"/>
          </p:cNvSpPr>
          <p:nvPr>
            <p:ph sz="quarter" idx="1"/>
          </p:nvPr>
        </p:nvSpPr>
        <p:spPr>
          <a:xfrm>
            <a:off x="457200" y="2133600"/>
            <a:ext cx="8229600" cy="4440936"/>
          </a:xfrm>
        </p:spPr>
        <p:txBody>
          <a:bodyPr>
            <a:normAutofit/>
          </a:bodyPr>
          <a:lstStyle/>
          <a:p>
            <a:endParaRPr lang="en-US" dirty="0" smtClean="0"/>
          </a:p>
          <a:p>
            <a:r>
              <a:rPr lang="en-US" dirty="0" smtClean="0"/>
              <a:t>Effected </a:t>
            </a:r>
            <a:r>
              <a:rPr lang="en-US" dirty="0"/>
              <a:t>January 16, 2001</a:t>
            </a:r>
          </a:p>
          <a:p>
            <a:endParaRPr lang="en-US" dirty="0" smtClean="0"/>
          </a:p>
          <a:p>
            <a:r>
              <a:rPr lang="en-US" dirty="0" smtClean="0"/>
              <a:t>A sample of what Self-Governance Regulations address</a:t>
            </a:r>
            <a:endParaRPr lang="en-US" dirty="0"/>
          </a:p>
          <a:p>
            <a:pPr lvl="1"/>
            <a:r>
              <a:rPr lang="en-US" dirty="0"/>
              <a:t>Application Process and Selection Criteria</a:t>
            </a:r>
          </a:p>
          <a:p>
            <a:pPr lvl="1"/>
            <a:r>
              <a:rPr lang="en-US" dirty="0"/>
              <a:t>AFAs for BIA Programs</a:t>
            </a:r>
          </a:p>
          <a:p>
            <a:pPr lvl="1"/>
            <a:r>
              <a:rPr lang="en-US" dirty="0" smtClean="0"/>
              <a:t>Negotiation </a:t>
            </a:r>
            <a:r>
              <a:rPr lang="en-US" dirty="0"/>
              <a:t>Process for </a:t>
            </a:r>
            <a:r>
              <a:rPr lang="en-US" dirty="0" smtClean="0"/>
              <a:t>AFAs</a:t>
            </a:r>
          </a:p>
          <a:p>
            <a:pPr lvl="1"/>
            <a:r>
              <a:rPr lang="en-US" dirty="0"/>
              <a:t>AFAs for Non-BIA </a:t>
            </a:r>
            <a:r>
              <a:rPr lang="en-US" dirty="0" smtClean="0"/>
              <a:t>Programs</a:t>
            </a:r>
          </a:p>
          <a:p>
            <a:pPr lvl="1"/>
            <a:endParaRPr lang="en-US" dirty="0"/>
          </a:p>
          <a:p>
            <a:pPr lvl="1"/>
            <a:endParaRPr lang="en-US" dirty="0"/>
          </a:p>
          <a:p>
            <a:endParaRPr lang="en-US" dirty="0"/>
          </a:p>
        </p:txBody>
      </p:sp>
      <p:pic>
        <p:nvPicPr>
          <p:cNvPr id="4" name="Picture 3" descr="C:\Users\matthew.kallappa\AppData\Local\Microsoft\Windows\Temporary Internet Files\Content.IE5\F0NNUOCU\691gavel[1].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867400" y="1981200"/>
            <a:ext cx="2133600" cy="142036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8457839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4191000" y="4191000"/>
            <a:ext cx="4953000" cy="976744"/>
          </a:xfrm>
        </p:spPr>
        <p:txBody>
          <a:bodyPr>
            <a:noAutofit/>
          </a:bodyPr>
          <a:lstStyle/>
          <a:p>
            <a:r>
              <a:rPr lang="en-US" sz="4400" dirty="0" smtClean="0"/>
              <a:t>Application </a:t>
            </a:r>
            <a:r>
              <a:rPr lang="en-US" sz="4400" dirty="0"/>
              <a:t>Process</a:t>
            </a:r>
          </a:p>
        </p:txBody>
      </p:sp>
      <p:sp>
        <p:nvSpPr>
          <p:cNvPr id="2" name="Title 1"/>
          <p:cNvSpPr>
            <a:spLocks noGrp="1"/>
          </p:cNvSpPr>
          <p:nvPr>
            <p:ph type="ctrTitle"/>
          </p:nvPr>
        </p:nvSpPr>
        <p:spPr>
          <a:xfrm>
            <a:off x="609600" y="1447800"/>
            <a:ext cx="7772400" cy="1470025"/>
          </a:xfrm>
        </p:spPr>
        <p:txBody>
          <a:bodyPr>
            <a:normAutofit/>
          </a:bodyPr>
          <a:lstStyle/>
          <a:p>
            <a:r>
              <a:rPr lang="en-US" dirty="0" smtClean="0"/>
              <a:t>DOI Self Governance Orientation</a:t>
            </a:r>
            <a:endParaRPr lang="en-US" dirty="0"/>
          </a:p>
        </p:txBody>
      </p:sp>
      <p:pic>
        <p:nvPicPr>
          <p:cNvPr id="2056" name="Picture 8" descr="C:\Users\matthew.kallappa\AppData\Local\Microsoft\Windows\Temporary Internet Files\Content.IE5\3AHJ9T3N\business_people_running[1].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04800" y="3747655"/>
            <a:ext cx="3803542" cy="234492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019314987"/>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9" name="Rectangle 2"/>
          <p:cNvSpPr>
            <a:spLocks noGrp="1" noChangeArrowheads="1"/>
          </p:cNvSpPr>
          <p:nvPr>
            <p:ph type="title"/>
          </p:nvPr>
        </p:nvSpPr>
        <p:spPr>
          <a:xfrm>
            <a:off x="491836" y="533400"/>
            <a:ext cx="8229600" cy="775855"/>
          </a:xfrm>
        </p:spPr>
        <p:txBody>
          <a:bodyPr>
            <a:noAutofit/>
          </a:bodyPr>
          <a:lstStyle/>
          <a:p>
            <a:pPr algn="ctr" eaLnBrk="1" fontAlgn="auto" hangingPunct="1">
              <a:spcAft>
                <a:spcPts val="0"/>
              </a:spcAft>
              <a:defRPr/>
            </a:pPr>
            <a:r>
              <a:rPr lang="en-US" dirty="0" smtClean="0">
                <a:solidFill>
                  <a:schemeClr val="tx2">
                    <a:satMod val="130000"/>
                  </a:schemeClr>
                </a:solidFill>
              </a:rPr>
              <a:t>Application Process</a:t>
            </a:r>
          </a:p>
        </p:txBody>
      </p:sp>
      <p:sp>
        <p:nvSpPr>
          <p:cNvPr id="9219" name="Rectangle 3"/>
          <p:cNvSpPr>
            <a:spLocks noGrp="1" noChangeArrowheads="1"/>
          </p:cNvSpPr>
          <p:nvPr>
            <p:ph sz="quarter" idx="1"/>
          </p:nvPr>
        </p:nvSpPr>
        <p:spPr>
          <a:xfrm>
            <a:off x="135080" y="1524000"/>
            <a:ext cx="6664036" cy="5334000"/>
          </a:xfrm>
        </p:spPr>
        <p:txBody>
          <a:bodyPr>
            <a:normAutofit/>
          </a:bodyPr>
          <a:lstStyle/>
          <a:p>
            <a:pPr eaLnBrk="1" hangingPunct="1">
              <a:lnSpc>
                <a:spcPct val="90000"/>
              </a:lnSpc>
            </a:pPr>
            <a:r>
              <a:rPr lang="en-US" sz="2600" b="1" dirty="0" smtClean="0">
                <a:cs typeface="Arial" charset="0"/>
              </a:rPr>
              <a:t>March 1 deadline</a:t>
            </a:r>
            <a:r>
              <a:rPr lang="en-US" sz="2600" dirty="0" smtClean="0">
                <a:cs typeface="Arial" charset="0"/>
              </a:rPr>
              <a:t> for submitting applications for the upcoming year. Ex. Apply before 3/1/2017 – begin SG in FY/CY 2018</a:t>
            </a:r>
          </a:p>
          <a:p>
            <a:pPr eaLnBrk="1" hangingPunct="1">
              <a:lnSpc>
                <a:spcPct val="90000"/>
              </a:lnSpc>
            </a:pPr>
            <a:endParaRPr lang="en-US" sz="2600" dirty="0" smtClean="0">
              <a:cs typeface="Arial" charset="0"/>
            </a:endParaRPr>
          </a:p>
          <a:p>
            <a:pPr>
              <a:lnSpc>
                <a:spcPct val="90000"/>
              </a:lnSpc>
            </a:pPr>
            <a:r>
              <a:rPr lang="en-US" sz="2600" dirty="0" smtClean="0">
                <a:cs typeface="Arial" charset="0"/>
              </a:rPr>
              <a:t>Applications </a:t>
            </a:r>
            <a:r>
              <a:rPr lang="en-US" sz="2600" dirty="0">
                <a:cs typeface="Arial" charset="0"/>
              </a:rPr>
              <a:t>to become a member of the </a:t>
            </a:r>
            <a:r>
              <a:rPr lang="en-US" sz="2600" dirty="0">
                <a:solidFill>
                  <a:schemeClr val="accent1"/>
                </a:solidFill>
                <a:cs typeface="Arial" charset="0"/>
              </a:rPr>
              <a:t>applicant pool </a:t>
            </a:r>
            <a:r>
              <a:rPr lang="en-US" sz="2600" dirty="0" smtClean="0">
                <a:cs typeface="Arial" charset="0"/>
              </a:rPr>
              <a:t>accepted at </a:t>
            </a:r>
            <a:r>
              <a:rPr lang="en-US" sz="2600" dirty="0">
                <a:cs typeface="Arial" charset="0"/>
              </a:rPr>
              <a:t>any </a:t>
            </a:r>
            <a:r>
              <a:rPr lang="en-US" sz="2600" dirty="0" smtClean="0">
                <a:cs typeface="Arial" charset="0"/>
              </a:rPr>
              <a:t>time to begin SG the following year. Ex. apply April 15, 2017 – begin SG in FY/CY 2019.</a:t>
            </a:r>
            <a:endParaRPr lang="en-US" sz="2600" dirty="0">
              <a:cs typeface="Arial" charset="0"/>
            </a:endParaRPr>
          </a:p>
          <a:p>
            <a:pPr marL="109728" indent="0" eaLnBrk="1" hangingPunct="1">
              <a:lnSpc>
                <a:spcPct val="90000"/>
              </a:lnSpc>
              <a:buNone/>
            </a:pPr>
            <a:endParaRPr lang="en-US" sz="2600" u="sng" dirty="0" smtClean="0">
              <a:cs typeface="Arial" charset="0"/>
            </a:endParaRPr>
          </a:p>
          <a:p>
            <a:pPr eaLnBrk="1" hangingPunct="1">
              <a:lnSpc>
                <a:spcPct val="90000"/>
              </a:lnSpc>
            </a:pPr>
            <a:r>
              <a:rPr lang="en-US" sz="2600" dirty="0" smtClean="0">
                <a:cs typeface="Arial" charset="0"/>
              </a:rPr>
              <a:t>Applications are sent to the Director, Office of Self Governance - </a:t>
            </a:r>
            <a:r>
              <a:rPr lang="en-US" sz="2600" dirty="0" err="1" smtClean="0">
                <a:cs typeface="Arial" charset="0"/>
              </a:rPr>
              <a:t>Sharee</a:t>
            </a:r>
            <a:r>
              <a:rPr lang="en-US" sz="2600" dirty="0" smtClean="0">
                <a:cs typeface="Arial" charset="0"/>
              </a:rPr>
              <a:t> M. Freeman</a:t>
            </a:r>
          </a:p>
        </p:txBody>
      </p:sp>
      <p:pic>
        <p:nvPicPr>
          <p:cNvPr id="4" name="Picture 2" descr="C:\Users\Shaunna.McCovey\AppData\Local\Microsoft\Windows\Temporary Internet Files\Content.IE5\E9HITHO8\kids-swimming[1].pn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799116" y="3200400"/>
            <a:ext cx="2251364" cy="1518648"/>
          </a:xfrm>
          <a:prstGeom prst="rect">
            <a:avLst/>
          </a:prstGeom>
          <a:noFill/>
          <a:extLst>
            <a:ext uri="{909E8E84-426E-40DD-AFC4-6F175D3DCCD1}">
              <a14:hiddenFill xmlns:a14="http://schemas.microsoft.com/office/drawing/2010/main">
                <a:solidFill>
                  <a:srgbClr val="FFFFFF"/>
                </a:solidFill>
              </a14:hiddenFill>
            </a:ext>
          </a:extLst>
        </p:spPr>
      </p:pic>
      <p:pic>
        <p:nvPicPr>
          <p:cNvPr id="13314" name="Picture 2" descr="C:\Users\Matthew.Kallappa\AppData\Local\Microsoft\Windows\Temporary Internet Files\Content.IE5\W7AW2YE9\director_chair[1].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114307" y="4932218"/>
            <a:ext cx="1620982" cy="1620982"/>
          </a:xfrm>
          <a:prstGeom prst="rect">
            <a:avLst/>
          </a:prstGeom>
          <a:noFill/>
          <a:extLst>
            <a:ext uri="{909E8E84-426E-40DD-AFC4-6F175D3DCCD1}">
              <a14:hiddenFill xmlns:a14="http://schemas.microsoft.com/office/drawing/2010/main">
                <a:solidFill>
                  <a:srgbClr val="FFFFFF"/>
                </a:solidFill>
              </a14:hiddenFill>
            </a:ext>
          </a:extLst>
        </p:spPr>
      </p:pic>
      <p:pic>
        <p:nvPicPr>
          <p:cNvPr id="13316" name="Picture 4" descr="C:\Users\Matthew.Kallappa\AppData\Local\Microsoft\Windows\Temporary Internet Files\Content.IE5\HJ1SIEMA\march-to-your-own-beat[1].pn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114305" y="1385455"/>
            <a:ext cx="1607131" cy="160713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76008047"/>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9219">
                                            <p:txEl>
                                              <p:pRg st="2" end="2"/>
                                            </p:txEl>
                                          </p:spTgt>
                                        </p:tgtEl>
                                        <p:attrNameLst>
                                          <p:attrName>style.visibility</p:attrName>
                                        </p:attrNameLst>
                                      </p:cBhvr>
                                      <p:to>
                                        <p:strVal val="visible"/>
                                      </p:to>
                                    </p:set>
                                    <p:animEffect transition="in" filter="fade">
                                      <p:cBhvr>
                                        <p:cTn id="7" dur="500"/>
                                        <p:tgtEl>
                                          <p:spTgt spid="9219">
                                            <p:txEl>
                                              <p:pRg st="2" end="2"/>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fade">
                                      <p:cBhvr>
                                        <p:cTn id="10" dur="500"/>
                                        <p:tgtEl>
                                          <p:spTgt spid="4"/>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9219">
                                            <p:txEl>
                                              <p:pRg st="4" end="4"/>
                                            </p:txEl>
                                          </p:spTgt>
                                        </p:tgtEl>
                                        <p:attrNameLst>
                                          <p:attrName>style.visibility</p:attrName>
                                        </p:attrNameLst>
                                      </p:cBhvr>
                                      <p:to>
                                        <p:strVal val="visible"/>
                                      </p:to>
                                    </p:set>
                                    <p:animEffect transition="in" filter="fade">
                                      <p:cBhvr>
                                        <p:cTn id="15" dur="500"/>
                                        <p:tgtEl>
                                          <p:spTgt spid="9219">
                                            <p:txEl>
                                              <p:pRg st="4" end="4"/>
                                            </p:txEl>
                                          </p:spTgt>
                                        </p:tgtEl>
                                      </p:cBhvr>
                                    </p:animEffect>
                                  </p:childTnLst>
                                </p:cTn>
                              </p:par>
                              <p:par>
                                <p:cTn id="16" presetID="10" presetClass="entr" presetSubtype="0" fill="hold" nodeType="withEffect">
                                  <p:stCondLst>
                                    <p:cond delay="0"/>
                                  </p:stCondLst>
                                  <p:childTnLst>
                                    <p:set>
                                      <p:cBhvr>
                                        <p:cTn id="17" dur="1" fill="hold">
                                          <p:stCondLst>
                                            <p:cond delay="0"/>
                                          </p:stCondLst>
                                        </p:cTn>
                                        <p:tgtEl>
                                          <p:spTgt spid="13314"/>
                                        </p:tgtEl>
                                        <p:attrNameLst>
                                          <p:attrName>style.visibility</p:attrName>
                                        </p:attrNameLst>
                                      </p:cBhvr>
                                      <p:to>
                                        <p:strVal val="visible"/>
                                      </p:to>
                                    </p:set>
                                    <p:animEffect transition="in" filter="fade">
                                      <p:cBhvr>
                                        <p:cTn id="18" dur="500"/>
                                        <p:tgtEl>
                                          <p:spTgt spid="133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29491" y="609600"/>
            <a:ext cx="8229600" cy="1066800"/>
          </a:xfrm>
        </p:spPr>
        <p:txBody>
          <a:bodyPr/>
          <a:lstStyle/>
          <a:p>
            <a:pPr algn="ctr" eaLnBrk="1" hangingPunct="1">
              <a:defRPr/>
            </a:pPr>
            <a:r>
              <a:rPr lang="en-US" dirty="0" smtClean="0">
                <a:solidFill>
                  <a:schemeClr val="tx2">
                    <a:satMod val="130000"/>
                  </a:schemeClr>
                </a:solidFill>
              </a:rPr>
              <a:t>Application Process</a:t>
            </a:r>
            <a:endParaRPr lang="en-US" dirty="0"/>
          </a:p>
        </p:txBody>
      </p:sp>
      <p:sp>
        <p:nvSpPr>
          <p:cNvPr id="3" name="Content Placeholder 2"/>
          <p:cNvSpPr>
            <a:spLocks noGrp="1"/>
          </p:cNvSpPr>
          <p:nvPr>
            <p:ph sz="quarter" idx="1"/>
          </p:nvPr>
        </p:nvSpPr>
        <p:spPr>
          <a:xfrm>
            <a:off x="464127" y="1828800"/>
            <a:ext cx="8229600" cy="4325112"/>
          </a:xfrm>
        </p:spPr>
        <p:txBody>
          <a:bodyPr/>
          <a:lstStyle/>
          <a:p>
            <a:pPr eaLnBrk="1" hangingPunct="1">
              <a:defRPr/>
            </a:pPr>
            <a:r>
              <a:rPr lang="en-US" sz="2800" dirty="0" smtClean="0">
                <a:cs typeface="Arial" charset="0"/>
              </a:rPr>
              <a:t>Contact Ken </a:t>
            </a:r>
            <a:r>
              <a:rPr lang="en-US" sz="2800" dirty="0" err="1" smtClean="0">
                <a:cs typeface="Arial" charset="0"/>
              </a:rPr>
              <a:t>Reinfeld</a:t>
            </a:r>
            <a:r>
              <a:rPr lang="en-US" sz="2800" dirty="0" smtClean="0">
                <a:cs typeface="Arial" charset="0"/>
              </a:rPr>
              <a:t> </a:t>
            </a:r>
            <a:r>
              <a:rPr lang="en-US" dirty="0" smtClean="0">
                <a:cs typeface="Arial" charset="0"/>
              </a:rPr>
              <a:t>at OSG</a:t>
            </a:r>
            <a:r>
              <a:rPr lang="en-US" sz="2800" dirty="0" smtClean="0">
                <a:cs typeface="Arial" charset="0"/>
              </a:rPr>
              <a:t> for information about the application process  </a:t>
            </a:r>
          </a:p>
          <a:p>
            <a:pPr eaLnBrk="1" hangingPunct="1">
              <a:defRPr/>
            </a:pPr>
            <a:endParaRPr lang="en-US" sz="2800" dirty="0" smtClean="0">
              <a:cs typeface="Arial" charset="0"/>
            </a:endParaRPr>
          </a:p>
          <a:p>
            <a:pPr eaLnBrk="1" hangingPunct="1">
              <a:defRPr/>
            </a:pPr>
            <a:r>
              <a:rPr lang="en-US" dirty="0" smtClean="0">
                <a:cs typeface="Arial" charset="0"/>
              </a:rPr>
              <a:t>Ken can be reached:</a:t>
            </a:r>
          </a:p>
          <a:p>
            <a:pPr marL="82550" indent="0" eaLnBrk="1" hangingPunct="1">
              <a:buFont typeface="Wingdings 2" pitchFamily="18" charset="2"/>
              <a:buNone/>
              <a:defRPr/>
            </a:pPr>
            <a:endParaRPr lang="en-US" dirty="0" smtClean="0">
              <a:cs typeface="Arial" charset="0"/>
            </a:endParaRPr>
          </a:p>
          <a:p>
            <a:pPr marL="82550" indent="0" eaLnBrk="1" hangingPunct="1">
              <a:buFont typeface="Wingdings 2" pitchFamily="18" charset="2"/>
              <a:buNone/>
              <a:defRPr/>
            </a:pPr>
            <a:r>
              <a:rPr lang="en-US" dirty="0" smtClean="0">
                <a:cs typeface="Arial" charset="0"/>
              </a:rPr>
              <a:t>Phone - (703) 390-6551 </a:t>
            </a:r>
          </a:p>
          <a:p>
            <a:pPr marL="82550" indent="0" eaLnBrk="1" hangingPunct="1">
              <a:buFont typeface="Wingdings 2" pitchFamily="18" charset="2"/>
              <a:buNone/>
              <a:defRPr/>
            </a:pPr>
            <a:r>
              <a:rPr lang="en-US" dirty="0" smtClean="0">
                <a:cs typeface="Arial" charset="0"/>
              </a:rPr>
              <a:t>Fax - (703) 390-6570</a:t>
            </a:r>
          </a:p>
          <a:p>
            <a:pPr marL="82550" indent="0" eaLnBrk="1" hangingPunct="1">
              <a:buFont typeface="Wingdings 2" pitchFamily="18" charset="2"/>
              <a:buNone/>
              <a:defRPr/>
            </a:pPr>
            <a:r>
              <a:rPr lang="en-US" dirty="0" smtClean="0">
                <a:cs typeface="Arial" charset="0"/>
              </a:rPr>
              <a:t>E-mail - </a:t>
            </a:r>
            <a:r>
              <a:rPr lang="en-US" dirty="0" smtClean="0">
                <a:cs typeface="Arial" charset="0"/>
                <a:hlinkClick r:id="rId2"/>
              </a:rPr>
              <a:t>Kenneth.Reinfeld@bia.gov</a:t>
            </a:r>
            <a:endParaRPr lang="en-US" dirty="0" smtClean="0">
              <a:cs typeface="Arial" charset="0"/>
            </a:endParaRPr>
          </a:p>
          <a:p>
            <a:pPr eaLnBrk="1" hangingPunct="1">
              <a:defRPr/>
            </a:pPr>
            <a:endParaRPr lang="en-US" dirty="0"/>
          </a:p>
        </p:txBody>
      </p:sp>
      <p:pic>
        <p:nvPicPr>
          <p:cNvPr id="4" name="Picture 3" descr="C:\Users\Shaunna.McCovey\AppData\Local\Microsoft\Windows\Temporary Internet Files\Content.IE5\6XDM00HG\paper_pile_on_desk[1].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98127" y="2819400"/>
            <a:ext cx="2895600" cy="2209800"/>
          </a:xfrm>
          <a:prstGeom prst="rect">
            <a:avLst/>
          </a:prstGeom>
          <a:noFill/>
          <a:extLst>
            <a:ext uri="{909E8E84-426E-40DD-AFC4-6F175D3DCCD1}">
              <a14:hiddenFill xmlns:a14="http://schemas.microsoft.com/office/drawing/2010/main">
                <a:solidFill>
                  <a:srgbClr val="FFFFFF"/>
                </a:solidFill>
              </a14:hiddenFill>
            </a:ext>
          </a:extLst>
        </p:spPr>
      </p:pic>
      <p:sp>
        <p:nvSpPr>
          <p:cNvPr id="5" name="Oval Callout 4"/>
          <p:cNvSpPr/>
          <p:nvPr/>
        </p:nvSpPr>
        <p:spPr>
          <a:xfrm flipH="1">
            <a:off x="4724400" y="3127663"/>
            <a:ext cx="1371600" cy="1368138"/>
          </a:xfrm>
          <a:prstGeom prst="wedgeEllipseCallout">
            <a:avLst>
              <a:gd name="adj1" fmla="val -73936"/>
              <a:gd name="adj2" fmla="val -24307"/>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t>Hello, this is Ken.</a:t>
            </a:r>
            <a:endParaRPr lang="en-US" dirty="0"/>
          </a:p>
        </p:txBody>
      </p:sp>
    </p:spTree>
    <p:extLst>
      <p:ext uri="{BB962C8B-B14F-4D97-AF65-F5344CB8AC3E}">
        <p14:creationId xmlns:p14="http://schemas.microsoft.com/office/powerpoint/2010/main" val="3090332827"/>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p:stCondLst>
                              <p:cond delay="0"/>
                            </p:stCondLst>
                            <p:childTnLst>
                              <p:par>
                                <p:cTn id="5" presetID="53" presetClass="entr" presetSubtype="16" fill="hold" nodeType="after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 calcmode="lin" valueType="num">
                                      <p:cBhvr>
                                        <p:cTn id="7" dur="500" fill="hold"/>
                                        <p:tgtEl>
                                          <p:spTgt spid="3">
                                            <p:txEl>
                                              <p:pRg st="2" end="2"/>
                                            </p:txEl>
                                          </p:spTgt>
                                        </p:tgtEl>
                                        <p:attrNameLst>
                                          <p:attrName>ppt_w</p:attrName>
                                        </p:attrNameLst>
                                      </p:cBhvr>
                                      <p:tavLst>
                                        <p:tav tm="0">
                                          <p:val>
                                            <p:fltVal val="0"/>
                                          </p:val>
                                        </p:tav>
                                        <p:tav tm="100000">
                                          <p:val>
                                            <p:strVal val="#ppt_w"/>
                                          </p:val>
                                        </p:tav>
                                      </p:tavLst>
                                    </p:anim>
                                    <p:anim calcmode="lin" valueType="num">
                                      <p:cBhvr>
                                        <p:cTn id="8" dur="500" fill="hold"/>
                                        <p:tgtEl>
                                          <p:spTgt spid="3">
                                            <p:txEl>
                                              <p:pRg st="2" end="2"/>
                                            </p:txEl>
                                          </p:spTgt>
                                        </p:tgtEl>
                                        <p:attrNameLst>
                                          <p:attrName>ppt_h</p:attrName>
                                        </p:attrNameLst>
                                      </p:cBhvr>
                                      <p:tavLst>
                                        <p:tav tm="0">
                                          <p:val>
                                            <p:fltVal val="0"/>
                                          </p:val>
                                        </p:tav>
                                        <p:tav tm="100000">
                                          <p:val>
                                            <p:strVal val="#ppt_h"/>
                                          </p:val>
                                        </p:tav>
                                      </p:tavLst>
                                    </p:anim>
                                    <p:animEffect transition="in" filter="fade">
                                      <p:cBhvr>
                                        <p:cTn id="9" dur="500"/>
                                        <p:tgtEl>
                                          <p:spTgt spid="3">
                                            <p:txEl>
                                              <p:pRg st="2" end="2"/>
                                            </p:txEl>
                                          </p:spTgt>
                                        </p:tgtEl>
                                      </p:cBhvr>
                                    </p:animEffect>
                                  </p:childTnLst>
                                </p:cTn>
                              </p:par>
                            </p:childTnLst>
                          </p:cTn>
                        </p:par>
                        <p:par>
                          <p:cTn id="10" fill="hold">
                            <p:stCondLst>
                              <p:cond delay="500"/>
                            </p:stCondLst>
                            <p:childTnLst>
                              <p:par>
                                <p:cTn id="11" presetID="53" presetClass="entr" presetSubtype="16" fill="hold" nodeType="afterEffect">
                                  <p:stCondLst>
                                    <p:cond delay="0"/>
                                  </p:stCondLst>
                                  <p:childTnLst>
                                    <p:set>
                                      <p:cBhvr>
                                        <p:cTn id="12" dur="1" fill="hold">
                                          <p:stCondLst>
                                            <p:cond delay="0"/>
                                          </p:stCondLst>
                                        </p:cTn>
                                        <p:tgtEl>
                                          <p:spTgt spid="3">
                                            <p:txEl>
                                              <p:pRg st="4" end="4"/>
                                            </p:txEl>
                                          </p:spTgt>
                                        </p:tgtEl>
                                        <p:attrNameLst>
                                          <p:attrName>style.visibility</p:attrName>
                                        </p:attrNameLst>
                                      </p:cBhvr>
                                      <p:to>
                                        <p:strVal val="visible"/>
                                      </p:to>
                                    </p:set>
                                    <p:anim calcmode="lin" valueType="num">
                                      <p:cBhvr>
                                        <p:cTn id="13" dur="500" fill="hold"/>
                                        <p:tgtEl>
                                          <p:spTgt spid="3">
                                            <p:txEl>
                                              <p:pRg st="4" end="4"/>
                                            </p:txEl>
                                          </p:spTgt>
                                        </p:tgtEl>
                                        <p:attrNameLst>
                                          <p:attrName>ppt_w</p:attrName>
                                        </p:attrNameLst>
                                      </p:cBhvr>
                                      <p:tavLst>
                                        <p:tav tm="0">
                                          <p:val>
                                            <p:fltVal val="0"/>
                                          </p:val>
                                        </p:tav>
                                        <p:tav tm="100000">
                                          <p:val>
                                            <p:strVal val="#ppt_w"/>
                                          </p:val>
                                        </p:tav>
                                      </p:tavLst>
                                    </p:anim>
                                    <p:anim calcmode="lin" valueType="num">
                                      <p:cBhvr>
                                        <p:cTn id="14" dur="500" fill="hold"/>
                                        <p:tgtEl>
                                          <p:spTgt spid="3">
                                            <p:txEl>
                                              <p:pRg st="4" end="4"/>
                                            </p:txEl>
                                          </p:spTgt>
                                        </p:tgtEl>
                                        <p:attrNameLst>
                                          <p:attrName>ppt_h</p:attrName>
                                        </p:attrNameLst>
                                      </p:cBhvr>
                                      <p:tavLst>
                                        <p:tav tm="0">
                                          <p:val>
                                            <p:fltVal val="0"/>
                                          </p:val>
                                        </p:tav>
                                        <p:tav tm="100000">
                                          <p:val>
                                            <p:strVal val="#ppt_h"/>
                                          </p:val>
                                        </p:tav>
                                      </p:tavLst>
                                    </p:anim>
                                    <p:animEffect transition="in" filter="fade">
                                      <p:cBhvr>
                                        <p:cTn id="15" dur="500"/>
                                        <p:tgtEl>
                                          <p:spTgt spid="3">
                                            <p:txEl>
                                              <p:pRg st="4" end="4"/>
                                            </p:txEl>
                                          </p:spTgt>
                                        </p:tgtEl>
                                      </p:cBhvr>
                                    </p:animEffect>
                                  </p:childTnLst>
                                </p:cTn>
                              </p:par>
                            </p:childTnLst>
                          </p:cTn>
                        </p:par>
                        <p:par>
                          <p:cTn id="16" fill="hold">
                            <p:stCondLst>
                              <p:cond delay="1000"/>
                            </p:stCondLst>
                            <p:childTnLst>
                              <p:par>
                                <p:cTn id="17" presetID="53" presetClass="entr" presetSubtype="16" fill="hold" nodeType="after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anim calcmode="lin" valueType="num">
                                      <p:cBhvr>
                                        <p:cTn id="19" dur="500" fill="hold"/>
                                        <p:tgtEl>
                                          <p:spTgt spid="3">
                                            <p:txEl>
                                              <p:pRg st="5" end="5"/>
                                            </p:txEl>
                                          </p:spTgt>
                                        </p:tgtEl>
                                        <p:attrNameLst>
                                          <p:attrName>ppt_w</p:attrName>
                                        </p:attrNameLst>
                                      </p:cBhvr>
                                      <p:tavLst>
                                        <p:tav tm="0">
                                          <p:val>
                                            <p:fltVal val="0"/>
                                          </p:val>
                                        </p:tav>
                                        <p:tav tm="100000">
                                          <p:val>
                                            <p:strVal val="#ppt_w"/>
                                          </p:val>
                                        </p:tav>
                                      </p:tavLst>
                                    </p:anim>
                                    <p:anim calcmode="lin" valueType="num">
                                      <p:cBhvr>
                                        <p:cTn id="20" dur="500" fill="hold"/>
                                        <p:tgtEl>
                                          <p:spTgt spid="3">
                                            <p:txEl>
                                              <p:pRg st="5" end="5"/>
                                            </p:txEl>
                                          </p:spTgt>
                                        </p:tgtEl>
                                        <p:attrNameLst>
                                          <p:attrName>ppt_h</p:attrName>
                                        </p:attrNameLst>
                                      </p:cBhvr>
                                      <p:tavLst>
                                        <p:tav tm="0">
                                          <p:val>
                                            <p:fltVal val="0"/>
                                          </p:val>
                                        </p:tav>
                                        <p:tav tm="100000">
                                          <p:val>
                                            <p:strVal val="#ppt_h"/>
                                          </p:val>
                                        </p:tav>
                                      </p:tavLst>
                                    </p:anim>
                                    <p:animEffect transition="in" filter="fade">
                                      <p:cBhvr>
                                        <p:cTn id="21" dur="500"/>
                                        <p:tgtEl>
                                          <p:spTgt spid="3">
                                            <p:txEl>
                                              <p:pRg st="5" end="5"/>
                                            </p:txEl>
                                          </p:spTgt>
                                        </p:tgtEl>
                                      </p:cBhvr>
                                    </p:animEffect>
                                  </p:childTnLst>
                                </p:cTn>
                              </p:par>
                            </p:childTnLst>
                          </p:cTn>
                        </p:par>
                        <p:par>
                          <p:cTn id="22" fill="hold">
                            <p:stCondLst>
                              <p:cond delay="1500"/>
                            </p:stCondLst>
                            <p:childTnLst>
                              <p:par>
                                <p:cTn id="23" presetID="53" presetClass="entr" presetSubtype="16" fill="hold" nodeType="afterEffect">
                                  <p:stCondLst>
                                    <p:cond delay="0"/>
                                  </p:stCondLst>
                                  <p:childTnLst>
                                    <p:set>
                                      <p:cBhvr>
                                        <p:cTn id="24" dur="1" fill="hold">
                                          <p:stCondLst>
                                            <p:cond delay="0"/>
                                          </p:stCondLst>
                                        </p:cTn>
                                        <p:tgtEl>
                                          <p:spTgt spid="3">
                                            <p:txEl>
                                              <p:pRg st="6" end="6"/>
                                            </p:txEl>
                                          </p:spTgt>
                                        </p:tgtEl>
                                        <p:attrNameLst>
                                          <p:attrName>style.visibility</p:attrName>
                                        </p:attrNameLst>
                                      </p:cBhvr>
                                      <p:to>
                                        <p:strVal val="visible"/>
                                      </p:to>
                                    </p:set>
                                    <p:anim calcmode="lin" valueType="num">
                                      <p:cBhvr>
                                        <p:cTn id="25" dur="500" fill="hold"/>
                                        <p:tgtEl>
                                          <p:spTgt spid="3">
                                            <p:txEl>
                                              <p:pRg st="6" end="6"/>
                                            </p:txEl>
                                          </p:spTgt>
                                        </p:tgtEl>
                                        <p:attrNameLst>
                                          <p:attrName>ppt_w</p:attrName>
                                        </p:attrNameLst>
                                      </p:cBhvr>
                                      <p:tavLst>
                                        <p:tav tm="0">
                                          <p:val>
                                            <p:fltVal val="0"/>
                                          </p:val>
                                        </p:tav>
                                        <p:tav tm="100000">
                                          <p:val>
                                            <p:strVal val="#ppt_w"/>
                                          </p:val>
                                        </p:tav>
                                      </p:tavLst>
                                    </p:anim>
                                    <p:anim calcmode="lin" valueType="num">
                                      <p:cBhvr>
                                        <p:cTn id="26" dur="500" fill="hold"/>
                                        <p:tgtEl>
                                          <p:spTgt spid="3">
                                            <p:txEl>
                                              <p:pRg st="6" end="6"/>
                                            </p:txEl>
                                          </p:spTgt>
                                        </p:tgtEl>
                                        <p:attrNameLst>
                                          <p:attrName>ppt_h</p:attrName>
                                        </p:attrNameLst>
                                      </p:cBhvr>
                                      <p:tavLst>
                                        <p:tav tm="0">
                                          <p:val>
                                            <p:fltVal val="0"/>
                                          </p:val>
                                        </p:tav>
                                        <p:tav tm="100000">
                                          <p:val>
                                            <p:strVal val="#ppt_h"/>
                                          </p:val>
                                        </p:tav>
                                      </p:tavLst>
                                    </p:anim>
                                    <p:animEffect transition="in" filter="fade">
                                      <p:cBhvr>
                                        <p:cTn id="27" dur="500"/>
                                        <p:tgtEl>
                                          <p:spTgt spid="3">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7" name="Rectangle 2"/>
          <p:cNvSpPr>
            <a:spLocks noGrp="1" noChangeArrowheads="1"/>
          </p:cNvSpPr>
          <p:nvPr>
            <p:ph type="title"/>
          </p:nvPr>
        </p:nvSpPr>
        <p:spPr>
          <a:xfrm>
            <a:off x="457200" y="685800"/>
            <a:ext cx="8229600" cy="838200"/>
          </a:xfrm>
        </p:spPr>
        <p:txBody>
          <a:bodyPr/>
          <a:lstStyle/>
          <a:p>
            <a:pPr algn="ctr" eaLnBrk="1" fontAlgn="auto" hangingPunct="1">
              <a:spcAft>
                <a:spcPts val="0"/>
              </a:spcAft>
              <a:defRPr/>
            </a:pPr>
            <a:r>
              <a:rPr lang="en-US" dirty="0" smtClean="0">
                <a:solidFill>
                  <a:schemeClr val="tx2">
                    <a:satMod val="130000"/>
                  </a:schemeClr>
                </a:solidFill>
              </a:rPr>
              <a:t>Application Process</a:t>
            </a:r>
          </a:p>
        </p:txBody>
      </p:sp>
      <p:sp>
        <p:nvSpPr>
          <p:cNvPr id="11267" name="Rectangle 3"/>
          <p:cNvSpPr>
            <a:spLocks noGrp="1" noChangeArrowheads="1"/>
          </p:cNvSpPr>
          <p:nvPr>
            <p:ph sz="quarter" idx="1"/>
          </p:nvPr>
        </p:nvSpPr>
        <p:spPr>
          <a:xfrm>
            <a:off x="457200" y="1752600"/>
            <a:ext cx="8229600" cy="4075176"/>
          </a:xfrm>
        </p:spPr>
        <p:txBody>
          <a:bodyPr>
            <a:normAutofit/>
          </a:bodyPr>
          <a:lstStyle/>
          <a:p>
            <a:pPr eaLnBrk="1" hangingPunct="1">
              <a:lnSpc>
                <a:spcPct val="90000"/>
              </a:lnSpc>
              <a:buFont typeface="Arial" panose="020B0604020202020204" pitchFamily="34" charset="0"/>
              <a:buChar char="•"/>
            </a:pPr>
            <a:r>
              <a:rPr lang="en-US" sz="2800" dirty="0" smtClean="0">
                <a:cs typeface="Arial" charset="0"/>
              </a:rPr>
              <a:t>Up to </a:t>
            </a:r>
            <a:r>
              <a:rPr lang="en-US" sz="2800" dirty="0" smtClean="0">
                <a:solidFill>
                  <a:srgbClr val="FF0000"/>
                </a:solidFill>
                <a:cs typeface="Arial" charset="0"/>
              </a:rPr>
              <a:t>50</a:t>
            </a:r>
            <a:r>
              <a:rPr lang="en-US" sz="2800" dirty="0" smtClean="0">
                <a:cs typeface="Arial" charset="0"/>
              </a:rPr>
              <a:t> additional Tribes per year may begin participation in Tribal Self-Governance</a:t>
            </a:r>
          </a:p>
          <a:p>
            <a:pPr eaLnBrk="1" hangingPunct="1">
              <a:lnSpc>
                <a:spcPct val="90000"/>
              </a:lnSpc>
              <a:buFont typeface="Arial" panose="020B0604020202020204" pitchFamily="34" charset="0"/>
              <a:buChar char="•"/>
            </a:pPr>
            <a:endParaRPr lang="en-US" sz="2800" u="sng" dirty="0" smtClean="0">
              <a:cs typeface="Arial" charset="0"/>
            </a:endParaRPr>
          </a:p>
        </p:txBody>
      </p:sp>
      <p:pic>
        <p:nvPicPr>
          <p:cNvPr id="14338" name="Picture 2" descr="C:\Users\Matthew.Kallappa\AppData\Local\Microsoft\Windows\Temporary Internet Files\Content.IE5\HJ1SIEMA\AuXtg[1].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95400" y="3048000"/>
            <a:ext cx="6096000" cy="313259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11744441"/>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afterEffect">
                                  <p:stCondLst>
                                    <p:cond delay="0"/>
                                  </p:stCondLst>
                                  <p:childTnLst>
                                    <p:set>
                                      <p:cBhvr>
                                        <p:cTn id="6" dur="1" fill="hold">
                                          <p:stCondLst>
                                            <p:cond delay="0"/>
                                          </p:stCondLst>
                                        </p:cTn>
                                        <p:tgtEl>
                                          <p:spTgt spid="14338"/>
                                        </p:tgtEl>
                                        <p:attrNameLst>
                                          <p:attrName>style.visibility</p:attrName>
                                        </p:attrNameLst>
                                      </p:cBhvr>
                                      <p:to>
                                        <p:strVal val="visible"/>
                                      </p:to>
                                    </p:set>
                                    <p:animEffect transition="in" filter="barn(inVertical)">
                                      <p:cBhvr>
                                        <p:cTn id="7" dur="500"/>
                                        <p:tgtEl>
                                          <p:spTgt spid="1433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7" name="Rectangle 2"/>
          <p:cNvSpPr>
            <a:spLocks noGrp="1" noChangeArrowheads="1"/>
          </p:cNvSpPr>
          <p:nvPr>
            <p:ph type="title"/>
          </p:nvPr>
        </p:nvSpPr>
        <p:spPr>
          <a:xfrm>
            <a:off x="457200" y="685800"/>
            <a:ext cx="8229600" cy="838200"/>
          </a:xfrm>
        </p:spPr>
        <p:txBody>
          <a:bodyPr/>
          <a:lstStyle/>
          <a:p>
            <a:pPr algn="ctr" eaLnBrk="1" fontAlgn="auto" hangingPunct="1">
              <a:spcAft>
                <a:spcPts val="0"/>
              </a:spcAft>
              <a:defRPr/>
            </a:pPr>
            <a:r>
              <a:rPr lang="en-US" dirty="0" smtClean="0">
                <a:solidFill>
                  <a:schemeClr val="tx2">
                    <a:satMod val="130000"/>
                  </a:schemeClr>
                </a:solidFill>
              </a:rPr>
              <a:t>Application Process</a:t>
            </a:r>
          </a:p>
        </p:txBody>
      </p:sp>
      <p:sp>
        <p:nvSpPr>
          <p:cNvPr id="11267" name="Rectangle 3"/>
          <p:cNvSpPr>
            <a:spLocks noGrp="1" noChangeArrowheads="1"/>
          </p:cNvSpPr>
          <p:nvPr>
            <p:ph sz="quarter" idx="1"/>
          </p:nvPr>
        </p:nvSpPr>
        <p:spPr>
          <a:xfrm>
            <a:off x="457200" y="1752600"/>
            <a:ext cx="8229600" cy="4267200"/>
          </a:xfrm>
        </p:spPr>
        <p:txBody>
          <a:bodyPr>
            <a:normAutofit/>
          </a:bodyPr>
          <a:lstStyle/>
          <a:p>
            <a:pPr eaLnBrk="1" hangingPunct="1">
              <a:lnSpc>
                <a:spcPct val="90000"/>
              </a:lnSpc>
            </a:pPr>
            <a:r>
              <a:rPr lang="en-US" sz="2800" dirty="0" smtClean="0">
                <a:cs typeface="Arial" charset="0"/>
              </a:rPr>
              <a:t>Governed by 25 CFR Parts 1000.10 to 1000.31</a:t>
            </a:r>
          </a:p>
          <a:p>
            <a:pPr marL="109728" indent="0" eaLnBrk="1" hangingPunct="1">
              <a:lnSpc>
                <a:spcPct val="90000"/>
              </a:lnSpc>
              <a:buNone/>
            </a:pPr>
            <a:endParaRPr lang="en-US" dirty="0">
              <a:cs typeface="Arial" charset="0"/>
            </a:endParaRPr>
          </a:p>
          <a:p>
            <a:pPr>
              <a:lnSpc>
                <a:spcPct val="90000"/>
              </a:lnSpc>
              <a:spcAft>
                <a:spcPts val="600"/>
              </a:spcAft>
            </a:pPr>
            <a:r>
              <a:rPr lang="en-US" sz="2800" dirty="0">
                <a:cs typeface="Arial" charset="0"/>
              </a:rPr>
              <a:t>To be admitted to the Applicant Pool, a tribe must:</a:t>
            </a:r>
          </a:p>
          <a:p>
            <a:pPr marL="925830" lvl="1" indent="-514350">
              <a:lnSpc>
                <a:spcPct val="90000"/>
              </a:lnSpc>
              <a:spcAft>
                <a:spcPts val="600"/>
              </a:spcAft>
              <a:buFont typeface="+mj-lt"/>
              <a:buAutoNum type="arabicPeriod"/>
            </a:pPr>
            <a:r>
              <a:rPr lang="en-US" sz="2800" dirty="0" smtClean="0">
                <a:cs typeface="Arial" charset="0"/>
              </a:rPr>
              <a:t>Submit a </a:t>
            </a:r>
            <a:r>
              <a:rPr lang="en-US" sz="2800" dirty="0" smtClean="0">
                <a:solidFill>
                  <a:srgbClr val="FF0000"/>
                </a:solidFill>
                <a:cs typeface="Arial" charset="0"/>
              </a:rPr>
              <a:t>planning report</a:t>
            </a:r>
          </a:p>
          <a:p>
            <a:pPr marL="925830" lvl="1" indent="-514350">
              <a:lnSpc>
                <a:spcPct val="90000"/>
              </a:lnSpc>
              <a:spcAft>
                <a:spcPts val="600"/>
              </a:spcAft>
              <a:buFont typeface="+mj-lt"/>
              <a:buAutoNum type="arabicPeriod"/>
            </a:pPr>
            <a:r>
              <a:rPr lang="en-US" sz="2800" dirty="0" smtClean="0">
                <a:cs typeface="Arial" charset="0"/>
              </a:rPr>
              <a:t>Submit a </a:t>
            </a:r>
            <a:r>
              <a:rPr lang="en-US" sz="2800" dirty="0" smtClean="0">
                <a:solidFill>
                  <a:srgbClr val="FF0000"/>
                </a:solidFill>
                <a:cs typeface="Arial" charset="0"/>
              </a:rPr>
              <a:t>tribal resolution </a:t>
            </a:r>
            <a:r>
              <a:rPr lang="en-US" sz="2800" dirty="0" smtClean="0">
                <a:cs typeface="Arial" charset="0"/>
              </a:rPr>
              <a:t>by Tribal Governing body</a:t>
            </a:r>
          </a:p>
          <a:p>
            <a:pPr marL="925830" lvl="1" indent="-514350">
              <a:lnSpc>
                <a:spcPct val="90000"/>
              </a:lnSpc>
              <a:spcAft>
                <a:spcPts val="600"/>
              </a:spcAft>
              <a:buFont typeface="+mj-lt"/>
              <a:buAutoNum type="arabicPeriod"/>
            </a:pPr>
            <a:r>
              <a:rPr lang="en-US" sz="2800" dirty="0" smtClean="0">
                <a:cs typeface="Arial" charset="0"/>
              </a:rPr>
              <a:t>Demonstrate financial stability and management for </a:t>
            </a:r>
            <a:r>
              <a:rPr lang="en-US" sz="2800" dirty="0" smtClean="0">
                <a:solidFill>
                  <a:srgbClr val="FF0000"/>
                </a:solidFill>
                <a:cs typeface="Arial" charset="0"/>
              </a:rPr>
              <a:t>3 previous fiscal years </a:t>
            </a:r>
            <a:r>
              <a:rPr lang="en-US" sz="2800" dirty="0" smtClean="0">
                <a:cs typeface="Arial" charset="0"/>
              </a:rPr>
              <a:t>– (Single Audit Act Audits)</a:t>
            </a:r>
          </a:p>
        </p:txBody>
      </p:sp>
    </p:spTree>
    <p:extLst>
      <p:ext uri="{BB962C8B-B14F-4D97-AF65-F5344CB8AC3E}">
        <p14:creationId xmlns:p14="http://schemas.microsoft.com/office/powerpoint/2010/main" val="740110794"/>
      </p:ext>
    </p:extLst>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3" presetClass="entr" presetSubtype="16" fill="hold" nodeType="clickEffect">
                                  <p:stCondLst>
                                    <p:cond delay="0"/>
                                  </p:stCondLst>
                                  <p:childTnLst>
                                    <p:set>
                                      <p:cBhvr>
                                        <p:cTn id="6" dur="1" fill="hold">
                                          <p:stCondLst>
                                            <p:cond delay="0"/>
                                          </p:stCondLst>
                                        </p:cTn>
                                        <p:tgtEl>
                                          <p:spTgt spid="11267">
                                            <p:txEl>
                                              <p:pRg st="0" end="0"/>
                                            </p:txEl>
                                          </p:spTgt>
                                        </p:tgtEl>
                                        <p:attrNameLst>
                                          <p:attrName>style.visibility</p:attrName>
                                        </p:attrNameLst>
                                      </p:cBhvr>
                                      <p:to>
                                        <p:strVal val="visible"/>
                                      </p:to>
                                    </p:set>
                                    <p:anim calcmode="lin" valueType="num">
                                      <p:cBhvr>
                                        <p:cTn id="7" dur="500" fill="hold"/>
                                        <p:tgtEl>
                                          <p:spTgt spid="11267">
                                            <p:txEl>
                                              <p:pRg st="0" end="0"/>
                                            </p:txEl>
                                          </p:spTgt>
                                        </p:tgtEl>
                                        <p:attrNameLst>
                                          <p:attrName>ppt_w</p:attrName>
                                        </p:attrNameLst>
                                      </p:cBhvr>
                                      <p:tavLst>
                                        <p:tav tm="0">
                                          <p:val>
                                            <p:fltVal val="0"/>
                                          </p:val>
                                        </p:tav>
                                        <p:tav tm="100000">
                                          <p:val>
                                            <p:strVal val="#ppt_w"/>
                                          </p:val>
                                        </p:tav>
                                      </p:tavLst>
                                    </p:anim>
                                    <p:anim calcmode="lin" valueType="num">
                                      <p:cBhvr>
                                        <p:cTn id="8" dur="500" fill="hold"/>
                                        <p:tgtEl>
                                          <p:spTgt spid="11267">
                                            <p:txEl>
                                              <p:pRg st="0" end="0"/>
                                            </p:txEl>
                                          </p:spTgt>
                                        </p:tgtEl>
                                        <p:attrNameLst>
                                          <p:attrName>ppt_h</p:attrName>
                                        </p:attrNameLst>
                                      </p:cBhvr>
                                      <p:tavLst>
                                        <p:tav tm="0">
                                          <p:val>
                                            <p:fltVal val="0"/>
                                          </p:val>
                                        </p:tav>
                                        <p:tav tm="100000">
                                          <p:val>
                                            <p:strVal val="#ppt_h"/>
                                          </p:val>
                                        </p:tav>
                                      </p:tavLst>
                                    </p:anim>
                                    <p:animEffect transition="in" filter="fade">
                                      <p:cBhvr>
                                        <p:cTn id="9" dur="500"/>
                                        <p:tgtEl>
                                          <p:spTgt spid="11267">
                                            <p:txEl>
                                              <p:pRg st="0" end="0"/>
                                            </p:txEl>
                                          </p:spTgt>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nodeType="clickEffect">
                                  <p:stCondLst>
                                    <p:cond delay="0"/>
                                  </p:stCondLst>
                                  <p:childTnLst>
                                    <p:set>
                                      <p:cBhvr>
                                        <p:cTn id="13" dur="1" fill="hold">
                                          <p:stCondLst>
                                            <p:cond delay="0"/>
                                          </p:stCondLst>
                                        </p:cTn>
                                        <p:tgtEl>
                                          <p:spTgt spid="11267">
                                            <p:txEl>
                                              <p:pRg st="2" end="2"/>
                                            </p:txEl>
                                          </p:spTgt>
                                        </p:tgtEl>
                                        <p:attrNameLst>
                                          <p:attrName>style.visibility</p:attrName>
                                        </p:attrNameLst>
                                      </p:cBhvr>
                                      <p:to>
                                        <p:strVal val="visible"/>
                                      </p:to>
                                    </p:set>
                                    <p:anim calcmode="lin" valueType="num">
                                      <p:cBhvr>
                                        <p:cTn id="14" dur="500" fill="hold"/>
                                        <p:tgtEl>
                                          <p:spTgt spid="11267">
                                            <p:txEl>
                                              <p:pRg st="2" end="2"/>
                                            </p:txEl>
                                          </p:spTgt>
                                        </p:tgtEl>
                                        <p:attrNameLst>
                                          <p:attrName>ppt_w</p:attrName>
                                        </p:attrNameLst>
                                      </p:cBhvr>
                                      <p:tavLst>
                                        <p:tav tm="0">
                                          <p:val>
                                            <p:fltVal val="0"/>
                                          </p:val>
                                        </p:tav>
                                        <p:tav tm="100000">
                                          <p:val>
                                            <p:strVal val="#ppt_w"/>
                                          </p:val>
                                        </p:tav>
                                      </p:tavLst>
                                    </p:anim>
                                    <p:anim calcmode="lin" valueType="num">
                                      <p:cBhvr>
                                        <p:cTn id="15" dur="500" fill="hold"/>
                                        <p:tgtEl>
                                          <p:spTgt spid="11267">
                                            <p:txEl>
                                              <p:pRg st="2" end="2"/>
                                            </p:txEl>
                                          </p:spTgt>
                                        </p:tgtEl>
                                        <p:attrNameLst>
                                          <p:attrName>ppt_h</p:attrName>
                                        </p:attrNameLst>
                                      </p:cBhvr>
                                      <p:tavLst>
                                        <p:tav tm="0">
                                          <p:val>
                                            <p:fltVal val="0"/>
                                          </p:val>
                                        </p:tav>
                                        <p:tav tm="100000">
                                          <p:val>
                                            <p:strVal val="#ppt_h"/>
                                          </p:val>
                                        </p:tav>
                                      </p:tavLst>
                                    </p:anim>
                                    <p:animEffect transition="in" filter="fade">
                                      <p:cBhvr>
                                        <p:cTn id="16" dur="500"/>
                                        <p:tgtEl>
                                          <p:spTgt spid="11267">
                                            <p:txEl>
                                              <p:pRg st="2" end="2"/>
                                            </p:txEl>
                                          </p:spTgt>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nodeType="clickEffect">
                                  <p:stCondLst>
                                    <p:cond delay="0"/>
                                  </p:stCondLst>
                                  <p:childTnLst>
                                    <p:set>
                                      <p:cBhvr>
                                        <p:cTn id="20" dur="1" fill="hold">
                                          <p:stCondLst>
                                            <p:cond delay="0"/>
                                          </p:stCondLst>
                                        </p:cTn>
                                        <p:tgtEl>
                                          <p:spTgt spid="11267">
                                            <p:txEl>
                                              <p:pRg st="3" end="3"/>
                                            </p:txEl>
                                          </p:spTgt>
                                        </p:tgtEl>
                                        <p:attrNameLst>
                                          <p:attrName>style.visibility</p:attrName>
                                        </p:attrNameLst>
                                      </p:cBhvr>
                                      <p:to>
                                        <p:strVal val="visible"/>
                                      </p:to>
                                    </p:set>
                                    <p:anim calcmode="lin" valueType="num">
                                      <p:cBhvr>
                                        <p:cTn id="21" dur="500" fill="hold"/>
                                        <p:tgtEl>
                                          <p:spTgt spid="11267">
                                            <p:txEl>
                                              <p:pRg st="3" end="3"/>
                                            </p:txEl>
                                          </p:spTgt>
                                        </p:tgtEl>
                                        <p:attrNameLst>
                                          <p:attrName>ppt_w</p:attrName>
                                        </p:attrNameLst>
                                      </p:cBhvr>
                                      <p:tavLst>
                                        <p:tav tm="0">
                                          <p:val>
                                            <p:fltVal val="0"/>
                                          </p:val>
                                        </p:tav>
                                        <p:tav tm="100000">
                                          <p:val>
                                            <p:strVal val="#ppt_w"/>
                                          </p:val>
                                        </p:tav>
                                      </p:tavLst>
                                    </p:anim>
                                    <p:anim calcmode="lin" valueType="num">
                                      <p:cBhvr>
                                        <p:cTn id="22" dur="500" fill="hold"/>
                                        <p:tgtEl>
                                          <p:spTgt spid="11267">
                                            <p:txEl>
                                              <p:pRg st="3" end="3"/>
                                            </p:txEl>
                                          </p:spTgt>
                                        </p:tgtEl>
                                        <p:attrNameLst>
                                          <p:attrName>ppt_h</p:attrName>
                                        </p:attrNameLst>
                                      </p:cBhvr>
                                      <p:tavLst>
                                        <p:tav tm="0">
                                          <p:val>
                                            <p:fltVal val="0"/>
                                          </p:val>
                                        </p:tav>
                                        <p:tav tm="100000">
                                          <p:val>
                                            <p:strVal val="#ppt_h"/>
                                          </p:val>
                                        </p:tav>
                                      </p:tavLst>
                                    </p:anim>
                                    <p:animEffect transition="in" filter="fade">
                                      <p:cBhvr>
                                        <p:cTn id="23" dur="500"/>
                                        <p:tgtEl>
                                          <p:spTgt spid="11267">
                                            <p:txEl>
                                              <p:pRg st="3" end="3"/>
                                            </p:txEl>
                                          </p:spTgt>
                                        </p:tgtEl>
                                      </p:cBhvr>
                                    </p:animEffect>
                                  </p:childTnLst>
                                </p:cTn>
                              </p:par>
                            </p:childTnLst>
                          </p:cTn>
                        </p:par>
                      </p:childTnLst>
                    </p:cTn>
                  </p:par>
                  <p:par>
                    <p:cTn id="24" fill="hold">
                      <p:stCondLst>
                        <p:cond delay="indefinite"/>
                      </p:stCondLst>
                      <p:childTnLst>
                        <p:par>
                          <p:cTn id="25" fill="hold">
                            <p:stCondLst>
                              <p:cond delay="0"/>
                            </p:stCondLst>
                            <p:childTnLst>
                              <p:par>
                                <p:cTn id="26" presetID="53" presetClass="entr" presetSubtype="16" fill="hold" nodeType="clickEffect">
                                  <p:stCondLst>
                                    <p:cond delay="0"/>
                                  </p:stCondLst>
                                  <p:childTnLst>
                                    <p:set>
                                      <p:cBhvr>
                                        <p:cTn id="27" dur="1" fill="hold">
                                          <p:stCondLst>
                                            <p:cond delay="0"/>
                                          </p:stCondLst>
                                        </p:cTn>
                                        <p:tgtEl>
                                          <p:spTgt spid="11267">
                                            <p:txEl>
                                              <p:pRg st="4" end="4"/>
                                            </p:txEl>
                                          </p:spTgt>
                                        </p:tgtEl>
                                        <p:attrNameLst>
                                          <p:attrName>style.visibility</p:attrName>
                                        </p:attrNameLst>
                                      </p:cBhvr>
                                      <p:to>
                                        <p:strVal val="visible"/>
                                      </p:to>
                                    </p:set>
                                    <p:anim calcmode="lin" valueType="num">
                                      <p:cBhvr>
                                        <p:cTn id="28" dur="500" fill="hold"/>
                                        <p:tgtEl>
                                          <p:spTgt spid="11267">
                                            <p:txEl>
                                              <p:pRg st="4" end="4"/>
                                            </p:txEl>
                                          </p:spTgt>
                                        </p:tgtEl>
                                        <p:attrNameLst>
                                          <p:attrName>ppt_w</p:attrName>
                                        </p:attrNameLst>
                                      </p:cBhvr>
                                      <p:tavLst>
                                        <p:tav tm="0">
                                          <p:val>
                                            <p:fltVal val="0"/>
                                          </p:val>
                                        </p:tav>
                                        <p:tav tm="100000">
                                          <p:val>
                                            <p:strVal val="#ppt_w"/>
                                          </p:val>
                                        </p:tav>
                                      </p:tavLst>
                                    </p:anim>
                                    <p:anim calcmode="lin" valueType="num">
                                      <p:cBhvr>
                                        <p:cTn id="29" dur="500" fill="hold"/>
                                        <p:tgtEl>
                                          <p:spTgt spid="11267">
                                            <p:txEl>
                                              <p:pRg st="4" end="4"/>
                                            </p:txEl>
                                          </p:spTgt>
                                        </p:tgtEl>
                                        <p:attrNameLst>
                                          <p:attrName>ppt_h</p:attrName>
                                        </p:attrNameLst>
                                      </p:cBhvr>
                                      <p:tavLst>
                                        <p:tav tm="0">
                                          <p:val>
                                            <p:fltVal val="0"/>
                                          </p:val>
                                        </p:tav>
                                        <p:tav tm="100000">
                                          <p:val>
                                            <p:strVal val="#ppt_h"/>
                                          </p:val>
                                        </p:tav>
                                      </p:tavLst>
                                    </p:anim>
                                    <p:animEffect transition="in" filter="fade">
                                      <p:cBhvr>
                                        <p:cTn id="30" dur="500"/>
                                        <p:tgtEl>
                                          <p:spTgt spid="11267">
                                            <p:txEl>
                                              <p:pRg st="4" end="4"/>
                                            </p:txEl>
                                          </p:spTgt>
                                        </p:tgtEl>
                                      </p:cBhvr>
                                    </p:animEffect>
                                  </p:childTnLst>
                                </p:cTn>
                              </p:par>
                            </p:childTnLst>
                          </p:cTn>
                        </p:par>
                      </p:childTnLst>
                    </p:cTn>
                  </p:par>
                  <p:par>
                    <p:cTn id="31" fill="hold">
                      <p:stCondLst>
                        <p:cond delay="indefinite"/>
                      </p:stCondLst>
                      <p:childTnLst>
                        <p:par>
                          <p:cTn id="32" fill="hold">
                            <p:stCondLst>
                              <p:cond delay="0"/>
                            </p:stCondLst>
                            <p:childTnLst>
                              <p:par>
                                <p:cTn id="33" presetID="53" presetClass="entr" presetSubtype="16" fill="hold" nodeType="clickEffect">
                                  <p:stCondLst>
                                    <p:cond delay="0"/>
                                  </p:stCondLst>
                                  <p:childTnLst>
                                    <p:set>
                                      <p:cBhvr>
                                        <p:cTn id="34" dur="1" fill="hold">
                                          <p:stCondLst>
                                            <p:cond delay="0"/>
                                          </p:stCondLst>
                                        </p:cTn>
                                        <p:tgtEl>
                                          <p:spTgt spid="11267">
                                            <p:txEl>
                                              <p:pRg st="5" end="5"/>
                                            </p:txEl>
                                          </p:spTgt>
                                        </p:tgtEl>
                                        <p:attrNameLst>
                                          <p:attrName>style.visibility</p:attrName>
                                        </p:attrNameLst>
                                      </p:cBhvr>
                                      <p:to>
                                        <p:strVal val="visible"/>
                                      </p:to>
                                    </p:set>
                                    <p:anim calcmode="lin" valueType="num">
                                      <p:cBhvr>
                                        <p:cTn id="35" dur="500" fill="hold"/>
                                        <p:tgtEl>
                                          <p:spTgt spid="11267">
                                            <p:txEl>
                                              <p:pRg st="5" end="5"/>
                                            </p:txEl>
                                          </p:spTgt>
                                        </p:tgtEl>
                                        <p:attrNameLst>
                                          <p:attrName>ppt_w</p:attrName>
                                        </p:attrNameLst>
                                      </p:cBhvr>
                                      <p:tavLst>
                                        <p:tav tm="0">
                                          <p:val>
                                            <p:fltVal val="0"/>
                                          </p:val>
                                        </p:tav>
                                        <p:tav tm="100000">
                                          <p:val>
                                            <p:strVal val="#ppt_w"/>
                                          </p:val>
                                        </p:tav>
                                      </p:tavLst>
                                    </p:anim>
                                    <p:anim calcmode="lin" valueType="num">
                                      <p:cBhvr>
                                        <p:cTn id="36" dur="500" fill="hold"/>
                                        <p:tgtEl>
                                          <p:spTgt spid="11267">
                                            <p:txEl>
                                              <p:pRg st="5" end="5"/>
                                            </p:txEl>
                                          </p:spTgt>
                                        </p:tgtEl>
                                        <p:attrNameLst>
                                          <p:attrName>ppt_h</p:attrName>
                                        </p:attrNameLst>
                                      </p:cBhvr>
                                      <p:tavLst>
                                        <p:tav tm="0">
                                          <p:val>
                                            <p:fltVal val="0"/>
                                          </p:val>
                                        </p:tav>
                                        <p:tav tm="100000">
                                          <p:val>
                                            <p:strVal val="#ppt_h"/>
                                          </p:val>
                                        </p:tav>
                                      </p:tavLst>
                                    </p:anim>
                                    <p:animEffect transition="in" filter="fade">
                                      <p:cBhvr>
                                        <p:cTn id="37" dur="500"/>
                                        <p:tgtEl>
                                          <p:spTgt spid="11267">
                                            <p:txEl>
                                              <p:pRg st="5" end="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1" name="Rectangle 2"/>
          <p:cNvSpPr>
            <a:spLocks noGrp="1" noChangeArrowheads="1"/>
          </p:cNvSpPr>
          <p:nvPr>
            <p:ph type="title"/>
          </p:nvPr>
        </p:nvSpPr>
        <p:spPr>
          <a:xfrm>
            <a:off x="533400" y="762000"/>
            <a:ext cx="8229600" cy="1066800"/>
          </a:xfrm>
        </p:spPr>
        <p:txBody>
          <a:bodyPr>
            <a:noAutofit/>
          </a:bodyPr>
          <a:lstStyle/>
          <a:p>
            <a:pPr algn="ctr">
              <a:defRPr/>
            </a:pPr>
            <a:r>
              <a:rPr lang="en-US" dirty="0">
                <a:solidFill>
                  <a:schemeClr val="tx2">
                    <a:satMod val="130000"/>
                  </a:schemeClr>
                </a:solidFill>
              </a:rPr>
              <a:t>Financial Stability &amp; </a:t>
            </a:r>
            <a:r>
              <a:rPr lang="en-US" dirty="0" smtClean="0">
                <a:solidFill>
                  <a:schemeClr val="tx2">
                    <a:satMod val="130000"/>
                  </a:schemeClr>
                </a:solidFill>
              </a:rPr>
              <a:t>Financial</a:t>
            </a:r>
            <a:br>
              <a:rPr lang="en-US" dirty="0" smtClean="0">
                <a:solidFill>
                  <a:schemeClr val="tx2">
                    <a:satMod val="130000"/>
                  </a:schemeClr>
                </a:solidFill>
              </a:rPr>
            </a:br>
            <a:r>
              <a:rPr lang="en-US" dirty="0" smtClean="0">
                <a:solidFill>
                  <a:schemeClr val="tx2">
                    <a:satMod val="130000"/>
                  </a:schemeClr>
                </a:solidFill>
              </a:rPr>
              <a:t>Management </a:t>
            </a:r>
            <a:r>
              <a:rPr lang="en-US" dirty="0">
                <a:solidFill>
                  <a:schemeClr val="tx2">
                    <a:satMod val="130000"/>
                  </a:schemeClr>
                </a:solidFill>
              </a:rPr>
              <a:t>Capability</a:t>
            </a:r>
          </a:p>
        </p:txBody>
      </p:sp>
      <p:sp>
        <p:nvSpPr>
          <p:cNvPr id="22531" name="Rectangle 3"/>
          <p:cNvSpPr>
            <a:spLocks noGrp="1" noChangeArrowheads="1"/>
          </p:cNvSpPr>
          <p:nvPr>
            <p:ph sz="quarter" idx="1"/>
          </p:nvPr>
        </p:nvSpPr>
        <p:spPr>
          <a:xfrm>
            <a:off x="457200" y="2133600"/>
            <a:ext cx="8229600" cy="4325112"/>
          </a:xfrm>
        </p:spPr>
        <p:txBody>
          <a:bodyPr/>
          <a:lstStyle/>
          <a:p>
            <a:pPr eaLnBrk="1" hangingPunct="1"/>
            <a:r>
              <a:rPr lang="en-US" sz="2800" dirty="0" smtClean="0">
                <a:cs typeface="Arial" charset="0"/>
              </a:rPr>
              <a:t>Single Audit Act audits for the previous three years of the tribe’s self-determination contracts</a:t>
            </a:r>
          </a:p>
          <a:p>
            <a:pPr eaLnBrk="1" hangingPunct="1"/>
            <a:endParaRPr lang="en-US" sz="2800" dirty="0" smtClean="0">
              <a:cs typeface="Arial" charset="0"/>
            </a:endParaRPr>
          </a:p>
          <a:p>
            <a:pPr eaLnBrk="1" hangingPunct="1"/>
            <a:r>
              <a:rPr lang="en-US" sz="2800" dirty="0" smtClean="0">
                <a:cs typeface="Arial" charset="0"/>
              </a:rPr>
              <a:t>These audits must not contain material audit exceptions</a:t>
            </a:r>
          </a:p>
          <a:p>
            <a:pPr eaLnBrk="1" hangingPunct="1"/>
            <a:endParaRPr lang="en-US" sz="2800" dirty="0" smtClean="0">
              <a:cs typeface="Arial" charset="0"/>
            </a:endParaRPr>
          </a:p>
          <a:p>
            <a:r>
              <a:rPr lang="en-US" dirty="0">
                <a:cs typeface="Arial" charset="0"/>
              </a:rPr>
              <a:t>A </a:t>
            </a:r>
            <a:r>
              <a:rPr lang="en-US" dirty="0">
                <a:solidFill>
                  <a:srgbClr val="FF0000"/>
                </a:solidFill>
                <a:cs typeface="Arial" charset="0"/>
              </a:rPr>
              <a:t>material audit exception </a:t>
            </a:r>
            <a:r>
              <a:rPr lang="en-US" dirty="0">
                <a:cs typeface="Arial" charset="0"/>
              </a:rPr>
              <a:t>deems the tribe ineligible until the eligibility criteria is met</a:t>
            </a:r>
          </a:p>
          <a:p>
            <a:pPr eaLnBrk="1" hangingPunct="1"/>
            <a:endParaRPr lang="en-US" sz="2800" dirty="0" smtClean="0">
              <a:cs typeface="Arial" charset="0"/>
            </a:endParaRPr>
          </a:p>
        </p:txBody>
      </p:sp>
    </p:spTree>
    <p:extLst>
      <p:ext uri="{BB962C8B-B14F-4D97-AF65-F5344CB8AC3E}">
        <p14:creationId xmlns:p14="http://schemas.microsoft.com/office/powerpoint/2010/main" val="3864698412"/>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3" presetClass="entr" presetSubtype="16" fill="hold" nodeType="clickEffect">
                                  <p:stCondLst>
                                    <p:cond delay="0"/>
                                  </p:stCondLst>
                                  <p:childTnLst>
                                    <p:set>
                                      <p:cBhvr>
                                        <p:cTn id="6" dur="1" fill="hold">
                                          <p:stCondLst>
                                            <p:cond delay="0"/>
                                          </p:stCondLst>
                                        </p:cTn>
                                        <p:tgtEl>
                                          <p:spTgt spid="22531">
                                            <p:txEl>
                                              <p:pRg st="2" end="2"/>
                                            </p:txEl>
                                          </p:spTgt>
                                        </p:tgtEl>
                                        <p:attrNameLst>
                                          <p:attrName>style.visibility</p:attrName>
                                        </p:attrNameLst>
                                      </p:cBhvr>
                                      <p:to>
                                        <p:strVal val="visible"/>
                                      </p:to>
                                    </p:set>
                                    <p:anim calcmode="lin" valueType="num">
                                      <p:cBhvr>
                                        <p:cTn id="7" dur="500" fill="hold"/>
                                        <p:tgtEl>
                                          <p:spTgt spid="22531">
                                            <p:txEl>
                                              <p:pRg st="2" end="2"/>
                                            </p:txEl>
                                          </p:spTgt>
                                        </p:tgtEl>
                                        <p:attrNameLst>
                                          <p:attrName>ppt_w</p:attrName>
                                        </p:attrNameLst>
                                      </p:cBhvr>
                                      <p:tavLst>
                                        <p:tav tm="0">
                                          <p:val>
                                            <p:fltVal val="0"/>
                                          </p:val>
                                        </p:tav>
                                        <p:tav tm="100000">
                                          <p:val>
                                            <p:strVal val="#ppt_w"/>
                                          </p:val>
                                        </p:tav>
                                      </p:tavLst>
                                    </p:anim>
                                    <p:anim calcmode="lin" valueType="num">
                                      <p:cBhvr>
                                        <p:cTn id="8" dur="500" fill="hold"/>
                                        <p:tgtEl>
                                          <p:spTgt spid="22531">
                                            <p:txEl>
                                              <p:pRg st="2" end="2"/>
                                            </p:txEl>
                                          </p:spTgt>
                                        </p:tgtEl>
                                        <p:attrNameLst>
                                          <p:attrName>ppt_h</p:attrName>
                                        </p:attrNameLst>
                                      </p:cBhvr>
                                      <p:tavLst>
                                        <p:tav tm="0">
                                          <p:val>
                                            <p:fltVal val="0"/>
                                          </p:val>
                                        </p:tav>
                                        <p:tav tm="100000">
                                          <p:val>
                                            <p:strVal val="#ppt_h"/>
                                          </p:val>
                                        </p:tav>
                                      </p:tavLst>
                                    </p:anim>
                                    <p:animEffect transition="in" filter="fade">
                                      <p:cBhvr>
                                        <p:cTn id="9" dur="500"/>
                                        <p:tgtEl>
                                          <p:spTgt spid="22531">
                                            <p:txEl>
                                              <p:pRg st="2" end="2"/>
                                            </p:txEl>
                                          </p:spTgt>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nodeType="clickEffect">
                                  <p:stCondLst>
                                    <p:cond delay="0"/>
                                  </p:stCondLst>
                                  <p:childTnLst>
                                    <p:set>
                                      <p:cBhvr>
                                        <p:cTn id="13" dur="1" fill="hold">
                                          <p:stCondLst>
                                            <p:cond delay="0"/>
                                          </p:stCondLst>
                                        </p:cTn>
                                        <p:tgtEl>
                                          <p:spTgt spid="22531">
                                            <p:txEl>
                                              <p:pRg st="4" end="4"/>
                                            </p:txEl>
                                          </p:spTgt>
                                        </p:tgtEl>
                                        <p:attrNameLst>
                                          <p:attrName>style.visibility</p:attrName>
                                        </p:attrNameLst>
                                      </p:cBhvr>
                                      <p:to>
                                        <p:strVal val="visible"/>
                                      </p:to>
                                    </p:set>
                                    <p:anim calcmode="lin" valueType="num">
                                      <p:cBhvr>
                                        <p:cTn id="14" dur="500" fill="hold"/>
                                        <p:tgtEl>
                                          <p:spTgt spid="22531">
                                            <p:txEl>
                                              <p:pRg st="4" end="4"/>
                                            </p:txEl>
                                          </p:spTgt>
                                        </p:tgtEl>
                                        <p:attrNameLst>
                                          <p:attrName>ppt_w</p:attrName>
                                        </p:attrNameLst>
                                      </p:cBhvr>
                                      <p:tavLst>
                                        <p:tav tm="0">
                                          <p:val>
                                            <p:fltVal val="0"/>
                                          </p:val>
                                        </p:tav>
                                        <p:tav tm="100000">
                                          <p:val>
                                            <p:strVal val="#ppt_w"/>
                                          </p:val>
                                        </p:tav>
                                      </p:tavLst>
                                    </p:anim>
                                    <p:anim calcmode="lin" valueType="num">
                                      <p:cBhvr>
                                        <p:cTn id="15" dur="500" fill="hold"/>
                                        <p:tgtEl>
                                          <p:spTgt spid="22531">
                                            <p:txEl>
                                              <p:pRg st="4" end="4"/>
                                            </p:txEl>
                                          </p:spTgt>
                                        </p:tgtEl>
                                        <p:attrNameLst>
                                          <p:attrName>ppt_h</p:attrName>
                                        </p:attrNameLst>
                                      </p:cBhvr>
                                      <p:tavLst>
                                        <p:tav tm="0">
                                          <p:val>
                                            <p:fltVal val="0"/>
                                          </p:val>
                                        </p:tav>
                                        <p:tav tm="100000">
                                          <p:val>
                                            <p:strVal val="#ppt_h"/>
                                          </p:val>
                                        </p:tav>
                                      </p:tavLst>
                                    </p:anim>
                                    <p:animEffect transition="in" filter="fade">
                                      <p:cBhvr>
                                        <p:cTn id="16" dur="500"/>
                                        <p:tgtEl>
                                          <p:spTgt spid="22531">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5" name="Rectangle 2"/>
          <p:cNvSpPr>
            <a:spLocks noGrp="1" noChangeArrowheads="1"/>
          </p:cNvSpPr>
          <p:nvPr>
            <p:ph type="title"/>
          </p:nvPr>
        </p:nvSpPr>
        <p:spPr>
          <a:xfrm>
            <a:off x="533400" y="685800"/>
            <a:ext cx="8229600" cy="1066800"/>
          </a:xfrm>
        </p:spPr>
        <p:txBody>
          <a:bodyPr>
            <a:noAutofit/>
          </a:bodyPr>
          <a:lstStyle/>
          <a:p>
            <a:pPr algn="ctr">
              <a:defRPr/>
            </a:pPr>
            <a:r>
              <a:rPr lang="en-US" dirty="0">
                <a:solidFill>
                  <a:schemeClr val="tx2">
                    <a:satMod val="130000"/>
                  </a:schemeClr>
                </a:solidFill>
              </a:rPr>
              <a:t>Financial Stability &amp; </a:t>
            </a:r>
            <a:r>
              <a:rPr lang="en-US" dirty="0" smtClean="0">
                <a:solidFill>
                  <a:schemeClr val="tx2">
                    <a:satMod val="130000"/>
                  </a:schemeClr>
                </a:solidFill>
              </a:rPr>
              <a:t>Financial</a:t>
            </a:r>
            <a:br>
              <a:rPr lang="en-US" dirty="0" smtClean="0">
                <a:solidFill>
                  <a:schemeClr val="tx2">
                    <a:satMod val="130000"/>
                  </a:schemeClr>
                </a:solidFill>
              </a:rPr>
            </a:br>
            <a:r>
              <a:rPr lang="en-US" dirty="0" smtClean="0">
                <a:solidFill>
                  <a:schemeClr val="tx2">
                    <a:satMod val="130000"/>
                  </a:schemeClr>
                </a:solidFill>
              </a:rPr>
              <a:t>Management </a:t>
            </a:r>
            <a:r>
              <a:rPr lang="en-US" dirty="0">
                <a:solidFill>
                  <a:schemeClr val="tx2">
                    <a:satMod val="130000"/>
                  </a:schemeClr>
                </a:solidFill>
              </a:rPr>
              <a:t>Capability</a:t>
            </a:r>
          </a:p>
        </p:txBody>
      </p:sp>
      <p:sp>
        <p:nvSpPr>
          <p:cNvPr id="23555" name="Rectangle 3"/>
          <p:cNvSpPr>
            <a:spLocks noGrp="1" noChangeArrowheads="1"/>
          </p:cNvSpPr>
          <p:nvPr>
            <p:ph sz="quarter" idx="1"/>
          </p:nvPr>
        </p:nvSpPr>
        <p:spPr>
          <a:xfrm>
            <a:off x="304800" y="2438400"/>
            <a:ext cx="8331200" cy="3581400"/>
          </a:xfrm>
        </p:spPr>
        <p:txBody>
          <a:bodyPr/>
          <a:lstStyle/>
          <a:p>
            <a:pPr eaLnBrk="1" hangingPunct="1">
              <a:lnSpc>
                <a:spcPct val="90000"/>
              </a:lnSpc>
            </a:pPr>
            <a:r>
              <a:rPr lang="en-US" sz="2800" dirty="0" smtClean="0">
                <a:solidFill>
                  <a:srgbClr val="FF0000"/>
                </a:solidFill>
                <a:cs typeface="Arial" charset="0"/>
              </a:rPr>
              <a:t>Material audit exception</a:t>
            </a:r>
            <a:r>
              <a:rPr lang="en-US" sz="2800" dirty="0" smtClean="0">
                <a:cs typeface="Arial" charset="0"/>
              </a:rPr>
              <a:t>:</a:t>
            </a:r>
          </a:p>
          <a:p>
            <a:pPr eaLnBrk="1" hangingPunct="1">
              <a:lnSpc>
                <a:spcPct val="90000"/>
              </a:lnSpc>
            </a:pPr>
            <a:endParaRPr lang="en-US" sz="2800" dirty="0" smtClean="0">
              <a:cs typeface="Arial" charset="0"/>
            </a:endParaRPr>
          </a:p>
          <a:p>
            <a:pPr eaLnBrk="1" hangingPunct="1">
              <a:lnSpc>
                <a:spcPct val="90000"/>
              </a:lnSpc>
              <a:buFont typeface="Wingdings" pitchFamily="2" charset="2"/>
              <a:buNone/>
            </a:pPr>
            <a:r>
              <a:rPr lang="en-US" sz="2800" dirty="0" smtClean="0">
                <a:cs typeface="Arial" charset="0"/>
              </a:rPr>
              <a:t>	(1) Material weakness</a:t>
            </a:r>
          </a:p>
          <a:p>
            <a:pPr eaLnBrk="1" hangingPunct="1">
              <a:lnSpc>
                <a:spcPct val="90000"/>
              </a:lnSpc>
              <a:buFont typeface="Wingdings 2" pitchFamily="18" charset="2"/>
              <a:buNone/>
            </a:pPr>
            <a:r>
              <a:rPr lang="en-US" sz="2800" dirty="0" smtClean="0">
                <a:cs typeface="Arial" charset="0"/>
              </a:rPr>
              <a:t>	</a:t>
            </a:r>
          </a:p>
          <a:p>
            <a:pPr eaLnBrk="1" hangingPunct="1">
              <a:lnSpc>
                <a:spcPct val="90000"/>
              </a:lnSpc>
              <a:buFont typeface="Wingdings 2" pitchFamily="18" charset="2"/>
              <a:buNone/>
            </a:pPr>
            <a:r>
              <a:rPr lang="en-US" sz="2800" dirty="0" smtClean="0">
                <a:cs typeface="Arial" charset="0"/>
              </a:rPr>
              <a:t>	(2) Questioned, disallowed cost(s) exceeding $10,000</a:t>
            </a:r>
          </a:p>
        </p:txBody>
      </p:sp>
      <p:pic>
        <p:nvPicPr>
          <p:cNvPr id="3084" name="Picture 12" descr="C:\Users\Shaunna.McCovey\AppData\Local\Microsoft\Windows\Temporary Internet Files\Content.IE5\6XDM00HG\clipart-illustration-orange-man-accountant-holding-clipboard[1].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172200" y="2133600"/>
            <a:ext cx="1752600" cy="17526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12604555"/>
      </p:ext>
    </p:extLst>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3" presetClass="entr" presetSubtype="16" fill="hold" nodeType="clickEffect">
                                  <p:stCondLst>
                                    <p:cond delay="0"/>
                                  </p:stCondLst>
                                  <p:childTnLst>
                                    <p:set>
                                      <p:cBhvr>
                                        <p:cTn id="6" dur="1" fill="hold">
                                          <p:stCondLst>
                                            <p:cond delay="0"/>
                                          </p:stCondLst>
                                        </p:cTn>
                                        <p:tgtEl>
                                          <p:spTgt spid="23555">
                                            <p:txEl>
                                              <p:pRg st="2" end="2"/>
                                            </p:txEl>
                                          </p:spTgt>
                                        </p:tgtEl>
                                        <p:attrNameLst>
                                          <p:attrName>style.visibility</p:attrName>
                                        </p:attrNameLst>
                                      </p:cBhvr>
                                      <p:to>
                                        <p:strVal val="visible"/>
                                      </p:to>
                                    </p:set>
                                    <p:anim calcmode="lin" valueType="num">
                                      <p:cBhvr>
                                        <p:cTn id="7" dur="500" fill="hold"/>
                                        <p:tgtEl>
                                          <p:spTgt spid="23555">
                                            <p:txEl>
                                              <p:pRg st="2" end="2"/>
                                            </p:txEl>
                                          </p:spTgt>
                                        </p:tgtEl>
                                        <p:attrNameLst>
                                          <p:attrName>ppt_w</p:attrName>
                                        </p:attrNameLst>
                                      </p:cBhvr>
                                      <p:tavLst>
                                        <p:tav tm="0">
                                          <p:val>
                                            <p:fltVal val="0"/>
                                          </p:val>
                                        </p:tav>
                                        <p:tav tm="100000">
                                          <p:val>
                                            <p:strVal val="#ppt_w"/>
                                          </p:val>
                                        </p:tav>
                                      </p:tavLst>
                                    </p:anim>
                                    <p:anim calcmode="lin" valueType="num">
                                      <p:cBhvr>
                                        <p:cTn id="8" dur="500" fill="hold"/>
                                        <p:tgtEl>
                                          <p:spTgt spid="23555">
                                            <p:txEl>
                                              <p:pRg st="2" end="2"/>
                                            </p:txEl>
                                          </p:spTgt>
                                        </p:tgtEl>
                                        <p:attrNameLst>
                                          <p:attrName>ppt_h</p:attrName>
                                        </p:attrNameLst>
                                      </p:cBhvr>
                                      <p:tavLst>
                                        <p:tav tm="0">
                                          <p:val>
                                            <p:fltVal val="0"/>
                                          </p:val>
                                        </p:tav>
                                        <p:tav tm="100000">
                                          <p:val>
                                            <p:strVal val="#ppt_h"/>
                                          </p:val>
                                        </p:tav>
                                      </p:tavLst>
                                    </p:anim>
                                    <p:animEffect transition="in" filter="fade">
                                      <p:cBhvr>
                                        <p:cTn id="9" dur="500"/>
                                        <p:tgtEl>
                                          <p:spTgt spid="23555">
                                            <p:txEl>
                                              <p:pRg st="2" end="2"/>
                                            </p:txEl>
                                          </p:spTgt>
                                        </p:tgtEl>
                                      </p:cBhvr>
                                    </p:animEffect>
                                  </p:childTnLst>
                                </p:cTn>
                              </p:par>
                            </p:childTnLst>
                          </p:cTn>
                        </p:par>
                      </p:childTnLst>
                    </p:cTn>
                  </p:par>
                  <p:par>
                    <p:cTn id="10" fill="hold" nodeType="clickPar">
                      <p:stCondLst>
                        <p:cond delay="indefinite"/>
                      </p:stCondLst>
                      <p:childTnLst>
                        <p:par>
                          <p:cTn id="11" fill="hold" nodeType="withGroup">
                            <p:stCondLst>
                              <p:cond delay="0"/>
                            </p:stCondLst>
                            <p:childTnLst>
                              <p:par>
                                <p:cTn id="12" presetID="53" presetClass="entr" presetSubtype="16" fill="hold" nodeType="clickEffect">
                                  <p:stCondLst>
                                    <p:cond delay="0"/>
                                  </p:stCondLst>
                                  <p:childTnLst>
                                    <p:set>
                                      <p:cBhvr>
                                        <p:cTn id="13" dur="1" fill="hold">
                                          <p:stCondLst>
                                            <p:cond delay="0"/>
                                          </p:stCondLst>
                                        </p:cTn>
                                        <p:tgtEl>
                                          <p:spTgt spid="23555">
                                            <p:txEl>
                                              <p:pRg st="4" end="4"/>
                                            </p:txEl>
                                          </p:spTgt>
                                        </p:tgtEl>
                                        <p:attrNameLst>
                                          <p:attrName>style.visibility</p:attrName>
                                        </p:attrNameLst>
                                      </p:cBhvr>
                                      <p:to>
                                        <p:strVal val="visible"/>
                                      </p:to>
                                    </p:set>
                                    <p:anim calcmode="lin" valueType="num">
                                      <p:cBhvr>
                                        <p:cTn id="14" dur="500" fill="hold"/>
                                        <p:tgtEl>
                                          <p:spTgt spid="23555">
                                            <p:txEl>
                                              <p:pRg st="4" end="4"/>
                                            </p:txEl>
                                          </p:spTgt>
                                        </p:tgtEl>
                                        <p:attrNameLst>
                                          <p:attrName>ppt_w</p:attrName>
                                        </p:attrNameLst>
                                      </p:cBhvr>
                                      <p:tavLst>
                                        <p:tav tm="0">
                                          <p:val>
                                            <p:fltVal val="0"/>
                                          </p:val>
                                        </p:tav>
                                        <p:tav tm="100000">
                                          <p:val>
                                            <p:strVal val="#ppt_w"/>
                                          </p:val>
                                        </p:tav>
                                      </p:tavLst>
                                    </p:anim>
                                    <p:anim calcmode="lin" valueType="num">
                                      <p:cBhvr>
                                        <p:cTn id="15" dur="500" fill="hold"/>
                                        <p:tgtEl>
                                          <p:spTgt spid="23555">
                                            <p:txEl>
                                              <p:pRg st="4" end="4"/>
                                            </p:txEl>
                                          </p:spTgt>
                                        </p:tgtEl>
                                        <p:attrNameLst>
                                          <p:attrName>ppt_h</p:attrName>
                                        </p:attrNameLst>
                                      </p:cBhvr>
                                      <p:tavLst>
                                        <p:tav tm="0">
                                          <p:val>
                                            <p:fltVal val="0"/>
                                          </p:val>
                                        </p:tav>
                                        <p:tav tm="100000">
                                          <p:val>
                                            <p:strVal val="#ppt_h"/>
                                          </p:val>
                                        </p:tav>
                                      </p:tavLst>
                                    </p:anim>
                                    <p:animEffect transition="in" filter="fade">
                                      <p:cBhvr>
                                        <p:cTn id="16" dur="500"/>
                                        <p:tgtEl>
                                          <p:spTgt spid="23555">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1295400" y="1028343"/>
            <a:ext cx="6629400" cy="4062651"/>
          </a:xfrm>
          <a:prstGeom prst="rect">
            <a:avLst/>
          </a:prstGeom>
        </p:spPr>
        <p:txBody>
          <a:bodyPr wrap="square">
            <a:spAutoFit/>
          </a:bodyPr>
          <a:lstStyle/>
          <a:p>
            <a:pPr marR="12000" algn="ctr"/>
            <a:r>
              <a:rPr lang="en-US" sz="4000" b="1" dirty="0" smtClean="0">
                <a:solidFill>
                  <a:srgbClr val="76923B"/>
                </a:solidFill>
                <a:latin typeface="Iskoola Pota"/>
              </a:rPr>
              <a:t>SELF-GOVERNANCE</a:t>
            </a:r>
            <a:r>
              <a:rPr lang="en-US" sz="4000" b="1" dirty="0">
                <a:solidFill>
                  <a:srgbClr val="76923B"/>
                </a:solidFill>
                <a:latin typeface="Iskoola Pota"/>
              </a:rPr>
              <a:t>:</a:t>
            </a:r>
          </a:p>
          <a:p>
            <a:pPr marR="12000" algn="ctr"/>
            <a:r>
              <a:rPr lang="en-US" sz="4000" b="1" dirty="0">
                <a:solidFill>
                  <a:srgbClr val="76923B"/>
                </a:solidFill>
                <a:latin typeface="Iskoola Pota"/>
              </a:rPr>
              <a:t>A HOW-TO APPLICATION AND INFORMATION GUIDE</a:t>
            </a:r>
          </a:p>
          <a:p>
            <a:pPr marR="12000" algn="ctr"/>
            <a:r>
              <a:rPr lang="en-US" sz="4000" b="1" dirty="0">
                <a:solidFill>
                  <a:srgbClr val="76923B"/>
                </a:solidFill>
                <a:latin typeface="Iskoola Pota"/>
              </a:rPr>
              <a:t>FOR PROSPECTIVE TRIBES</a:t>
            </a:r>
          </a:p>
          <a:p>
            <a:endParaRPr lang="en-US" dirty="0">
              <a:latin typeface="Iskoola Pota"/>
            </a:endParaRPr>
          </a:p>
        </p:txBody>
      </p:sp>
    </p:spTree>
    <p:extLst>
      <p:ext uri="{BB962C8B-B14F-4D97-AF65-F5344CB8AC3E}">
        <p14:creationId xmlns:p14="http://schemas.microsoft.com/office/powerpoint/2010/main" val="789269588"/>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304800" y="4114800"/>
            <a:ext cx="4953000" cy="1752600"/>
          </a:xfrm>
        </p:spPr>
        <p:txBody>
          <a:bodyPr>
            <a:noAutofit/>
          </a:bodyPr>
          <a:lstStyle/>
          <a:p>
            <a:r>
              <a:rPr lang="en-US" sz="4400" dirty="0" smtClean="0"/>
              <a:t>Planning, Self Evaluation</a:t>
            </a:r>
          </a:p>
        </p:txBody>
      </p:sp>
      <p:sp>
        <p:nvSpPr>
          <p:cNvPr id="2" name="Title 1"/>
          <p:cNvSpPr>
            <a:spLocks noGrp="1"/>
          </p:cNvSpPr>
          <p:nvPr>
            <p:ph type="ctrTitle"/>
          </p:nvPr>
        </p:nvSpPr>
        <p:spPr>
          <a:xfrm>
            <a:off x="609600" y="1524000"/>
            <a:ext cx="7772400" cy="1470025"/>
          </a:xfrm>
        </p:spPr>
        <p:txBody>
          <a:bodyPr>
            <a:normAutofit/>
          </a:bodyPr>
          <a:lstStyle/>
          <a:p>
            <a:r>
              <a:rPr lang="en-US" dirty="0" smtClean="0"/>
              <a:t>Entering Self Governance</a:t>
            </a:r>
            <a:endParaRPr lang="en-US" dirty="0"/>
          </a:p>
        </p:txBody>
      </p:sp>
      <p:pic>
        <p:nvPicPr>
          <p:cNvPr id="1028" name="Picture 4" descr="C:\Users\matthew.kallappa\AppData\Local\Microsoft\Windows\Temporary Internet Files\Content.IE5\Z3JS8TJ0\Eagle-2[1].pn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624945" y="3733800"/>
            <a:ext cx="3158719" cy="2232819"/>
          </a:xfrm>
          <a:prstGeom prst="rect">
            <a:avLst/>
          </a:prstGeom>
          <a:noFill/>
          <a:scene3d>
            <a:camera prst="orthographicFront">
              <a:rot lat="0" lon="11099999" rev="0"/>
            </a:camera>
            <a:lightRig rig="threePt" dir="t"/>
          </a:scene3d>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36607757"/>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273050"/>
            <a:ext cx="8153400" cy="946150"/>
          </a:xfrm>
        </p:spPr>
        <p:txBody>
          <a:bodyPr>
            <a:normAutofit/>
          </a:bodyPr>
          <a:lstStyle/>
          <a:p>
            <a:pPr algn="ctr"/>
            <a:r>
              <a:rPr lang="en-US" dirty="0" smtClean="0"/>
              <a:t>Self Evaluation Checklist</a:t>
            </a:r>
            <a:endParaRPr lang="en-US" dirty="0"/>
          </a:p>
        </p:txBody>
      </p:sp>
      <p:sp>
        <p:nvSpPr>
          <p:cNvPr id="4" name="Text Placeholder 3"/>
          <p:cNvSpPr>
            <a:spLocks noGrp="1"/>
          </p:cNvSpPr>
          <p:nvPr>
            <p:ph type="body" idx="1"/>
          </p:nvPr>
        </p:nvSpPr>
        <p:spPr>
          <a:xfrm>
            <a:off x="762000" y="1295400"/>
            <a:ext cx="7391400" cy="457200"/>
          </a:xfrm>
          <a:ln>
            <a:noFill/>
          </a:ln>
        </p:spPr>
        <p:txBody>
          <a:bodyPr/>
          <a:lstStyle/>
          <a:p>
            <a:pPr algn="ctr"/>
            <a:r>
              <a:rPr lang="en-US" dirty="0" smtClean="0"/>
              <a:t>Things to Consider &amp; Questions </a:t>
            </a:r>
            <a:r>
              <a:rPr lang="en-US" dirty="0"/>
              <a:t>to </a:t>
            </a:r>
            <a:r>
              <a:rPr lang="en-US" dirty="0" smtClean="0"/>
              <a:t>Ask</a:t>
            </a:r>
            <a:endParaRPr lang="en-US" dirty="0"/>
          </a:p>
        </p:txBody>
      </p:sp>
      <p:sp>
        <p:nvSpPr>
          <p:cNvPr id="3" name="Content Placeholder 2"/>
          <p:cNvSpPr>
            <a:spLocks noGrp="1"/>
          </p:cNvSpPr>
          <p:nvPr>
            <p:ph sz="half" idx="2"/>
          </p:nvPr>
        </p:nvSpPr>
        <p:spPr>
          <a:xfrm>
            <a:off x="381000" y="2057400"/>
            <a:ext cx="4419600" cy="4648200"/>
          </a:xfrm>
        </p:spPr>
        <p:txBody>
          <a:bodyPr>
            <a:normAutofit fontScale="92500" lnSpcReduction="20000"/>
          </a:bodyPr>
          <a:lstStyle/>
          <a:p>
            <a:r>
              <a:rPr lang="en-US" sz="2800" dirty="0"/>
              <a:t>Why Self Governance?</a:t>
            </a:r>
          </a:p>
          <a:p>
            <a:r>
              <a:rPr lang="en-US" sz="2800" dirty="0" smtClean="0"/>
              <a:t>Form an Exploratory Committee (</a:t>
            </a:r>
            <a:r>
              <a:rPr lang="en-US" sz="2800" dirty="0"/>
              <a:t>Tribal </a:t>
            </a:r>
            <a:r>
              <a:rPr lang="en-US" sz="2800" dirty="0" smtClean="0"/>
              <a:t>Leaders, </a:t>
            </a:r>
            <a:r>
              <a:rPr lang="en-US" sz="2800" dirty="0"/>
              <a:t>Grants Management Rep</a:t>
            </a:r>
            <a:r>
              <a:rPr lang="en-US" sz="2800" dirty="0" smtClean="0"/>
              <a:t>,  </a:t>
            </a:r>
            <a:r>
              <a:rPr lang="en-US" sz="2800" dirty="0"/>
              <a:t>Finance </a:t>
            </a:r>
            <a:r>
              <a:rPr lang="en-US" sz="2800" dirty="0" smtClean="0"/>
              <a:t>Rep)  </a:t>
            </a:r>
          </a:p>
          <a:p>
            <a:r>
              <a:rPr lang="en-US" sz="2800" dirty="0" smtClean="0"/>
              <a:t>Identify a Leader</a:t>
            </a:r>
            <a:endParaRPr lang="en-US" sz="2800" dirty="0"/>
          </a:p>
          <a:p>
            <a:r>
              <a:rPr lang="en-US" sz="2800" dirty="0"/>
              <a:t>Attend Training Before Transition</a:t>
            </a:r>
          </a:p>
          <a:p>
            <a:r>
              <a:rPr lang="en-US" sz="2800" dirty="0" smtClean="0"/>
              <a:t>Assess Strengths, Weaknesses, Opportunities and Threats (SWOT Analysis)</a:t>
            </a:r>
          </a:p>
          <a:p>
            <a:pPr lvl="1"/>
            <a:r>
              <a:rPr lang="en-US" dirty="0" smtClean="0"/>
              <a:t>Assess Internal Systems</a:t>
            </a:r>
          </a:p>
          <a:p>
            <a:pPr lvl="1"/>
            <a:r>
              <a:rPr lang="en-US" dirty="0" smtClean="0"/>
              <a:t>Management Policies</a:t>
            </a:r>
          </a:p>
          <a:p>
            <a:pPr lvl="1"/>
            <a:r>
              <a:rPr lang="en-US" dirty="0" smtClean="0"/>
              <a:t>Internal Controls</a:t>
            </a:r>
            <a:endParaRPr lang="en-US" dirty="0"/>
          </a:p>
        </p:txBody>
      </p:sp>
      <p:sp>
        <p:nvSpPr>
          <p:cNvPr id="6" name="Content Placeholder 5"/>
          <p:cNvSpPr>
            <a:spLocks noGrp="1"/>
          </p:cNvSpPr>
          <p:nvPr>
            <p:ph sz="half" idx="4"/>
          </p:nvPr>
        </p:nvSpPr>
        <p:spPr>
          <a:xfrm>
            <a:off x="4800600" y="2057400"/>
            <a:ext cx="4114800" cy="4076700"/>
          </a:xfrm>
        </p:spPr>
        <p:txBody>
          <a:bodyPr>
            <a:normAutofit lnSpcReduction="10000"/>
          </a:bodyPr>
          <a:lstStyle/>
          <a:p>
            <a:r>
              <a:rPr lang="en-US" dirty="0"/>
              <a:t>Assess Tribe’s Budget Management System</a:t>
            </a:r>
          </a:p>
          <a:p>
            <a:r>
              <a:rPr lang="en-US" dirty="0" smtClean="0"/>
              <a:t>Assess Program Dependence Level on BIA</a:t>
            </a:r>
          </a:p>
          <a:p>
            <a:r>
              <a:rPr lang="en-US" dirty="0" smtClean="0"/>
              <a:t>Assess Tribe’s Adaptability to Change</a:t>
            </a:r>
          </a:p>
          <a:p>
            <a:r>
              <a:rPr lang="en-US" dirty="0" smtClean="0"/>
              <a:t>How does Tribe communicate with its members?</a:t>
            </a:r>
          </a:p>
          <a:p>
            <a:r>
              <a:rPr lang="en-US" dirty="0" smtClean="0"/>
              <a:t>Prepare a Planning Report and Grade Your Tribe</a:t>
            </a:r>
          </a:p>
        </p:txBody>
      </p:sp>
    </p:spTree>
    <p:extLst>
      <p:ext uri="{BB962C8B-B14F-4D97-AF65-F5344CB8AC3E}">
        <p14:creationId xmlns:p14="http://schemas.microsoft.com/office/powerpoint/2010/main" val="412129537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additive="base">
                                        <p:cTn id="19"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additive="base">
                                        <p:cTn id="25"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3">
                                            <p:txEl>
                                              <p:pRg st="4" end="4"/>
                                            </p:txEl>
                                          </p:spTgt>
                                        </p:tgtEl>
                                        <p:attrNameLst>
                                          <p:attrName>style.visibility</p:attrName>
                                        </p:attrNameLst>
                                      </p:cBhvr>
                                      <p:to>
                                        <p:strVal val="visible"/>
                                      </p:to>
                                    </p:set>
                                    <p:anim calcmode="lin" valueType="num">
                                      <p:cBhvr additive="base">
                                        <p:cTn id="31" dur="5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3">
                                            <p:txEl>
                                              <p:pRg st="4" end="4"/>
                                            </p:txEl>
                                          </p:spTgt>
                                        </p:tgtEl>
                                        <p:attrNameLst>
                                          <p:attrName>ppt_y</p:attrName>
                                        </p:attrNameLst>
                                      </p:cBhvr>
                                      <p:tavLst>
                                        <p:tav tm="0">
                                          <p:val>
                                            <p:strVal val="1+#ppt_h/2"/>
                                          </p:val>
                                        </p:tav>
                                        <p:tav tm="100000">
                                          <p:val>
                                            <p:strVal val="#ppt_y"/>
                                          </p:val>
                                        </p:tav>
                                      </p:tavLst>
                                    </p:anim>
                                  </p:childTnLst>
                                </p:cTn>
                              </p:par>
                              <p:par>
                                <p:cTn id="33" presetID="2" presetClass="entr" presetSubtype="4" fill="hold" grpId="0" nodeType="withEffect">
                                  <p:stCondLst>
                                    <p:cond delay="0"/>
                                  </p:stCondLst>
                                  <p:childTnLst>
                                    <p:set>
                                      <p:cBhvr>
                                        <p:cTn id="34" dur="1" fill="hold">
                                          <p:stCondLst>
                                            <p:cond delay="0"/>
                                          </p:stCondLst>
                                        </p:cTn>
                                        <p:tgtEl>
                                          <p:spTgt spid="3">
                                            <p:txEl>
                                              <p:pRg st="5" end="5"/>
                                            </p:txEl>
                                          </p:spTgt>
                                        </p:tgtEl>
                                        <p:attrNameLst>
                                          <p:attrName>style.visibility</p:attrName>
                                        </p:attrNameLst>
                                      </p:cBhvr>
                                      <p:to>
                                        <p:strVal val="visible"/>
                                      </p:to>
                                    </p:set>
                                    <p:anim calcmode="lin" valueType="num">
                                      <p:cBhvr additive="base">
                                        <p:cTn id="35" dur="500" fill="hold"/>
                                        <p:tgtEl>
                                          <p:spTgt spid="3">
                                            <p:txEl>
                                              <p:pRg st="5" end="5"/>
                                            </p:txEl>
                                          </p:spTgt>
                                        </p:tgtEl>
                                        <p:attrNameLst>
                                          <p:attrName>ppt_x</p:attrName>
                                        </p:attrNameLst>
                                      </p:cBhvr>
                                      <p:tavLst>
                                        <p:tav tm="0">
                                          <p:val>
                                            <p:strVal val="#ppt_x"/>
                                          </p:val>
                                        </p:tav>
                                        <p:tav tm="100000">
                                          <p:val>
                                            <p:strVal val="#ppt_x"/>
                                          </p:val>
                                        </p:tav>
                                      </p:tavLst>
                                    </p:anim>
                                    <p:anim calcmode="lin" valueType="num">
                                      <p:cBhvr additive="base">
                                        <p:cTn id="36" dur="500" fill="hold"/>
                                        <p:tgtEl>
                                          <p:spTgt spid="3">
                                            <p:txEl>
                                              <p:pRg st="5" end="5"/>
                                            </p:txEl>
                                          </p:spTgt>
                                        </p:tgtEl>
                                        <p:attrNameLst>
                                          <p:attrName>ppt_y</p:attrName>
                                        </p:attrNameLst>
                                      </p:cBhvr>
                                      <p:tavLst>
                                        <p:tav tm="0">
                                          <p:val>
                                            <p:strVal val="1+#ppt_h/2"/>
                                          </p:val>
                                        </p:tav>
                                        <p:tav tm="100000">
                                          <p:val>
                                            <p:strVal val="#ppt_y"/>
                                          </p:val>
                                        </p:tav>
                                      </p:tavLst>
                                    </p:anim>
                                  </p:childTnLst>
                                </p:cTn>
                              </p:par>
                              <p:par>
                                <p:cTn id="37" presetID="2" presetClass="entr" presetSubtype="4" fill="hold" grpId="0" nodeType="withEffect">
                                  <p:stCondLst>
                                    <p:cond delay="0"/>
                                  </p:stCondLst>
                                  <p:childTnLst>
                                    <p:set>
                                      <p:cBhvr>
                                        <p:cTn id="38" dur="1" fill="hold">
                                          <p:stCondLst>
                                            <p:cond delay="0"/>
                                          </p:stCondLst>
                                        </p:cTn>
                                        <p:tgtEl>
                                          <p:spTgt spid="3">
                                            <p:txEl>
                                              <p:pRg st="6" end="6"/>
                                            </p:txEl>
                                          </p:spTgt>
                                        </p:tgtEl>
                                        <p:attrNameLst>
                                          <p:attrName>style.visibility</p:attrName>
                                        </p:attrNameLst>
                                      </p:cBhvr>
                                      <p:to>
                                        <p:strVal val="visible"/>
                                      </p:to>
                                    </p:set>
                                    <p:anim calcmode="lin" valueType="num">
                                      <p:cBhvr additive="base">
                                        <p:cTn id="39" dur="500" fill="hold"/>
                                        <p:tgtEl>
                                          <p:spTgt spid="3">
                                            <p:txEl>
                                              <p:pRg st="6" end="6"/>
                                            </p:txEl>
                                          </p:spTgt>
                                        </p:tgtEl>
                                        <p:attrNameLst>
                                          <p:attrName>ppt_x</p:attrName>
                                        </p:attrNameLst>
                                      </p:cBhvr>
                                      <p:tavLst>
                                        <p:tav tm="0">
                                          <p:val>
                                            <p:strVal val="#ppt_x"/>
                                          </p:val>
                                        </p:tav>
                                        <p:tav tm="100000">
                                          <p:val>
                                            <p:strVal val="#ppt_x"/>
                                          </p:val>
                                        </p:tav>
                                      </p:tavLst>
                                    </p:anim>
                                    <p:anim calcmode="lin" valueType="num">
                                      <p:cBhvr additive="base">
                                        <p:cTn id="40" dur="500" fill="hold"/>
                                        <p:tgtEl>
                                          <p:spTgt spid="3">
                                            <p:txEl>
                                              <p:pRg st="6" end="6"/>
                                            </p:txEl>
                                          </p:spTgt>
                                        </p:tgtEl>
                                        <p:attrNameLst>
                                          <p:attrName>ppt_y</p:attrName>
                                        </p:attrNameLst>
                                      </p:cBhvr>
                                      <p:tavLst>
                                        <p:tav tm="0">
                                          <p:val>
                                            <p:strVal val="1+#ppt_h/2"/>
                                          </p:val>
                                        </p:tav>
                                        <p:tav tm="100000">
                                          <p:val>
                                            <p:strVal val="#ppt_y"/>
                                          </p:val>
                                        </p:tav>
                                      </p:tavLst>
                                    </p:anim>
                                  </p:childTnLst>
                                </p:cTn>
                              </p:par>
                              <p:par>
                                <p:cTn id="41" presetID="2" presetClass="entr" presetSubtype="4" fill="hold" grpId="0" nodeType="withEffect">
                                  <p:stCondLst>
                                    <p:cond delay="0"/>
                                  </p:stCondLst>
                                  <p:childTnLst>
                                    <p:set>
                                      <p:cBhvr>
                                        <p:cTn id="42" dur="1" fill="hold">
                                          <p:stCondLst>
                                            <p:cond delay="0"/>
                                          </p:stCondLst>
                                        </p:cTn>
                                        <p:tgtEl>
                                          <p:spTgt spid="3">
                                            <p:txEl>
                                              <p:pRg st="7" end="7"/>
                                            </p:txEl>
                                          </p:spTgt>
                                        </p:tgtEl>
                                        <p:attrNameLst>
                                          <p:attrName>style.visibility</p:attrName>
                                        </p:attrNameLst>
                                      </p:cBhvr>
                                      <p:to>
                                        <p:strVal val="visible"/>
                                      </p:to>
                                    </p:set>
                                    <p:anim calcmode="lin" valueType="num">
                                      <p:cBhvr additive="base">
                                        <p:cTn id="43" dur="500" fill="hold"/>
                                        <p:tgtEl>
                                          <p:spTgt spid="3">
                                            <p:txEl>
                                              <p:pRg st="7" end="7"/>
                                            </p:txEl>
                                          </p:spTgt>
                                        </p:tgtEl>
                                        <p:attrNameLst>
                                          <p:attrName>ppt_x</p:attrName>
                                        </p:attrNameLst>
                                      </p:cBhvr>
                                      <p:tavLst>
                                        <p:tav tm="0">
                                          <p:val>
                                            <p:strVal val="#ppt_x"/>
                                          </p:val>
                                        </p:tav>
                                        <p:tav tm="100000">
                                          <p:val>
                                            <p:strVal val="#ppt_x"/>
                                          </p:val>
                                        </p:tav>
                                      </p:tavLst>
                                    </p:anim>
                                    <p:anim calcmode="lin" valueType="num">
                                      <p:cBhvr additive="base">
                                        <p:cTn id="44" dur="500" fill="hold"/>
                                        <p:tgtEl>
                                          <p:spTgt spid="3">
                                            <p:txEl>
                                              <p:pRg st="7" end="7"/>
                                            </p:txEl>
                                          </p:spTgt>
                                        </p:tgtEl>
                                        <p:attrNameLst>
                                          <p:attrName>ppt_y</p:attrName>
                                        </p:attrNameLst>
                                      </p:cBhvr>
                                      <p:tavLst>
                                        <p:tav tm="0">
                                          <p:val>
                                            <p:strVal val="1+#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ntr" presetSubtype="4" fill="hold" grpId="0" nodeType="clickEffect">
                                  <p:stCondLst>
                                    <p:cond delay="0"/>
                                  </p:stCondLst>
                                  <p:childTnLst>
                                    <p:set>
                                      <p:cBhvr>
                                        <p:cTn id="48" dur="1" fill="hold">
                                          <p:stCondLst>
                                            <p:cond delay="0"/>
                                          </p:stCondLst>
                                        </p:cTn>
                                        <p:tgtEl>
                                          <p:spTgt spid="6">
                                            <p:txEl>
                                              <p:pRg st="0" end="0"/>
                                            </p:txEl>
                                          </p:spTgt>
                                        </p:tgtEl>
                                        <p:attrNameLst>
                                          <p:attrName>style.visibility</p:attrName>
                                        </p:attrNameLst>
                                      </p:cBhvr>
                                      <p:to>
                                        <p:strVal val="visible"/>
                                      </p:to>
                                    </p:set>
                                    <p:anim calcmode="lin" valueType="num">
                                      <p:cBhvr additive="base">
                                        <p:cTn id="49" dur="500" fill="hold"/>
                                        <p:tgtEl>
                                          <p:spTgt spid="6">
                                            <p:txEl>
                                              <p:pRg st="0" end="0"/>
                                            </p:txEl>
                                          </p:spTgt>
                                        </p:tgtEl>
                                        <p:attrNameLst>
                                          <p:attrName>ppt_x</p:attrName>
                                        </p:attrNameLst>
                                      </p:cBhvr>
                                      <p:tavLst>
                                        <p:tav tm="0">
                                          <p:val>
                                            <p:strVal val="#ppt_x"/>
                                          </p:val>
                                        </p:tav>
                                        <p:tav tm="100000">
                                          <p:val>
                                            <p:strVal val="#ppt_x"/>
                                          </p:val>
                                        </p:tav>
                                      </p:tavLst>
                                    </p:anim>
                                    <p:anim calcmode="lin" valueType="num">
                                      <p:cBhvr additive="base">
                                        <p:cTn id="50" dur="500" fill="hold"/>
                                        <p:tgtEl>
                                          <p:spTgt spid="6">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51" fill="hold">
                      <p:stCondLst>
                        <p:cond delay="indefinite"/>
                      </p:stCondLst>
                      <p:childTnLst>
                        <p:par>
                          <p:cTn id="52" fill="hold">
                            <p:stCondLst>
                              <p:cond delay="0"/>
                            </p:stCondLst>
                            <p:childTnLst>
                              <p:par>
                                <p:cTn id="53" presetID="2" presetClass="entr" presetSubtype="4" fill="hold" grpId="0" nodeType="clickEffect">
                                  <p:stCondLst>
                                    <p:cond delay="0"/>
                                  </p:stCondLst>
                                  <p:childTnLst>
                                    <p:set>
                                      <p:cBhvr>
                                        <p:cTn id="54" dur="1" fill="hold">
                                          <p:stCondLst>
                                            <p:cond delay="0"/>
                                          </p:stCondLst>
                                        </p:cTn>
                                        <p:tgtEl>
                                          <p:spTgt spid="6">
                                            <p:txEl>
                                              <p:pRg st="1" end="1"/>
                                            </p:txEl>
                                          </p:spTgt>
                                        </p:tgtEl>
                                        <p:attrNameLst>
                                          <p:attrName>style.visibility</p:attrName>
                                        </p:attrNameLst>
                                      </p:cBhvr>
                                      <p:to>
                                        <p:strVal val="visible"/>
                                      </p:to>
                                    </p:set>
                                    <p:anim calcmode="lin" valueType="num">
                                      <p:cBhvr additive="base">
                                        <p:cTn id="55" dur="500" fill="hold"/>
                                        <p:tgtEl>
                                          <p:spTgt spid="6">
                                            <p:txEl>
                                              <p:pRg st="1" end="1"/>
                                            </p:txEl>
                                          </p:spTgt>
                                        </p:tgtEl>
                                        <p:attrNameLst>
                                          <p:attrName>ppt_x</p:attrName>
                                        </p:attrNameLst>
                                      </p:cBhvr>
                                      <p:tavLst>
                                        <p:tav tm="0">
                                          <p:val>
                                            <p:strVal val="#ppt_x"/>
                                          </p:val>
                                        </p:tav>
                                        <p:tav tm="100000">
                                          <p:val>
                                            <p:strVal val="#ppt_x"/>
                                          </p:val>
                                        </p:tav>
                                      </p:tavLst>
                                    </p:anim>
                                    <p:anim calcmode="lin" valueType="num">
                                      <p:cBhvr additive="base">
                                        <p:cTn id="56" dur="500" fill="hold"/>
                                        <p:tgtEl>
                                          <p:spTgt spid="6">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57" fill="hold">
                      <p:stCondLst>
                        <p:cond delay="indefinite"/>
                      </p:stCondLst>
                      <p:childTnLst>
                        <p:par>
                          <p:cTn id="58" fill="hold">
                            <p:stCondLst>
                              <p:cond delay="0"/>
                            </p:stCondLst>
                            <p:childTnLst>
                              <p:par>
                                <p:cTn id="59" presetID="2" presetClass="entr" presetSubtype="4" fill="hold" grpId="0" nodeType="clickEffect">
                                  <p:stCondLst>
                                    <p:cond delay="0"/>
                                  </p:stCondLst>
                                  <p:childTnLst>
                                    <p:set>
                                      <p:cBhvr>
                                        <p:cTn id="60" dur="1" fill="hold">
                                          <p:stCondLst>
                                            <p:cond delay="0"/>
                                          </p:stCondLst>
                                        </p:cTn>
                                        <p:tgtEl>
                                          <p:spTgt spid="6">
                                            <p:txEl>
                                              <p:pRg st="2" end="2"/>
                                            </p:txEl>
                                          </p:spTgt>
                                        </p:tgtEl>
                                        <p:attrNameLst>
                                          <p:attrName>style.visibility</p:attrName>
                                        </p:attrNameLst>
                                      </p:cBhvr>
                                      <p:to>
                                        <p:strVal val="visible"/>
                                      </p:to>
                                    </p:set>
                                    <p:anim calcmode="lin" valueType="num">
                                      <p:cBhvr additive="base">
                                        <p:cTn id="61" dur="500" fill="hold"/>
                                        <p:tgtEl>
                                          <p:spTgt spid="6">
                                            <p:txEl>
                                              <p:pRg st="2" end="2"/>
                                            </p:txEl>
                                          </p:spTgt>
                                        </p:tgtEl>
                                        <p:attrNameLst>
                                          <p:attrName>ppt_x</p:attrName>
                                        </p:attrNameLst>
                                      </p:cBhvr>
                                      <p:tavLst>
                                        <p:tav tm="0">
                                          <p:val>
                                            <p:strVal val="#ppt_x"/>
                                          </p:val>
                                        </p:tav>
                                        <p:tav tm="100000">
                                          <p:val>
                                            <p:strVal val="#ppt_x"/>
                                          </p:val>
                                        </p:tav>
                                      </p:tavLst>
                                    </p:anim>
                                    <p:anim calcmode="lin" valueType="num">
                                      <p:cBhvr additive="base">
                                        <p:cTn id="62" dur="500" fill="hold"/>
                                        <p:tgtEl>
                                          <p:spTgt spid="6">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63" fill="hold">
                      <p:stCondLst>
                        <p:cond delay="indefinite"/>
                      </p:stCondLst>
                      <p:childTnLst>
                        <p:par>
                          <p:cTn id="64" fill="hold">
                            <p:stCondLst>
                              <p:cond delay="0"/>
                            </p:stCondLst>
                            <p:childTnLst>
                              <p:par>
                                <p:cTn id="65" presetID="2" presetClass="entr" presetSubtype="4" fill="hold" grpId="0" nodeType="clickEffect">
                                  <p:stCondLst>
                                    <p:cond delay="0"/>
                                  </p:stCondLst>
                                  <p:childTnLst>
                                    <p:set>
                                      <p:cBhvr>
                                        <p:cTn id="66" dur="1" fill="hold">
                                          <p:stCondLst>
                                            <p:cond delay="0"/>
                                          </p:stCondLst>
                                        </p:cTn>
                                        <p:tgtEl>
                                          <p:spTgt spid="6">
                                            <p:txEl>
                                              <p:pRg st="3" end="3"/>
                                            </p:txEl>
                                          </p:spTgt>
                                        </p:tgtEl>
                                        <p:attrNameLst>
                                          <p:attrName>style.visibility</p:attrName>
                                        </p:attrNameLst>
                                      </p:cBhvr>
                                      <p:to>
                                        <p:strVal val="visible"/>
                                      </p:to>
                                    </p:set>
                                    <p:anim calcmode="lin" valueType="num">
                                      <p:cBhvr additive="base">
                                        <p:cTn id="67" dur="500" fill="hold"/>
                                        <p:tgtEl>
                                          <p:spTgt spid="6">
                                            <p:txEl>
                                              <p:pRg st="3" end="3"/>
                                            </p:txEl>
                                          </p:spTgt>
                                        </p:tgtEl>
                                        <p:attrNameLst>
                                          <p:attrName>ppt_x</p:attrName>
                                        </p:attrNameLst>
                                      </p:cBhvr>
                                      <p:tavLst>
                                        <p:tav tm="0">
                                          <p:val>
                                            <p:strVal val="#ppt_x"/>
                                          </p:val>
                                        </p:tav>
                                        <p:tav tm="100000">
                                          <p:val>
                                            <p:strVal val="#ppt_x"/>
                                          </p:val>
                                        </p:tav>
                                      </p:tavLst>
                                    </p:anim>
                                    <p:anim calcmode="lin" valueType="num">
                                      <p:cBhvr additive="base">
                                        <p:cTn id="68" dur="500" fill="hold"/>
                                        <p:tgtEl>
                                          <p:spTgt spid="6">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69" fill="hold">
                      <p:stCondLst>
                        <p:cond delay="indefinite"/>
                      </p:stCondLst>
                      <p:childTnLst>
                        <p:par>
                          <p:cTn id="70" fill="hold">
                            <p:stCondLst>
                              <p:cond delay="0"/>
                            </p:stCondLst>
                            <p:childTnLst>
                              <p:par>
                                <p:cTn id="71" presetID="2" presetClass="entr" presetSubtype="4" fill="hold" grpId="0" nodeType="clickEffect">
                                  <p:stCondLst>
                                    <p:cond delay="0"/>
                                  </p:stCondLst>
                                  <p:childTnLst>
                                    <p:set>
                                      <p:cBhvr>
                                        <p:cTn id="72" dur="1" fill="hold">
                                          <p:stCondLst>
                                            <p:cond delay="0"/>
                                          </p:stCondLst>
                                        </p:cTn>
                                        <p:tgtEl>
                                          <p:spTgt spid="6">
                                            <p:txEl>
                                              <p:pRg st="4" end="4"/>
                                            </p:txEl>
                                          </p:spTgt>
                                        </p:tgtEl>
                                        <p:attrNameLst>
                                          <p:attrName>style.visibility</p:attrName>
                                        </p:attrNameLst>
                                      </p:cBhvr>
                                      <p:to>
                                        <p:strVal val="visible"/>
                                      </p:to>
                                    </p:set>
                                    <p:anim calcmode="lin" valueType="num">
                                      <p:cBhvr additive="base">
                                        <p:cTn id="73" dur="500" fill="hold"/>
                                        <p:tgtEl>
                                          <p:spTgt spid="6">
                                            <p:txEl>
                                              <p:pRg st="4" end="4"/>
                                            </p:txEl>
                                          </p:spTgt>
                                        </p:tgtEl>
                                        <p:attrNameLst>
                                          <p:attrName>ppt_x</p:attrName>
                                        </p:attrNameLst>
                                      </p:cBhvr>
                                      <p:tavLst>
                                        <p:tav tm="0">
                                          <p:val>
                                            <p:strVal val="#ppt_x"/>
                                          </p:val>
                                        </p:tav>
                                        <p:tav tm="100000">
                                          <p:val>
                                            <p:strVal val="#ppt_x"/>
                                          </p:val>
                                        </p:tav>
                                      </p:tavLst>
                                    </p:anim>
                                    <p:anim calcmode="lin" valueType="num">
                                      <p:cBhvr additive="base">
                                        <p:cTn id="74" dur="500" fill="hold"/>
                                        <p:tgtEl>
                                          <p:spTgt spid="6">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6" grpId="0" build="p"/>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sz="quarter" idx="1"/>
            <p:extLst>
              <p:ext uri="{D42A27DB-BD31-4B8C-83A1-F6EECF244321}">
                <p14:modId xmlns:p14="http://schemas.microsoft.com/office/powerpoint/2010/main" val="634623586"/>
              </p:ext>
            </p:extLst>
          </p:nvPr>
        </p:nvGraphicFramePr>
        <p:xfrm>
          <a:off x="457200" y="762000"/>
          <a:ext cx="8229600" cy="581183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934144749"/>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a:xfrm>
            <a:off x="5440434" y="914400"/>
            <a:ext cx="586803" cy="4876397"/>
          </a:xfrm>
        </p:spPr>
        <p:txBody>
          <a:bodyPr vert="vert270">
            <a:noAutofit/>
          </a:bodyPr>
          <a:lstStyle/>
          <a:p>
            <a:r>
              <a:rPr lang="en-US" sz="2400" dirty="0" smtClean="0"/>
              <a:t>PLANNING, PLANNING, PLANNING</a:t>
            </a:r>
            <a:endParaRPr lang="en-US" sz="2400" dirty="0"/>
          </a:p>
        </p:txBody>
      </p:sp>
      <p:sp>
        <p:nvSpPr>
          <p:cNvPr id="9" name="Text Placeholder 8"/>
          <p:cNvSpPr>
            <a:spLocks noGrp="1"/>
          </p:cNvSpPr>
          <p:nvPr>
            <p:ph type="body" sz="half" idx="2"/>
          </p:nvPr>
        </p:nvSpPr>
        <p:spPr>
          <a:xfrm>
            <a:off x="6096000" y="2286000"/>
            <a:ext cx="2590800" cy="2285597"/>
          </a:xfrm>
          <a:solidFill>
            <a:schemeClr val="accent6">
              <a:lumMod val="20000"/>
              <a:lumOff val="80000"/>
            </a:schemeClr>
          </a:solidFill>
        </p:spPr>
        <p:txBody>
          <a:bodyPr anchor="ctr">
            <a:normAutofit/>
          </a:bodyPr>
          <a:lstStyle/>
          <a:p>
            <a:pPr algn="ctr"/>
            <a:endParaRPr lang="en-US" sz="2400" dirty="0" smtClean="0"/>
          </a:p>
          <a:p>
            <a:pPr algn="ctr"/>
            <a:r>
              <a:rPr lang="en-US" sz="2400" dirty="0" smtClean="0">
                <a:cs typeface="Arial" panose="020B0604020202020204" pitchFamily="34" charset="0"/>
              </a:rPr>
              <a:t>YDSP’S </a:t>
            </a:r>
          </a:p>
          <a:p>
            <a:pPr algn="ctr"/>
            <a:r>
              <a:rPr lang="en-US" sz="2400" dirty="0" smtClean="0">
                <a:cs typeface="Arial" panose="020B0604020202020204" pitchFamily="34" charset="0"/>
              </a:rPr>
              <a:t>SELF GOVERNANCE JOURNEY</a:t>
            </a:r>
          </a:p>
          <a:p>
            <a:pPr marL="342900" indent="-342900">
              <a:buFont typeface="Arial" panose="020B0604020202020204" pitchFamily="34" charset="0"/>
              <a:buChar char="•"/>
            </a:pPr>
            <a:endParaRPr lang="en-US" sz="2400" dirty="0"/>
          </a:p>
        </p:txBody>
      </p:sp>
      <p:pic>
        <p:nvPicPr>
          <p:cNvPr id="1026" name="Picture 2"/>
          <p:cNvPicPr>
            <a:picLocks noGrp="1" noChangeAspect="1" noChangeArrowheads="1"/>
          </p:cNvPicPr>
          <p:nvPr>
            <p:ph type="pic" idx="1"/>
          </p:nvPr>
        </p:nvPicPr>
        <p:blipFill rotWithShape="1">
          <a:blip r:embed="rId2">
            <a:extLst>
              <a:ext uri="{28A0092B-C50C-407E-A947-70E740481C1C}">
                <a14:useLocalDpi xmlns:a14="http://schemas.microsoft.com/office/drawing/2010/main" val="0"/>
              </a:ext>
            </a:extLst>
          </a:blip>
          <a:srcRect l="18750" t="17093" r="51739" b="14070"/>
          <a:stretch/>
        </p:blipFill>
        <p:spPr bwMode="auto">
          <a:xfrm>
            <a:off x="685800" y="705056"/>
            <a:ext cx="3962400" cy="5390943"/>
          </a:xfrm>
          <a:prstGeom prst="rect">
            <a:avLst/>
          </a:prstGeom>
          <a:noFill/>
          <a:ln w="9525">
            <a:solidFill>
              <a:schemeClr val="tx1"/>
            </a:solidFill>
            <a:miter lim="800000"/>
            <a:headEnd/>
            <a:tailEnd/>
          </a:ln>
          <a:extLst>
            <a:ext uri="{909E8E84-426E-40DD-AFC4-6F175D3DCCD1}">
              <a14:hiddenFill xmlns:a14="http://schemas.microsoft.com/office/drawing/2010/main">
                <a:solidFill>
                  <a:schemeClr val="accent1"/>
                </a:solidFill>
              </a14:hiddenFill>
            </a:ext>
          </a:extLst>
        </p:spPr>
      </p:pic>
    </p:spTree>
    <p:extLst>
      <p:ext uri="{BB962C8B-B14F-4D97-AF65-F5344CB8AC3E}">
        <p14:creationId xmlns:p14="http://schemas.microsoft.com/office/powerpoint/2010/main" val="2926011063"/>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5638800" y="1086342"/>
            <a:ext cx="3383280" cy="877824"/>
          </a:xfrm>
          <a:solidFill>
            <a:schemeClr val="accent1">
              <a:lumMod val="20000"/>
              <a:lumOff val="80000"/>
            </a:schemeClr>
          </a:solidFill>
        </p:spPr>
        <p:txBody>
          <a:bodyPr>
            <a:normAutofit/>
          </a:bodyPr>
          <a:lstStyle/>
          <a:p>
            <a:pPr algn="ctr"/>
            <a:r>
              <a:rPr lang="en-US" sz="2400" dirty="0"/>
              <a:t>PLANNING REPORT REVELATIONS</a:t>
            </a:r>
          </a:p>
        </p:txBody>
      </p:sp>
      <p:sp>
        <p:nvSpPr>
          <p:cNvPr id="8" name="Text Placeholder 8"/>
          <p:cNvSpPr>
            <a:spLocks noGrp="1"/>
          </p:cNvSpPr>
          <p:nvPr>
            <p:ph type="body" idx="2"/>
          </p:nvPr>
        </p:nvSpPr>
        <p:spPr>
          <a:xfrm>
            <a:off x="5638800" y="1964166"/>
            <a:ext cx="3383280" cy="4617720"/>
          </a:xfrm>
        </p:spPr>
        <p:txBody>
          <a:bodyPr>
            <a:normAutofit lnSpcReduction="10000"/>
          </a:bodyPr>
          <a:lstStyle/>
          <a:p>
            <a:pPr marL="342900" indent="-342900">
              <a:buFont typeface="Arial" panose="020B0604020202020204" pitchFamily="34" charset="0"/>
              <a:buChar char="•"/>
            </a:pPr>
            <a:r>
              <a:rPr lang="en-US" sz="2400" dirty="0">
                <a:cs typeface="Arial" panose="020B0604020202020204" pitchFamily="34" charset="0"/>
              </a:rPr>
              <a:t>STRATEGIC PLANNERS</a:t>
            </a:r>
          </a:p>
          <a:p>
            <a:pPr marL="342900" indent="-342900">
              <a:buFont typeface="Arial" panose="020B0604020202020204" pitchFamily="34" charset="0"/>
              <a:buChar char="•"/>
            </a:pPr>
            <a:r>
              <a:rPr lang="en-US" sz="2400" dirty="0">
                <a:cs typeface="Arial" panose="020B0604020202020204" pitchFamily="34" charset="0"/>
              </a:rPr>
              <a:t>RESPONSIBLE CONTRACTORS</a:t>
            </a:r>
          </a:p>
          <a:p>
            <a:pPr marL="342900" indent="-342900">
              <a:buFont typeface="Arial" panose="020B0604020202020204" pitchFamily="34" charset="0"/>
              <a:buChar char="•"/>
            </a:pPr>
            <a:r>
              <a:rPr lang="en-US" sz="2400" dirty="0">
                <a:cs typeface="Arial" panose="020B0604020202020204" pitchFamily="34" charset="0"/>
              </a:rPr>
              <a:t>EVIDENCE BASED FOCUS</a:t>
            </a:r>
          </a:p>
          <a:p>
            <a:pPr marL="342900" indent="-342900">
              <a:buFont typeface="Arial" panose="020B0604020202020204" pitchFamily="34" charset="0"/>
              <a:buChar char="•"/>
            </a:pPr>
            <a:r>
              <a:rPr lang="en-US" sz="2400" dirty="0">
                <a:cs typeface="Arial" panose="020B0604020202020204" pitchFamily="34" charset="0"/>
              </a:rPr>
              <a:t>EXPERIENCED</a:t>
            </a:r>
          </a:p>
          <a:p>
            <a:pPr marL="342900" indent="-342900">
              <a:buFont typeface="Arial" panose="020B0604020202020204" pitchFamily="34" charset="0"/>
              <a:buChar char="•"/>
            </a:pPr>
            <a:r>
              <a:rPr lang="en-US" sz="2400" dirty="0">
                <a:cs typeface="Arial" panose="020B0604020202020204" pitchFamily="34" charset="0"/>
              </a:rPr>
              <a:t>FORMAL SYSTEMS</a:t>
            </a:r>
          </a:p>
          <a:p>
            <a:pPr marL="342900" indent="-342900">
              <a:buFont typeface="Arial" panose="020B0604020202020204" pitchFamily="34" charset="0"/>
              <a:buChar char="•"/>
            </a:pPr>
            <a:r>
              <a:rPr lang="en-US" sz="2400" dirty="0">
                <a:cs typeface="Arial" panose="020B0604020202020204" pitchFamily="34" charset="0"/>
              </a:rPr>
              <a:t>POLICIES</a:t>
            </a:r>
          </a:p>
          <a:p>
            <a:pPr marL="342900" indent="-342900">
              <a:buFont typeface="Arial" panose="020B0604020202020204" pitchFamily="34" charset="0"/>
              <a:buChar char="•"/>
            </a:pPr>
            <a:r>
              <a:rPr lang="en-US" sz="2400" dirty="0">
                <a:cs typeface="Arial" panose="020B0604020202020204" pitchFamily="34" charset="0"/>
              </a:rPr>
              <a:t>BUDGET PRIORITIES</a:t>
            </a:r>
          </a:p>
          <a:p>
            <a:pPr marL="342900" indent="-342900">
              <a:buFont typeface="Arial" panose="020B0604020202020204" pitchFamily="34" charset="0"/>
              <a:buChar char="•"/>
            </a:pPr>
            <a:r>
              <a:rPr lang="en-US" sz="2400" dirty="0">
                <a:cs typeface="Arial" panose="020B0604020202020204" pitchFamily="34" charset="0"/>
              </a:rPr>
              <a:t>SUPPORTIVE LEADERS</a:t>
            </a:r>
          </a:p>
          <a:p>
            <a:pPr marL="342900" indent="-342900">
              <a:buFont typeface="Arial" panose="020B0604020202020204" pitchFamily="34" charset="0"/>
              <a:buChar char="•"/>
            </a:pPr>
            <a:r>
              <a:rPr lang="en-US" sz="2400" dirty="0">
                <a:cs typeface="Arial" panose="020B0604020202020204" pitchFamily="34" charset="0"/>
              </a:rPr>
              <a:t>INNOVATORS</a:t>
            </a:r>
          </a:p>
          <a:p>
            <a:pPr marL="342900" indent="-342900">
              <a:buFont typeface="Arial" panose="020B0604020202020204" pitchFamily="34" charset="0"/>
              <a:buChar char="•"/>
            </a:pPr>
            <a:endParaRPr lang="en-US" sz="2400" dirty="0">
              <a:latin typeface="Calibri" panose="020F0502020204030204" pitchFamily="34" charset="0"/>
            </a:endParaRPr>
          </a:p>
          <a:p>
            <a:pPr marL="342900" indent="-342900">
              <a:buFont typeface="Arial" panose="020B0604020202020204" pitchFamily="34" charset="0"/>
              <a:buChar char="•"/>
            </a:pPr>
            <a:endParaRPr lang="en-US" sz="2400" dirty="0">
              <a:latin typeface="Calibri" panose="020F0502020204030204" pitchFamily="34" charset="0"/>
            </a:endParaRPr>
          </a:p>
        </p:txBody>
      </p:sp>
      <p:pic>
        <p:nvPicPr>
          <p:cNvPr id="5" name="Content Placeholder 4" descr="TOC_insert (002).pdf - Adobe Acrobat"/>
          <p:cNvPicPr>
            <a:picLocks noGrp="1" noChangeAspect="1"/>
          </p:cNvPicPr>
          <p:nvPr>
            <p:ph sz="half" idx="1"/>
          </p:nvPr>
        </p:nvPicPr>
        <p:blipFill rotWithShape="1">
          <a:blip r:embed="rId3" cstate="print">
            <a:extLst>
              <a:ext uri="{BEBA8EAE-BF5A-486C-A8C5-ECC9F3942E4B}">
                <a14:imgProps xmlns:a14="http://schemas.microsoft.com/office/drawing/2010/main">
                  <a14:imgLayer r:embed="rId4">
                    <a14:imgEffect>
                      <a14:sharpenSoften amount="25000"/>
                    </a14:imgEffect>
                    <a14:imgEffect>
                      <a14:colorTemperature colorTemp="5300"/>
                    </a14:imgEffect>
                  </a14:imgLayer>
                </a14:imgProps>
              </a:ext>
              <a:ext uri="{28A0092B-C50C-407E-A947-70E740481C1C}">
                <a14:useLocalDpi xmlns:a14="http://schemas.microsoft.com/office/drawing/2010/main" val="0"/>
              </a:ext>
            </a:extLst>
          </a:blip>
          <a:srcRect l="4480" t="16282" r="2925" b="11732"/>
          <a:stretch/>
        </p:blipFill>
        <p:spPr>
          <a:xfrm>
            <a:off x="381000" y="1101971"/>
            <a:ext cx="5029199" cy="5298829"/>
          </a:xfrm>
        </p:spPr>
      </p:pic>
    </p:spTree>
    <p:extLst>
      <p:ext uri="{BB962C8B-B14F-4D97-AF65-F5344CB8AC3E}">
        <p14:creationId xmlns:p14="http://schemas.microsoft.com/office/powerpoint/2010/main" val="3727515679"/>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 Placeholder 8"/>
          <p:cNvSpPr>
            <a:spLocks noGrp="1"/>
          </p:cNvSpPr>
          <p:nvPr>
            <p:ph type="body" sz="half" idx="2"/>
          </p:nvPr>
        </p:nvSpPr>
        <p:spPr>
          <a:xfrm>
            <a:off x="762000" y="4800600"/>
            <a:ext cx="8153400" cy="1447800"/>
          </a:xfrm>
          <a:solidFill>
            <a:schemeClr val="accent6">
              <a:lumMod val="20000"/>
              <a:lumOff val="80000"/>
            </a:schemeClr>
          </a:solidFill>
        </p:spPr>
        <p:txBody>
          <a:bodyPr anchor="ctr">
            <a:normAutofit/>
          </a:bodyPr>
          <a:lstStyle/>
          <a:p>
            <a:pPr algn="ctr"/>
            <a:endParaRPr lang="en-US" sz="2400" dirty="0"/>
          </a:p>
          <a:p>
            <a:pPr algn="ctr"/>
            <a:r>
              <a:rPr lang="en-US" sz="2400" dirty="0">
                <a:cs typeface="Arial" panose="020B0604020202020204" pitchFamily="34" charset="0"/>
              </a:rPr>
              <a:t>Map Evidence of Readiness</a:t>
            </a:r>
          </a:p>
          <a:p>
            <a:pPr marL="342900" indent="-342900">
              <a:buFont typeface="Arial" panose="020B0604020202020204" pitchFamily="34" charset="0"/>
              <a:buChar char="•"/>
            </a:pPr>
            <a:endParaRPr lang="en-US" sz="2400" dirty="0"/>
          </a:p>
        </p:txBody>
      </p:sp>
      <p:graphicFrame>
        <p:nvGraphicFramePr>
          <p:cNvPr id="2" name="Diagram 1"/>
          <p:cNvGraphicFramePr/>
          <p:nvPr>
            <p:extLst>
              <p:ext uri="{D42A27DB-BD31-4B8C-83A1-F6EECF244321}">
                <p14:modId xmlns:p14="http://schemas.microsoft.com/office/powerpoint/2010/main" val="1227009748"/>
              </p:ext>
            </p:extLst>
          </p:nvPr>
        </p:nvGraphicFramePr>
        <p:xfrm>
          <a:off x="381000" y="914400"/>
          <a:ext cx="8610600" cy="37846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490060039"/>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5486400" y="1828800"/>
            <a:ext cx="3383280" cy="877824"/>
          </a:xfrm>
          <a:solidFill>
            <a:schemeClr val="accent1">
              <a:lumMod val="20000"/>
              <a:lumOff val="80000"/>
            </a:schemeClr>
          </a:solidFill>
        </p:spPr>
        <p:txBody>
          <a:bodyPr>
            <a:normAutofit/>
          </a:bodyPr>
          <a:lstStyle/>
          <a:p>
            <a:pPr algn="ctr"/>
            <a:r>
              <a:rPr lang="en-US" sz="3500" dirty="0" smtClean="0">
                <a:latin typeface="Calibri" panose="020F0502020204030204" pitchFamily="34" charset="0"/>
              </a:rPr>
              <a:t>VISION</a:t>
            </a:r>
            <a:endParaRPr lang="en-US" sz="3500" dirty="0">
              <a:latin typeface="Calibri" panose="020F0502020204030204" pitchFamily="34" charset="0"/>
            </a:endParaRPr>
          </a:p>
        </p:txBody>
      </p:sp>
      <p:sp>
        <p:nvSpPr>
          <p:cNvPr id="5" name="Content Placeholder 4"/>
          <p:cNvSpPr>
            <a:spLocks noGrp="1"/>
          </p:cNvSpPr>
          <p:nvPr>
            <p:ph sz="half" idx="1"/>
          </p:nvPr>
        </p:nvSpPr>
        <p:spPr>
          <a:xfrm>
            <a:off x="228600" y="1447800"/>
            <a:ext cx="5181600" cy="4495800"/>
          </a:xfrm>
        </p:spPr>
        <p:txBody>
          <a:bodyPr/>
          <a:lstStyle/>
          <a:p>
            <a:pPr marL="109728" indent="0">
              <a:buNone/>
            </a:pPr>
            <a:endParaRPr lang="en-US" dirty="0" smtClean="0">
              <a:latin typeface="Calibri" panose="020F0502020204030204" pitchFamily="34" charset="0"/>
            </a:endParaRPr>
          </a:p>
          <a:p>
            <a:pPr marL="109728" indent="0">
              <a:buNone/>
            </a:pPr>
            <a:r>
              <a:rPr lang="en-US" sz="3200" dirty="0" smtClean="0">
                <a:cs typeface="Arial" panose="020B0604020202020204" pitchFamily="34" charset="0"/>
              </a:rPr>
              <a:t>“It </a:t>
            </a:r>
            <a:r>
              <a:rPr lang="en-US" sz="3200" dirty="0">
                <a:cs typeface="Arial" panose="020B0604020202020204" pitchFamily="34" charset="0"/>
              </a:rPr>
              <a:t>is the Pueblo’s vision </a:t>
            </a:r>
            <a:r>
              <a:rPr lang="en-US" sz="3200" dirty="0" smtClean="0">
                <a:cs typeface="Arial" panose="020B0604020202020204" pitchFamily="34" charset="0"/>
              </a:rPr>
              <a:t>to </a:t>
            </a:r>
            <a:r>
              <a:rPr lang="en-US" sz="3200" dirty="0">
                <a:cs typeface="Arial" panose="020B0604020202020204" pitchFamily="34" charset="0"/>
              </a:rPr>
              <a:t>become a self-governed, self-sufficient, sovereign government with vibrant cultural practices and advanced educational, </a:t>
            </a:r>
            <a:r>
              <a:rPr lang="en-US" sz="3200" dirty="0" smtClean="0">
                <a:cs typeface="Arial" panose="020B0604020202020204" pitchFamily="34" charset="0"/>
              </a:rPr>
              <a:t> social </a:t>
            </a:r>
            <a:r>
              <a:rPr lang="en-US" sz="3200" dirty="0">
                <a:cs typeface="Arial" panose="020B0604020202020204" pitchFamily="34" charset="0"/>
              </a:rPr>
              <a:t>and economic </a:t>
            </a:r>
            <a:r>
              <a:rPr lang="en-US" sz="3200" dirty="0" smtClean="0">
                <a:cs typeface="Arial" panose="020B0604020202020204" pitchFamily="34" charset="0"/>
              </a:rPr>
              <a:t>opportunities.”</a:t>
            </a:r>
            <a:endParaRPr lang="en-US" sz="3200" dirty="0">
              <a:cs typeface="Arial" panose="020B0604020202020204" pitchFamily="34" charset="0"/>
            </a:endParaRPr>
          </a:p>
        </p:txBody>
      </p:sp>
    </p:spTree>
    <p:extLst>
      <p:ext uri="{BB962C8B-B14F-4D97-AF65-F5344CB8AC3E}">
        <p14:creationId xmlns:p14="http://schemas.microsoft.com/office/powerpoint/2010/main" val="3581363462"/>
      </p:ext>
    </p:extLst>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19741" y="457200"/>
            <a:ext cx="8229600" cy="838200"/>
          </a:xfrm>
        </p:spPr>
        <p:txBody>
          <a:bodyPr/>
          <a:lstStyle/>
          <a:p>
            <a:pPr algn="ctr"/>
            <a:r>
              <a:rPr lang="en-US" dirty="0" smtClean="0"/>
              <a:t>Self Governance Team</a:t>
            </a:r>
            <a:endParaRPr lang="en-US" dirty="0"/>
          </a:p>
        </p:txBody>
      </p:sp>
      <p:sp>
        <p:nvSpPr>
          <p:cNvPr id="3" name="Content Placeholder 2"/>
          <p:cNvSpPr>
            <a:spLocks noGrp="1"/>
          </p:cNvSpPr>
          <p:nvPr>
            <p:ph sz="quarter" idx="1"/>
          </p:nvPr>
        </p:nvSpPr>
        <p:spPr>
          <a:xfrm>
            <a:off x="304800" y="2184298"/>
            <a:ext cx="4282440" cy="3804770"/>
          </a:xfrm>
        </p:spPr>
        <p:txBody>
          <a:bodyPr>
            <a:normAutofit/>
          </a:bodyPr>
          <a:lstStyle/>
          <a:p>
            <a:r>
              <a:rPr lang="en-US" sz="2400" dirty="0" smtClean="0">
                <a:cs typeface="Arial" panose="020B0604020202020204" pitchFamily="34" charset="0"/>
              </a:rPr>
              <a:t>Identify Lead</a:t>
            </a:r>
          </a:p>
          <a:p>
            <a:r>
              <a:rPr lang="en-US" sz="2400" dirty="0" smtClean="0">
                <a:cs typeface="Arial" panose="020B0604020202020204" pitchFamily="34" charset="0"/>
              </a:rPr>
              <a:t>Identify Roles</a:t>
            </a:r>
          </a:p>
          <a:p>
            <a:r>
              <a:rPr lang="en-US" sz="2400" dirty="0" smtClean="0">
                <a:cs typeface="Arial" panose="020B0604020202020204" pitchFamily="34" charset="0"/>
              </a:rPr>
              <a:t>Create Redundancy</a:t>
            </a:r>
          </a:p>
          <a:p>
            <a:r>
              <a:rPr lang="en-US" sz="2400" dirty="0" smtClean="0">
                <a:cs typeface="Arial" panose="020B0604020202020204" pitchFamily="34" charset="0"/>
              </a:rPr>
              <a:t>Set Internal Controls for Accountability</a:t>
            </a:r>
          </a:p>
          <a:p>
            <a:r>
              <a:rPr lang="en-US" sz="2400" dirty="0" smtClean="0">
                <a:cs typeface="Arial" panose="020B0604020202020204" pitchFamily="34" charset="0"/>
              </a:rPr>
              <a:t>Impose Self Monitoring/Compliance </a:t>
            </a:r>
          </a:p>
          <a:p>
            <a:r>
              <a:rPr lang="en-US" sz="2400" dirty="0" smtClean="0">
                <a:cs typeface="Arial" panose="020B0604020202020204" pitchFamily="34" charset="0"/>
              </a:rPr>
              <a:t>Report to Community</a:t>
            </a:r>
            <a:endParaRPr lang="en-US" sz="2400" dirty="0">
              <a:cs typeface="Arial" panose="020B0604020202020204" pitchFamily="34" charset="0"/>
            </a:endParaRPr>
          </a:p>
        </p:txBody>
      </p:sp>
      <p:grpSp>
        <p:nvGrpSpPr>
          <p:cNvPr id="18" name="Group 17"/>
          <p:cNvGrpSpPr/>
          <p:nvPr/>
        </p:nvGrpSpPr>
        <p:grpSpPr>
          <a:xfrm>
            <a:off x="3124200" y="1371600"/>
            <a:ext cx="6019800" cy="5098473"/>
            <a:chOff x="4390662" y="2790748"/>
            <a:chExt cx="4624303" cy="3848073"/>
          </a:xfrm>
        </p:grpSpPr>
        <p:sp>
          <p:nvSpPr>
            <p:cNvPr id="7" name="Oval 6"/>
            <p:cNvSpPr/>
            <p:nvPr/>
          </p:nvSpPr>
          <p:spPr>
            <a:xfrm>
              <a:off x="5770693" y="3463620"/>
              <a:ext cx="1468306" cy="1490686"/>
            </a:xfrm>
            <a:prstGeom prst="ellipse">
              <a:avLst/>
            </a:prstGeom>
            <a:scene3d>
              <a:camera prst="orthographicFront"/>
              <a:lightRig rig="flat" dir="t"/>
            </a:scene3d>
            <a:sp3d prstMaterial="plastic">
              <a:bevelT w="120900" h="88900"/>
              <a:bevelB w="88900" h="31750" prst="angle"/>
            </a:sp3d>
          </p:spPr>
          <p:style>
            <a:lnRef idx="0">
              <a:schemeClr val="lt1">
                <a:hueOff val="0"/>
                <a:satOff val="0"/>
                <a:lumOff val="0"/>
                <a:alphaOff val="0"/>
              </a:schemeClr>
            </a:lnRef>
            <a:fillRef idx="1">
              <a:schemeClr val="accent1">
                <a:alpha val="50000"/>
                <a:hueOff val="0"/>
                <a:satOff val="0"/>
                <a:lumOff val="0"/>
                <a:alphaOff val="0"/>
              </a:schemeClr>
            </a:fillRef>
            <a:effectRef idx="1">
              <a:schemeClr val="accent1">
                <a:alpha val="50000"/>
                <a:hueOff val="0"/>
                <a:satOff val="0"/>
                <a:lumOff val="0"/>
                <a:alphaOff val="0"/>
              </a:schemeClr>
            </a:effectRef>
            <a:fontRef idx="minor">
              <a:schemeClr val="tx1"/>
            </a:fontRef>
          </p:style>
        </p:sp>
        <p:sp>
          <p:nvSpPr>
            <p:cNvPr id="8" name="Freeform 7"/>
            <p:cNvSpPr/>
            <p:nvPr/>
          </p:nvSpPr>
          <p:spPr>
            <a:xfrm>
              <a:off x="5817586" y="2790748"/>
              <a:ext cx="1378915" cy="798140"/>
            </a:xfrm>
            <a:custGeom>
              <a:avLst/>
              <a:gdLst>
                <a:gd name="connsiteX0" fmla="*/ 0 w 1378915"/>
                <a:gd name="connsiteY0" fmla="*/ 0 h 798140"/>
                <a:gd name="connsiteX1" fmla="*/ 1378915 w 1378915"/>
                <a:gd name="connsiteY1" fmla="*/ 0 h 798140"/>
                <a:gd name="connsiteX2" fmla="*/ 1378915 w 1378915"/>
                <a:gd name="connsiteY2" fmla="*/ 798140 h 798140"/>
                <a:gd name="connsiteX3" fmla="*/ 0 w 1378915"/>
                <a:gd name="connsiteY3" fmla="*/ 798140 h 798140"/>
                <a:gd name="connsiteX4" fmla="*/ 0 w 1378915"/>
                <a:gd name="connsiteY4" fmla="*/ 0 h 79814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378915" h="798140">
                  <a:moveTo>
                    <a:pt x="0" y="0"/>
                  </a:moveTo>
                  <a:lnTo>
                    <a:pt x="1378915" y="0"/>
                  </a:lnTo>
                  <a:lnTo>
                    <a:pt x="1378915" y="798140"/>
                  </a:lnTo>
                  <a:lnTo>
                    <a:pt x="0" y="798140"/>
                  </a:lnTo>
                  <a:lnTo>
                    <a:pt x="0" y="0"/>
                  </a:lnTo>
                  <a:close/>
                </a:path>
              </a:pathLst>
            </a:custGeom>
            <a:noFill/>
            <a:ln>
              <a:noFill/>
            </a:ln>
            <a:sp3d/>
          </p:spPr>
          <p:style>
            <a:lnRef idx="0">
              <a:scrgbClr r="0" g="0" b="0"/>
            </a:lnRef>
            <a:fillRef idx="0">
              <a:scrgbClr r="0" g="0" b="0"/>
            </a:fillRef>
            <a:effectRef idx="0">
              <a:schemeClr val="lt1">
                <a:alpha val="0"/>
                <a:hueOff val="0"/>
                <a:satOff val="0"/>
                <a:lumOff val="0"/>
                <a:alphaOff val="0"/>
              </a:schemeClr>
            </a:effectRef>
            <a:fontRef idx="minor">
              <a:schemeClr val="tx1">
                <a:hueOff val="0"/>
                <a:satOff val="0"/>
                <a:lumOff val="0"/>
                <a:alphaOff val="0"/>
              </a:schemeClr>
            </a:fontRef>
          </p:style>
          <p:txBody>
            <a:bodyPr spcFirstLastPara="0" vert="horz" wrap="square" lIns="0" tIns="0" rIns="0" bIns="0" numCol="1" spcCol="1270" anchor="ctr" anchorCtr="0">
              <a:noAutofit/>
            </a:bodyPr>
            <a:lstStyle/>
            <a:p>
              <a:pPr lvl="0" algn="ctr" defTabSz="755650">
                <a:lnSpc>
                  <a:spcPct val="90000"/>
                </a:lnSpc>
                <a:spcBef>
                  <a:spcPct val="0"/>
                </a:spcBef>
                <a:spcAft>
                  <a:spcPct val="35000"/>
                </a:spcAft>
              </a:pPr>
              <a:r>
                <a:rPr lang="en-US" sz="1700" kern="1200" dirty="0" smtClean="0">
                  <a:cs typeface="Arial" panose="020B0604020202020204" pitchFamily="34" charset="0"/>
                </a:rPr>
                <a:t>TRIBAL</a:t>
              </a:r>
            </a:p>
            <a:p>
              <a:pPr lvl="0" algn="ctr" defTabSz="755650">
                <a:lnSpc>
                  <a:spcPct val="90000"/>
                </a:lnSpc>
                <a:spcBef>
                  <a:spcPct val="0"/>
                </a:spcBef>
                <a:spcAft>
                  <a:spcPct val="35000"/>
                </a:spcAft>
              </a:pPr>
              <a:r>
                <a:rPr lang="en-US" sz="1700" kern="1200" dirty="0" smtClean="0">
                  <a:cs typeface="Arial" panose="020B0604020202020204" pitchFamily="34" charset="0"/>
                </a:rPr>
                <a:t>OPS</a:t>
              </a:r>
            </a:p>
          </p:txBody>
        </p:sp>
        <p:sp>
          <p:nvSpPr>
            <p:cNvPr id="9" name="Oval 8"/>
            <p:cNvSpPr/>
            <p:nvPr/>
          </p:nvSpPr>
          <p:spPr>
            <a:xfrm>
              <a:off x="6502469" y="3765586"/>
              <a:ext cx="1428628" cy="1517146"/>
            </a:xfrm>
            <a:prstGeom prst="ellipse">
              <a:avLst/>
            </a:prstGeom>
            <a:scene3d>
              <a:camera prst="orthographicFront"/>
              <a:lightRig rig="flat" dir="t"/>
            </a:scene3d>
            <a:sp3d prstMaterial="plastic">
              <a:bevelT w="120900" h="88900"/>
              <a:bevelB w="88900" h="31750" prst="angle"/>
            </a:sp3d>
          </p:spPr>
          <p:style>
            <a:lnRef idx="0">
              <a:schemeClr val="lt1">
                <a:hueOff val="0"/>
                <a:satOff val="0"/>
                <a:lumOff val="0"/>
                <a:alphaOff val="0"/>
              </a:schemeClr>
            </a:lnRef>
            <a:fillRef idx="1">
              <a:schemeClr val="accent1">
                <a:alpha val="50000"/>
                <a:hueOff val="0"/>
                <a:satOff val="0"/>
                <a:lumOff val="0"/>
                <a:alphaOff val="0"/>
              </a:schemeClr>
            </a:fillRef>
            <a:effectRef idx="1">
              <a:schemeClr val="accent1">
                <a:alpha val="50000"/>
                <a:hueOff val="0"/>
                <a:satOff val="0"/>
                <a:lumOff val="0"/>
                <a:alphaOff val="0"/>
              </a:schemeClr>
            </a:effectRef>
            <a:fontRef idx="minor">
              <a:schemeClr val="tx1"/>
            </a:fontRef>
          </p:style>
        </p:sp>
        <p:sp>
          <p:nvSpPr>
            <p:cNvPr id="10" name="Freeform 9"/>
            <p:cNvSpPr/>
            <p:nvPr/>
          </p:nvSpPr>
          <p:spPr>
            <a:xfrm>
              <a:off x="7778697" y="3589831"/>
              <a:ext cx="1236268" cy="866067"/>
            </a:xfrm>
            <a:custGeom>
              <a:avLst/>
              <a:gdLst>
                <a:gd name="connsiteX0" fmla="*/ 0 w 1236268"/>
                <a:gd name="connsiteY0" fmla="*/ 0 h 866067"/>
                <a:gd name="connsiteX1" fmla="*/ 1236268 w 1236268"/>
                <a:gd name="connsiteY1" fmla="*/ 0 h 866067"/>
                <a:gd name="connsiteX2" fmla="*/ 1236268 w 1236268"/>
                <a:gd name="connsiteY2" fmla="*/ 866067 h 866067"/>
                <a:gd name="connsiteX3" fmla="*/ 0 w 1236268"/>
                <a:gd name="connsiteY3" fmla="*/ 866067 h 866067"/>
                <a:gd name="connsiteX4" fmla="*/ 0 w 1236268"/>
                <a:gd name="connsiteY4" fmla="*/ 0 h 8660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236268" h="866067">
                  <a:moveTo>
                    <a:pt x="0" y="0"/>
                  </a:moveTo>
                  <a:lnTo>
                    <a:pt x="1236268" y="0"/>
                  </a:lnTo>
                  <a:lnTo>
                    <a:pt x="1236268" y="866067"/>
                  </a:lnTo>
                  <a:lnTo>
                    <a:pt x="0" y="866067"/>
                  </a:lnTo>
                  <a:lnTo>
                    <a:pt x="0" y="0"/>
                  </a:lnTo>
                  <a:close/>
                </a:path>
              </a:pathLst>
            </a:custGeom>
            <a:noFill/>
            <a:ln>
              <a:noFill/>
            </a:ln>
            <a:sp3d/>
          </p:spPr>
          <p:style>
            <a:lnRef idx="0">
              <a:scrgbClr r="0" g="0" b="0"/>
            </a:lnRef>
            <a:fillRef idx="0">
              <a:scrgbClr r="0" g="0" b="0"/>
            </a:fillRef>
            <a:effectRef idx="0">
              <a:schemeClr val="lt1">
                <a:alpha val="0"/>
                <a:hueOff val="0"/>
                <a:satOff val="0"/>
                <a:lumOff val="0"/>
                <a:alphaOff val="0"/>
              </a:schemeClr>
            </a:effectRef>
            <a:fontRef idx="minor">
              <a:schemeClr val="tx1">
                <a:hueOff val="0"/>
                <a:satOff val="0"/>
                <a:lumOff val="0"/>
                <a:alphaOff val="0"/>
              </a:schemeClr>
            </a:fontRef>
          </p:style>
          <p:txBody>
            <a:bodyPr spcFirstLastPara="0" vert="horz" wrap="square" lIns="0" tIns="0" rIns="0" bIns="0" numCol="1" spcCol="1270" anchor="ctr" anchorCtr="0">
              <a:noAutofit/>
            </a:bodyPr>
            <a:lstStyle/>
            <a:p>
              <a:pPr lvl="0" algn="ctr" defTabSz="755650">
                <a:lnSpc>
                  <a:spcPct val="90000"/>
                </a:lnSpc>
                <a:spcBef>
                  <a:spcPct val="0"/>
                </a:spcBef>
                <a:spcAft>
                  <a:spcPct val="35000"/>
                </a:spcAft>
              </a:pPr>
              <a:r>
                <a:rPr lang="en-US" sz="1700" kern="1200" dirty="0" smtClean="0">
                  <a:cs typeface="Arial" panose="020B0604020202020204" pitchFamily="34" charset="0"/>
                </a:rPr>
                <a:t>FINANCE</a:t>
              </a:r>
              <a:endParaRPr lang="en-US" sz="1700" kern="1200" dirty="0">
                <a:cs typeface="Arial" panose="020B0604020202020204" pitchFamily="34" charset="0"/>
              </a:endParaRPr>
            </a:p>
          </p:txBody>
        </p:sp>
        <p:sp>
          <p:nvSpPr>
            <p:cNvPr id="11" name="Oval 10"/>
            <p:cNvSpPr/>
            <p:nvPr/>
          </p:nvSpPr>
          <p:spPr>
            <a:xfrm>
              <a:off x="6329865" y="4625879"/>
              <a:ext cx="1601231" cy="1436240"/>
            </a:xfrm>
            <a:prstGeom prst="ellipse">
              <a:avLst/>
            </a:prstGeom>
            <a:scene3d>
              <a:camera prst="orthographicFront"/>
              <a:lightRig rig="flat" dir="t"/>
            </a:scene3d>
            <a:sp3d prstMaterial="plastic">
              <a:bevelT w="120900" h="88900"/>
              <a:bevelB w="88900" h="31750" prst="angle"/>
            </a:sp3d>
          </p:spPr>
          <p:style>
            <a:lnRef idx="0">
              <a:schemeClr val="lt1">
                <a:hueOff val="0"/>
                <a:satOff val="0"/>
                <a:lumOff val="0"/>
                <a:alphaOff val="0"/>
              </a:schemeClr>
            </a:lnRef>
            <a:fillRef idx="1">
              <a:schemeClr val="accent1">
                <a:alpha val="50000"/>
                <a:hueOff val="0"/>
                <a:satOff val="0"/>
                <a:lumOff val="0"/>
                <a:alphaOff val="0"/>
              </a:schemeClr>
            </a:fillRef>
            <a:effectRef idx="1">
              <a:schemeClr val="accent1">
                <a:alpha val="50000"/>
                <a:hueOff val="0"/>
                <a:satOff val="0"/>
                <a:lumOff val="0"/>
                <a:alphaOff val="0"/>
              </a:schemeClr>
            </a:effectRef>
            <a:fontRef idx="minor">
              <a:schemeClr val="tx1"/>
            </a:fontRef>
          </p:style>
        </p:sp>
        <p:sp>
          <p:nvSpPr>
            <p:cNvPr id="12" name="Freeform 11"/>
            <p:cNvSpPr/>
            <p:nvPr/>
          </p:nvSpPr>
          <p:spPr>
            <a:xfrm>
              <a:off x="7613045" y="5629085"/>
              <a:ext cx="1236268" cy="866067"/>
            </a:xfrm>
            <a:custGeom>
              <a:avLst/>
              <a:gdLst>
                <a:gd name="connsiteX0" fmla="*/ 0 w 1236268"/>
                <a:gd name="connsiteY0" fmla="*/ 0 h 866067"/>
                <a:gd name="connsiteX1" fmla="*/ 1236268 w 1236268"/>
                <a:gd name="connsiteY1" fmla="*/ 0 h 866067"/>
                <a:gd name="connsiteX2" fmla="*/ 1236268 w 1236268"/>
                <a:gd name="connsiteY2" fmla="*/ 866067 h 866067"/>
                <a:gd name="connsiteX3" fmla="*/ 0 w 1236268"/>
                <a:gd name="connsiteY3" fmla="*/ 866067 h 866067"/>
                <a:gd name="connsiteX4" fmla="*/ 0 w 1236268"/>
                <a:gd name="connsiteY4" fmla="*/ 0 h 8660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236268" h="866067">
                  <a:moveTo>
                    <a:pt x="0" y="0"/>
                  </a:moveTo>
                  <a:lnTo>
                    <a:pt x="1236268" y="0"/>
                  </a:lnTo>
                  <a:lnTo>
                    <a:pt x="1236268" y="866067"/>
                  </a:lnTo>
                  <a:lnTo>
                    <a:pt x="0" y="866067"/>
                  </a:lnTo>
                  <a:lnTo>
                    <a:pt x="0" y="0"/>
                  </a:lnTo>
                  <a:close/>
                </a:path>
              </a:pathLst>
            </a:custGeom>
            <a:noFill/>
            <a:ln>
              <a:noFill/>
            </a:ln>
            <a:sp3d/>
          </p:spPr>
          <p:style>
            <a:lnRef idx="0">
              <a:scrgbClr r="0" g="0" b="0"/>
            </a:lnRef>
            <a:fillRef idx="0">
              <a:scrgbClr r="0" g="0" b="0"/>
            </a:fillRef>
            <a:effectRef idx="0">
              <a:schemeClr val="lt1">
                <a:alpha val="0"/>
                <a:hueOff val="0"/>
                <a:satOff val="0"/>
                <a:lumOff val="0"/>
                <a:alphaOff val="0"/>
              </a:schemeClr>
            </a:effectRef>
            <a:fontRef idx="minor">
              <a:schemeClr val="tx1">
                <a:hueOff val="0"/>
                <a:satOff val="0"/>
                <a:lumOff val="0"/>
                <a:alphaOff val="0"/>
              </a:schemeClr>
            </a:fontRef>
          </p:style>
          <p:txBody>
            <a:bodyPr spcFirstLastPara="0" vert="horz" wrap="square" lIns="0" tIns="0" rIns="0" bIns="0" numCol="1" spcCol="1270" anchor="ctr" anchorCtr="0">
              <a:noAutofit/>
            </a:bodyPr>
            <a:lstStyle/>
            <a:p>
              <a:pPr lvl="0" algn="ctr" defTabSz="755650">
                <a:lnSpc>
                  <a:spcPct val="90000"/>
                </a:lnSpc>
                <a:spcBef>
                  <a:spcPct val="0"/>
                </a:spcBef>
                <a:spcAft>
                  <a:spcPct val="35000"/>
                </a:spcAft>
              </a:pPr>
              <a:r>
                <a:rPr lang="en-US" sz="1700" kern="1200" dirty="0" smtClean="0">
                  <a:cs typeface="Arial" panose="020B0604020202020204" pitchFamily="34" charset="0"/>
                </a:rPr>
                <a:t>PROGRAM</a:t>
              </a:r>
            </a:p>
            <a:p>
              <a:pPr lvl="0" algn="ctr" defTabSz="755650">
                <a:lnSpc>
                  <a:spcPct val="90000"/>
                </a:lnSpc>
                <a:spcBef>
                  <a:spcPct val="0"/>
                </a:spcBef>
                <a:spcAft>
                  <a:spcPct val="35000"/>
                </a:spcAft>
              </a:pPr>
              <a:r>
                <a:rPr lang="en-US" sz="1700" kern="1200" dirty="0" smtClean="0">
                  <a:cs typeface="Arial" panose="020B0604020202020204" pitchFamily="34" charset="0"/>
                </a:rPr>
                <a:t>DIRECTOR</a:t>
              </a:r>
            </a:p>
          </p:txBody>
        </p:sp>
        <p:sp>
          <p:nvSpPr>
            <p:cNvPr id="13" name="Oval 12"/>
            <p:cNvSpPr/>
            <p:nvPr/>
          </p:nvSpPr>
          <p:spPr>
            <a:xfrm>
              <a:off x="5459197" y="4625878"/>
              <a:ext cx="1500216" cy="1436241"/>
            </a:xfrm>
            <a:prstGeom prst="ellipse">
              <a:avLst/>
            </a:prstGeom>
            <a:scene3d>
              <a:camera prst="orthographicFront"/>
              <a:lightRig rig="flat" dir="t"/>
            </a:scene3d>
            <a:sp3d prstMaterial="plastic">
              <a:bevelT w="120900" h="88900"/>
              <a:bevelB w="88900" h="31750" prst="angle"/>
            </a:sp3d>
          </p:spPr>
          <p:style>
            <a:lnRef idx="0">
              <a:schemeClr val="lt1">
                <a:hueOff val="0"/>
                <a:satOff val="0"/>
                <a:lumOff val="0"/>
                <a:alphaOff val="0"/>
              </a:schemeClr>
            </a:lnRef>
            <a:fillRef idx="1">
              <a:schemeClr val="accent1">
                <a:alpha val="50000"/>
                <a:hueOff val="0"/>
                <a:satOff val="0"/>
                <a:lumOff val="0"/>
                <a:alphaOff val="0"/>
              </a:schemeClr>
            </a:fillRef>
            <a:effectRef idx="1">
              <a:schemeClr val="accent1">
                <a:alpha val="50000"/>
                <a:hueOff val="0"/>
                <a:satOff val="0"/>
                <a:lumOff val="0"/>
                <a:alphaOff val="0"/>
              </a:schemeClr>
            </a:effectRef>
            <a:fontRef idx="minor">
              <a:schemeClr val="tx1"/>
            </a:fontRef>
          </p:style>
        </p:sp>
        <p:sp>
          <p:nvSpPr>
            <p:cNvPr id="14" name="Freeform 13"/>
            <p:cNvSpPr/>
            <p:nvPr/>
          </p:nvSpPr>
          <p:spPr>
            <a:xfrm>
              <a:off x="4581318" y="5772754"/>
              <a:ext cx="1236268" cy="866067"/>
            </a:xfrm>
            <a:custGeom>
              <a:avLst/>
              <a:gdLst>
                <a:gd name="connsiteX0" fmla="*/ 0 w 1236268"/>
                <a:gd name="connsiteY0" fmla="*/ 0 h 866067"/>
                <a:gd name="connsiteX1" fmla="*/ 1236268 w 1236268"/>
                <a:gd name="connsiteY1" fmla="*/ 0 h 866067"/>
                <a:gd name="connsiteX2" fmla="*/ 1236268 w 1236268"/>
                <a:gd name="connsiteY2" fmla="*/ 866067 h 866067"/>
                <a:gd name="connsiteX3" fmla="*/ 0 w 1236268"/>
                <a:gd name="connsiteY3" fmla="*/ 866067 h 866067"/>
                <a:gd name="connsiteX4" fmla="*/ 0 w 1236268"/>
                <a:gd name="connsiteY4" fmla="*/ 0 h 8660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236268" h="866067">
                  <a:moveTo>
                    <a:pt x="0" y="0"/>
                  </a:moveTo>
                  <a:lnTo>
                    <a:pt x="1236268" y="0"/>
                  </a:lnTo>
                  <a:lnTo>
                    <a:pt x="1236268" y="866067"/>
                  </a:lnTo>
                  <a:lnTo>
                    <a:pt x="0" y="866067"/>
                  </a:lnTo>
                  <a:lnTo>
                    <a:pt x="0" y="0"/>
                  </a:lnTo>
                  <a:close/>
                </a:path>
              </a:pathLst>
            </a:custGeom>
            <a:noFill/>
            <a:ln>
              <a:noFill/>
            </a:ln>
            <a:sp3d/>
          </p:spPr>
          <p:style>
            <a:lnRef idx="0">
              <a:scrgbClr r="0" g="0" b="0"/>
            </a:lnRef>
            <a:fillRef idx="0">
              <a:scrgbClr r="0" g="0" b="0"/>
            </a:fillRef>
            <a:effectRef idx="0">
              <a:schemeClr val="lt1">
                <a:alpha val="0"/>
                <a:hueOff val="0"/>
                <a:satOff val="0"/>
                <a:lumOff val="0"/>
                <a:alphaOff val="0"/>
              </a:schemeClr>
            </a:effectRef>
            <a:fontRef idx="minor">
              <a:schemeClr val="tx1">
                <a:hueOff val="0"/>
                <a:satOff val="0"/>
                <a:lumOff val="0"/>
                <a:alphaOff val="0"/>
              </a:schemeClr>
            </a:fontRef>
          </p:style>
          <p:txBody>
            <a:bodyPr spcFirstLastPara="0" vert="horz" wrap="square" lIns="0" tIns="0" rIns="0" bIns="0" numCol="1" spcCol="1270" anchor="ctr" anchorCtr="0">
              <a:noAutofit/>
            </a:bodyPr>
            <a:lstStyle/>
            <a:p>
              <a:pPr algn="ctr" defTabSz="755650">
                <a:lnSpc>
                  <a:spcPct val="90000"/>
                </a:lnSpc>
                <a:spcBef>
                  <a:spcPct val="0"/>
                </a:spcBef>
                <a:spcAft>
                  <a:spcPct val="35000"/>
                </a:spcAft>
              </a:pPr>
              <a:r>
                <a:rPr lang="en-US" sz="1700" dirty="0">
                  <a:cs typeface="Arial" panose="020B0604020202020204" pitchFamily="34" charset="0"/>
                </a:rPr>
                <a:t>MGT INFO SYSTEMS</a:t>
              </a:r>
            </a:p>
          </p:txBody>
        </p:sp>
        <p:sp>
          <p:nvSpPr>
            <p:cNvPr id="15" name="Oval 14"/>
            <p:cNvSpPr/>
            <p:nvPr/>
          </p:nvSpPr>
          <p:spPr>
            <a:xfrm>
              <a:off x="5264097" y="3765586"/>
              <a:ext cx="1522713" cy="1517146"/>
            </a:xfrm>
            <a:prstGeom prst="ellipse">
              <a:avLst/>
            </a:prstGeom>
            <a:scene3d>
              <a:camera prst="orthographicFront"/>
              <a:lightRig rig="flat" dir="t"/>
            </a:scene3d>
            <a:sp3d prstMaterial="plastic">
              <a:bevelT w="120900" h="88900"/>
              <a:bevelB w="88900" h="31750" prst="angle"/>
            </a:sp3d>
          </p:spPr>
          <p:style>
            <a:lnRef idx="0">
              <a:schemeClr val="lt1">
                <a:hueOff val="0"/>
                <a:satOff val="0"/>
                <a:lumOff val="0"/>
                <a:alphaOff val="0"/>
              </a:schemeClr>
            </a:lnRef>
            <a:fillRef idx="1">
              <a:schemeClr val="accent1">
                <a:alpha val="50000"/>
                <a:hueOff val="0"/>
                <a:satOff val="0"/>
                <a:lumOff val="0"/>
                <a:alphaOff val="0"/>
              </a:schemeClr>
            </a:fillRef>
            <a:effectRef idx="1">
              <a:schemeClr val="accent1">
                <a:alpha val="50000"/>
                <a:hueOff val="0"/>
                <a:satOff val="0"/>
                <a:lumOff val="0"/>
                <a:alphaOff val="0"/>
              </a:schemeClr>
            </a:effectRef>
            <a:fontRef idx="minor">
              <a:schemeClr val="tx1"/>
            </a:fontRef>
          </p:style>
        </p:sp>
        <p:sp>
          <p:nvSpPr>
            <p:cNvPr id="16" name="Freeform 15"/>
            <p:cNvSpPr/>
            <p:nvPr/>
          </p:nvSpPr>
          <p:spPr>
            <a:xfrm>
              <a:off x="4390662" y="3790283"/>
              <a:ext cx="1236268" cy="866067"/>
            </a:xfrm>
            <a:custGeom>
              <a:avLst/>
              <a:gdLst>
                <a:gd name="connsiteX0" fmla="*/ 0 w 1236268"/>
                <a:gd name="connsiteY0" fmla="*/ 0 h 866067"/>
                <a:gd name="connsiteX1" fmla="*/ 1236268 w 1236268"/>
                <a:gd name="connsiteY1" fmla="*/ 0 h 866067"/>
                <a:gd name="connsiteX2" fmla="*/ 1236268 w 1236268"/>
                <a:gd name="connsiteY2" fmla="*/ 866067 h 866067"/>
                <a:gd name="connsiteX3" fmla="*/ 0 w 1236268"/>
                <a:gd name="connsiteY3" fmla="*/ 866067 h 866067"/>
                <a:gd name="connsiteX4" fmla="*/ 0 w 1236268"/>
                <a:gd name="connsiteY4" fmla="*/ 0 h 8660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236268" h="866067">
                  <a:moveTo>
                    <a:pt x="0" y="0"/>
                  </a:moveTo>
                  <a:lnTo>
                    <a:pt x="1236268" y="0"/>
                  </a:lnTo>
                  <a:lnTo>
                    <a:pt x="1236268" y="866067"/>
                  </a:lnTo>
                  <a:lnTo>
                    <a:pt x="0" y="866067"/>
                  </a:lnTo>
                  <a:lnTo>
                    <a:pt x="0" y="0"/>
                  </a:lnTo>
                  <a:close/>
                </a:path>
              </a:pathLst>
            </a:custGeom>
            <a:noFill/>
            <a:ln>
              <a:noFill/>
            </a:ln>
            <a:sp3d/>
          </p:spPr>
          <p:style>
            <a:lnRef idx="0">
              <a:scrgbClr r="0" g="0" b="0"/>
            </a:lnRef>
            <a:fillRef idx="0">
              <a:scrgbClr r="0" g="0" b="0"/>
            </a:fillRef>
            <a:effectRef idx="0">
              <a:schemeClr val="lt1">
                <a:alpha val="0"/>
                <a:hueOff val="0"/>
                <a:satOff val="0"/>
                <a:lumOff val="0"/>
                <a:alphaOff val="0"/>
              </a:schemeClr>
            </a:effectRef>
            <a:fontRef idx="minor">
              <a:schemeClr val="tx1">
                <a:hueOff val="0"/>
                <a:satOff val="0"/>
                <a:lumOff val="0"/>
                <a:alphaOff val="0"/>
              </a:schemeClr>
            </a:fontRef>
          </p:style>
          <p:txBody>
            <a:bodyPr spcFirstLastPara="0" vert="horz" wrap="square" lIns="0" tIns="0" rIns="0" bIns="0" numCol="1" spcCol="1270" anchor="ctr" anchorCtr="0">
              <a:noAutofit/>
            </a:bodyPr>
            <a:lstStyle/>
            <a:p>
              <a:pPr algn="ctr" defTabSz="755650">
                <a:lnSpc>
                  <a:spcPct val="90000"/>
                </a:lnSpc>
                <a:spcBef>
                  <a:spcPct val="0"/>
                </a:spcBef>
                <a:spcAft>
                  <a:spcPct val="35000"/>
                </a:spcAft>
              </a:pPr>
              <a:r>
                <a:rPr lang="en-US" sz="1700" dirty="0" smtClean="0">
                  <a:cs typeface="Arial" panose="020B0604020202020204" pitchFamily="34" charset="0"/>
                </a:rPr>
                <a:t>HUMAN</a:t>
              </a:r>
              <a:endParaRPr lang="en-US" sz="1700" dirty="0">
                <a:cs typeface="Arial" panose="020B0604020202020204" pitchFamily="34" charset="0"/>
              </a:endParaRPr>
            </a:p>
            <a:p>
              <a:pPr algn="ctr" defTabSz="755650">
                <a:lnSpc>
                  <a:spcPct val="90000"/>
                </a:lnSpc>
                <a:spcBef>
                  <a:spcPct val="0"/>
                </a:spcBef>
                <a:spcAft>
                  <a:spcPct val="35000"/>
                </a:spcAft>
              </a:pPr>
              <a:r>
                <a:rPr lang="en-US" sz="1700" dirty="0" smtClean="0">
                  <a:cs typeface="Arial" panose="020B0604020202020204" pitchFamily="34" charset="0"/>
                </a:rPr>
                <a:t>RES.</a:t>
              </a:r>
              <a:endParaRPr lang="en-US" sz="1700" dirty="0">
                <a:cs typeface="Arial" panose="020B0604020202020204" pitchFamily="34" charset="0"/>
              </a:endParaRPr>
            </a:p>
            <a:p>
              <a:pPr lvl="0" algn="ctr" defTabSz="755650">
                <a:lnSpc>
                  <a:spcPct val="90000"/>
                </a:lnSpc>
                <a:spcBef>
                  <a:spcPct val="0"/>
                </a:spcBef>
                <a:spcAft>
                  <a:spcPct val="35000"/>
                </a:spcAft>
              </a:pPr>
              <a:endParaRPr lang="en-US" sz="1700" kern="1200" dirty="0">
                <a:cs typeface="Arial" panose="020B0604020202020204" pitchFamily="34" charset="0"/>
              </a:endParaRPr>
            </a:p>
          </p:txBody>
        </p:sp>
      </p:grpSp>
    </p:spTree>
    <p:extLst>
      <p:ext uri="{BB962C8B-B14F-4D97-AF65-F5344CB8AC3E}">
        <p14:creationId xmlns:p14="http://schemas.microsoft.com/office/powerpoint/2010/main" val="19953025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18"/>
                                        </p:tgtEl>
                                        <p:attrNameLst>
                                          <p:attrName>style.visibility</p:attrName>
                                        </p:attrNameLst>
                                      </p:cBhvr>
                                      <p:to>
                                        <p:strVal val="visible"/>
                                      </p:to>
                                    </p:set>
                                    <p:animEffect transition="in" filter="circle(in)">
                                      <p:cBhvr>
                                        <p:cTn id="7" dur="20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dirty="0" smtClean="0"/>
              <a:t>YDSP’s Self Evaluation Process </a:t>
            </a:r>
            <a:endParaRPr lang="en-US"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1074910093"/>
              </p:ext>
            </p:extLst>
          </p:nvPr>
        </p:nvGraphicFramePr>
        <p:xfrm>
          <a:off x="457200" y="1752600"/>
          <a:ext cx="8229600" cy="432435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2858432956"/>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533400" y="304800"/>
            <a:ext cx="7772400" cy="1143000"/>
          </a:xfrm>
          <a:noFill/>
        </p:spPr>
        <p:txBody>
          <a:bodyPr/>
          <a:lstStyle/>
          <a:p>
            <a:pPr algn="ctr"/>
            <a:r>
              <a:rPr lang="en-US" b="1" dirty="0">
                <a:solidFill>
                  <a:srgbClr val="661518"/>
                </a:solidFill>
              </a:rPr>
              <a:t> BACKGROUND</a:t>
            </a:r>
          </a:p>
        </p:txBody>
      </p:sp>
      <p:sp>
        <p:nvSpPr>
          <p:cNvPr id="5" name="Content Placeholder 4"/>
          <p:cNvSpPr>
            <a:spLocks noGrp="1"/>
          </p:cNvSpPr>
          <p:nvPr>
            <p:ph idx="1"/>
          </p:nvPr>
        </p:nvSpPr>
        <p:spPr>
          <a:xfrm>
            <a:off x="914400" y="1641725"/>
            <a:ext cx="7855648" cy="4759075"/>
          </a:xfrm>
          <a:noFill/>
        </p:spPr>
        <p:txBody>
          <a:bodyPr>
            <a:noAutofit/>
          </a:bodyPr>
          <a:lstStyle/>
          <a:p>
            <a:r>
              <a:rPr lang="en-US" sz="3200" dirty="0">
                <a:solidFill>
                  <a:srgbClr val="661518"/>
                </a:solidFill>
              </a:rPr>
              <a:t>23-year Service Career in Tribal Government</a:t>
            </a:r>
          </a:p>
          <a:p>
            <a:r>
              <a:rPr lang="en-US" sz="3200" dirty="0">
                <a:solidFill>
                  <a:srgbClr val="661518"/>
                </a:solidFill>
              </a:rPr>
              <a:t>Budget Development, Program Planning, Development &amp; Compliance</a:t>
            </a:r>
          </a:p>
          <a:p>
            <a:r>
              <a:rPr lang="en-US" sz="3200" dirty="0">
                <a:solidFill>
                  <a:srgbClr val="661518"/>
                </a:solidFill>
              </a:rPr>
              <a:t>Self Governance Coordinator</a:t>
            </a:r>
          </a:p>
          <a:p>
            <a:r>
              <a:rPr lang="en-US" sz="3200" dirty="0">
                <a:solidFill>
                  <a:srgbClr val="661518"/>
                </a:solidFill>
              </a:rPr>
              <a:t>National Workgroups—BIA &amp; I.H.S. Contract Support Costs—Self Governance Advisory Committee Technical Rep for Southwest Region  </a:t>
            </a:r>
          </a:p>
          <a:p>
            <a:pPr marL="45720" indent="0">
              <a:buNone/>
            </a:pPr>
            <a:endParaRPr lang="en-US" sz="3200" dirty="0">
              <a:solidFill>
                <a:srgbClr val="661518"/>
              </a:solidFill>
            </a:endParaRPr>
          </a:p>
          <a:p>
            <a:endParaRPr lang="en-US" sz="3200" dirty="0">
              <a:solidFill>
                <a:srgbClr val="661518"/>
              </a:solidFill>
            </a:endParaRPr>
          </a:p>
          <a:p>
            <a:endParaRPr lang="en-US" sz="3200" dirty="0">
              <a:solidFill>
                <a:srgbClr val="661518"/>
              </a:solidFill>
            </a:endParaRPr>
          </a:p>
        </p:txBody>
      </p:sp>
    </p:spTree>
    <p:extLst>
      <p:ext uri="{BB962C8B-B14F-4D97-AF65-F5344CB8AC3E}">
        <p14:creationId xmlns:p14="http://schemas.microsoft.com/office/powerpoint/2010/main" val="3533989710"/>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273050"/>
            <a:ext cx="8153400" cy="946150"/>
          </a:xfrm>
        </p:spPr>
        <p:txBody>
          <a:bodyPr>
            <a:normAutofit/>
          </a:bodyPr>
          <a:lstStyle/>
          <a:p>
            <a:pPr algn="ctr"/>
            <a:r>
              <a:rPr lang="en-US" dirty="0"/>
              <a:t>Self Evaluation Checklist</a:t>
            </a:r>
          </a:p>
        </p:txBody>
      </p:sp>
      <p:sp>
        <p:nvSpPr>
          <p:cNvPr id="4" name="Text Placeholder 3"/>
          <p:cNvSpPr>
            <a:spLocks noGrp="1"/>
          </p:cNvSpPr>
          <p:nvPr>
            <p:ph type="body" idx="1"/>
          </p:nvPr>
        </p:nvSpPr>
        <p:spPr>
          <a:xfrm>
            <a:off x="762000" y="1295400"/>
            <a:ext cx="7391400" cy="457200"/>
          </a:xfrm>
          <a:ln>
            <a:noFill/>
          </a:ln>
        </p:spPr>
        <p:txBody>
          <a:bodyPr/>
          <a:lstStyle/>
          <a:p>
            <a:pPr algn="ctr"/>
            <a:r>
              <a:rPr lang="en-US" dirty="0"/>
              <a:t>Things to Consider &amp; Questions to Ask</a:t>
            </a:r>
          </a:p>
        </p:txBody>
      </p:sp>
      <p:sp>
        <p:nvSpPr>
          <p:cNvPr id="3" name="Content Placeholder 2"/>
          <p:cNvSpPr>
            <a:spLocks noGrp="1"/>
          </p:cNvSpPr>
          <p:nvPr>
            <p:ph sz="half" idx="2"/>
          </p:nvPr>
        </p:nvSpPr>
        <p:spPr>
          <a:xfrm>
            <a:off x="381000" y="2057400"/>
            <a:ext cx="4419600" cy="4648200"/>
          </a:xfrm>
        </p:spPr>
        <p:txBody>
          <a:bodyPr>
            <a:normAutofit fontScale="92500" lnSpcReduction="20000"/>
          </a:bodyPr>
          <a:lstStyle/>
          <a:p>
            <a:r>
              <a:rPr lang="en-US" sz="2800" dirty="0"/>
              <a:t>Why Self Governance?</a:t>
            </a:r>
          </a:p>
          <a:p>
            <a:r>
              <a:rPr lang="en-US" sz="2800" dirty="0"/>
              <a:t>Form an Exploratory Committee (Tribal Leaders, Grants Management Rep,  Finance Rep)  </a:t>
            </a:r>
          </a:p>
          <a:p>
            <a:r>
              <a:rPr lang="en-US" sz="2800" dirty="0"/>
              <a:t>Identify a Leader</a:t>
            </a:r>
          </a:p>
          <a:p>
            <a:r>
              <a:rPr lang="en-US" sz="2800" dirty="0"/>
              <a:t>Attend Training Before Transition</a:t>
            </a:r>
          </a:p>
          <a:p>
            <a:r>
              <a:rPr lang="en-US" sz="2800" dirty="0"/>
              <a:t>Assess Strengths, Weaknesses, Opportunities and Threats (SWOT Analysis)</a:t>
            </a:r>
          </a:p>
          <a:p>
            <a:pPr lvl="1"/>
            <a:r>
              <a:rPr lang="en-US" dirty="0"/>
              <a:t>Assess Internal Systems</a:t>
            </a:r>
          </a:p>
          <a:p>
            <a:pPr lvl="1"/>
            <a:r>
              <a:rPr lang="en-US" dirty="0"/>
              <a:t>Management Policies</a:t>
            </a:r>
          </a:p>
          <a:p>
            <a:pPr lvl="1"/>
            <a:r>
              <a:rPr lang="en-US" dirty="0"/>
              <a:t>Internal Controls</a:t>
            </a:r>
          </a:p>
        </p:txBody>
      </p:sp>
      <p:sp>
        <p:nvSpPr>
          <p:cNvPr id="6" name="Content Placeholder 5"/>
          <p:cNvSpPr>
            <a:spLocks noGrp="1"/>
          </p:cNvSpPr>
          <p:nvPr>
            <p:ph sz="half" idx="4"/>
          </p:nvPr>
        </p:nvSpPr>
        <p:spPr>
          <a:xfrm>
            <a:off x="4800600" y="2057400"/>
            <a:ext cx="4114800" cy="4076700"/>
          </a:xfrm>
        </p:spPr>
        <p:txBody>
          <a:bodyPr>
            <a:normAutofit lnSpcReduction="10000"/>
          </a:bodyPr>
          <a:lstStyle/>
          <a:p>
            <a:r>
              <a:rPr lang="en-US" dirty="0"/>
              <a:t>Assess Tribe’s Budget Management System</a:t>
            </a:r>
          </a:p>
          <a:p>
            <a:r>
              <a:rPr lang="en-US" dirty="0"/>
              <a:t>Assess Program Dependence Level on BIA</a:t>
            </a:r>
          </a:p>
          <a:p>
            <a:r>
              <a:rPr lang="en-US" dirty="0"/>
              <a:t>Assess Tribe’s Adaptability to Change</a:t>
            </a:r>
          </a:p>
          <a:p>
            <a:r>
              <a:rPr lang="en-US" dirty="0"/>
              <a:t>How does Tribe communicate with its members?</a:t>
            </a:r>
          </a:p>
          <a:p>
            <a:r>
              <a:rPr lang="en-US" dirty="0"/>
              <a:t>Prepare a Planning Report and Grade Your Tribe</a:t>
            </a:r>
          </a:p>
        </p:txBody>
      </p:sp>
    </p:spTree>
    <p:extLst>
      <p:ext uri="{BB962C8B-B14F-4D97-AF65-F5344CB8AC3E}">
        <p14:creationId xmlns:p14="http://schemas.microsoft.com/office/powerpoint/2010/main" val="19503520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additive="base">
                                        <p:cTn id="19"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additive="base">
                                        <p:cTn id="25"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3">
                                            <p:txEl>
                                              <p:pRg st="4" end="4"/>
                                            </p:txEl>
                                          </p:spTgt>
                                        </p:tgtEl>
                                        <p:attrNameLst>
                                          <p:attrName>style.visibility</p:attrName>
                                        </p:attrNameLst>
                                      </p:cBhvr>
                                      <p:to>
                                        <p:strVal val="visible"/>
                                      </p:to>
                                    </p:set>
                                    <p:anim calcmode="lin" valueType="num">
                                      <p:cBhvr additive="base">
                                        <p:cTn id="31" dur="5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3">
                                            <p:txEl>
                                              <p:pRg st="4" end="4"/>
                                            </p:txEl>
                                          </p:spTgt>
                                        </p:tgtEl>
                                        <p:attrNameLst>
                                          <p:attrName>ppt_y</p:attrName>
                                        </p:attrNameLst>
                                      </p:cBhvr>
                                      <p:tavLst>
                                        <p:tav tm="0">
                                          <p:val>
                                            <p:strVal val="1+#ppt_h/2"/>
                                          </p:val>
                                        </p:tav>
                                        <p:tav tm="100000">
                                          <p:val>
                                            <p:strVal val="#ppt_y"/>
                                          </p:val>
                                        </p:tav>
                                      </p:tavLst>
                                    </p:anim>
                                  </p:childTnLst>
                                </p:cTn>
                              </p:par>
                              <p:par>
                                <p:cTn id="33" presetID="2" presetClass="entr" presetSubtype="4" fill="hold" grpId="0" nodeType="withEffect">
                                  <p:stCondLst>
                                    <p:cond delay="0"/>
                                  </p:stCondLst>
                                  <p:childTnLst>
                                    <p:set>
                                      <p:cBhvr>
                                        <p:cTn id="34" dur="1" fill="hold">
                                          <p:stCondLst>
                                            <p:cond delay="0"/>
                                          </p:stCondLst>
                                        </p:cTn>
                                        <p:tgtEl>
                                          <p:spTgt spid="3">
                                            <p:txEl>
                                              <p:pRg st="5" end="5"/>
                                            </p:txEl>
                                          </p:spTgt>
                                        </p:tgtEl>
                                        <p:attrNameLst>
                                          <p:attrName>style.visibility</p:attrName>
                                        </p:attrNameLst>
                                      </p:cBhvr>
                                      <p:to>
                                        <p:strVal val="visible"/>
                                      </p:to>
                                    </p:set>
                                    <p:anim calcmode="lin" valueType="num">
                                      <p:cBhvr additive="base">
                                        <p:cTn id="35" dur="500" fill="hold"/>
                                        <p:tgtEl>
                                          <p:spTgt spid="3">
                                            <p:txEl>
                                              <p:pRg st="5" end="5"/>
                                            </p:txEl>
                                          </p:spTgt>
                                        </p:tgtEl>
                                        <p:attrNameLst>
                                          <p:attrName>ppt_x</p:attrName>
                                        </p:attrNameLst>
                                      </p:cBhvr>
                                      <p:tavLst>
                                        <p:tav tm="0">
                                          <p:val>
                                            <p:strVal val="#ppt_x"/>
                                          </p:val>
                                        </p:tav>
                                        <p:tav tm="100000">
                                          <p:val>
                                            <p:strVal val="#ppt_x"/>
                                          </p:val>
                                        </p:tav>
                                      </p:tavLst>
                                    </p:anim>
                                    <p:anim calcmode="lin" valueType="num">
                                      <p:cBhvr additive="base">
                                        <p:cTn id="36" dur="500" fill="hold"/>
                                        <p:tgtEl>
                                          <p:spTgt spid="3">
                                            <p:txEl>
                                              <p:pRg st="5" end="5"/>
                                            </p:txEl>
                                          </p:spTgt>
                                        </p:tgtEl>
                                        <p:attrNameLst>
                                          <p:attrName>ppt_y</p:attrName>
                                        </p:attrNameLst>
                                      </p:cBhvr>
                                      <p:tavLst>
                                        <p:tav tm="0">
                                          <p:val>
                                            <p:strVal val="1+#ppt_h/2"/>
                                          </p:val>
                                        </p:tav>
                                        <p:tav tm="100000">
                                          <p:val>
                                            <p:strVal val="#ppt_y"/>
                                          </p:val>
                                        </p:tav>
                                      </p:tavLst>
                                    </p:anim>
                                  </p:childTnLst>
                                </p:cTn>
                              </p:par>
                              <p:par>
                                <p:cTn id="37" presetID="2" presetClass="entr" presetSubtype="4" fill="hold" grpId="0" nodeType="withEffect">
                                  <p:stCondLst>
                                    <p:cond delay="0"/>
                                  </p:stCondLst>
                                  <p:childTnLst>
                                    <p:set>
                                      <p:cBhvr>
                                        <p:cTn id="38" dur="1" fill="hold">
                                          <p:stCondLst>
                                            <p:cond delay="0"/>
                                          </p:stCondLst>
                                        </p:cTn>
                                        <p:tgtEl>
                                          <p:spTgt spid="3">
                                            <p:txEl>
                                              <p:pRg st="6" end="6"/>
                                            </p:txEl>
                                          </p:spTgt>
                                        </p:tgtEl>
                                        <p:attrNameLst>
                                          <p:attrName>style.visibility</p:attrName>
                                        </p:attrNameLst>
                                      </p:cBhvr>
                                      <p:to>
                                        <p:strVal val="visible"/>
                                      </p:to>
                                    </p:set>
                                    <p:anim calcmode="lin" valueType="num">
                                      <p:cBhvr additive="base">
                                        <p:cTn id="39" dur="500" fill="hold"/>
                                        <p:tgtEl>
                                          <p:spTgt spid="3">
                                            <p:txEl>
                                              <p:pRg st="6" end="6"/>
                                            </p:txEl>
                                          </p:spTgt>
                                        </p:tgtEl>
                                        <p:attrNameLst>
                                          <p:attrName>ppt_x</p:attrName>
                                        </p:attrNameLst>
                                      </p:cBhvr>
                                      <p:tavLst>
                                        <p:tav tm="0">
                                          <p:val>
                                            <p:strVal val="#ppt_x"/>
                                          </p:val>
                                        </p:tav>
                                        <p:tav tm="100000">
                                          <p:val>
                                            <p:strVal val="#ppt_x"/>
                                          </p:val>
                                        </p:tav>
                                      </p:tavLst>
                                    </p:anim>
                                    <p:anim calcmode="lin" valueType="num">
                                      <p:cBhvr additive="base">
                                        <p:cTn id="40" dur="500" fill="hold"/>
                                        <p:tgtEl>
                                          <p:spTgt spid="3">
                                            <p:txEl>
                                              <p:pRg st="6" end="6"/>
                                            </p:txEl>
                                          </p:spTgt>
                                        </p:tgtEl>
                                        <p:attrNameLst>
                                          <p:attrName>ppt_y</p:attrName>
                                        </p:attrNameLst>
                                      </p:cBhvr>
                                      <p:tavLst>
                                        <p:tav tm="0">
                                          <p:val>
                                            <p:strVal val="1+#ppt_h/2"/>
                                          </p:val>
                                        </p:tav>
                                        <p:tav tm="100000">
                                          <p:val>
                                            <p:strVal val="#ppt_y"/>
                                          </p:val>
                                        </p:tav>
                                      </p:tavLst>
                                    </p:anim>
                                  </p:childTnLst>
                                </p:cTn>
                              </p:par>
                              <p:par>
                                <p:cTn id="41" presetID="2" presetClass="entr" presetSubtype="4" fill="hold" grpId="0" nodeType="withEffect">
                                  <p:stCondLst>
                                    <p:cond delay="0"/>
                                  </p:stCondLst>
                                  <p:childTnLst>
                                    <p:set>
                                      <p:cBhvr>
                                        <p:cTn id="42" dur="1" fill="hold">
                                          <p:stCondLst>
                                            <p:cond delay="0"/>
                                          </p:stCondLst>
                                        </p:cTn>
                                        <p:tgtEl>
                                          <p:spTgt spid="3">
                                            <p:txEl>
                                              <p:pRg st="7" end="7"/>
                                            </p:txEl>
                                          </p:spTgt>
                                        </p:tgtEl>
                                        <p:attrNameLst>
                                          <p:attrName>style.visibility</p:attrName>
                                        </p:attrNameLst>
                                      </p:cBhvr>
                                      <p:to>
                                        <p:strVal val="visible"/>
                                      </p:to>
                                    </p:set>
                                    <p:anim calcmode="lin" valueType="num">
                                      <p:cBhvr additive="base">
                                        <p:cTn id="43" dur="500" fill="hold"/>
                                        <p:tgtEl>
                                          <p:spTgt spid="3">
                                            <p:txEl>
                                              <p:pRg st="7" end="7"/>
                                            </p:txEl>
                                          </p:spTgt>
                                        </p:tgtEl>
                                        <p:attrNameLst>
                                          <p:attrName>ppt_x</p:attrName>
                                        </p:attrNameLst>
                                      </p:cBhvr>
                                      <p:tavLst>
                                        <p:tav tm="0">
                                          <p:val>
                                            <p:strVal val="#ppt_x"/>
                                          </p:val>
                                        </p:tav>
                                        <p:tav tm="100000">
                                          <p:val>
                                            <p:strVal val="#ppt_x"/>
                                          </p:val>
                                        </p:tav>
                                      </p:tavLst>
                                    </p:anim>
                                    <p:anim calcmode="lin" valueType="num">
                                      <p:cBhvr additive="base">
                                        <p:cTn id="44" dur="500" fill="hold"/>
                                        <p:tgtEl>
                                          <p:spTgt spid="3">
                                            <p:txEl>
                                              <p:pRg st="7" end="7"/>
                                            </p:txEl>
                                          </p:spTgt>
                                        </p:tgtEl>
                                        <p:attrNameLst>
                                          <p:attrName>ppt_y</p:attrName>
                                        </p:attrNameLst>
                                      </p:cBhvr>
                                      <p:tavLst>
                                        <p:tav tm="0">
                                          <p:val>
                                            <p:strVal val="1+#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ntr" presetSubtype="4" fill="hold" grpId="0" nodeType="clickEffect">
                                  <p:stCondLst>
                                    <p:cond delay="0"/>
                                  </p:stCondLst>
                                  <p:childTnLst>
                                    <p:set>
                                      <p:cBhvr>
                                        <p:cTn id="48" dur="1" fill="hold">
                                          <p:stCondLst>
                                            <p:cond delay="0"/>
                                          </p:stCondLst>
                                        </p:cTn>
                                        <p:tgtEl>
                                          <p:spTgt spid="6">
                                            <p:txEl>
                                              <p:pRg st="0" end="0"/>
                                            </p:txEl>
                                          </p:spTgt>
                                        </p:tgtEl>
                                        <p:attrNameLst>
                                          <p:attrName>style.visibility</p:attrName>
                                        </p:attrNameLst>
                                      </p:cBhvr>
                                      <p:to>
                                        <p:strVal val="visible"/>
                                      </p:to>
                                    </p:set>
                                    <p:anim calcmode="lin" valueType="num">
                                      <p:cBhvr additive="base">
                                        <p:cTn id="49" dur="500" fill="hold"/>
                                        <p:tgtEl>
                                          <p:spTgt spid="6">
                                            <p:txEl>
                                              <p:pRg st="0" end="0"/>
                                            </p:txEl>
                                          </p:spTgt>
                                        </p:tgtEl>
                                        <p:attrNameLst>
                                          <p:attrName>ppt_x</p:attrName>
                                        </p:attrNameLst>
                                      </p:cBhvr>
                                      <p:tavLst>
                                        <p:tav tm="0">
                                          <p:val>
                                            <p:strVal val="#ppt_x"/>
                                          </p:val>
                                        </p:tav>
                                        <p:tav tm="100000">
                                          <p:val>
                                            <p:strVal val="#ppt_x"/>
                                          </p:val>
                                        </p:tav>
                                      </p:tavLst>
                                    </p:anim>
                                    <p:anim calcmode="lin" valueType="num">
                                      <p:cBhvr additive="base">
                                        <p:cTn id="50" dur="500" fill="hold"/>
                                        <p:tgtEl>
                                          <p:spTgt spid="6">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51" fill="hold">
                      <p:stCondLst>
                        <p:cond delay="indefinite"/>
                      </p:stCondLst>
                      <p:childTnLst>
                        <p:par>
                          <p:cTn id="52" fill="hold">
                            <p:stCondLst>
                              <p:cond delay="0"/>
                            </p:stCondLst>
                            <p:childTnLst>
                              <p:par>
                                <p:cTn id="53" presetID="2" presetClass="entr" presetSubtype="4" fill="hold" grpId="0" nodeType="clickEffect">
                                  <p:stCondLst>
                                    <p:cond delay="0"/>
                                  </p:stCondLst>
                                  <p:childTnLst>
                                    <p:set>
                                      <p:cBhvr>
                                        <p:cTn id="54" dur="1" fill="hold">
                                          <p:stCondLst>
                                            <p:cond delay="0"/>
                                          </p:stCondLst>
                                        </p:cTn>
                                        <p:tgtEl>
                                          <p:spTgt spid="6">
                                            <p:txEl>
                                              <p:pRg st="1" end="1"/>
                                            </p:txEl>
                                          </p:spTgt>
                                        </p:tgtEl>
                                        <p:attrNameLst>
                                          <p:attrName>style.visibility</p:attrName>
                                        </p:attrNameLst>
                                      </p:cBhvr>
                                      <p:to>
                                        <p:strVal val="visible"/>
                                      </p:to>
                                    </p:set>
                                    <p:anim calcmode="lin" valueType="num">
                                      <p:cBhvr additive="base">
                                        <p:cTn id="55" dur="500" fill="hold"/>
                                        <p:tgtEl>
                                          <p:spTgt spid="6">
                                            <p:txEl>
                                              <p:pRg st="1" end="1"/>
                                            </p:txEl>
                                          </p:spTgt>
                                        </p:tgtEl>
                                        <p:attrNameLst>
                                          <p:attrName>ppt_x</p:attrName>
                                        </p:attrNameLst>
                                      </p:cBhvr>
                                      <p:tavLst>
                                        <p:tav tm="0">
                                          <p:val>
                                            <p:strVal val="#ppt_x"/>
                                          </p:val>
                                        </p:tav>
                                        <p:tav tm="100000">
                                          <p:val>
                                            <p:strVal val="#ppt_x"/>
                                          </p:val>
                                        </p:tav>
                                      </p:tavLst>
                                    </p:anim>
                                    <p:anim calcmode="lin" valueType="num">
                                      <p:cBhvr additive="base">
                                        <p:cTn id="56" dur="500" fill="hold"/>
                                        <p:tgtEl>
                                          <p:spTgt spid="6">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57" fill="hold">
                      <p:stCondLst>
                        <p:cond delay="indefinite"/>
                      </p:stCondLst>
                      <p:childTnLst>
                        <p:par>
                          <p:cTn id="58" fill="hold">
                            <p:stCondLst>
                              <p:cond delay="0"/>
                            </p:stCondLst>
                            <p:childTnLst>
                              <p:par>
                                <p:cTn id="59" presetID="2" presetClass="entr" presetSubtype="4" fill="hold" grpId="0" nodeType="clickEffect">
                                  <p:stCondLst>
                                    <p:cond delay="0"/>
                                  </p:stCondLst>
                                  <p:childTnLst>
                                    <p:set>
                                      <p:cBhvr>
                                        <p:cTn id="60" dur="1" fill="hold">
                                          <p:stCondLst>
                                            <p:cond delay="0"/>
                                          </p:stCondLst>
                                        </p:cTn>
                                        <p:tgtEl>
                                          <p:spTgt spid="6">
                                            <p:txEl>
                                              <p:pRg st="2" end="2"/>
                                            </p:txEl>
                                          </p:spTgt>
                                        </p:tgtEl>
                                        <p:attrNameLst>
                                          <p:attrName>style.visibility</p:attrName>
                                        </p:attrNameLst>
                                      </p:cBhvr>
                                      <p:to>
                                        <p:strVal val="visible"/>
                                      </p:to>
                                    </p:set>
                                    <p:anim calcmode="lin" valueType="num">
                                      <p:cBhvr additive="base">
                                        <p:cTn id="61" dur="500" fill="hold"/>
                                        <p:tgtEl>
                                          <p:spTgt spid="6">
                                            <p:txEl>
                                              <p:pRg st="2" end="2"/>
                                            </p:txEl>
                                          </p:spTgt>
                                        </p:tgtEl>
                                        <p:attrNameLst>
                                          <p:attrName>ppt_x</p:attrName>
                                        </p:attrNameLst>
                                      </p:cBhvr>
                                      <p:tavLst>
                                        <p:tav tm="0">
                                          <p:val>
                                            <p:strVal val="#ppt_x"/>
                                          </p:val>
                                        </p:tav>
                                        <p:tav tm="100000">
                                          <p:val>
                                            <p:strVal val="#ppt_x"/>
                                          </p:val>
                                        </p:tav>
                                      </p:tavLst>
                                    </p:anim>
                                    <p:anim calcmode="lin" valueType="num">
                                      <p:cBhvr additive="base">
                                        <p:cTn id="62" dur="500" fill="hold"/>
                                        <p:tgtEl>
                                          <p:spTgt spid="6">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63" fill="hold">
                      <p:stCondLst>
                        <p:cond delay="indefinite"/>
                      </p:stCondLst>
                      <p:childTnLst>
                        <p:par>
                          <p:cTn id="64" fill="hold">
                            <p:stCondLst>
                              <p:cond delay="0"/>
                            </p:stCondLst>
                            <p:childTnLst>
                              <p:par>
                                <p:cTn id="65" presetID="2" presetClass="entr" presetSubtype="4" fill="hold" grpId="0" nodeType="clickEffect">
                                  <p:stCondLst>
                                    <p:cond delay="0"/>
                                  </p:stCondLst>
                                  <p:childTnLst>
                                    <p:set>
                                      <p:cBhvr>
                                        <p:cTn id="66" dur="1" fill="hold">
                                          <p:stCondLst>
                                            <p:cond delay="0"/>
                                          </p:stCondLst>
                                        </p:cTn>
                                        <p:tgtEl>
                                          <p:spTgt spid="6">
                                            <p:txEl>
                                              <p:pRg st="3" end="3"/>
                                            </p:txEl>
                                          </p:spTgt>
                                        </p:tgtEl>
                                        <p:attrNameLst>
                                          <p:attrName>style.visibility</p:attrName>
                                        </p:attrNameLst>
                                      </p:cBhvr>
                                      <p:to>
                                        <p:strVal val="visible"/>
                                      </p:to>
                                    </p:set>
                                    <p:anim calcmode="lin" valueType="num">
                                      <p:cBhvr additive="base">
                                        <p:cTn id="67" dur="500" fill="hold"/>
                                        <p:tgtEl>
                                          <p:spTgt spid="6">
                                            <p:txEl>
                                              <p:pRg st="3" end="3"/>
                                            </p:txEl>
                                          </p:spTgt>
                                        </p:tgtEl>
                                        <p:attrNameLst>
                                          <p:attrName>ppt_x</p:attrName>
                                        </p:attrNameLst>
                                      </p:cBhvr>
                                      <p:tavLst>
                                        <p:tav tm="0">
                                          <p:val>
                                            <p:strVal val="#ppt_x"/>
                                          </p:val>
                                        </p:tav>
                                        <p:tav tm="100000">
                                          <p:val>
                                            <p:strVal val="#ppt_x"/>
                                          </p:val>
                                        </p:tav>
                                      </p:tavLst>
                                    </p:anim>
                                    <p:anim calcmode="lin" valueType="num">
                                      <p:cBhvr additive="base">
                                        <p:cTn id="68" dur="500" fill="hold"/>
                                        <p:tgtEl>
                                          <p:spTgt spid="6">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69" fill="hold">
                      <p:stCondLst>
                        <p:cond delay="indefinite"/>
                      </p:stCondLst>
                      <p:childTnLst>
                        <p:par>
                          <p:cTn id="70" fill="hold">
                            <p:stCondLst>
                              <p:cond delay="0"/>
                            </p:stCondLst>
                            <p:childTnLst>
                              <p:par>
                                <p:cTn id="71" presetID="2" presetClass="entr" presetSubtype="4" fill="hold" grpId="0" nodeType="clickEffect">
                                  <p:stCondLst>
                                    <p:cond delay="0"/>
                                  </p:stCondLst>
                                  <p:childTnLst>
                                    <p:set>
                                      <p:cBhvr>
                                        <p:cTn id="72" dur="1" fill="hold">
                                          <p:stCondLst>
                                            <p:cond delay="0"/>
                                          </p:stCondLst>
                                        </p:cTn>
                                        <p:tgtEl>
                                          <p:spTgt spid="6">
                                            <p:txEl>
                                              <p:pRg st="4" end="4"/>
                                            </p:txEl>
                                          </p:spTgt>
                                        </p:tgtEl>
                                        <p:attrNameLst>
                                          <p:attrName>style.visibility</p:attrName>
                                        </p:attrNameLst>
                                      </p:cBhvr>
                                      <p:to>
                                        <p:strVal val="visible"/>
                                      </p:to>
                                    </p:set>
                                    <p:anim calcmode="lin" valueType="num">
                                      <p:cBhvr additive="base">
                                        <p:cTn id="73" dur="500" fill="hold"/>
                                        <p:tgtEl>
                                          <p:spTgt spid="6">
                                            <p:txEl>
                                              <p:pRg st="4" end="4"/>
                                            </p:txEl>
                                          </p:spTgt>
                                        </p:tgtEl>
                                        <p:attrNameLst>
                                          <p:attrName>ppt_x</p:attrName>
                                        </p:attrNameLst>
                                      </p:cBhvr>
                                      <p:tavLst>
                                        <p:tav tm="0">
                                          <p:val>
                                            <p:strVal val="#ppt_x"/>
                                          </p:val>
                                        </p:tav>
                                        <p:tav tm="100000">
                                          <p:val>
                                            <p:strVal val="#ppt_x"/>
                                          </p:val>
                                        </p:tav>
                                      </p:tavLst>
                                    </p:anim>
                                    <p:anim calcmode="lin" valueType="num">
                                      <p:cBhvr additive="base">
                                        <p:cTn id="74" dur="500" fill="hold"/>
                                        <p:tgtEl>
                                          <p:spTgt spid="6">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6" grpId="0" build="p"/>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sz="quarter" idx="1"/>
            <p:extLst/>
          </p:nvPr>
        </p:nvGraphicFramePr>
        <p:xfrm>
          <a:off x="457200" y="762000"/>
          <a:ext cx="8229600" cy="581183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123358764"/>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a:solidFill>
                  <a:srgbClr val="661518"/>
                </a:solidFill>
              </a:rPr>
              <a:t>INTERNAL CONTROLS</a:t>
            </a:r>
          </a:p>
        </p:txBody>
      </p:sp>
      <p:pic>
        <p:nvPicPr>
          <p:cNvPr id="5" name="Picture 4">
            <a:extLst>
              <a:ext uri="{FF2B5EF4-FFF2-40B4-BE49-F238E27FC236}">
                <a16:creationId xmlns:a16="http://schemas.microsoft.com/office/drawing/2014/main" xmlns="" id="{E1DBBE8E-F5E2-4D07-A2DA-3F66EB5FCD08}"/>
              </a:ext>
            </a:extLst>
          </p:cNvPr>
          <p:cNvPicPr>
            <a:picLocks noChangeAspect="1"/>
          </p:cNvPicPr>
          <p:nvPr/>
        </p:nvPicPr>
        <p:blipFill>
          <a:blip r:embed="rId2"/>
          <a:stretch>
            <a:fillRect/>
          </a:stretch>
        </p:blipFill>
        <p:spPr>
          <a:xfrm>
            <a:off x="3581400" y="2971800"/>
            <a:ext cx="1752600" cy="1719838"/>
          </a:xfrm>
          <a:prstGeom prst="rect">
            <a:avLst/>
          </a:prstGeom>
        </p:spPr>
      </p:pic>
    </p:spTree>
    <p:extLst>
      <p:ext uri="{BB962C8B-B14F-4D97-AF65-F5344CB8AC3E}">
        <p14:creationId xmlns:p14="http://schemas.microsoft.com/office/powerpoint/2010/main" val="1453594108"/>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Diagram 3"/>
          <p:cNvGraphicFramePr/>
          <p:nvPr>
            <p:extLst>
              <p:ext uri="{D42A27DB-BD31-4B8C-83A1-F6EECF244321}">
                <p14:modId xmlns:p14="http://schemas.microsoft.com/office/powerpoint/2010/main" val="67083119"/>
              </p:ext>
            </p:extLst>
          </p:nvPr>
        </p:nvGraphicFramePr>
        <p:xfrm>
          <a:off x="567976" y="533400"/>
          <a:ext cx="8008048" cy="58674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3" name="Oval 2">
            <a:extLst>
              <a:ext uri="{FF2B5EF4-FFF2-40B4-BE49-F238E27FC236}">
                <a16:creationId xmlns:a16="http://schemas.microsoft.com/office/drawing/2014/main" xmlns="" id="{E205D266-2A5D-4155-81B4-C33E29C8DD2C}"/>
              </a:ext>
            </a:extLst>
          </p:cNvPr>
          <p:cNvSpPr/>
          <p:nvPr/>
        </p:nvSpPr>
        <p:spPr>
          <a:xfrm>
            <a:off x="6629400" y="3200400"/>
            <a:ext cx="2057400" cy="2590800"/>
          </a:xfrm>
          <a:prstGeom prst="ellipse">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158541874"/>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chor="ctr">
            <a:normAutofit fontScale="90000"/>
          </a:bodyPr>
          <a:lstStyle/>
          <a:p>
            <a:pPr algn="ctr"/>
            <a:r>
              <a:rPr lang="en-US" b="1" dirty="0">
                <a:solidFill>
                  <a:srgbClr val="661518"/>
                </a:solidFill>
              </a:rPr>
              <a:t>YDSP SELF MONITORING PROGRAM</a:t>
            </a:r>
          </a:p>
        </p:txBody>
      </p:sp>
      <p:sp>
        <p:nvSpPr>
          <p:cNvPr id="3" name="Content Placeholder 2"/>
          <p:cNvSpPr>
            <a:spLocks noGrp="1"/>
          </p:cNvSpPr>
          <p:nvPr>
            <p:ph sz="quarter" idx="1"/>
          </p:nvPr>
        </p:nvSpPr>
        <p:spPr>
          <a:xfrm>
            <a:off x="685800" y="1447800"/>
            <a:ext cx="8001000" cy="4724400"/>
          </a:xfrm>
        </p:spPr>
        <p:txBody>
          <a:bodyPr>
            <a:noAutofit/>
          </a:bodyPr>
          <a:lstStyle/>
          <a:p>
            <a:pPr marL="0" indent="0">
              <a:buNone/>
            </a:pPr>
            <a:r>
              <a:rPr lang="en-US" sz="3100" dirty="0">
                <a:solidFill>
                  <a:srgbClr val="661518"/>
                </a:solidFill>
              </a:rPr>
              <a:t>Tribal Council authorized YDSP Self-Monitoring and Evaluation Policy in 2008 (Resolution No. 034-08)</a:t>
            </a:r>
          </a:p>
          <a:p>
            <a:r>
              <a:rPr lang="en-US" sz="3100" dirty="0">
                <a:solidFill>
                  <a:srgbClr val="661518"/>
                </a:solidFill>
              </a:rPr>
              <a:t>Sets internal financial and management controls </a:t>
            </a:r>
          </a:p>
          <a:p>
            <a:r>
              <a:rPr lang="en-US" sz="3100" dirty="0">
                <a:solidFill>
                  <a:srgbClr val="661518"/>
                </a:solidFill>
              </a:rPr>
              <a:t>Goals</a:t>
            </a:r>
          </a:p>
          <a:p>
            <a:pPr lvl="1"/>
            <a:r>
              <a:rPr lang="en-US" sz="3100" dirty="0">
                <a:solidFill>
                  <a:srgbClr val="661518"/>
                </a:solidFill>
              </a:rPr>
              <a:t>Minimize potential fraud, waste, or mismanagement</a:t>
            </a:r>
          </a:p>
          <a:p>
            <a:pPr lvl="1"/>
            <a:r>
              <a:rPr lang="en-US" sz="3100" dirty="0">
                <a:solidFill>
                  <a:srgbClr val="661518"/>
                </a:solidFill>
              </a:rPr>
              <a:t>Adherence to policies and procedures</a:t>
            </a:r>
          </a:p>
          <a:p>
            <a:pPr lvl="1"/>
            <a:r>
              <a:rPr lang="en-US" sz="3100" dirty="0">
                <a:solidFill>
                  <a:srgbClr val="661518"/>
                </a:solidFill>
              </a:rPr>
              <a:t>Compliance with federal and state agreements </a:t>
            </a:r>
          </a:p>
          <a:p>
            <a:pPr lvl="1"/>
            <a:r>
              <a:rPr lang="en-US" sz="3100" dirty="0">
                <a:solidFill>
                  <a:srgbClr val="661518"/>
                </a:solidFill>
              </a:rPr>
              <a:t>Optimal service delivery  </a:t>
            </a:r>
          </a:p>
          <a:p>
            <a:pPr lvl="1"/>
            <a:endParaRPr lang="en-US" sz="3100" dirty="0">
              <a:solidFill>
                <a:srgbClr val="661518"/>
              </a:solidFill>
            </a:endParaRPr>
          </a:p>
        </p:txBody>
      </p:sp>
    </p:spTree>
    <p:extLst>
      <p:ext uri="{BB962C8B-B14F-4D97-AF65-F5344CB8AC3E}">
        <p14:creationId xmlns:p14="http://schemas.microsoft.com/office/powerpoint/2010/main" val="3438722044"/>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pPr algn="ctr"/>
            <a:r>
              <a:rPr lang="en-US" sz="3600" b="1" dirty="0"/>
              <a:t> </a:t>
            </a:r>
            <a:br>
              <a:rPr lang="en-US" sz="3600" b="1" dirty="0"/>
            </a:br>
            <a:endParaRPr lang="en-US" sz="3600" b="1" dirty="0"/>
          </a:p>
        </p:txBody>
      </p:sp>
      <p:pic>
        <p:nvPicPr>
          <p:cNvPr id="15" name="Picture 14"/>
          <p:cNvPicPr>
            <a:picLocks noChangeAspect="1"/>
          </p:cNvPicPr>
          <p:nvPr/>
        </p:nvPicPr>
        <p:blipFill rotWithShape="1">
          <a:blip r:embed="rId3"/>
          <a:srcRect l="16667" t="8616" r="20001" b="22050"/>
          <a:stretch/>
        </p:blipFill>
        <p:spPr>
          <a:xfrm>
            <a:off x="356385" y="1566824"/>
            <a:ext cx="4853567" cy="5017640"/>
          </a:xfrm>
          <a:prstGeom prst="rect">
            <a:avLst/>
          </a:prstGeom>
          <a:ln w="190500" cap="sq">
            <a:solidFill>
              <a:srgbClr val="C8C6BD"/>
            </a:solidFill>
            <a:prstDash val="solid"/>
            <a:miter lim="800000"/>
          </a:ln>
          <a:effectLst>
            <a:outerShdw blurRad="254000" algn="bl" rotWithShape="0">
              <a:srgbClr val="000000">
                <a:alpha val="43000"/>
              </a:srgbClr>
            </a:outerShdw>
          </a:effectLst>
          <a:scene3d>
            <a:camera prst="perspectiveFront" fov="5400000"/>
            <a:lightRig rig="threePt" dir="t">
              <a:rot lat="0" lon="0" rev="2100000"/>
            </a:lightRig>
          </a:scene3d>
          <a:sp3d extrusionH="25400">
            <a:bevelT w="304800" h="152400" prst="hardEdge"/>
            <a:extrusionClr>
              <a:srgbClr val="000000"/>
            </a:extrusionClr>
          </a:sp3d>
        </p:spPr>
      </p:pic>
      <p:sp>
        <p:nvSpPr>
          <p:cNvPr id="14" name="Text Placeholder 13"/>
          <p:cNvSpPr>
            <a:spLocks noGrp="1"/>
          </p:cNvSpPr>
          <p:nvPr>
            <p:ph type="body" idx="2"/>
          </p:nvPr>
        </p:nvSpPr>
        <p:spPr>
          <a:xfrm>
            <a:off x="4876800" y="1764618"/>
            <a:ext cx="3581400" cy="4731628"/>
          </a:xfrm>
          <a:solidFill>
            <a:schemeClr val="accent2">
              <a:lumMod val="20000"/>
              <a:lumOff val="80000"/>
            </a:schemeClr>
          </a:solidFill>
        </p:spPr>
        <p:txBody>
          <a:bodyPr>
            <a:normAutofit/>
          </a:bodyPr>
          <a:lstStyle/>
          <a:p>
            <a:pPr marL="294894" indent="-285750" algn="r">
              <a:buFont typeface="Arial" panose="020B0604020202020204" pitchFamily="34" charset="0"/>
              <a:buChar char="•"/>
            </a:pPr>
            <a:r>
              <a:rPr lang="en-US" sz="2800" dirty="0"/>
              <a:t>Sets Authority</a:t>
            </a:r>
          </a:p>
          <a:p>
            <a:pPr algn="r"/>
            <a:endParaRPr lang="en-US" sz="2800" dirty="0"/>
          </a:p>
          <a:p>
            <a:pPr marL="294894" indent="-285750" algn="r">
              <a:buFont typeface="Arial" panose="020B0604020202020204" pitchFamily="34" charset="0"/>
              <a:buChar char="•"/>
            </a:pPr>
            <a:r>
              <a:rPr lang="en-US" sz="2800" dirty="0"/>
              <a:t>Identifies Stakeholders &amp; Roles</a:t>
            </a:r>
          </a:p>
          <a:p>
            <a:pPr algn="r"/>
            <a:endParaRPr lang="en-US" sz="2800" dirty="0"/>
          </a:p>
          <a:p>
            <a:pPr marL="294894" indent="-285750" algn="r">
              <a:buFont typeface="Arial" panose="020B0604020202020204" pitchFamily="34" charset="0"/>
              <a:buChar char="•"/>
            </a:pPr>
            <a:r>
              <a:rPr lang="en-US" sz="2800" dirty="0"/>
              <a:t>Sets Objective</a:t>
            </a:r>
          </a:p>
          <a:p>
            <a:pPr algn="r"/>
            <a:endParaRPr lang="en-US" sz="2800" dirty="0"/>
          </a:p>
          <a:p>
            <a:pPr marL="294894" indent="-285750" algn="r">
              <a:buFont typeface="Arial" panose="020B0604020202020204" pitchFamily="34" charset="0"/>
              <a:buChar char="•"/>
            </a:pPr>
            <a:r>
              <a:rPr lang="en-US" sz="2800" dirty="0"/>
              <a:t>Identifies Monitoring Activities</a:t>
            </a:r>
          </a:p>
        </p:txBody>
      </p:sp>
      <p:sp>
        <p:nvSpPr>
          <p:cNvPr id="17" name="TextBox 16"/>
          <p:cNvSpPr txBox="1"/>
          <p:nvPr/>
        </p:nvSpPr>
        <p:spPr>
          <a:xfrm>
            <a:off x="334819" y="609600"/>
            <a:ext cx="8431976" cy="553998"/>
          </a:xfrm>
          <a:prstGeom prst="rect">
            <a:avLst/>
          </a:prstGeom>
          <a:noFill/>
        </p:spPr>
        <p:txBody>
          <a:bodyPr wrap="square" rtlCol="0">
            <a:spAutoFit/>
          </a:bodyPr>
          <a:lstStyle/>
          <a:p>
            <a:pPr algn="ctr"/>
            <a:r>
              <a:rPr lang="en-US" sz="3000" dirty="0">
                <a:solidFill>
                  <a:srgbClr val="661518"/>
                </a:solidFill>
                <a:latin typeface="+mj-lt"/>
              </a:rPr>
              <a:t>SELF MONITORING POLICY ELEMENTS</a:t>
            </a:r>
          </a:p>
        </p:txBody>
      </p:sp>
    </p:spTree>
    <p:extLst>
      <p:ext uri="{BB962C8B-B14F-4D97-AF65-F5344CB8AC3E}">
        <p14:creationId xmlns:p14="http://schemas.microsoft.com/office/powerpoint/2010/main" val="1520689993"/>
      </p:ext>
    </p:extLst>
  </p:cSld>
  <p:clrMapOvr>
    <a:masterClrMapping/>
  </p:clrMapOvr>
  <p:transition/>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62000" y="152400"/>
            <a:ext cx="7440127" cy="1028206"/>
          </a:xfrm>
        </p:spPr>
        <p:txBody>
          <a:bodyPr>
            <a:noAutofit/>
          </a:bodyPr>
          <a:lstStyle/>
          <a:p>
            <a:pPr algn="ctr"/>
            <a:r>
              <a:rPr lang="en-US" sz="3600" b="1" dirty="0">
                <a:solidFill>
                  <a:srgbClr val="661518"/>
                </a:solidFill>
              </a:rPr>
              <a:t> </a:t>
            </a:r>
            <a:br>
              <a:rPr lang="en-US" sz="3600" b="1" dirty="0">
                <a:solidFill>
                  <a:srgbClr val="661518"/>
                </a:solidFill>
              </a:rPr>
            </a:br>
            <a:r>
              <a:rPr lang="en-US" sz="3600" dirty="0">
                <a:solidFill>
                  <a:srgbClr val="661518"/>
                </a:solidFill>
              </a:rPr>
              <a:t>SELF MONITORING PLAN </a:t>
            </a:r>
            <a:r>
              <a:rPr lang="en-US" sz="3200" dirty="0">
                <a:solidFill>
                  <a:srgbClr val="661518"/>
                </a:solidFill>
              </a:rPr>
              <a:t>ELEMENTS</a:t>
            </a:r>
            <a:endParaRPr lang="en-US" sz="3200" b="1" dirty="0">
              <a:solidFill>
                <a:srgbClr val="661518"/>
              </a:solidFill>
            </a:endParaRPr>
          </a:p>
        </p:txBody>
      </p:sp>
      <p:sp>
        <p:nvSpPr>
          <p:cNvPr id="10" name="Text Placeholder 13"/>
          <p:cNvSpPr txBox="1">
            <a:spLocks/>
          </p:cNvSpPr>
          <p:nvPr/>
        </p:nvSpPr>
        <p:spPr>
          <a:xfrm>
            <a:off x="4688763" y="1487969"/>
            <a:ext cx="3764512" cy="4617720"/>
          </a:xfrm>
          <a:prstGeom prst="rect">
            <a:avLst/>
          </a:prstGeom>
          <a:solidFill>
            <a:schemeClr val="accent2">
              <a:lumMod val="20000"/>
              <a:lumOff val="80000"/>
            </a:schemeClr>
          </a:solidFill>
        </p:spPr>
        <p:txBody>
          <a:bodyPr>
            <a:normAutofit/>
          </a:bodyPr>
          <a:lstStyle>
            <a:lvl1pPr marL="365760" indent="-256032" algn="l" rtl="0" eaLnBrk="1" latinLnBrk="0" hangingPunct="1">
              <a:spcBef>
                <a:spcPts val="300"/>
              </a:spcBef>
              <a:buClr>
                <a:schemeClr val="accent3"/>
              </a:buClr>
              <a:buFont typeface="Georgia"/>
              <a:buChar char="•"/>
              <a:defRPr kumimoji="0" sz="2800" kern="1200">
                <a:solidFill>
                  <a:schemeClr val="tx1"/>
                </a:solidFill>
                <a:latin typeface="+mn-lt"/>
                <a:ea typeface="+mn-ea"/>
                <a:cs typeface="+mn-cs"/>
              </a:defRPr>
            </a:lvl1pPr>
            <a:lvl2pPr marL="658368" indent="-246888" algn="l" rtl="0" eaLnBrk="1" latinLnBrk="0" hangingPunct="1">
              <a:spcBef>
                <a:spcPts val="300"/>
              </a:spcBef>
              <a:buClr>
                <a:schemeClr val="accent2"/>
              </a:buClr>
              <a:buFont typeface="Georgia"/>
              <a:buChar char="▫"/>
              <a:defRPr kumimoji="0" sz="2600" kern="1200">
                <a:solidFill>
                  <a:schemeClr val="accent2"/>
                </a:solidFill>
                <a:latin typeface="+mn-lt"/>
                <a:ea typeface="+mn-ea"/>
                <a:cs typeface="+mn-cs"/>
              </a:defRPr>
            </a:lvl2pPr>
            <a:lvl3pPr marL="923544" indent="-219456" algn="l" rtl="0" eaLnBrk="1" latinLnBrk="0" hangingPunct="1">
              <a:spcBef>
                <a:spcPts val="300"/>
              </a:spcBef>
              <a:buClr>
                <a:schemeClr val="accent1"/>
              </a:buClr>
              <a:buFont typeface="Wingdings 2"/>
              <a:buChar char=""/>
              <a:defRPr kumimoji="0" sz="2400" kern="1200">
                <a:solidFill>
                  <a:schemeClr val="accent1"/>
                </a:solidFill>
                <a:latin typeface="+mn-lt"/>
                <a:ea typeface="+mn-ea"/>
                <a:cs typeface="+mn-cs"/>
              </a:defRPr>
            </a:lvl3pPr>
            <a:lvl4pPr marL="1179576" indent="-201168" algn="l" rtl="0" eaLnBrk="1" latinLnBrk="0" hangingPunct="1">
              <a:spcBef>
                <a:spcPts val="300"/>
              </a:spcBef>
              <a:buClr>
                <a:schemeClr val="accent1"/>
              </a:buClr>
              <a:buFont typeface="Wingdings 2"/>
              <a:buChar char=""/>
              <a:defRPr kumimoji="0" sz="2200" kern="1200">
                <a:solidFill>
                  <a:schemeClr val="accent1"/>
                </a:solidFill>
                <a:latin typeface="+mn-lt"/>
                <a:ea typeface="+mn-ea"/>
                <a:cs typeface="+mn-cs"/>
              </a:defRPr>
            </a:lvl4pPr>
            <a:lvl5pPr marL="1389888" indent="-182880" algn="l" rtl="0" eaLnBrk="1" latinLnBrk="0" hangingPunct="1">
              <a:spcBef>
                <a:spcPts val="300"/>
              </a:spcBef>
              <a:buClr>
                <a:schemeClr val="accent3"/>
              </a:buClr>
              <a:buFont typeface="Georgia"/>
              <a:buChar char="▫"/>
              <a:defRPr kumimoji="0" sz="2000" kern="1200">
                <a:solidFill>
                  <a:schemeClr val="accent3"/>
                </a:solidFill>
                <a:latin typeface="+mn-lt"/>
                <a:ea typeface="+mn-ea"/>
                <a:cs typeface="+mn-cs"/>
              </a:defRPr>
            </a:lvl5pPr>
            <a:lvl6pPr marL="1609344" indent="-182880" algn="l" rtl="0" eaLnBrk="1" latinLnBrk="0" hangingPunct="1">
              <a:spcBef>
                <a:spcPts val="300"/>
              </a:spcBef>
              <a:buClr>
                <a:schemeClr val="accent3"/>
              </a:buClr>
              <a:buFont typeface="Georgia"/>
              <a:buChar char="▫"/>
              <a:defRPr kumimoji="0" sz="1800" kern="1200">
                <a:solidFill>
                  <a:schemeClr val="accent3"/>
                </a:solidFill>
                <a:latin typeface="+mn-lt"/>
                <a:ea typeface="+mn-ea"/>
                <a:cs typeface="+mn-cs"/>
              </a:defRPr>
            </a:lvl6pPr>
            <a:lvl7pPr marL="1828800" indent="-182880" algn="l" rtl="0" eaLnBrk="1" latinLnBrk="0" hangingPunct="1">
              <a:spcBef>
                <a:spcPts val="300"/>
              </a:spcBef>
              <a:buClr>
                <a:schemeClr val="accent3"/>
              </a:buClr>
              <a:buFont typeface="Georgia"/>
              <a:buChar char="▫"/>
              <a:defRPr kumimoji="0" sz="1600" kern="1200">
                <a:solidFill>
                  <a:schemeClr val="accent3"/>
                </a:solidFill>
                <a:latin typeface="+mn-lt"/>
                <a:ea typeface="+mn-ea"/>
                <a:cs typeface="+mn-cs"/>
              </a:defRPr>
            </a:lvl7pPr>
            <a:lvl8pPr marL="2029968" indent="-182880" algn="l" rtl="0" eaLnBrk="1" latinLnBrk="0" hangingPunct="1">
              <a:spcBef>
                <a:spcPts val="300"/>
              </a:spcBef>
              <a:buClr>
                <a:schemeClr val="accent3"/>
              </a:buClr>
              <a:buFont typeface="Georgia"/>
              <a:buChar char="◦"/>
              <a:defRPr kumimoji="0" sz="1500" kern="1200">
                <a:solidFill>
                  <a:schemeClr val="accent3"/>
                </a:solidFill>
                <a:latin typeface="+mn-lt"/>
                <a:ea typeface="+mn-ea"/>
                <a:cs typeface="+mn-cs"/>
              </a:defRPr>
            </a:lvl8pPr>
            <a:lvl9pPr marL="2240280" indent="-182880" algn="l" rtl="0" eaLnBrk="1" latinLnBrk="0" hangingPunct="1">
              <a:spcBef>
                <a:spcPts val="300"/>
              </a:spcBef>
              <a:buClr>
                <a:schemeClr val="accent3"/>
              </a:buClr>
              <a:buFont typeface="Georgia"/>
              <a:buChar char="◦"/>
              <a:defRPr kumimoji="0" sz="1400" kern="1200" baseline="0">
                <a:solidFill>
                  <a:schemeClr val="accent3"/>
                </a:solidFill>
                <a:latin typeface="+mn-lt"/>
                <a:ea typeface="+mn-ea"/>
                <a:cs typeface="+mn-cs"/>
              </a:defRPr>
            </a:lvl9pPr>
          </a:lstStyle>
          <a:p>
            <a:pPr marL="294894" indent="-285750" algn="r">
              <a:buFont typeface="Arial" panose="020B0604020202020204" pitchFamily="34" charset="0"/>
              <a:buChar char="•"/>
            </a:pPr>
            <a:endParaRPr lang="en-US" dirty="0"/>
          </a:p>
          <a:p>
            <a:pPr marL="294894" indent="-285750" algn="r">
              <a:buFont typeface="Arial" panose="020B0604020202020204" pitchFamily="34" charset="0"/>
              <a:buChar char="•"/>
            </a:pPr>
            <a:r>
              <a:rPr lang="en-US" dirty="0"/>
              <a:t>Outlines Process</a:t>
            </a:r>
          </a:p>
          <a:p>
            <a:pPr algn="r"/>
            <a:endParaRPr lang="en-US" dirty="0"/>
          </a:p>
          <a:p>
            <a:pPr marL="294894" indent="-285750" algn="r">
              <a:buFont typeface="Arial" panose="020B0604020202020204" pitchFamily="34" charset="0"/>
              <a:buChar char="•"/>
            </a:pPr>
            <a:r>
              <a:rPr lang="en-US" dirty="0"/>
              <a:t>Describes Monitoring Cycle</a:t>
            </a:r>
          </a:p>
          <a:p>
            <a:pPr algn="r"/>
            <a:endParaRPr lang="en-US" dirty="0"/>
          </a:p>
          <a:p>
            <a:pPr marL="294894" indent="-285750" algn="r">
              <a:buFont typeface="Arial" panose="020B0604020202020204" pitchFamily="34" charset="0"/>
              <a:buChar char="•"/>
            </a:pPr>
            <a:r>
              <a:rPr lang="en-US" dirty="0"/>
              <a:t>Sets Annual Monitoring Objective(s)</a:t>
            </a:r>
          </a:p>
          <a:p>
            <a:pPr marL="109728" indent="0" algn="ctr">
              <a:buNone/>
            </a:pPr>
            <a:endParaRPr lang="en-US" dirty="0"/>
          </a:p>
        </p:txBody>
      </p:sp>
      <p:pic>
        <p:nvPicPr>
          <p:cNvPr id="5" name="Picture 4">
            <a:extLst>
              <a:ext uri="{FF2B5EF4-FFF2-40B4-BE49-F238E27FC236}">
                <a16:creationId xmlns:a16="http://schemas.microsoft.com/office/drawing/2014/main" xmlns="" id="{8589574D-B145-4E65-8097-1E3ECAA38C77}"/>
              </a:ext>
            </a:extLst>
          </p:cNvPr>
          <p:cNvPicPr>
            <a:picLocks noChangeAspect="1"/>
          </p:cNvPicPr>
          <p:nvPr/>
        </p:nvPicPr>
        <p:blipFill rotWithShape="1">
          <a:blip r:embed="rId2"/>
          <a:srcRect l="30833" t="12666" r="30833" b="7334"/>
          <a:stretch/>
        </p:blipFill>
        <p:spPr>
          <a:xfrm>
            <a:off x="690725" y="1269058"/>
            <a:ext cx="3998038" cy="5055542"/>
          </a:xfrm>
          <a:prstGeom prst="rect">
            <a:avLst/>
          </a:prstGeom>
          <a:ln w="190500" cap="sq">
            <a:solidFill>
              <a:srgbClr val="C8C6BD"/>
            </a:solidFill>
            <a:prstDash val="solid"/>
            <a:miter lim="800000"/>
          </a:ln>
          <a:effectLst>
            <a:outerShdw blurRad="254000" algn="bl" rotWithShape="0">
              <a:srgbClr val="000000">
                <a:alpha val="43000"/>
              </a:srgbClr>
            </a:outerShdw>
          </a:effectLst>
          <a:scene3d>
            <a:camera prst="perspectiveFront" fov="5400000"/>
            <a:lightRig rig="threePt" dir="t">
              <a:rot lat="0" lon="0" rev="2100000"/>
            </a:lightRig>
          </a:scene3d>
          <a:sp3d extrusionH="25400">
            <a:bevelT w="304800" h="152400" prst="hardEdge"/>
            <a:extrusionClr>
              <a:srgbClr val="000000"/>
            </a:extrusionClr>
          </a:sp3d>
        </p:spPr>
      </p:pic>
    </p:spTree>
    <p:extLst>
      <p:ext uri="{BB962C8B-B14F-4D97-AF65-F5344CB8AC3E}">
        <p14:creationId xmlns:p14="http://schemas.microsoft.com/office/powerpoint/2010/main" val="3509863761"/>
      </p:ext>
    </p:extLst>
  </p:cSld>
  <p:clrMapOvr>
    <a:masterClrMapping/>
  </p:clrMapOvr>
  <p:transition/>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a:t>DATA MANAGEMENT</a:t>
            </a:r>
          </a:p>
        </p:txBody>
      </p:sp>
      <p:pic>
        <p:nvPicPr>
          <p:cNvPr id="5" name="Picture 4">
            <a:extLst>
              <a:ext uri="{FF2B5EF4-FFF2-40B4-BE49-F238E27FC236}">
                <a16:creationId xmlns:a16="http://schemas.microsoft.com/office/drawing/2014/main" xmlns="" id="{E1DBBE8E-F5E2-4D07-A2DA-3F66EB5FCD08}"/>
              </a:ext>
            </a:extLst>
          </p:cNvPr>
          <p:cNvPicPr>
            <a:picLocks noChangeAspect="1"/>
          </p:cNvPicPr>
          <p:nvPr/>
        </p:nvPicPr>
        <p:blipFill>
          <a:blip r:embed="rId2"/>
          <a:stretch>
            <a:fillRect/>
          </a:stretch>
        </p:blipFill>
        <p:spPr>
          <a:xfrm>
            <a:off x="3352800" y="2971800"/>
            <a:ext cx="1752600" cy="1719838"/>
          </a:xfrm>
          <a:prstGeom prst="rect">
            <a:avLst/>
          </a:prstGeom>
        </p:spPr>
      </p:pic>
    </p:spTree>
    <p:extLst>
      <p:ext uri="{BB962C8B-B14F-4D97-AF65-F5344CB8AC3E}">
        <p14:creationId xmlns:p14="http://schemas.microsoft.com/office/powerpoint/2010/main" val="601136757"/>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dirty="0">
                <a:solidFill>
                  <a:srgbClr val="661518"/>
                </a:solidFill>
              </a:rPr>
              <a:t>PERFORMANCE MEASURES / MINIMUM DATA COLLECTION</a:t>
            </a:r>
            <a:r>
              <a:rPr lang="en-US" sz="1000" dirty="0">
                <a:solidFill>
                  <a:srgbClr val="661518"/>
                </a:solidFill>
                <a:hlinkClick r:id="rId2" action="ppaction://hlinkfile"/>
              </a:rPr>
              <a:t>2016_TribalDataRequestForm.doc</a:t>
            </a:r>
            <a:endParaRPr lang="en-US" sz="1000" dirty="0">
              <a:solidFill>
                <a:srgbClr val="661518"/>
              </a:solidFill>
            </a:endParaRPr>
          </a:p>
        </p:txBody>
      </p:sp>
      <p:pic>
        <p:nvPicPr>
          <p:cNvPr id="4" name="Content Placeholder 3">
            <a:extLst>
              <a:ext uri="{FF2B5EF4-FFF2-40B4-BE49-F238E27FC236}">
                <a16:creationId xmlns:a16="http://schemas.microsoft.com/office/drawing/2014/main" xmlns="" id="{8D8CCF7C-FAC0-4801-A0D8-80A57ECFA263}"/>
              </a:ext>
            </a:extLst>
          </p:cNvPr>
          <p:cNvPicPr>
            <a:picLocks noGrp="1" noChangeAspect="1"/>
          </p:cNvPicPr>
          <p:nvPr>
            <p:ph sz="quarter" idx="1"/>
          </p:nvPr>
        </p:nvPicPr>
        <p:blipFill rotWithShape="1">
          <a:blip r:embed="rId3"/>
          <a:srcRect l="25000" t="23333" r="27083" b="6667"/>
          <a:stretch/>
        </p:blipFill>
        <p:spPr>
          <a:xfrm>
            <a:off x="1752600" y="1401417"/>
            <a:ext cx="5638800" cy="5148470"/>
          </a:xfrm>
          <a:prstGeom prst="rect">
            <a:avLst/>
          </a:prstGeom>
        </p:spPr>
      </p:pic>
    </p:spTree>
    <p:extLst>
      <p:ext uri="{BB962C8B-B14F-4D97-AF65-F5344CB8AC3E}">
        <p14:creationId xmlns:p14="http://schemas.microsoft.com/office/powerpoint/2010/main" val="235735904"/>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dirty="0">
                <a:solidFill>
                  <a:srgbClr val="661518"/>
                </a:solidFill>
              </a:rPr>
              <a:t>PERFORMANCE MEASURES / MINIMUM DATA COLLECTION </a:t>
            </a:r>
            <a:r>
              <a:rPr lang="en-US" sz="1100" dirty="0" err="1">
                <a:solidFill>
                  <a:srgbClr val="661518"/>
                </a:solidFill>
                <a:hlinkClick r:id="rId2" action="ppaction://hlinkfile"/>
              </a:rPr>
              <a:t>DCD_Qtrly_Stats</a:t>
            </a:r>
            <a:r>
              <a:rPr lang="en-US" sz="1100" dirty="0">
                <a:solidFill>
                  <a:srgbClr val="661518"/>
                </a:solidFill>
                <a:hlinkClick r:id="rId2" action="ppaction://hlinkfile"/>
              </a:rPr>
              <a:t> 2018.xlsx</a:t>
            </a:r>
            <a:endParaRPr lang="en-US" sz="1100" dirty="0">
              <a:solidFill>
                <a:srgbClr val="661518"/>
              </a:solidFill>
            </a:endParaRPr>
          </a:p>
        </p:txBody>
      </p:sp>
      <p:pic>
        <p:nvPicPr>
          <p:cNvPr id="6" name="Content Placeholder 5">
            <a:extLst>
              <a:ext uri="{FF2B5EF4-FFF2-40B4-BE49-F238E27FC236}">
                <a16:creationId xmlns:a16="http://schemas.microsoft.com/office/drawing/2014/main" xmlns="" id="{E24E52B9-1C3B-43DB-98CE-83C4F8B47050}"/>
              </a:ext>
            </a:extLst>
          </p:cNvPr>
          <p:cNvPicPr>
            <a:picLocks noGrp="1" noChangeAspect="1"/>
          </p:cNvPicPr>
          <p:nvPr>
            <p:ph sz="quarter" idx="1"/>
          </p:nvPr>
        </p:nvPicPr>
        <p:blipFill rotWithShape="1">
          <a:blip r:embed="rId3"/>
          <a:srcRect l="2084" t="30000" r="1041" b="10000"/>
          <a:stretch/>
        </p:blipFill>
        <p:spPr>
          <a:xfrm>
            <a:off x="336870" y="1524000"/>
            <a:ext cx="8544570" cy="5059362"/>
          </a:xfrm>
          <a:prstGeom prst="rect">
            <a:avLst/>
          </a:prstGeom>
        </p:spPr>
      </p:pic>
    </p:spTree>
    <p:extLst>
      <p:ext uri="{BB962C8B-B14F-4D97-AF65-F5344CB8AC3E}">
        <p14:creationId xmlns:p14="http://schemas.microsoft.com/office/powerpoint/2010/main" val="2981444188"/>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dirty="0">
                <a:solidFill>
                  <a:srgbClr val="661518"/>
                </a:solidFill>
              </a:rPr>
              <a:t>COMMUNITY SOCIOECONOMIC PROFILE</a:t>
            </a:r>
          </a:p>
        </p:txBody>
      </p:sp>
      <p:pic>
        <p:nvPicPr>
          <p:cNvPr id="4" name="Content Placeholder 3">
            <a:extLst>
              <a:ext uri="{FF2B5EF4-FFF2-40B4-BE49-F238E27FC236}">
                <a16:creationId xmlns:a16="http://schemas.microsoft.com/office/drawing/2014/main" xmlns="" id="{35E25D7A-FBF3-42F3-A727-6532511C8280}"/>
              </a:ext>
            </a:extLst>
          </p:cNvPr>
          <p:cNvPicPr>
            <a:picLocks noGrp="1" noChangeAspect="1"/>
          </p:cNvPicPr>
          <p:nvPr>
            <p:ph sz="quarter" idx="1"/>
          </p:nvPr>
        </p:nvPicPr>
        <p:blipFill>
          <a:blip r:embed="rId2">
            <a:extLst>
              <a:ext uri="{28A0092B-C50C-407E-A947-70E740481C1C}">
                <a14:useLocalDpi xmlns:a14="http://schemas.microsoft.com/office/drawing/2010/main" val="0"/>
              </a:ext>
            </a:extLst>
          </a:blip>
          <a:stretch>
            <a:fillRect/>
          </a:stretch>
        </p:blipFill>
        <p:spPr>
          <a:xfrm>
            <a:off x="3124200" y="1600200"/>
            <a:ext cx="2895600" cy="4858483"/>
          </a:xfrm>
          <a:prstGeom prst="rect">
            <a:avLst/>
          </a:prstGeom>
        </p:spPr>
      </p:pic>
    </p:spTree>
    <p:extLst>
      <p:ext uri="{BB962C8B-B14F-4D97-AF65-F5344CB8AC3E}">
        <p14:creationId xmlns:p14="http://schemas.microsoft.com/office/powerpoint/2010/main" val="155365555"/>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a:xfrm>
            <a:off x="5440434" y="914400"/>
            <a:ext cx="586803" cy="4876397"/>
          </a:xfrm>
        </p:spPr>
        <p:txBody>
          <a:bodyPr vert="vert270">
            <a:noAutofit/>
          </a:bodyPr>
          <a:lstStyle/>
          <a:p>
            <a:r>
              <a:rPr lang="en-US" sz="2400" dirty="0"/>
              <a:t>PLANNING, PLANNING, PLANNING</a:t>
            </a:r>
          </a:p>
        </p:txBody>
      </p:sp>
      <p:sp>
        <p:nvSpPr>
          <p:cNvPr id="9" name="Text Placeholder 8"/>
          <p:cNvSpPr>
            <a:spLocks noGrp="1"/>
          </p:cNvSpPr>
          <p:nvPr>
            <p:ph type="body" sz="half" idx="2"/>
          </p:nvPr>
        </p:nvSpPr>
        <p:spPr>
          <a:xfrm>
            <a:off x="6096000" y="2286000"/>
            <a:ext cx="2590800" cy="2285597"/>
          </a:xfrm>
          <a:solidFill>
            <a:schemeClr val="accent6">
              <a:lumMod val="20000"/>
              <a:lumOff val="80000"/>
            </a:schemeClr>
          </a:solidFill>
        </p:spPr>
        <p:txBody>
          <a:bodyPr anchor="ctr">
            <a:normAutofit/>
          </a:bodyPr>
          <a:lstStyle/>
          <a:p>
            <a:pPr algn="ctr"/>
            <a:endParaRPr lang="en-US" sz="2400" dirty="0"/>
          </a:p>
          <a:p>
            <a:pPr algn="ctr"/>
            <a:r>
              <a:rPr lang="en-US" sz="2400" dirty="0">
                <a:cs typeface="Arial" panose="020B0604020202020204" pitchFamily="34" charset="0"/>
              </a:rPr>
              <a:t>YDSP’S </a:t>
            </a:r>
          </a:p>
          <a:p>
            <a:pPr algn="ctr"/>
            <a:r>
              <a:rPr lang="en-US" sz="2400" dirty="0">
                <a:cs typeface="Arial" panose="020B0604020202020204" pitchFamily="34" charset="0"/>
              </a:rPr>
              <a:t>SELF GOVERNANCE JOURNEY</a:t>
            </a:r>
          </a:p>
          <a:p>
            <a:pPr marL="342900" indent="-342900">
              <a:buFont typeface="Arial" panose="020B0604020202020204" pitchFamily="34" charset="0"/>
              <a:buChar char="•"/>
            </a:pPr>
            <a:endParaRPr lang="en-US" sz="2400" dirty="0"/>
          </a:p>
        </p:txBody>
      </p:sp>
      <p:pic>
        <p:nvPicPr>
          <p:cNvPr id="1026" name="Picture 2"/>
          <p:cNvPicPr>
            <a:picLocks noGrp="1" noChangeAspect="1" noChangeArrowheads="1"/>
          </p:cNvPicPr>
          <p:nvPr>
            <p:ph type="pic" idx="1"/>
          </p:nvPr>
        </p:nvPicPr>
        <p:blipFill rotWithShape="1">
          <a:blip r:embed="rId2">
            <a:extLst>
              <a:ext uri="{28A0092B-C50C-407E-A947-70E740481C1C}">
                <a14:useLocalDpi xmlns:a14="http://schemas.microsoft.com/office/drawing/2010/main" val="0"/>
              </a:ext>
            </a:extLst>
          </a:blip>
          <a:srcRect l="18750" t="17093" r="51739" b="14070"/>
          <a:stretch/>
        </p:blipFill>
        <p:spPr bwMode="auto">
          <a:xfrm>
            <a:off x="685800" y="705056"/>
            <a:ext cx="3962400" cy="5390943"/>
          </a:xfrm>
          <a:prstGeom prst="rect">
            <a:avLst/>
          </a:prstGeom>
          <a:noFill/>
          <a:ln w="9525">
            <a:solidFill>
              <a:schemeClr val="tx1"/>
            </a:solidFill>
            <a:miter lim="800000"/>
            <a:headEnd/>
            <a:tailEnd/>
          </a:ln>
          <a:extLst>
            <a:ext uri="{909E8E84-426E-40DD-AFC4-6F175D3DCCD1}">
              <a14:hiddenFill xmlns:a14="http://schemas.microsoft.com/office/drawing/2010/main">
                <a:solidFill>
                  <a:schemeClr val="accent1"/>
                </a:solidFill>
              </a14:hiddenFill>
            </a:ext>
          </a:extLst>
        </p:spPr>
      </p:pic>
    </p:spTree>
    <p:extLst>
      <p:ext uri="{BB962C8B-B14F-4D97-AF65-F5344CB8AC3E}">
        <p14:creationId xmlns:p14="http://schemas.microsoft.com/office/powerpoint/2010/main" val="3383676599"/>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5638800" y="1086342"/>
            <a:ext cx="3383280" cy="877824"/>
          </a:xfrm>
          <a:solidFill>
            <a:schemeClr val="accent1">
              <a:lumMod val="20000"/>
              <a:lumOff val="80000"/>
            </a:schemeClr>
          </a:solidFill>
        </p:spPr>
        <p:txBody>
          <a:bodyPr>
            <a:normAutofit/>
          </a:bodyPr>
          <a:lstStyle/>
          <a:p>
            <a:pPr algn="ctr"/>
            <a:r>
              <a:rPr lang="en-US" sz="2400" dirty="0"/>
              <a:t>PLANNING REPORT REVELATIONS</a:t>
            </a:r>
          </a:p>
        </p:txBody>
      </p:sp>
      <p:sp>
        <p:nvSpPr>
          <p:cNvPr id="8" name="Text Placeholder 8"/>
          <p:cNvSpPr>
            <a:spLocks noGrp="1"/>
          </p:cNvSpPr>
          <p:nvPr>
            <p:ph type="body" idx="2"/>
          </p:nvPr>
        </p:nvSpPr>
        <p:spPr>
          <a:xfrm>
            <a:off x="5638800" y="1964166"/>
            <a:ext cx="3383280" cy="4617720"/>
          </a:xfrm>
        </p:spPr>
        <p:txBody>
          <a:bodyPr>
            <a:normAutofit lnSpcReduction="10000"/>
          </a:bodyPr>
          <a:lstStyle/>
          <a:p>
            <a:pPr marL="342900" indent="-342900">
              <a:buFont typeface="Arial" panose="020B0604020202020204" pitchFamily="34" charset="0"/>
              <a:buChar char="•"/>
            </a:pPr>
            <a:r>
              <a:rPr lang="en-US" sz="2400" dirty="0">
                <a:cs typeface="Arial" panose="020B0604020202020204" pitchFamily="34" charset="0"/>
              </a:rPr>
              <a:t>STRATEGIC PLANNERS</a:t>
            </a:r>
          </a:p>
          <a:p>
            <a:pPr marL="342900" indent="-342900">
              <a:buFont typeface="Arial" panose="020B0604020202020204" pitchFamily="34" charset="0"/>
              <a:buChar char="•"/>
            </a:pPr>
            <a:r>
              <a:rPr lang="en-US" sz="2400" dirty="0">
                <a:cs typeface="Arial" panose="020B0604020202020204" pitchFamily="34" charset="0"/>
              </a:rPr>
              <a:t>RESPONSIBLE CONTRACTORS</a:t>
            </a:r>
          </a:p>
          <a:p>
            <a:pPr marL="342900" indent="-342900">
              <a:buFont typeface="Arial" panose="020B0604020202020204" pitchFamily="34" charset="0"/>
              <a:buChar char="•"/>
            </a:pPr>
            <a:r>
              <a:rPr lang="en-US" sz="2400" dirty="0">
                <a:cs typeface="Arial" panose="020B0604020202020204" pitchFamily="34" charset="0"/>
              </a:rPr>
              <a:t>EVIDENCE BASED FOCUS</a:t>
            </a:r>
          </a:p>
          <a:p>
            <a:pPr marL="342900" indent="-342900">
              <a:buFont typeface="Arial" panose="020B0604020202020204" pitchFamily="34" charset="0"/>
              <a:buChar char="•"/>
            </a:pPr>
            <a:r>
              <a:rPr lang="en-US" sz="2400" dirty="0">
                <a:cs typeface="Arial" panose="020B0604020202020204" pitchFamily="34" charset="0"/>
              </a:rPr>
              <a:t>EXPERIENCED</a:t>
            </a:r>
          </a:p>
          <a:p>
            <a:pPr marL="342900" indent="-342900">
              <a:buFont typeface="Arial" panose="020B0604020202020204" pitchFamily="34" charset="0"/>
              <a:buChar char="•"/>
            </a:pPr>
            <a:r>
              <a:rPr lang="en-US" sz="2400" dirty="0">
                <a:cs typeface="Arial" panose="020B0604020202020204" pitchFamily="34" charset="0"/>
              </a:rPr>
              <a:t>FORMAL SYSTEMS</a:t>
            </a:r>
          </a:p>
          <a:p>
            <a:pPr marL="342900" indent="-342900">
              <a:buFont typeface="Arial" panose="020B0604020202020204" pitchFamily="34" charset="0"/>
              <a:buChar char="•"/>
            </a:pPr>
            <a:r>
              <a:rPr lang="en-US" sz="2400" dirty="0">
                <a:cs typeface="Arial" panose="020B0604020202020204" pitchFamily="34" charset="0"/>
              </a:rPr>
              <a:t>POLICIES</a:t>
            </a:r>
          </a:p>
          <a:p>
            <a:pPr marL="342900" indent="-342900">
              <a:buFont typeface="Arial" panose="020B0604020202020204" pitchFamily="34" charset="0"/>
              <a:buChar char="•"/>
            </a:pPr>
            <a:r>
              <a:rPr lang="en-US" sz="2400" dirty="0">
                <a:cs typeface="Arial" panose="020B0604020202020204" pitchFamily="34" charset="0"/>
              </a:rPr>
              <a:t>BUDGET PRIORITIES</a:t>
            </a:r>
          </a:p>
          <a:p>
            <a:pPr marL="342900" indent="-342900">
              <a:buFont typeface="Arial" panose="020B0604020202020204" pitchFamily="34" charset="0"/>
              <a:buChar char="•"/>
            </a:pPr>
            <a:r>
              <a:rPr lang="en-US" sz="2400" dirty="0">
                <a:cs typeface="Arial" panose="020B0604020202020204" pitchFamily="34" charset="0"/>
              </a:rPr>
              <a:t>SUPPORTIVE LEADERS</a:t>
            </a:r>
          </a:p>
          <a:p>
            <a:pPr marL="342900" indent="-342900">
              <a:buFont typeface="Arial" panose="020B0604020202020204" pitchFamily="34" charset="0"/>
              <a:buChar char="•"/>
            </a:pPr>
            <a:r>
              <a:rPr lang="en-US" sz="2400" dirty="0">
                <a:cs typeface="Arial" panose="020B0604020202020204" pitchFamily="34" charset="0"/>
              </a:rPr>
              <a:t>INNOVATORS</a:t>
            </a:r>
          </a:p>
          <a:p>
            <a:pPr marL="342900" indent="-342900">
              <a:buFont typeface="Arial" panose="020B0604020202020204" pitchFamily="34" charset="0"/>
              <a:buChar char="•"/>
            </a:pPr>
            <a:endParaRPr lang="en-US" sz="2400" dirty="0">
              <a:latin typeface="Calibri" panose="020F0502020204030204" pitchFamily="34" charset="0"/>
            </a:endParaRPr>
          </a:p>
          <a:p>
            <a:pPr marL="342900" indent="-342900">
              <a:buFont typeface="Arial" panose="020B0604020202020204" pitchFamily="34" charset="0"/>
              <a:buChar char="•"/>
            </a:pPr>
            <a:endParaRPr lang="en-US" sz="2400" dirty="0">
              <a:latin typeface="Calibri" panose="020F0502020204030204" pitchFamily="34" charset="0"/>
            </a:endParaRPr>
          </a:p>
        </p:txBody>
      </p:sp>
      <p:pic>
        <p:nvPicPr>
          <p:cNvPr id="5" name="Content Placeholder 4" descr="TOC_insert (002).pdf - Adobe Acrobat"/>
          <p:cNvPicPr>
            <a:picLocks noGrp="1" noChangeAspect="1"/>
          </p:cNvPicPr>
          <p:nvPr>
            <p:ph sz="half" idx="1"/>
          </p:nvPr>
        </p:nvPicPr>
        <p:blipFill rotWithShape="1">
          <a:blip r:embed="rId3" cstate="print">
            <a:extLst>
              <a:ext uri="{BEBA8EAE-BF5A-486C-A8C5-ECC9F3942E4B}">
                <a14:imgProps xmlns:a14="http://schemas.microsoft.com/office/drawing/2010/main">
                  <a14:imgLayer r:embed="rId4">
                    <a14:imgEffect>
                      <a14:sharpenSoften amount="25000"/>
                    </a14:imgEffect>
                    <a14:imgEffect>
                      <a14:colorTemperature colorTemp="5300"/>
                    </a14:imgEffect>
                  </a14:imgLayer>
                </a14:imgProps>
              </a:ext>
              <a:ext uri="{28A0092B-C50C-407E-A947-70E740481C1C}">
                <a14:useLocalDpi xmlns:a14="http://schemas.microsoft.com/office/drawing/2010/main" val="0"/>
              </a:ext>
            </a:extLst>
          </a:blip>
          <a:srcRect l="4480" t="16282" r="2925" b="11732"/>
          <a:stretch/>
        </p:blipFill>
        <p:spPr>
          <a:xfrm>
            <a:off x="381000" y="1101971"/>
            <a:ext cx="5029199" cy="5298829"/>
          </a:xfrm>
        </p:spPr>
      </p:pic>
    </p:spTree>
    <p:extLst>
      <p:ext uri="{BB962C8B-B14F-4D97-AF65-F5344CB8AC3E}">
        <p14:creationId xmlns:p14="http://schemas.microsoft.com/office/powerpoint/2010/main" val="3356062550"/>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 Placeholder 8"/>
          <p:cNvSpPr>
            <a:spLocks noGrp="1"/>
          </p:cNvSpPr>
          <p:nvPr>
            <p:ph type="body" sz="half" idx="2"/>
          </p:nvPr>
        </p:nvSpPr>
        <p:spPr>
          <a:xfrm>
            <a:off x="762000" y="4800600"/>
            <a:ext cx="8153400" cy="1447800"/>
          </a:xfrm>
          <a:solidFill>
            <a:schemeClr val="accent6">
              <a:lumMod val="20000"/>
              <a:lumOff val="80000"/>
            </a:schemeClr>
          </a:solidFill>
        </p:spPr>
        <p:txBody>
          <a:bodyPr anchor="ctr">
            <a:normAutofit/>
          </a:bodyPr>
          <a:lstStyle/>
          <a:p>
            <a:pPr algn="ctr"/>
            <a:endParaRPr lang="en-US" sz="2400" dirty="0"/>
          </a:p>
          <a:p>
            <a:pPr algn="ctr"/>
            <a:r>
              <a:rPr lang="en-US" sz="2400" dirty="0">
                <a:cs typeface="Arial" panose="020B0604020202020204" pitchFamily="34" charset="0"/>
              </a:rPr>
              <a:t>Map Evidence of Readiness</a:t>
            </a:r>
          </a:p>
          <a:p>
            <a:pPr marL="342900" indent="-342900">
              <a:buFont typeface="Arial" panose="020B0604020202020204" pitchFamily="34" charset="0"/>
              <a:buChar char="•"/>
            </a:pPr>
            <a:endParaRPr lang="en-US" sz="2400" dirty="0"/>
          </a:p>
        </p:txBody>
      </p:sp>
      <p:graphicFrame>
        <p:nvGraphicFramePr>
          <p:cNvPr id="2" name="Diagram 1"/>
          <p:cNvGraphicFramePr/>
          <p:nvPr>
            <p:extLst>
              <p:ext uri="{D42A27DB-BD31-4B8C-83A1-F6EECF244321}">
                <p14:modId xmlns:p14="http://schemas.microsoft.com/office/powerpoint/2010/main" val="3938077442"/>
              </p:ext>
            </p:extLst>
          </p:nvPr>
        </p:nvGraphicFramePr>
        <p:xfrm>
          <a:off x="381000" y="914400"/>
          <a:ext cx="8610600" cy="37846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993739687"/>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5486400" y="1828800"/>
            <a:ext cx="3383280" cy="877824"/>
          </a:xfrm>
          <a:solidFill>
            <a:schemeClr val="accent1">
              <a:lumMod val="20000"/>
              <a:lumOff val="80000"/>
            </a:schemeClr>
          </a:solidFill>
        </p:spPr>
        <p:txBody>
          <a:bodyPr>
            <a:normAutofit/>
          </a:bodyPr>
          <a:lstStyle/>
          <a:p>
            <a:pPr algn="ctr"/>
            <a:r>
              <a:rPr lang="en-US" sz="3500" dirty="0">
                <a:latin typeface="Calibri" panose="020F0502020204030204" pitchFamily="34" charset="0"/>
              </a:rPr>
              <a:t>VISION</a:t>
            </a:r>
          </a:p>
        </p:txBody>
      </p:sp>
      <p:sp>
        <p:nvSpPr>
          <p:cNvPr id="5" name="Content Placeholder 4"/>
          <p:cNvSpPr>
            <a:spLocks noGrp="1"/>
          </p:cNvSpPr>
          <p:nvPr>
            <p:ph sz="half" idx="1"/>
          </p:nvPr>
        </p:nvSpPr>
        <p:spPr>
          <a:xfrm>
            <a:off x="228600" y="1447800"/>
            <a:ext cx="5181600" cy="4495800"/>
          </a:xfrm>
        </p:spPr>
        <p:txBody>
          <a:bodyPr/>
          <a:lstStyle/>
          <a:p>
            <a:pPr marL="109728" indent="0">
              <a:buNone/>
            </a:pPr>
            <a:endParaRPr lang="en-US" dirty="0">
              <a:latin typeface="Calibri" panose="020F0502020204030204" pitchFamily="34" charset="0"/>
            </a:endParaRPr>
          </a:p>
          <a:p>
            <a:pPr marL="109728" indent="0">
              <a:buNone/>
            </a:pPr>
            <a:r>
              <a:rPr lang="en-US" sz="3200" dirty="0">
                <a:cs typeface="Arial" panose="020B0604020202020204" pitchFamily="34" charset="0"/>
              </a:rPr>
              <a:t>“It is the Pueblo’s vision to become a self-governed, self-sufficient, sovereign government with vibrant cultural practices and advanced educational,  social and economic opportunities.”</a:t>
            </a:r>
          </a:p>
        </p:txBody>
      </p:sp>
    </p:spTree>
    <p:extLst>
      <p:ext uri="{BB962C8B-B14F-4D97-AF65-F5344CB8AC3E}">
        <p14:creationId xmlns:p14="http://schemas.microsoft.com/office/powerpoint/2010/main" val="1671775988"/>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19741" y="457200"/>
            <a:ext cx="8229600" cy="838200"/>
          </a:xfrm>
        </p:spPr>
        <p:txBody>
          <a:bodyPr/>
          <a:lstStyle/>
          <a:p>
            <a:pPr algn="ctr"/>
            <a:r>
              <a:rPr lang="en-US" dirty="0"/>
              <a:t>Self Governance Team</a:t>
            </a:r>
          </a:p>
        </p:txBody>
      </p:sp>
      <p:sp>
        <p:nvSpPr>
          <p:cNvPr id="3" name="Content Placeholder 2"/>
          <p:cNvSpPr>
            <a:spLocks noGrp="1"/>
          </p:cNvSpPr>
          <p:nvPr>
            <p:ph sz="quarter" idx="1"/>
          </p:nvPr>
        </p:nvSpPr>
        <p:spPr>
          <a:xfrm>
            <a:off x="304800" y="2184298"/>
            <a:ext cx="4282440" cy="3804770"/>
          </a:xfrm>
        </p:spPr>
        <p:txBody>
          <a:bodyPr>
            <a:normAutofit/>
          </a:bodyPr>
          <a:lstStyle/>
          <a:p>
            <a:r>
              <a:rPr lang="en-US" sz="2400" dirty="0">
                <a:cs typeface="Arial" panose="020B0604020202020204" pitchFamily="34" charset="0"/>
              </a:rPr>
              <a:t>Identify Lead</a:t>
            </a:r>
          </a:p>
          <a:p>
            <a:r>
              <a:rPr lang="en-US" sz="2400" dirty="0">
                <a:cs typeface="Arial" panose="020B0604020202020204" pitchFamily="34" charset="0"/>
              </a:rPr>
              <a:t>Identify Roles</a:t>
            </a:r>
          </a:p>
          <a:p>
            <a:r>
              <a:rPr lang="en-US" sz="2400" dirty="0">
                <a:cs typeface="Arial" panose="020B0604020202020204" pitchFamily="34" charset="0"/>
              </a:rPr>
              <a:t>Create Redundancy</a:t>
            </a:r>
          </a:p>
          <a:p>
            <a:r>
              <a:rPr lang="en-US" sz="2400" dirty="0">
                <a:cs typeface="Arial" panose="020B0604020202020204" pitchFamily="34" charset="0"/>
              </a:rPr>
              <a:t>Set Internal Controls for Accountability</a:t>
            </a:r>
          </a:p>
          <a:p>
            <a:r>
              <a:rPr lang="en-US" sz="2400" dirty="0">
                <a:cs typeface="Arial" panose="020B0604020202020204" pitchFamily="34" charset="0"/>
              </a:rPr>
              <a:t>Impose Self Monitoring/Compliance </a:t>
            </a:r>
          </a:p>
          <a:p>
            <a:r>
              <a:rPr lang="en-US" sz="2400" dirty="0">
                <a:cs typeface="Arial" panose="020B0604020202020204" pitchFamily="34" charset="0"/>
              </a:rPr>
              <a:t>Report to Community</a:t>
            </a:r>
          </a:p>
        </p:txBody>
      </p:sp>
      <p:grpSp>
        <p:nvGrpSpPr>
          <p:cNvPr id="18" name="Group 17"/>
          <p:cNvGrpSpPr/>
          <p:nvPr/>
        </p:nvGrpSpPr>
        <p:grpSpPr>
          <a:xfrm>
            <a:off x="3124200" y="1371600"/>
            <a:ext cx="6019800" cy="5098473"/>
            <a:chOff x="4390662" y="2790748"/>
            <a:chExt cx="4624303" cy="3848073"/>
          </a:xfrm>
        </p:grpSpPr>
        <p:sp>
          <p:nvSpPr>
            <p:cNvPr id="7" name="Oval 6"/>
            <p:cNvSpPr/>
            <p:nvPr/>
          </p:nvSpPr>
          <p:spPr>
            <a:xfrm>
              <a:off x="5770693" y="3463620"/>
              <a:ext cx="1468306" cy="1490686"/>
            </a:xfrm>
            <a:prstGeom prst="ellipse">
              <a:avLst/>
            </a:prstGeom>
            <a:scene3d>
              <a:camera prst="orthographicFront"/>
              <a:lightRig rig="flat" dir="t"/>
            </a:scene3d>
            <a:sp3d prstMaterial="plastic">
              <a:bevelT w="120900" h="88900"/>
              <a:bevelB w="88900" h="31750" prst="angle"/>
            </a:sp3d>
          </p:spPr>
          <p:style>
            <a:lnRef idx="0">
              <a:schemeClr val="lt1">
                <a:hueOff val="0"/>
                <a:satOff val="0"/>
                <a:lumOff val="0"/>
                <a:alphaOff val="0"/>
              </a:schemeClr>
            </a:lnRef>
            <a:fillRef idx="1">
              <a:schemeClr val="accent1">
                <a:alpha val="50000"/>
                <a:hueOff val="0"/>
                <a:satOff val="0"/>
                <a:lumOff val="0"/>
                <a:alphaOff val="0"/>
              </a:schemeClr>
            </a:fillRef>
            <a:effectRef idx="1">
              <a:schemeClr val="accent1">
                <a:alpha val="50000"/>
                <a:hueOff val="0"/>
                <a:satOff val="0"/>
                <a:lumOff val="0"/>
                <a:alphaOff val="0"/>
              </a:schemeClr>
            </a:effectRef>
            <a:fontRef idx="minor">
              <a:schemeClr val="tx1"/>
            </a:fontRef>
          </p:style>
        </p:sp>
        <p:sp>
          <p:nvSpPr>
            <p:cNvPr id="8" name="Freeform 7"/>
            <p:cNvSpPr/>
            <p:nvPr/>
          </p:nvSpPr>
          <p:spPr>
            <a:xfrm>
              <a:off x="5817586" y="2790748"/>
              <a:ext cx="1378915" cy="798140"/>
            </a:xfrm>
            <a:custGeom>
              <a:avLst/>
              <a:gdLst>
                <a:gd name="connsiteX0" fmla="*/ 0 w 1378915"/>
                <a:gd name="connsiteY0" fmla="*/ 0 h 798140"/>
                <a:gd name="connsiteX1" fmla="*/ 1378915 w 1378915"/>
                <a:gd name="connsiteY1" fmla="*/ 0 h 798140"/>
                <a:gd name="connsiteX2" fmla="*/ 1378915 w 1378915"/>
                <a:gd name="connsiteY2" fmla="*/ 798140 h 798140"/>
                <a:gd name="connsiteX3" fmla="*/ 0 w 1378915"/>
                <a:gd name="connsiteY3" fmla="*/ 798140 h 798140"/>
                <a:gd name="connsiteX4" fmla="*/ 0 w 1378915"/>
                <a:gd name="connsiteY4" fmla="*/ 0 h 79814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378915" h="798140">
                  <a:moveTo>
                    <a:pt x="0" y="0"/>
                  </a:moveTo>
                  <a:lnTo>
                    <a:pt x="1378915" y="0"/>
                  </a:lnTo>
                  <a:lnTo>
                    <a:pt x="1378915" y="798140"/>
                  </a:lnTo>
                  <a:lnTo>
                    <a:pt x="0" y="798140"/>
                  </a:lnTo>
                  <a:lnTo>
                    <a:pt x="0" y="0"/>
                  </a:lnTo>
                  <a:close/>
                </a:path>
              </a:pathLst>
            </a:custGeom>
            <a:noFill/>
            <a:ln>
              <a:noFill/>
            </a:ln>
            <a:sp3d/>
          </p:spPr>
          <p:style>
            <a:lnRef idx="0">
              <a:scrgbClr r="0" g="0" b="0"/>
            </a:lnRef>
            <a:fillRef idx="0">
              <a:scrgbClr r="0" g="0" b="0"/>
            </a:fillRef>
            <a:effectRef idx="0">
              <a:schemeClr val="lt1">
                <a:alpha val="0"/>
                <a:hueOff val="0"/>
                <a:satOff val="0"/>
                <a:lumOff val="0"/>
                <a:alphaOff val="0"/>
              </a:schemeClr>
            </a:effectRef>
            <a:fontRef idx="minor">
              <a:schemeClr val="tx1">
                <a:hueOff val="0"/>
                <a:satOff val="0"/>
                <a:lumOff val="0"/>
                <a:alphaOff val="0"/>
              </a:schemeClr>
            </a:fontRef>
          </p:style>
          <p:txBody>
            <a:bodyPr spcFirstLastPara="0" vert="horz" wrap="square" lIns="0" tIns="0" rIns="0" bIns="0" numCol="1" spcCol="1270" anchor="ctr" anchorCtr="0">
              <a:noAutofit/>
            </a:bodyPr>
            <a:lstStyle/>
            <a:p>
              <a:pPr lvl="0" algn="ctr" defTabSz="755650">
                <a:lnSpc>
                  <a:spcPct val="90000"/>
                </a:lnSpc>
                <a:spcBef>
                  <a:spcPct val="0"/>
                </a:spcBef>
                <a:spcAft>
                  <a:spcPct val="35000"/>
                </a:spcAft>
              </a:pPr>
              <a:r>
                <a:rPr lang="en-US" sz="1700" kern="1200" dirty="0">
                  <a:cs typeface="Arial" panose="020B0604020202020204" pitchFamily="34" charset="0"/>
                </a:rPr>
                <a:t>TRIBAL</a:t>
              </a:r>
            </a:p>
            <a:p>
              <a:pPr lvl="0" algn="ctr" defTabSz="755650">
                <a:lnSpc>
                  <a:spcPct val="90000"/>
                </a:lnSpc>
                <a:spcBef>
                  <a:spcPct val="0"/>
                </a:spcBef>
                <a:spcAft>
                  <a:spcPct val="35000"/>
                </a:spcAft>
              </a:pPr>
              <a:r>
                <a:rPr lang="en-US" sz="1700" kern="1200" dirty="0">
                  <a:cs typeface="Arial" panose="020B0604020202020204" pitchFamily="34" charset="0"/>
                </a:rPr>
                <a:t>OPS</a:t>
              </a:r>
            </a:p>
          </p:txBody>
        </p:sp>
        <p:sp>
          <p:nvSpPr>
            <p:cNvPr id="9" name="Oval 8"/>
            <p:cNvSpPr/>
            <p:nvPr/>
          </p:nvSpPr>
          <p:spPr>
            <a:xfrm>
              <a:off x="6502469" y="3765586"/>
              <a:ext cx="1428628" cy="1517146"/>
            </a:xfrm>
            <a:prstGeom prst="ellipse">
              <a:avLst/>
            </a:prstGeom>
            <a:scene3d>
              <a:camera prst="orthographicFront"/>
              <a:lightRig rig="flat" dir="t"/>
            </a:scene3d>
            <a:sp3d prstMaterial="plastic">
              <a:bevelT w="120900" h="88900"/>
              <a:bevelB w="88900" h="31750" prst="angle"/>
            </a:sp3d>
          </p:spPr>
          <p:style>
            <a:lnRef idx="0">
              <a:schemeClr val="lt1">
                <a:hueOff val="0"/>
                <a:satOff val="0"/>
                <a:lumOff val="0"/>
                <a:alphaOff val="0"/>
              </a:schemeClr>
            </a:lnRef>
            <a:fillRef idx="1">
              <a:schemeClr val="accent1">
                <a:alpha val="50000"/>
                <a:hueOff val="0"/>
                <a:satOff val="0"/>
                <a:lumOff val="0"/>
                <a:alphaOff val="0"/>
              </a:schemeClr>
            </a:fillRef>
            <a:effectRef idx="1">
              <a:schemeClr val="accent1">
                <a:alpha val="50000"/>
                <a:hueOff val="0"/>
                <a:satOff val="0"/>
                <a:lumOff val="0"/>
                <a:alphaOff val="0"/>
              </a:schemeClr>
            </a:effectRef>
            <a:fontRef idx="minor">
              <a:schemeClr val="tx1"/>
            </a:fontRef>
          </p:style>
        </p:sp>
        <p:sp>
          <p:nvSpPr>
            <p:cNvPr id="10" name="Freeform 9"/>
            <p:cNvSpPr/>
            <p:nvPr/>
          </p:nvSpPr>
          <p:spPr>
            <a:xfrm>
              <a:off x="7778697" y="3589831"/>
              <a:ext cx="1236268" cy="866067"/>
            </a:xfrm>
            <a:custGeom>
              <a:avLst/>
              <a:gdLst>
                <a:gd name="connsiteX0" fmla="*/ 0 w 1236268"/>
                <a:gd name="connsiteY0" fmla="*/ 0 h 866067"/>
                <a:gd name="connsiteX1" fmla="*/ 1236268 w 1236268"/>
                <a:gd name="connsiteY1" fmla="*/ 0 h 866067"/>
                <a:gd name="connsiteX2" fmla="*/ 1236268 w 1236268"/>
                <a:gd name="connsiteY2" fmla="*/ 866067 h 866067"/>
                <a:gd name="connsiteX3" fmla="*/ 0 w 1236268"/>
                <a:gd name="connsiteY3" fmla="*/ 866067 h 866067"/>
                <a:gd name="connsiteX4" fmla="*/ 0 w 1236268"/>
                <a:gd name="connsiteY4" fmla="*/ 0 h 8660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236268" h="866067">
                  <a:moveTo>
                    <a:pt x="0" y="0"/>
                  </a:moveTo>
                  <a:lnTo>
                    <a:pt x="1236268" y="0"/>
                  </a:lnTo>
                  <a:lnTo>
                    <a:pt x="1236268" y="866067"/>
                  </a:lnTo>
                  <a:lnTo>
                    <a:pt x="0" y="866067"/>
                  </a:lnTo>
                  <a:lnTo>
                    <a:pt x="0" y="0"/>
                  </a:lnTo>
                  <a:close/>
                </a:path>
              </a:pathLst>
            </a:custGeom>
            <a:noFill/>
            <a:ln>
              <a:noFill/>
            </a:ln>
            <a:sp3d/>
          </p:spPr>
          <p:style>
            <a:lnRef idx="0">
              <a:scrgbClr r="0" g="0" b="0"/>
            </a:lnRef>
            <a:fillRef idx="0">
              <a:scrgbClr r="0" g="0" b="0"/>
            </a:fillRef>
            <a:effectRef idx="0">
              <a:schemeClr val="lt1">
                <a:alpha val="0"/>
                <a:hueOff val="0"/>
                <a:satOff val="0"/>
                <a:lumOff val="0"/>
                <a:alphaOff val="0"/>
              </a:schemeClr>
            </a:effectRef>
            <a:fontRef idx="minor">
              <a:schemeClr val="tx1">
                <a:hueOff val="0"/>
                <a:satOff val="0"/>
                <a:lumOff val="0"/>
                <a:alphaOff val="0"/>
              </a:schemeClr>
            </a:fontRef>
          </p:style>
          <p:txBody>
            <a:bodyPr spcFirstLastPara="0" vert="horz" wrap="square" lIns="0" tIns="0" rIns="0" bIns="0" numCol="1" spcCol="1270" anchor="ctr" anchorCtr="0">
              <a:noAutofit/>
            </a:bodyPr>
            <a:lstStyle/>
            <a:p>
              <a:pPr lvl="0" algn="ctr" defTabSz="755650">
                <a:lnSpc>
                  <a:spcPct val="90000"/>
                </a:lnSpc>
                <a:spcBef>
                  <a:spcPct val="0"/>
                </a:spcBef>
                <a:spcAft>
                  <a:spcPct val="35000"/>
                </a:spcAft>
              </a:pPr>
              <a:r>
                <a:rPr lang="en-US" sz="1700" kern="1200" dirty="0">
                  <a:cs typeface="Arial" panose="020B0604020202020204" pitchFamily="34" charset="0"/>
                </a:rPr>
                <a:t>FINANCE</a:t>
              </a:r>
            </a:p>
          </p:txBody>
        </p:sp>
        <p:sp>
          <p:nvSpPr>
            <p:cNvPr id="11" name="Oval 10"/>
            <p:cNvSpPr/>
            <p:nvPr/>
          </p:nvSpPr>
          <p:spPr>
            <a:xfrm>
              <a:off x="6329865" y="4625879"/>
              <a:ext cx="1601231" cy="1436240"/>
            </a:xfrm>
            <a:prstGeom prst="ellipse">
              <a:avLst/>
            </a:prstGeom>
            <a:scene3d>
              <a:camera prst="orthographicFront"/>
              <a:lightRig rig="flat" dir="t"/>
            </a:scene3d>
            <a:sp3d prstMaterial="plastic">
              <a:bevelT w="120900" h="88900"/>
              <a:bevelB w="88900" h="31750" prst="angle"/>
            </a:sp3d>
          </p:spPr>
          <p:style>
            <a:lnRef idx="0">
              <a:schemeClr val="lt1">
                <a:hueOff val="0"/>
                <a:satOff val="0"/>
                <a:lumOff val="0"/>
                <a:alphaOff val="0"/>
              </a:schemeClr>
            </a:lnRef>
            <a:fillRef idx="1">
              <a:schemeClr val="accent1">
                <a:alpha val="50000"/>
                <a:hueOff val="0"/>
                <a:satOff val="0"/>
                <a:lumOff val="0"/>
                <a:alphaOff val="0"/>
              </a:schemeClr>
            </a:fillRef>
            <a:effectRef idx="1">
              <a:schemeClr val="accent1">
                <a:alpha val="50000"/>
                <a:hueOff val="0"/>
                <a:satOff val="0"/>
                <a:lumOff val="0"/>
                <a:alphaOff val="0"/>
              </a:schemeClr>
            </a:effectRef>
            <a:fontRef idx="minor">
              <a:schemeClr val="tx1"/>
            </a:fontRef>
          </p:style>
        </p:sp>
        <p:sp>
          <p:nvSpPr>
            <p:cNvPr id="12" name="Freeform 11"/>
            <p:cNvSpPr/>
            <p:nvPr/>
          </p:nvSpPr>
          <p:spPr>
            <a:xfrm>
              <a:off x="7613045" y="5629085"/>
              <a:ext cx="1236268" cy="866067"/>
            </a:xfrm>
            <a:custGeom>
              <a:avLst/>
              <a:gdLst>
                <a:gd name="connsiteX0" fmla="*/ 0 w 1236268"/>
                <a:gd name="connsiteY0" fmla="*/ 0 h 866067"/>
                <a:gd name="connsiteX1" fmla="*/ 1236268 w 1236268"/>
                <a:gd name="connsiteY1" fmla="*/ 0 h 866067"/>
                <a:gd name="connsiteX2" fmla="*/ 1236268 w 1236268"/>
                <a:gd name="connsiteY2" fmla="*/ 866067 h 866067"/>
                <a:gd name="connsiteX3" fmla="*/ 0 w 1236268"/>
                <a:gd name="connsiteY3" fmla="*/ 866067 h 866067"/>
                <a:gd name="connsiteX4" fmla="*/ 0 w 1236268"/>
                <a:gd name="connsiteY4" fmla="*/ 0 h 8660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236268" h="866067">
                  <a:moveTo>
                    <a:pt x="0" y="0"/>
                  </a:moveTo>
                  <a:lnTo>
                    <a:pt x="1236268" y="0"/>
                  </a:lnTo>
                  <a:lnTo>
                    <a:pt x="1236268" y="866067"/>
                  </a:lnTo>
                  <a:lnTo>
                    <a:pt x="0" y="866067"/>
                  </a:lnTo>
                  <a:lnTo>
                    <a:pt x="0" y="0"/>
                  </a:lnTo>
                  <a:close/>
                </a:path>
              </a:pathLst>
            </a:custGeom>
            <a:noFill/>
            <a:ln>
              <a:noFill/>
            </a:ln>
            <a:sp3d/>
          </p:spPr>
          <p:style>
            <a:lnRef idx="0">
              <a:scrgbClr r="0" g="0" b="0"/>
            </a:lnRef>
            <a:fillRef idx="0">
              <a:scrgbClr r="0" g="0" b="0"/>
            </a:fillRef>
            <a:effectRef idx="0">
              <a:schemeClr val="lt1">
                <a:alpha val="0"/>
                <a:hueOff val="0"/>
                <a:satOff val="0"/>
                <a:lumOff val="0"/>
                <a:alphaOff val="0"/>
              </a:schemeClr>
            </a:effectRef>
            <a:fontRef idx="minor">
              <a:schemeClr val="tx1">
                <a:hueOff val="0"/>
                <a:satOff val="0"/>
                <a:lumOff val="0"/>
                <a:alphaOff val="0"/>
              </a:schemeClr>
            </a:fontRef>
          </p:style>
          <p:txBody>
            <a:bodyPr spcFirstLastPara="0" vert="horz" wrap="square" lIns="0" tIns="0" rIns="0" bIns="0" numCol="1" spcCol="1270" anchor="ctr" anchorCtr="0">
              <a:noAutofit/>
            </a:bodyPr>
            <a:lstStyle/>
            <a:p>
              <a:pPr lvl="0" algn="ctr" defTabSz="755650">
                <a:lnSpc>
                  <a:spcPct val="90000"/>
                </a:lnSpc>
                <a:spcBef>
                  <a:spcPct val="0"/>
                </a:spcBef>
                <a:spcAft>
                  <a:spcPct val="35000"/>
                </a:spcAft>
              </a:pPr>
              <a:r>
                <a:rPr lang="en-US" sz="1700" kern="1200" dirty="0">
                  <a:cs typeface="Arial" panose="020B0604020202020204" pitchFamily="34" charset="0"/>
                </a:rPr>
                <a:t>PROGRAM</a:t>
              </a:r>
            </a:p>
            <a:p>
              <a:pPr lvl="0" algn="ctr" defTabSz="755650">
                <a:lnSpc>
                  <a:spcPct val="90000"/>
                </a:lnSpc>
                <a:spcBef>
                  <a:spcPct val="0"/>
                </a:spcBef>
                <a:spcAft>
                  <a:spcPct val="35000"/>
                </a:spcAft>
              </a:pPr>
              <a:r>
                <a:rPr lang="en-US" sz="1700" kern="1200" dirty="0">
                  <a:cs typeface="Arial" panose="020B0604020202020204" pitchFamily="34" charset="0"/>
                </a:rPr>
                <a:t>DIRECTOR</a:t>
              </a:r>
            </a:p>
          </p:txBody>
        </p:sp>
        <p:sp>
          <p:nvSpPr>
            <p:cNvPr id="13" name="Oval 12"/>
            <p:cNvSpPr/>
            <p:nvPr/>
          </p:nvSpPr>
          <p:spPr>
            <a:xfrm>
              <a:off x="5459197" y="4625878"/>
              <a:ext cx="1500216" cy="1436241"/>
            </a:xfrm>
            <a:prstGeom prst="ellipse">
              <a:avLst/>
            </a:prstGeom>
            <a:scene3d>
              <a:camera prst="orthographicFront"/>
              <a:lightRig rig="flat" dir="t"/>
            </a:scene3d>
            <a:sp3d prstMaterial="plastic">
              <a:bevelT w="120900" h="88900"/>
              <a:bevelB w="88900" h="31750" prst="angle"/>
            </a:sp3d>
          </p:spPr>
          <p:style>
            <a:lnRef idx="0">
              <a:schemeClr val="lt1">
                <a:hueOff val="0"/>
                <a:satOff val="0"/>
                <a:lumOff val="0"/>
                <a:alphaOff val="0"/>
              </a:schemeClr>
            </a:lnRef>
            <a:fillRef idx="1">
              <a:schemeClr val="accent1">
                <a:alpha val="50000"/>
                <a:hueOff val="0"/>
                <a:satOff val="0"/>
                <a:lumOff val="0"/>
                <a:alphaOff val="0"/>
              </a:schemeClr>
            </a:fillRef>
            <a:effectRef idx="1">
              <a:schemeClr val="accent1">
                <a:alpha val="50000"/>
                <a:hueOff val="0"/>
                <a:satOff val="0"/>
                <a:lumOff val="0"/>
                <a:alphaOff val="0"/>
              </a:schemeClr>
            </a:effectRef>
            <a:fontRef idx="minor">
              <a:schemeClr val="tx1"/>
            </a:fontRef>
          </p:style>
        </p:sp>
        <p:sp>
          <p:nvSpPr>
            <p:cNvPr id="14" name="Freeform 13"/>
            <p:cNvSpPr/>
            <p:nvPr/>
          </p:nvSpPr>
          <p:spPr>
            <a:xfrm>
              <a:off x="4581318" y="5772754"/>
              <a:ext cx="1236268" cy="866067"/>
            </a:xfrm>
            <a:custGeom>
              <a:avLst/>
              <a:gdLst>
                <a:gd name="connsiteX0" fmla="*/ 0 w 1236268"/>
                <a:gd name="connsiteY0" fmla="*/ 0 h 866067"/>
                <a:gd name="connsiteX1" fmla="*/ 1236268 w 1236268"/>
                <a:gd name="connsiteY1" fmla="*/ 0 h 866067"/>
                <a:gd name="connsiteX2" fmla="*/ 1236268 w 1236268"/>
                <a:gd name="connsiteY2" fmla="*/ 866067 h 866067"/>
                <a:gd name="connsiteX3" fmla="*/ 0 w 1236268"/>
                <a:gd name="connsiteY3" fmla="*/ 866067 h 866067"/>
                <a:gd name="connsiteX4" fmla="*/ 0 w 1236268"/>
                <a:gd name="connsiteY4" fmla="*/ 0 h 8660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236268" h="866067">
                  <a:moveTo>
                    <a:pt x="0" y="0"/>
                  </a:moveTo>
                  <a:lnTo>
                    <a:pt x="1236268" y="0"/>
                  </a:lnTo>
                  <a:lnTo>
                    <a:pt x="1236268" y="866067"/>
                  </a:lnTo>
                  <a:lnTo>
                    <a:pt x="0" y="866067"/>
                  </a:lnTo>
                  <a:lnTo>
                    <a:pt x="0" y="0"/>
                  </a:lnTo>
                  <a:close/>
                </a:path>
              </a:pathLst>
            </a:custGeom>
            <a:noFill/>
            <a:ln>
              <a:noFill/>
            </a:ln>
            <a:sp3d/>
          </p:spPr>
          <p:style>
            <a:lnRef idx="0">
              <a:scrgbClr r="0" g="0" b="0"/>
            </a:lnRef>
            <a:fillRef idx="0">
              <a:scrgbClr r="0" g="0" b="0"/>
            </a:fillRef>
            <a:effectRef idx="0">
              <a:schemeClr val="lt1">
                <a:alpha val="0"/>
                <a:hueOff val="0"/>
                <a:satOff val="0"/>
                <a:lumOff val="0"/>
                <a:alphaOff val="0"/>
              </a:schemeClr>
            </a:effectRef>
            <a:fontRef idx="minor">
              <a:schemeClr val="tx1">
                <a:hueOff val="0"/>
                <a:satOff val="0"/>
                <a:lumOff val="0"/>
                <a:alphaOff val="0"/>
              </a:schemeClr>
            </a:fontRef>
          </p:style>
          <p:txBody>
            <a:bodyPr spcFirstLastPara="0" vert="horz" wrap="square" lIns="0" tIns="0" rIns="0" bIns="0" numCol="1" spcCol="1270" anchor="ctr" anchorCtr="0">
              <a:noAutofit/>
            </a:bodyPr>
            <a:lstStyle/>
            <a:p>
              <a:pPr algn="ctr" defTabSz="755650">
                <a:lnSpc>
                  <a:spcPct val="90000"/>
                </a:lnSpc>
                <a:spcBef>
                  <a:spcPct val="0"/>
                </a:spcBef>
                <a:spcAft>
                  <a:spcPct val="35000"/>
                </a:spcAft>
              </a:pPr>
              <a:r>
                <a:rPr lang="en-US" sz="1700" dirty="0">
                  <a:cs typeface="Arial" panose="020B0604020202020204" pitchFamily="34" charset="0"/>
                </a:rPr>
                <a:t>MGT INFO SYSTEMS</a:t>
              </a:r>
            </a:p>
          </p:txBody>
        </p:sp>
        <p:sp>
          <p:nvSpPr>
            <p:cNvPr id="15" name="Oval 14"/>
            <p:cNvSpPr/>
            <p:nvPr/>
          </p:nvSpPr>
          <p:spPr>
            <a:xfrm>
              <a:off x="5264097" y="3765586"/>
              <a:ext cx="1522713" cy="1517146"/>
            </a:xfrm>
            <a:prstGeom prst="ellipse">
              <a:avLst/>
            </a:prstGeom>
            <a:scene3d>
              <a:camera prst="orthographicFront"/>
              <a:lightRig rig="flat" dir="t"/>
            </a:scene3d>
            <a:sp3d prstMaterial="plastic">
              <a:bevelT w="120900" h="88900"/>
              <a:bevelB w="88900" h="31750" prst="angle"/>
            </a:sp3d>
          </p:spPr>
          <p:style>
            <a:lnRef idx="0">
              <a:schemeClr val="lt1">
                <a:hueOff val="0"/>
                <a:satOff val="0"/>
                <a:lumOff val="0"/>
                <a:alphaOff val="0"/>
              </a:schemeClr>
            </a:lnRef>
            <a:fillRef idx="1">
              <a:schemeClr val="accent1">
                <a:alpha val="50000"/>
                <a:hueOff val="0"/>
                <a:satOff val="0"/>
                <a:lumOff val="0"/>
                <a:alphaOff val="0"/>
              </a:schemeClr>
            </a:fillRef>
            <a:effectRef idx="1">
              <a:schemeClr val="accent1">
                <a:alpha val="50000"/>
                <a:hueOff val="0"/>
                <a:satOff val="0"/>
                <a:lumOff val="0"/>
                <a:alphaOff val="0"/>
              </a:schemeClr>
            </a:effectRef>
            <a:fontRef idx="minor">
              <a:schemeClr val="tx1"/>
            </a:fontRef>
          </p:style>
        </p:sp>
        <p:sp>
          <p:nvSpPr>
            <p:cNvPr id="16" name="Freeform 15"/>
            <p:cNvSpPr/>
            <p:nvPr/>
          </p:nvSpPr>
          <p:spPr>
            <a:xfrm>
              <a:off x="4390662" y="3790283"/>
              <a:ext cx="1236268" cy="866067"/>
            </a:xfrm>
            <a:custGeom>
              <a:avLst/>
              <a:gdLst>
                <a:gd name="connsiteX0" fmla="*/ 0 w 1236268"/>
                <a:gd name="connsiteY0" fmla="*/ 0 h 866067"/>
                <a:gd name="connsiteX1" fmla="*/ 1236268 w 1236268"/>
                <a:gd name="connsiteY1" fmla="*/ 0 h 866067"/>
                <a:gd name="connsiteX2" fmla="*/ 1236268 w 1236268"/>
                <a:gd name="connsiteY2" fmla="*/ 866067 h 866067"/>
                <a:gd name="connsiteX3" fmla="*/ 0 w 1236268"/>
                <a:gd name="connsiteY3" fmla="*/ 866067 h 866067"/>
                <a:gd name="connsiteX4" fmla="*/ 0 w 1236268"/>
                <a:gd name="connsiteY4" fmla="*/ 0 h 86606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236268" h="866067">
                  <a:moveTo>
                    <a:pt x="0" y="0"/>
                  </a:moveTo>
                  <a:lnTo>
                    <a:pt x="1236268" y="0"/>
                  </a:lnTo>
                  <a:lnTo>
                    <a:pt x="1236268" y="866067"/>
                  </a:lnTo>
                  <a:lnTo>
                    <a:pt x="0" y="866067"/>
                  </a:lnTo>
                  <a:lnTo>
                    <a:pt x="0" y="0"/>
                  </a:lnTo>
                  <a:close/>
                </a:path>
              </a:pathLst>
            </a:custGeom>
            <a:noFill/>
            <a:ln>
              <a:noFill/>
            </a:ln>
            <a:sp3d/>
          </p:spPr>
          <p:style>
            <a:lnRef idx="0">
              <a:scrgbClr r="0" g="0" b="0"/>
            </a:lnRef>
            <a:fillRef idx="0">
              <a:scrgbClr r="0" g="0" b="0"/>
            </a:fillRef>
            <a:effectRef idx="0">
              <a:schemeClr val="lt1">
                <a:alpha val="0"/>
                <a:hueOff val="0"/>
                <a:satOff val="0"/>
                <a:lumOff val="0"/>
                <a:alphaOff val="0"/>
              </a:schemeClr>
            </a:effectRef>
            <a:fontRef idx="minor">
              <a:schemeClr val="tx1">
                <a:hueOff val="0"/>
                <a:satOff val="0"/>
                <a:lumOff val="0"/>
                <a:alphaOff val="0"/>
              </a:schemeClr>
            </a:fontRef>
          </p:style>
          <p:txBody>
            <a:bodyPr spcFirstLastPara="0" vert="horz" wrap="square" lIns="0" tIns="0" rIns="0" bIns="0" numCol="1" spcCol="1270" anchor="ctr" anchorCtr="0">
              <a:noAutofit/>
            </a:bodyPr>
            <a:lstStyle/>
            <a:p>
              <a:pPr algn="ctr" defTabSz="755650">
                <a:lnSpc>
                  <a:spcPct val="90000"/>
                </a:lnSpc>
                <a:spcBef>
                  <a:spcPct val="0"/>
                </a:spcBef>
                <a:spcAft>
                  <a:spcPct val="35000"/>
                </a:spcAft>
              </a:pPr>
              <a:r>
                <a:rPr lang="en-US" sz="1700" dirty="0">
                  <a:cs typeface="Arial" panose="020B0604020202020204" pitchFamily="34" charset="0"/>
                </a:rPr>
                <a:t>HUMAN</a:t>
              </a:r>
            </a:p>
            <a:p>
              <a:pPr algn="ctr" defTabSz="755650">
                <a:lnSpc>
                  <a:spcPct val="90000"/>
                </a:lnSpc>
                <a:spcBef>
                  <a:spcPct val="0"/>
                </a:spcBef>
                <a:spcAft>
                  <a:spcPct val="35000"/>
                </a:spcAft>
              </a:pPr>
              <a:r>
                <a:rPr lang="en-US" sz="1700" dirty="0">
                  <a:cs typeface="Arial" panose="020B0604020202020204" pitchFamily="34" charset="0"/>
                </a:rPr>
                <a:t>RES.</a:t>
              </a:r>
            </a:p>
            <a:p>
              <a:pPr lvl="0" algn="ctr" defTabSz="755650">
                <a:lnSpc>
                  <a:spcPct val="90000"/>
                </a:lnSpc>
                <a:spcBef>
                  <a:spcPct val="0"/>
                </a:spcBef>
                <a:spcAft>
                  <a:spcPct val="35000"/>
                </a:spcAft>
              </a:pPr>
              <a:endParaRPr lang="en-US" sz="1700" kern="1200" dirty="0">
                <a:cs typeface="Arial" panose="020B0604020202020204" pitchFamily="34" charset="0"/>
              </a:endParaRPr>
            </a:p>
          </p:txBody>
        </p:sp>
      </p:grpSp>
    </p:spTree>
    <p:extLst>
      <p:ext uri="{BB962C8B-B14F-4D97-AF65-F5344CB8AC3E}">
        <p14:creationId xmlns:p14="http://schemas.microsoft.com/office/powerpoint/2010/main" val="20416891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18"/>
                                        </p:tgtEl>
                                        <p:attrNameLst>
                                          <p:attrName>style.visibility</p:attrName>
                                        </p:attrNameLst>
                                      </p:cBhvr>
                                      <p:to>
                                        <p:strVal val="visible"/>
                                      </p:to>
                                    </p:set>
                                    <p:animEffect transition="in" filter="circle(in)">
                                      <p:cBhvr>
                                        <p:cTn id="7" dur="20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dirty="0"/>
              <a:t>YDSP’s Self Evaluation Process </a:t>
            </a:r>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3666221391"/>
              </p:ext>
            </p:extLst>
          </p:nvPr>
        </p:nvGraphicFramePr>
        <p:xfrm>
          <a:off x="457200" y="1752600"/>
          <a:ext cx="8229600" cy="432435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779080559"/>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381000" y="609600"/>
            <a:ext cx="3383280" cy="877824"/>
          </a:xfrm>
          <a:solidFill>
            <a:schemeClr val="accent1">
              <a:lumMod val="20000"/>
              <a:lumOff val="80000"/>
            </a:schemeClr>
          </a:solidFill>
        </p:spPr>
        <p:txBody>
          <a:bodyPr>
            <a:normAutofit/>
          </a:bodyPr>
          <a:lstStyle/>
          <a:p>
            <a:pPr algn="ctr"/>
            <a:r>
              <a:rPr lang="en-US" sz="2400" dirty="0"/>
              <a:t>PLANNING REPORT </a:t>
            </a:r>
            <a:r>
              <a:rPr lang="en-US" sz="2400" dirty="0" smtClean="0"/>
              <a:t>OUTCOMES</a:t>
            </a:r>
            <a:endParaRPr lang="en-US" sz="2400" dirty="0"/>
          </a:p>
        </p:txBody>
      </p:sp>
      <p:sp>
        <p:nvSpPr>
          <p:cNvPr id="8" name="Text Placeholder 8"/>
          <p:cNvSpPr>
            <a:spLocks noGrp="1"/>
          </p:cNvSpPr>
          <p:nvPr>
            <p:ph type="body" idx="2"/>
          </p:nvPr>
        </p:nvSpPr>
        <p:spPr>
          <a:xfrm>
            <a:off x="3886200" y="1905000"/>
            <a:ext cx="3992880" cy="4617720"/>
          </a:xfrm>
        </p:spPr>
        <p:txBody>
          <a:bodyPr>
            <a:normAutofit/>
          </a:bodyPr>
          <a:lstStyle/>
          <a:p>
            <a:pPr marL="342900" indent="-342900">
              <a:buFont typeface="Arial" panose="020B0604020202020204" pitchFamily="34" charset="0"/>
              <a:buChar char="•"/>
            </a:pPr>
            <a:r>
              <a:rPr lang="en-US" sz="2400" dirty="0">
                <a:cs typeface="Arial" panose="020B0604020202020204" pitchFamily="34" charset="0"/>
              </a:rPr>
              <a:t>STRATEGIC PLANNERS</a:t>
            </a:r>
          </a:p>
          <a:p>
            <a:pPr marL="342900" indent="-342900">
              <a:buFont typeface="Arial" panose="020B0604020202020204" pitchFamily="34" charset="0"/>
              <a:buChar char="•"/>
            </a:pPr>
            <a:r>
              <a:rPr lang="en-US" sz="2400" dirty="0">
                <a:cs typeface="Arial" panose="020B0604020202020204" pitchFamily="34" charset="0"/>
              </a:rPr>
              <a:t>RESPONSIBLE </a:t>
            </a:r>
            <a:r>
              <a:rPr lang="en-US" sz="2400" dirty="0" smtClean="0">
                <a:cs typeface="Arial" panose="020B0604020202020204" pitchFamily="34" charset="0"/>
              </a:rPr>
              <a:t>PAARTNERS</a:t>
            </a:r>
            <a:endParaRPr lang="en-US" sz="2400" dirty="0">
              <a:cs typeface="Arial" panose="020B0604020202020204" pitchFamily="34" charset="0"/>
            </a:endParaRPr>
          </a:p>
          <a:p>
            <a:pPr marL="342900" indent="-342900">
              <a:buFont typeface="Arial" panose="020B0604020202020204" pitchFamily="34" charset="0"/>
              <a:buChar char="•"/>
            </a:pPr>
            <a:r>
              <a:rPr lang="en-US" sz="2400" dirty="0">
                <a:cs typeface="Arial" panose="020B0604020202020204" pitchFamily="34" charset="0"/>
              </a:rPr>
              <a:t>EVIDENCE BASED FOCUS</a:t>
            </a:r>
          </a:p>
          <a:p>
            <a:pPr marL="342900" indent="-342900">
              <a:buFont typeface="Arial" panose="020B0604020202020204" pitchFamily="34" charset="0"/>
              <a:buChar char="•"/>
            </a:pPr>
            <a:r>
              <a:rPr lang="en-US" sz="2400" dirty="0">
                <a:cs typeface="Arial" panose="020B0604020202020204" pitchFamily="34" charset="0"/>
              </a:rPr>
              <a:t>EXPERIENCED</a:t>
            </a:r>
          </a:p>
          <a:p>
            <a:pPr marL="342900" indent="-342900">
              <a:buFont typeface="Arial" panose="020B0604020202020204" pitchFamily="34" charset="0"/>
              <a:buChar char="•"/>
            </a:pPr>
            <a:r>
              <a:rPr lang="en-US" sz="2400" dirty="0">
                <a:cs typeface="Arial" panose="020B0604020202020204" pitchFamily="34" charset="0"/>
              </a:rPr>
              <a:t>FORMAL SYSTEMS</a:t>
            </a:r>
          </a:p>
          <a:p>
            <a:pPr marL="342900" indent="-342900">
              <a:buFont typeface="Arial" panose="020B0604020202020204" pitchFamily="34" charset="0"/>
              <a:buChar char="•"/>
            </a:pPr>
            <a:r>
              <a:rPr lang="en-US" sz="2400" dirty="0">
                <a:cs typeface="Arial" panose="020B0604020202020204" pitchFamily="34" charset="0"/>
              </a:rPr>
              <a:t>POLICIES</a:t>
            </a:r>
          </a:p>
          <a:p>
            <a:pPr marL="342900" indent="-342900">
              <a:buFont typeface="Arial" panose="020B0604020202020204" pitchFamily="34" charset="0"/>
              <a:buChar char="•"/>
            </a:pPr>
            <a:r>
              <a:rPr lang="en-US" sz="2400" dirty="0">
                <a:cs typeface="Arial" panose="020B0604020202020204" pitchFamily="34" charset="0"/>
              </a:rPr>
              <a:t>BUDGET PRIORITIES</a:t>
            </a:r>
          </a:p>
          <a:p>
            <a:pPr marL="342900" indent="-342900">
              <a:buFont typeface="Arial" panose="020B0604020202020204" pitchFamily="34" charset="0"/>
              <a:buChar char="•"/>
            </a:pPr>
            <a:r>
              <a:rPr lang="en-US" sz="2400" dirty="0">
                <a:cs typeface="Arial" panose="020B0604020202020204" pitchFamily="34" charset="0"/>
              </a:rPr>
              <a:t>SUPPORTIVE LEADERS</a:t>
            </a:r>
          </a:p>
          <a:p>
            <a:pPr marL="342900" indent="-342900">
              <a:buFont typeface="Arial" panose="020B0604020202020204" pitchFamily="34" charset="0"/>
              <a:buChar char="•"/>
            </a:pPr>
            <a:r>
              <a:rPr lang="en-US" sz="2400" dirty="0" smtClean="0">
                <a:cs typeface="Arial" panose="020B0604020202020204" pitchFamily="34" charset="0"/>
              </a:rPr>
              <a:t>INNOVATORS</a:t>
            </a:r>
            <a:endParaRPr lang="en-US" sz="2400" dirty="0">
              <a:latin typeface="Calibri" panose="020F0502020204030204" pitchFamily="34" charset="0"/>
            </a:endParaRPr>
          </a:p>
          <a:p>
            <a:pPr marL="342900" indent="-342900">
              <a:buFont typeface="Arial" panose="020B0604020202020204" pitchFamily="34" charset="0"/>
              <a:buChar char="•"/>
            </a:pPr>
            <a:endParaRPr lang="en-US" sz="2400" dirty="0">
              <a:latin typeface="Calibri" panose="020F0502020204030204" pitchFamily="34" charset="0"/>
            </a:endParaRPr>
          </a:p>
        </p:txBody>
      </p:sp>
    </p:spTree>
    <p:extLst>
      <p:ext uri="{BB962C8B-B14F-4D97-AF65-F5344CB8AC3E}">
        <p14:creationId xmlns:p14="http://schemas.microsoft.com/office/powerpoint/2010/main" val="2286252922"/>
      </p:ext>
    </p:extLst>
  </p:cSld>
  <p:clrMapOvr>
    <a:masterClrMapping/>
  </p:clrMapOvr>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304800" y="4258056"/>
            <a:ext cx="4953000" cy="1752600"/>
          </a:xfrm>
        </p:spPr>
        <p:txBody>
          <a:bodyPr>
            <a:noAutofit/>
          </a:bodyPr>
          <a:lstStyle/>
          <a:p>
            <a:r>
              <a:rPr lang="en-US" sz="4400" dirty="0" smtClean="0"/>
              <a:t>Negotiations </a:t>
            </a:r>
          </a:p>
        </p:txBody>
      </p:sp>
      <p:sp>
        <p:nvSpPr>
          <p:cNvPr id="2" name="Title 1"/>
          <p:cNvSpPr>
            <a:spLocks noGrp="1"/>
          </p:cNvSpPr>
          <p:nvPr>
            <p:ph type="ctrTitle"/>
          </p:nvPr>
        </p:nvSpPr>
        <p:spPr>
          <a:xfrm>
            <a:off x="609600" y="1447800"/>
            <a:ext cx="7772400" cy="1470025"/>
          </a:xfrm>
        </p:spPr>
        <p:txBody>
          <a:bodyPr>
            <a:normAutofit/>
          </a:bodyPr>
          <a:lstStyle/>
          <a:p>
            <a:r>
              <a:rPr lang="en-US" dirty="0" smtClean="0"/>
              <a:t>DOI Self Governance Orientation</a:t>
            </a:r>
            <a:endParaRPr lang="en-US" dirty="0"/>
          </a:p>
        </p:txBody>
      </p:sp>
      <p:pic>
        <p:nvPicPr>
          <p:cNvPr id="4" name="Picture 2" descr="C:\Users\Shaunna.McCovey\AppData\Local\Microsoft\Windows\Temporary Internet Files\Content.IE5\LAUQX3X7\EH-0094[1].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715000" y="3581400"/>
            <a:ext cx="2479964" cy="247996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02548615"/>
      </p:ext>
    </p:extLst>
  </p:cSld>
  <p:clrMapOvr>
    <a:masterClrMapping/>
  </p:clrMapOvr>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838200"/>
          </a:xfrm>
        </p:spPr>
        <p:txBody>
          <a:bodyPr/>
          <a:lstStyle/>
          <a:p>
            <a:r>
              <a:rPr lang="en-US" dirty="0" smtClean="0"/>
              <a:t>Negotiation Overview</a:t>
            </a:r>
            <a:endParaRPr lang="en-US" dirty="0"/>
          </a:p>
        </p:txBody>
      </p:sp>
      <p:sp>
        <p:nvSpPr>
          <p:cNvPr id="3" name="Content Placeholder 2"/>
          <p:cNvSpPr>
            <a:spLocks noGrp="1"/>
          </p:cNvSpPr>
          <p:nvPr>
            <p:ph sz="quarter" idx="1"/>
          </p:nvPr>
        </p:nvSpPr>
        <p:spPr>
          <a:xfrm>
            <a:off x="457200" y="1752600"/>
            <a:ext cx="8229600" cy="4325112"/>
          </a:xfrm>
        </p:spPr>
        <p:txBody>
          <a:bodyPr>
            <a:normAutofit/>
          </a:bodyPr>
          <a:lstStyle/>
          <a:p>
            <a:r>
              <a:rPr lang="en-US" dirty="0"/>
              <a:t>Begin after final </a:t>
            </a:r>
            <a:r>
              <a:rPr lang="en-US" dirty="0" smtClean="0"/>
              <a:t>Guidance </a:t>
            </a:r>
            <a:r>
              <a:rPr lang="en-US" dirty="0"/>
              <a:t>is issued – </a:t>
            </a:r>
            <a:r>
              <a:rPr lang="en-US" dirty="0" smtClean="0"/>
              <a:t>May </a:t>
            </a:r>
          </a:p>
          <a:p>
            <a:endParaRPr lang="en-US" dirty="0"/>
          </a:p>
          <a:p>
            <a:r>
              <a:rPr lang="en-US" dirty="0"/>
              <a:t>OSG Negotiator will </a:t>
            </a:r>
            <a:r>
              <a:rPr lang="en-US" dirty="0" smtClean="0"/>
              <a:t>contact Tribe</a:t>
            </a:r>
            <a:endParaRPr lang="en-US" dirty="0"/>
          </a:p>
          <a:p>
            <a:endParaRPr lang="en-US" dirty="0" smtClean="0"/>
          </a:p>
          <a:p>
            <a:r>
              <a:rPr lang="en-US" dirty="0" smtClean="0"/>
              <a:t>Face to Face negotiations upon Tribal request</a:t>
            </a:r>
          </a:p>
          <a:p>
            <a:endParaRPr lang="en-US" dirty="0"/>
          </a:p>
          <a:p>
            <a:r>
              <a:rPr lang="en-US" sz="2800" dirty="0">
                <a:cs typeface="Arial" pitchFamily="34" charset="0"/>
              </a:rPr>
              <a:t>Tribe requests negotiations </a:t>
            </a:r>
            <a:r>
              <a:rPr lang="en-US" sz="2800" dirty="0" smtClean="0">
                <a:cs typeface="Arial" pitchFamily="34" charset="0"/>
              </a:rPr>
              <a:t>begin</a:t>
            </a:r>
            <a:endParaRPr lang="en-US" dirty="0"/>
          </a:p>
          <a:p>
            <a:endParaRPr lang="en-US" dirty="0" smtClean="0"/>
          </a:p>
          <a:p>
            <a:pPr marL="109728" indent="0">
              <a:buNone/>
            </a:pPr>
            <a:endParaRPr lang="en-US" dirty="0"/>
          </a:p>
        </p:txBody>
      </p:sp>
    </p:spTree>
    <p:extLst>
      <p:ext uri="{BB962C8B-B14F-4D97-AF65-F5344CB8AC3E}">
        <p14:creationId xmlns:p14="http://schemas.microsoft.com/office/powerpoint/2010/main" val="2668182460"/>
      </p:ext>
    </p:extLst>
  </p:cSld>
  <p:clrMapOvr>
    <a:masterClrMapping/>
  </p:clrMapOvr>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838200"/>
          </a:xfrm>
        </p:spPr>
        <p:txBody>
          <a:bodyPr/>
          <a:lstStyle/>
          <a:p>
            <a:r>
              <a:rPr lang="en-US" dirty="0" smtClean="0"/>
              <a:t>Negotiation Process</a:t>
            </a:r>
            <a:endParaRPr lang="en-US" dirty="0"/>
          </a:p>
        </p:txBody>
      </p:sp>
      <p:sp>
        <p:nvSpPr>
          <p:cNvPr id="3" name="Content Placeholder 2"/>
          <p:cNvSpPr>
            <a:spLocks noGrp="1"/>
          </p:cNvSpPr>
          <p:nvPr>
            <p:ph sz="quarter" idx="1"/>
          </p:nvPr>
        </p:nvSpPr>
        <p:spPr>
          <a:xfrm>
            <a:off x="457200" y="1676400"/>
            <a:ext cx="8229600" cy="4724400"/>
          </a:xfrm>
        </p:spPr>
        <p:txBody>
          <a:bodyPr>
            <a:normAutofit lnSpcReduction="10000"/>
          </a:bodyPr>
          <a:lstStyle/>
          <a:p>
            <a:pPr marL="0" indent="0">
              <a:lnSpc>
                <a:spcPct val="80000"/>
              </a:lnSpc>
              <a:buNone/>
              <a:defRPr/>
            </a:pPr>
            <a:endParaRPr lang="en-US" sz="3000" dirty="0" smtClean="0">
              <a:cs typeface="Arial" pitchFamily="34" charset="0"/>
            </a:endParaRPr>
          </a:p>
          <a:p>
            <a:pPr>
              <a:lnSpc>
                <a:spcPct val="80000"/>
              </a:lnSpc>
              <a:buFont typeface="Arial" panose="020B0604020202020204" pitchFamily="34" charset="0"/>
              <a:buChar char="•"/>
              <a:defRPr/>
            </a:pPr>
            <a:r>
              <a:rPr lang="en-US" sz="3000" dirty="0" smtClean="0">
                <a:cs typeface="Arial" pitchFamily="34" charset="0"/>
              </a:rPr>
              <a:t>Tribe can requests Pre-negotiation meeting, if necessary</a:t>
            </a:r>
          </a:p>
          <a:p>
            <a:pPr>
              <a:lnSpc>
                <a:spcPct val="80000"/>
              </a:lnSpc>
              <a:buFont typeface="Arial" panose="020B0604020202020204" pitchFamily="34" charset="0"/>
              <a:buChar char="•"/>
              <a:defRPr/>
            </a:pPr>
            <a:endParaRPr lang="en-US" sz="3000" dirty="0" smtClean="0">
              <a:cs typeface="Arial" pitchFamily="34" charset="0"/>
            </a:endParaRPr>
          </a:p>
          <a:p>
            <a:pPr>
              <a:lnSpc>
                <a:spcPct val="80000"/>
              </a:lnSpc>
              <a:buFont typeface="Arial" panose="020B0604020202020204" pitchFamily="34" charset="0"/>
              <a:buChar char="•"/>
              <a:defRPr/>
            </a:pPr>
            <a:r>
              <a:rPr lang="en-US" sz="3000" dirty="0">
                <a:cs typeface="Arial" pitchFamily="34" charset="0"/>
              </a:rPr>
              <a:t>Subsequent meetings </a:t>
            </a:r>
            <a:r>
              <a:rPr lang="en-US" sz="3000" dirty="0" smtClean="0">
                <a:cs typeface="Arial" pitchFamily="34" charset="0"/>
              </a:rPr>
              <a:t>held</a:t>
            </a:r>
          </a:p>
          <a:p>
            <a:pPr>
              <a:lnSpc>
                <a:spcPct val="80000"/>
              </a:lnSpc>
              <a:buFont typeface="Arial" panose="020B0604020202020204" pitchFamily="34" charset="0"/>
              <a:buChar char="•"/>
              <a:defRPr/>
            </a:pPr>
            <a:endParaRPr lang="en-US" sz="3000" dirty="0">
              <a:cs typeface="Arial" pitchFamily="34" charset="0"/>
            </a:endParaRPr>
          </a:p>
          <a:p>
            <a:pPr>
              <a:buFont typeface="Arial" panose="020B0604020202020204" pitchFamily="34" charset="0"/>
              <a:buChar char="•"/>
              <a:defRPr/>
            </a:pPr>
            <a:r>
              <a:rPr lang="en-US" sz="3000" dirty="0">
                <a:cs typeface="Arial" pitchFamily="34" charset="0"/>
              </a:rPr>
              <a:t>Lead negotiators must be </a:t>
            </a:r>
            <a:r>
              <a:rPr lang="en-US" sz="3000" dirty="0">
                <a:solidFill>
                  <a:schemeClr val="accent2"/>
                </a:solidFill>
                <a:cs typeface="Arial" pitchFamily="34" charset="0"/>
              </a:rPr>
              <a:t>authorized to negotiate </a:t>
            </a:r>
            <a:r>
              <a:rPr lang="en-US" sz="3000" dirty="0">
                <a:cs typeface="Arial" pitchFamily="34" charset="0"/>
              </a:rPr>
              <a:t>on behalf of their government</a:t>
            </a:r>
          </a:p>
          <a:p>
            <a:pPr>
              <a:buFont typeface="Arial" panose="020B0604020202020204" pitchFamily="34" charset="0"/>
              <a:buChar char="•"/>
              <a:defRPr/>
            </a:pPr>
            <a:endParaRPr lang="en-US" sz="3000" dirty="0">
              <a:cs typeface="Arial" pitchFamily="34" charset="0"/>
            </a:endParaRPr>
          </a:p>
          <a:p>
            <a:pPr>
              <a:buFont typeface="Arial" panose="020B0604020202020204" pitchFamily="34" charset="0"/>
              <a:buChar char="•"/>
              <a:defRPr/>
            </a:pPr>
            <a:r>
              <a:rPr lang="en-US" sz="3000" dirty="0">
                <a:cs typeface="Arial" pitchFamily="34" charset="0"/>
              </a:rPr>
              <a:t>Lead negotiators are: </a:t>
            </a:r>
            <a:r>
              <a:rPr lang="en-US" sz="3000" dirty="0">
                <a:solidFill>
                  <a:schemeClr val="accent2"/>
                </a:solidFill>
                <a:cs typeface="Arial" pitchFamily="34" charset="0"/>
              </a:rPr>
              <a:t>authorized Tribal rep</a:t>
            </a:r>
            <a:r>
              <a:rPr lang="en-US" sz="3000" dirty="0">
                <a:cs typeface="Arial" pitchFamily="34" charset="0"/>
              </a:rPr>
              <a:t>, the </a:t>
            </a:r>
            <a:r>
              <a:rPr lang="en-US" sz="3000" dirty="0">
                <a:solidFill>
                  <a:schemeClr val="accent2"/>
                </a:solidFill>
                <a:cs typeface="Arial" pitchFamily="34" charset="0"/>
              </a:rPr>
              <a:t>OSG </a:t>
            </a:r>
            <a:r>
              <a:rPr lang="en-US" sz="3000" dirty="0" smtClean="0">
                <a:solidFill>
                  <a:schemeClr val="accent2"/>
                </a:solidFill>
                <a:cs typeface="Arial" pitchFamily="34" charset="0"/>
              </a:rPr>
              <a:t>negotiator</a:t>
            </a:r>
            <a:r>
              <a:rPr lang="en-US" sz="3000" dirty="0" smtClean="0">
                <a:cs typeface="Arial" pitchFamily="34" charset="0"/>
              </a:rPr>
              <a:t>, and the </a:t>
            </a:r>
            <a:r>
              <a:rPr lang="en-US" sz="3000" dirty="0">
                <a:solidFill>
                  <a:schemeClr val="accent2"/>
                </a:solidFill>
                <a:cs typeface="Arial" pitchFamily="34" charset="0"/>
              </a:rPr>
              <a:t>BIA Regional </a:t>
            </a:r>
            <a:r>
              <a:rPr lang="en-US" sz="3000" dirty="0" smtClean="0">
                <a:solidFill>
                  <a:schemeClr val="accent2"/>
                </a:solidFill>
                <a:cs typeface="Arial" pitchFamily="34" charset="0"/>
              </a:rPr>
              <a:t>Director.</a:t>
            </a:r>
            <a:endParaRPr lang="en-US" sz="3000" dirty="0">
              <a:cs typeface="Arial" pitchFamily="34" charset="0"/>
            </a:endParaRPr>
          </a:p>
          <a:p>
            <a:pPr>
              <a:lnSpc>
                <a:spcPct val="80000"/>
              </a:lnSpc>
              <a:buFont typeface="Arial" panose="020B0604020202020204" pitchFamily="34" charset="0"/>
              <a:buChar char="•"/>
              <a:defRPr/>
            </a:pPr>
            <a:endParaRPr lang="en-US" dirty="0" smtClean="0">
              <a:cs typeface="Arial" pitchFamily="34" charset="0"/>
            </a:endParaRPr>
          </a:p>
          <a:p>
            <a:pPr marL="109728" indent="0">
              <a:lnSpc>
                <a:spcPct val="80000"/>
              </a:lnSpc>
              <a:buNone/>
              <a:defRPr/>
            </a:pPr>
            <a:endParaRPr lang="en-US" dirty="0">
              <a:cs typeface="Arial" pitchFamily="34" charset="0"/>
            </a:endParaRPr>
          </a:p>
          <a:p>
            <a:endParaRPr lang="en-US" dirty="0"/>
          </a:p>
        </p:txBody>
      </p:sp>
    </p:spTree>
    <p:extLst>
      <p:ext uri="{BB962C8B-B14F-4D97-AF65-F5344CB8AC3E}">
        <p14:creationId xmlns:p14="http://schemas.microsoft.com/office/powerpoint/2010/main" val="1169065401"/>
      </p:ext>
    </p:extLst>
  </p:cSld>
  <p:clrMapOvr>
    <a:masterClrMapping/>
  </p:clrMapOvr>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838200"/>
          </a:xfrm>
        </p:spPr>
        <p:txBody>
          <a:bodyPr/>
          <a:lstStyle/>
          <a:p>
            <a:r>
              <a:rPr lang="en-US" dirty="0" smtClean="0"/>
              <a:t>Negotiation Process</a:t>
            </a:r>
            <a:endParaRPr lang="en-US" dirty="0"/>
          </a:p>
        </p:txBody>
      </p:sp>
      <p:sp>
        <p:nvSpPr>
          <p:cNvPr id="3" name="Content Placeholder 2"/>
          <p:cNvSpPr>
            <a:spLocks noGrp="1"/>
          </p:cNvSpPr>
          <p:nvPr>
            <p:ph sz="quarter" idx="1"/>
          </p:nvPr>
        </p:nvSpPr>
        <p:spPr>
          <a:xfrm>
            <a:off x="457200" y="1905000"/>
            <a:ext cx="8229600" cy="4096512"/>
          </a:xfrm>
        </p:spPr>
        <p:txBody>
          <a:bodyPr>
            <a:normAutofit/>
          </a:bodyPr>
          <a:lstStyle/>
          <a:p>
            <a:pPr marL="0" indent="0" algn="ctr">
              <a:lnSpc>
                <a:spcPct val="80000"/>
              </a:lnSpc>
              <a:buNone/>
              <a:defRPr/>
            </a:pPr>
            <a:r>
              <a:rPr lang="en-US" u="sng" dirty="0" smtClean="0">
                <a:cs typeface="Arial" pitchFamily="34" charset="0"/>
              </a:rPr>
              <a:t>Federal Team</a:t>
            </a:r>
          </a:p>
          <a:p>
            <a:pPr>
              <a:lnSpc>
                <a:spcPct val="80000"/>
              </a:lnSpc>
              <a:buFont typeface="Arial" panose="020B0604020202020204" pitchFamily="34" charset="0"/>
              <a:buChar char="•"/>
              <a:defRPr/>
            </a:pPr>
            <a:endParaRPr lang="en-US" dirty="0" smtClean="0">
              <a:cs typeface="Arial" pitchFamily="34" charset="0"/>
            </a:endParaRPr>
          </a:p>
          <a:p>
            <a:pPr>
              <a:lnSpc>
                <a:spcPct val="80000"/>
              </a:lnSpc>
              <a:buFont typeface="Arial" panose="020B0604020202020204" pitchFamily="34" charset="0"/>
              <a:buChar char="•"/>
              <a:defRPr/>
            </a:pPr>
            <a:r>
              <a:rPr lang="en-US" dirty="0" smtClean="0">
                <a:cs typeface="Arial" pitchFamily="34" charset="0"/>
              </a:rPr>
              <a:t>OSG </a:t>
            </a:r>
            <a:r>
              <a:rPr lang="en-US" dirty="0">
                <a:cs typeface="Arial" pitchFamily="34" charset="0"/>
              </a:rPr>
              <a:t>negotiator </a:t>
            </a:r>
            <a:r>
              <a:rPr lang="en-US" dirty="0" smtClean="0">
                <a:cs typeface="Arial" pitchFamily="34" charset="0"/>
              </a:rPr>
              <a:t>- Lead </a:t>
            </a:r>
            <a:r>
              <a:rPr lang="en-US" dirty="0">
                <a:cs typeface="Arial" pitchFamily="34" charset="0"/>
              </a:rPr>
              <a:t>negotiator for the Assistant Secretary – Indian </a:t>
            </a:r>
            <a:r>
              <a:rPr lang="en-US" dirty="0" smtClean="0">
                <a:cs typeface="Arial" pitchFamily="34" charset="0"/>
              </a:rPr>
              <a:t>Affairs</a:t>
            </a:r>
          </a:p>
          <a:p>
            <a:pPr marL="109728" indent="0">
              <a:lnSpc>
                <a:spcPct val="80000"/>
              </a:lnSpc>
              <a:buNone/>
              <a:defRPr/>
            </a:pPr>
            <a:endParaRPr lang="en-US" dirty="0"/>
          </a:p>
          <a:p>
            <a:pPr>
              <a:lnSpc>
                <a:spcPct val="80000"/>
              </a:lnSpc>
              <a:buFont typeface="Arial" panose="020B0604020202020204" pitchFamily="34" charset="0"/>
              <a:buChar char="•"/>
              <a:defRPr/>
            </a:pPr>
            <a:r>
              <a:rPr lang="en-US" dirty="0" smtClean="0">
                <a:cs typeface="Arial" pitchFamily="34" charset="0"/>
              </a:rPr>
              <a:t>BIA </a:t>
            </a:r>
            <a:r>
              <a:rPr lang="en-US" dirty="0">
                <a:cs typeface="Arial" pitchFamily="34" charset="0"/>
              </a:rPr>
              <a:t>Regional Director </a:t>
            </a:r>
            <a:r>
              <a:rPr lang="en-US" dirty="0" smtClean="0">
                <a:cs typeface="Arial" pitchFamily="34" charset="0"/>
              </a:rPr>
              <a:t>- Lead </a:t>
            </a:r>
            <a:r>
              <a:rPr lang="en-US" dirty="0">
                <a:cs typeface="Arial" pitchFamily="34" charset="0"/>
              </a:rPr>
              <a:t>negotiator for </a:t>
            </a:r>
            <a:r>
              <a:rPr lang="en-US" dirty="0" smtClean="0">
                <a:cs typeface="Arial" pitchFamily="34" charset="0"/>
              </a:rPr>
              <a:t>BIA </a:t>
            </a:r>
            <a:r>
              <a:rPr lang="en-US" dirty="0">
                <a:cs typeface="Arial" pitchFamily="34" charset="0"/>
              </a:rPr>
              <a:t>programs </a:t>
            </a:r>
            <a:endParaRPr lang="en-US" dirty="0" smtClean="0">
              <a:cs typeface="Arial" pitchFamily="34" charset="0"/>
            </a:endParaRPr>
          </a:p>
          <a:p>
            <a:pPr>
              <a:lnSpc>
                <a:spcPct val="80000"/>
              </a:lnSpc>
              <a:buFont typeface="Arial" panose="020B0604020202020204" pitchFamily="34" charset="0"/>
              <a:buChar char="•"/>
              <a:defRPr/>
            </a:pPr>
            <a:endParaRPr lang="en-US" dirty="0" smtClean="0">
              <a:cs typeface="Arial" pitchFamily="34" charset="0"/>
            </a:endParaRPr>
          </a:p>
          <a:p>
            <a:pPr>
              <a:lnSpc>
                <a:spcPct val="80000"/>
              </a:lnSpc>
              <a:buFont typeface="Arial" panose="020B0604020202020204" pitchFamily="34" charset="0"/>
              <a:buChar char="•"/>
              <a:defRPr/>
            </a:pPr>
            <a:r>
              <a:rPr lang="en-US" dirty="0" smtClean="0">
                <a:cs typeface="Arial" pitchFamily="34" charset="0"/>
              </a:rPr>
              <a:t>BIA </a:t>
            </a:r>
            <a:r>
              <a:rPr lang="en-US" dirty="0">
                <a:cs typeface="Arial" pitchFamily="34" charset="0"/>
              </a:rPr>
              <a:t>Regional Director </a:t>
            </a:r>
            <a:r>
              <a:rPr lang="en-US" dirty="0" smtClean="0">
                <a:cs typeface="Arial" pitchFamily="34" charset="0"/>
              </a:rPr>
              <a:t>- Responsible </a:t>
            </a:r>
            <a:r>
              <a:rPr lang="en-US" dirty="0">
                <a:cs typeface="Arial" pitchFamily="34" charset="0"/>
              </a:rPr>
              <a:t>for </a:t>
            </a:r>
            <a:r>
              <a:rPr lang="en-US" dirty="0" smtClean="0">
                <a:cs typeface="Arial" pitchFamily="34" charset="0"/>
              </a:rPr>
              <a:t>coordinating with </a:t>
            </a:r>
            <a:r>
              <a:rPr lang="en-US" dirty="0">
                <a:cs typeface="Arial" pitchFamily="34" charset="0"/>
              </a:rPr>
              <a:t>and notifying </a:t>
            </a:r>
            <a:r>
              <a:rPr lang="en-US" dirty="0" smtClean="0">
                <a:cs typeface="Arial" pitchFamily="34" charset="0"/>
              </a:rPr>
              <a:t>pertinent </a:t>
            </a:r>
            <a:r>
              <a:rPr lang="en-US" dirty="0">
                <a:cs typeface="Arial" pitchFamily="34" charset="0"/>
              </a:rPr>
              <a:t>BIA program </a:t>
            </a:r>
            <a:r>
              <a:rPr lang="en-US" dirty="0" smtClean="0">
                <a:cs typeface="Arial" pitchFamily="34" charset="0"/>
              </a:rPr>
              <a:t>offices</a:t>
            </a:r>
          </a:p>
        </p:txBody>
      </p:sp>
    </p:spTree>
    <p:extLst>
      <p:ext uri="{BB962C8B-B14F-4D97-AF65-F5344CB8AC3E}">
        <p14:creationId xmlns:p14="http://schemas.microsoft.com/office/powerpoint/2010/main" val="1935648524"/>
      </p:ext>
    </p:extLst>
  </p:cSld>
  <p:clrMapOvr>
    <a:masterClrMapping/>
  </p:clrMapOvr>
  <p:timing>
    <p:tnLst>
      <p:par>
        <p:cTn id="1" dur="indefinite" restart="never" nodeType="tmRoot"/>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762000"/>
          </a:xfrm>
        </p:spPr>
        <p:txBody>
          <a:bodyPr/>
          <a:lstStyle/>
          <a:p>
            <a:r>
              <a:rPr lang="en-US" dirty="0" smtClean="0"/>
              <a:t>Negotiation Process</a:t>
            </a:r>
            <a:endParaRPr lang="en-US" dirty="0"/>
          </a:p>
        </p:txBody>
      </p:sp>
      <p:sp>
        <p:nvSpPr>
          <p:cNvPr id="3" name="Content Placeholder 2"/>
          <p:cNvSpPr>
            <a:spLocks noGrp="1"/>
          </p:cNvSpPr>
          <p:nvPr>
            <p:ph sz="quarter" idx="1"/>
          </p:nvPr>
        </p:nvSpPr>
        <p:spPr>
          <a:xfrm>
            <a:off x="457200" y="1600200"/>
            <a:ext cx="8229600" cy="4876800"/>
          </a:xfrm>
        </p:spPr>
        <p:txBody>
          <a:bodyPr>
            <a:normAutofit/>
          </a:bodyPr>
          <a:lstStyle/>
          <a:p>
            <a:pPr>
              <a:buFont typeface="Arial" panose="020B0604020202020204" pitchFamily="34" charset="0"/>
              <a:buChar char="•"/>
              <a:defRPr/>
            </a:pPr>
            <a:r>
              <a:rPr lang="en-US" sz="2800" dirty="0" smtClean="0">
                <a:cs typeface="Arial" pitchFamily="34" charset="0"/>
              </a:rPr>
              <a:t>Negotiations must address:</a:t>
            </a:r>
          </a:p>
          <a:p>
            <a:pPr lvl="1">
              <a:buFont typeface="Arial" panose="020B0604020202020204" pitchFamily="34" charset="0"/>
              <a:buChar char="•"/>
              <a:defRPr/>
            </a:pPr>
            <a:endParaRPr lang="en-US" dirty="0" smtClean="0">
              <a:cs typeface="Arial" pitchFamily="34" charset="0"/>
            </a:endParaRPr>
          </a:p>
          <a:p>
            <a:pPr lvl="1">
              <a:buFont typeface="Arial" panose="020B0604020202020204" pitchFamily="34" charset="0"/>
              <a:buChar char="•"/>
              <a:defRPr/>
            </a:pPr>
            <a:r>
              <a:rPr lang="en-US" sz="2600" dirty="0" smtClean="0">
                <a:cs typeface="Arial" pitchFamily="34" charset="0"/>
              </a:rPr>
              <a:t>Specific </a:t>
            </a:r>
            <a:r>
              <a:rPr lang="en-US" sz="2600" dirty="0">
                <a:cs typeface="Arial" pitchFamily="34" charset="0"/>
              </a:rPr>
              <a:t>intentions of the </a:t>
            </a:r>
            <a:r>
              <a:rPr lang="en-US" sz="2600" dirty="0" smtClean="0">
                <a:cs typeface="Arial" pitchFamily="34" charset="0"/>
              </a:rPr>
              <a:t>Tribe (</a:t>
            </a:r>
            <a:r>
              <a:rPr lang="en-US" sz="2600" dirty="0">
                <a:solidFill>
                  <a:schemeClr val="accent2"/>
                </a:solidFill>
                <a:cs typeface="Arial" pitchFamily="34" charset="0"/>
              </a:rPr>
              <a:t>programs</a:t>
            </a:r>
            <a:r>
              <a:rPr lang="en-US" sz="2600" dirty="0" smtClean="0">
                <a:cs typeface="Arial" pitchFamily="34" charset="0"/>
              </a:rPr>
              <a:t> to be included)</a:t>
            </a:r>
          </a:p>
          <a:p>
            <a:pPr lvl="1">
              <a:buFont typeface="Arial" panose="020B0604020202020204" pitchFamily="34" charset="0"/>
              <a:buChar char="•"/>
              <a:defRPr/>
            </a:pPr>
            <a:r>
              <a:rPr lang="en-US" sz="2600" dirty="0" smtClean="0">
                <a:solidFill>
                  <a:schemeClr val="accent2"/>
                </a:solidFill>
                <a:cs typeface="Arial" pitchFamily="34" charset="0"/>
              </a:rPr>
              <a:t>Legal </a:t>
            </a:r>
            <a:r>
              <a:rPr lang="en-US" sz="2600" dirty="0">
                <a:solidFill>
                  <a:schemeClr val="accent2"/>
                </a:solidFill>
                <a:cs typeface="Arial" pitchFamily="34" charset="0"/>
              </a:rPr>
              <a:t>or program issues </a:t>
            </a:r>
            <a:r>
              <a:rPr lang="en-US" sz="2600" dirty="0">
                <a:cs typeface="Arial" pitchFamily="34" charset="0"/>
              </a:rPr>
              <a:t>identified as concerns by the BIA or </a:t>
            </a:r>
            <a:r>
              <a:rPr lang="en-US" sz="2600" dirty="0" smtClean="0">
                <a:cs typeface="Arial" pitchFamily="34" charset="0"/>
              </a:rPr>
              <a:t>Tribe</a:t>
            </a:r>
          </a:p>
          <a:p>
            <a:pPr lvl="1">
              <a:buFont typeface="Arial" panose="020B0604020202020204" pitchFamily="34" charset="0"/>
              <a:buChar char="•"/>
              <a:defRPr/>
            </a:pPr>
            <a:r>
              <a:rPr lang="en-US" sz="2600" dirty="0" smtClean="0">
                <a:cs typeface="Arial" pitchFamily="34" charset="0"/>
              </a:rPr>
              <a:t>Options </a:t>
            </a:r>
            <a:r>
              <a:rPr lang="en-US" sz="2600" dirty="0">
                <a:cs typeface="Arial" pitchFamily="34" charset="0"/>
              </a:rPr>
              <a:t>for negotiating programs and related </a:t>
            </a:r>
            <a:r>
              <a:rPr lang="en-US" sz="2600" dirty="0">
                <a:solidFill>
                  <a:schemeClr val="accent2"/>
                </a:solidFill>
                <a:cs typeface="Arial" pitchFamily="34" charset="0"/>
              </a:rPr>
              <a:t>budget </a:t>
            </a:r>
            <a:r>
              <a:rPr lang="en-US" sz="2600" dirty="0" smtClean="0">
                <a:solidFill>
                  <a:schemeClr val="accent2"/>
                </a:solidFill>
                <a:cs typeface="Arial" pitchFamily="34" charset="0"/>
              </a:rPr>
              <a:t>amounts</a:t>
            </a:r>
            <a:endParaRPr lang="en-US" sz="2600" dirty="0">
              <a:cs typeface="Arial" pitchFamily="34" charset="0"/>
            </a:endParaRPr>
          </a:p>
          <a:p>
            <a:pPr lvl="1">
              <a:buFont typeface="Arial" panose="020B0604020202020204" pitchFamily="34" charset="0"/>
              <a:buChar char="•"/>
              <a:defRPr/>
            </a:pPr>
            <a:r>
              <a:rPr lang="en-US" sz="2600" dirty="0" smtClean="0">
                <a:solidFill>
                  <a:schemeClr val="accent2"/>
                </a:solidFill>
                <a:cs typeface="Arial" pitchFamily="34" charset="0"/>
              </a:rPr>
              <a:t>Dates</a:t>
            </a:r>
            <a:r>
              <a:rPr lang="en-US" sz="2600" dirty="0" smtClean="0">
                <a:cs typeface="Arial" pitchFamily="34" charset="0"/>
              </a:rPr>
              <a:t> </a:t>
            </a:r>
            <a:r>
              <a:rPr lang="en-US" sz="2600" dirty="0">
                <a:cs typeface="Arial" pitchFamily="34" charset="0"/>
              </a:rPr>
              <a:t>for conducting and concluding </a:t>
            </a:r>
            <a:r>
              <a:rPr lang="en-US" sz="2600" dirty="0" smtClean="0">
                <a:cs typeface="Arial" pitchFamily="34" charset="0"/>
              </a:rPr>
              <a:t>negotiations</a:t>
            </a:r>
          </a:p>
          <a:p>
            <a:pPr lvl="1">
              <a:buFont typeface="Arial" panose="020B0604020202020204" pitchFamily="34" charset="0"/>
              <a:buChar char="•"/>
              <a:defRPr/>
            </a:pPr>
            <a:r>
              <a:rPr lang="en-US" sz="2600" dirty="0">
                <a:solidFill>
                  <a:schemeClr val="accent2"/>
                </a:solidFill>
                <a:cs typeface="Arial" pitchFamily="34" charset="0"/>
              </a:rPr>
              <a:t>Protocols</a:t>
            </a:r>
            <a:r>
              <a:rPr lang="en-US" sz="2600" dirty="0" smtClean="0">
                <a:cs typeface="Arial" pitchFamily="34" charset="0"/>
              </a:rPr>
              <a:t> </a:t>
            </a:r>
            <a:r>
              <a:rPr lang="en-US" sz="2600" dirty="0">
                <a:cs typeface="Arial" pitchFamily="34" charset="0"/>
              </a:rPr>
              <a:t>for conducting </a:t>
            </a:r>
            <a:r>
              <a:rPr lang="en-US" sz="2600" dirty="0" smtClean="0">
                <a:cs typeface="Arial" pitchFamily="34" charset="0"/>
              </a:rPr>
              <a:t>negotiations</a:t>
            </a:r>
          </a:p>
          <a:p>
            <a:pPr lvl="1">
              <a:buFont typeface="Arial" panose="020B0604020202020204" pitchFamily="34" charset="0"/>
              <a:buChar char="•"/>
              <a:defRPr/>
            </a:pPr>
            <a:r>
              <a:rPr lang="en-US" sz="2600" dirty="0" smtClean="0">
                <a:cs typeface="Arial" pitchFamily="34" charset="0"/>
              </a:rPr>
              <a:t>Who </a:t>
            </a:r>
            <a:r>
              <a:rPr lang="en-US" sz="2600" dirty="0">
                <a:cs typeface="Arial" pitchFamily="34" charset="0"/>
              </a:rPr>
              <a:t>will </a:t>
            </a:r>
            <a:r>
              <a:rPr lang="en-US" sz="2600" dirty="0">
                <a:solidFill>
                  <a:schemeClr val="accent2"/>
                </a:solidFill>
                <a:cs typeface="Arial" pitchFamily="34" charset="0"/>
              </a:rPr>
              <a:t>prepare an initial draft</a:t>
            </a:r>
            <a:r>
              <a:rPr lang="en-US" sz="2600" dirty="0">
                <a:cs typeface="Arial" pitchFamily="34" charset="0"/>
              </a:rPr>
              <a:t> of the </a:t>
            </a:r>
            <a:r>
              <a:rPr lang="en-US" sz="2600" dirty="0" smtClean="0">
                <a:cs typeface="Arial" pitchFamily="34" charset="0"/>
              </a:rPr>
              <a:t>Compact/Funding Agreement</a:t>
            </a:r>
            <a:endParaRPr lang="en-US" sz="2600" dirty="0">
              <a:cs typeface="Arial" pitchFamily="34" charset="0"/>
            </a:endParaRPr>
          </a:p>
        </p:txBody>
      </p:sp>
    </p:spTree>
    <p:extLst>
      <p:ext uri="{BB962C8B-B14F-4D97-AF65-F5344CB8AC3E}">
        <p14:creationId xmlns:p14="http://schemas.microsoft.com/office/powerpoint/2010/main" val="3174889196"/>
      </p:ext>
    </p:extLst>
  </p:cSld>
  <p:clrMapOvr>
    <a:masterClrMapping/>
  </p:clrMapOvr>
  <p:timing>
    <p:tnLst>
      <p:par>
        <p:cTn id="1" dur="indefinite" restart="never" nodeType="tmRoot"/>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685800"/>
          </a:xfrm>
        </p:spPr>
        <p:txBody>
          <a:bodyPr>
            <a:noAutofit/>
          </a:bodyPr>
          <a:lstStyle/>
          <a:p>
            <a:r>
              <a:rPr lang="en-US" dirty="0"/>
              <a:t>Negotiation Process</a:t>
            </a:r>
          </a:p>
        </p:txBody>
      </p:sp>
      <p:sp>
        <p:nvSpPr>
          <p:cNvPr id="3" name="Content Placeholder 2"/>
          <p:cNvSpPr>
            <a:spLocks noGrp="1"/>
          </p:cNvSpPr>
          <p:nvPr>
            <p:ph sz="quarter" idx="1"/>
          </p:nvPr>
        </p:nvSpPr>
        <p:spPr>
          <a:xfrm>
            <a:off x="533400" y="1974273"/>
            <a:ext cx="7772400" cy="3886200"/>
          </a:xfrm>
        </p:spPr>
        <p:txBody>
          <a:bodyPr>
            <a:normAutofit/>
          </a:bodyPr>
          <a:lstStyle/>
          <a:p>
            <a:pPr>
              <a:lnSpc>
                <a:spcPct val="80000"/>
              </a:lnSpc>
              <a:buFont typeface="Arial" panose="020B0604020202020204" pitchFamily="34" charset="0"/>
              <a:buChar char="•"/>
              <a:defRPr/>
            </a:pPr>
            <a:endParaRPr lang="en-US" dirty="0" smtClean="0">
              <a:cs typeface="Arial" pitchFamily="34" charset="0"/>
            </a:endParaRPr>
          </a:p>
          <a:p>
            <a:pPr>
              <a:lnSpc>
                <a:spcPct val="80000"/>
              </a:lnSpc>
              <a:buFont typeface="Arial" panose="020B0604020202020204" pitchFamily="34" charset="0"/>
              <a:buChar char="•"/>
              <a:defRPr/>
            </a:pPr>
            <a:r>
              <a:rPr lang="en-US" dirty="0" smtClean="0">
                <a:cs typeface="Arial" pitchFamily="34" charset="0"/>
              </a:rPr>
              <a:t>Both </a:t>
            </a:r>
            <a:r>
              <a:rPr lang="en-US" dirty="0">
                <a:cs typeface="Arial" pitchFamily="34" charset="0"/>
              </a:rPr>
              <a:t>parties </a:t>
            </a:r>
            <a:r>
              <a:rPr lang="en-US" dirty="0" smtClean="0">
                <a:cs typeface="Arial" pitchFamily="34" charset="0"/>
              </a:rPr>
              <a:t>sign </a:t>
            </a:r>
            <a:r>
              <a:rPr lang="en-US" dirty="0">
                <a:cs typeface="Arial" pitchFamily="34" charset="0"/>
              </a:rPr>
              <a:t>the Funding </a:t>
            </a:r>
            <a:r>
              <a:rPr lang="en-US" dirty="0" smtClean="0">
                <a:cs typeface="Arial" pitchFamily="34" charset="0"/>
              </a:rPr>
              <a:t>Agreement</a:t>
            </a:r>
          </a:p>
          <a:p>
            <a:pPr>
              <a:lnSpc>
                <a:spcPct val="80000"/>
              </a:lnSpc>
              <a:buFont typeface="Arial" panose="020B0604020202020204" pitchFamily="34" charset="0"/>
              <a:buChar char="•"/>
              <a:defRPr/>
            </a:pPr>
            <a:endParaRPr lang="en-US" dirty="0" smtClean="0">
              <a:cs typeface="Arial" pitchFamily="34" charset="0"/>
            </a:endParaRPr>
          </a:p>
          <a:p>
            <a:pPr>
              <a:lnSpc>
                <a:spcPct val="80000"/>
              </a:lnSpc>
              <a:buFont typeface="Arial" panose="020B0604020202020204" pitchFamily="34" charset="0"/>
              <a:buChar char="•"/>
              <a:defRPr/>
            </a:pPr>
            <a:r>
              <a:rPr lang="en-US" dirty="0" smtClean="0">
                <a:cs typeface="Arial" pitchFamily="34" charset="0"/>
              </a:rPr>
              <a:t>A </a:t>
            </a:r>
            <a:r>
              <a:rPr lang="en-US" dirty="0">
                <a:cs typeface="Arial" pitchFamily="34" charset="0"/>
              </a:rPr>
              <a:t>second set of originals is </a:t>
            </a:r>
            <a:r>
              <a:rPr lang="en-US" dirty="0" smtClean="0">
                <a:cs typeface="Arial" pitchFamily="34" charset="0"/>
              </a:rPr>
              <a:t>returned </a:t>
            </a:r>
            <a:r>
              <a:rPr lang="en-US" dirty="0">
                <a:cs typeface="Arial" pitchFamily="34" charset="0"/>
              </a:rPr>
              <a:t>to the </a:t>
            </a:r>
            <a:r>
              <a:rPr lang="en-US" dirty="0" smtClean="0">
                <a:cs typeface="Arial" pitchFamily="34" charset="0"/>
              </a:rPr>
              <a:t>Tribe</a:t>
            </a:r>
          </a:p>
          <a:p>
            <a:pPr>
              <a:lnSpc>
                <a:spcPct val="80000"/>
              </a:lnSpc>
              <a:buFont typeface="Arial" panose="020B0604020202020204" pitchFamily="34" charset="0"/>
              <a:buChar char="•"/>
              <a:defRPr/>
            </a:pPr>
            <a:endParaRPr lang="en-US" dirty="0">
              <a:cs typeface="Arial" pitchFamily="34" charset="0"/>
            </a:endParaRPr>
          </a:p>
          <a:p>
            <a:pPr>
              <a:lnSpc>
                <a:spcPct val="80000"/>
              </a:lnSpc>
              <a:buFont typeface="Arial" panose="020B0604020202020204" pitchFamily="34" charset="0"/>
              <a:buChar char="•"/>
              <a:defRPr/>
            </a:pPr>
            <a:r>
              <a:rPr lang="en-US" dirty="0" smtClean="0">
                <a:cs typeface="Arial" pitchFamily="34" charset="0"/>
              </a:rPr>
              <a:t>Copies are sent </a:t>
            </a:r>
            <a:r>
              <a:rPr lang="en-US" dirty="0">
                <a:cs typeface="Arial" pitchFamily="34" charset="0"/>
              </a:rPr>
              <a:t>to appropriate Congressional Committees </a:t>
            </a:r>
            <a:endParaRPr lang="en-US" dirty="0" smtClean="0">
              <a:cs typeface="Arial" pitchFamily="34" charset="0"/>
            </a:endParaRPr>
          </a:p>
          <a:p>
            <a:pPr>
              <a:lnSpc>
                <a:spcPct val="80000"/>
              </a:lnSpc>
              <a:buFont typeface="Arial" panose="020B0604020202020204" pitchFamily="34" charset="0"/>
              <a:buChar char="•"/>
              <a:defRPr/>
            </a:pPr>
            <a:endParaRPr lang="en-US" dirty="0" smtClean="0">
              <a:cs typeface="Arial" pitchFamily="34" charset="0"/>
            </a:endParaRPr>
          </a:p>
          <a:p>
            <a:pPr>
              <a:lnSpc>
                <a:spcPct val="80000"/>
              </a:lnSpc>
              <a:buFont typeface="Arial" panose="020B0604020202020204" pitchFamily="34" charset="0"/>
              <a:buChar char="•"/>
              <a:defRPr/>
            </a:pPr>
            <a:r>
              <a:rPr lang="en-US" dirty="0" smtClean="0">
                <a:cs typeface="Arial" pitchFamily="34" charset="0"/>
              </a:rPr>
              <a:t>Each Tribe </a:t>
            </a:r>
            <a:r>
              <a:rPr lang="en-US" dirty="0">
                <a:cs typeface="Arial" pitchFamily="34" charset="0"/>
              </a:rPr>
              <a:t>served by the BIA </a:t>
            </a:r>
            <a:r>
              <a:rPr lang="en-US" dirty="0" smtClean="0">
                <a:cs typeface="Arial" pitchFamily="34" charset="0"/>
              </a:rPr>
              <a:t>Agency gets a copy</a:t>
            </a:r>
          </a:p>
        </p:txBody>
      </p:sp>
      <p:pic>
        <p:nvPicPr>
          <p:cNvPr id="7170" name="Picture 2" descr="C:\Users\Shaunna.McCovey\AppData\Local\Microsoft\Windows\Temporary Internet Files\Content.IE5\LAUQX3X7\EH-0094[1].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858000" y="1219200"/>
            <a:ext cx="1524000" cy="1524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3561834"/>
      </p:ext>
    </p:extLst>
  </p:cSld>
  <p:clrMapOvr>
    <a:masterClrMapping/>
  </p:clrMapOvr>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304800" y="4258056"/>
            <a:ext cx="4953000" cy="1752600"/>
          </a:xfrm>
        </p:spPr>
        <p:txBody>
          <a:bodyPr>
            <a:noAutofit/>
          </a:bodyPr>
          <a:lstStyle/>
          <a:p>
            <a:r>
              <a:rPr lang="en-US" sz="4400" dirty="0" smtClean="0"/>
              <a:t>What Exactly is Negotiated? </a:t>
            </a:r>
          </a:p>
        </p:txBody>
      </p:sp>
      <p:sp>
        <p:nvSpPr>
          <p:cNvPr id="2" name="Title 1"/>
          <p:cNvSpPr>
            <a:spLocks noGrp="1"/>
          </p:cNvSpPr>
          <p:nvPr>
            <p:ph type="ctrTitle"/>
          </p:nvPr>
        </p:nvSpPr>
        <p:spPr>
          <a:xfrm>
            <a:off x="609600" y="1524000"/>
            <a:ext cx="7772400" cy="1470025"/>
          </a:xfrm>
        </p:spPr>
        <p:txBody>
          <a:bodyPr>
            <a:normAutofit/>
          </a:bodyPr>
          <a:lstStyle/>
          <a:p>
            <a:r>
              <a:rPr lang="en-US" dirty="0" smtClean="0"/>
              <a:t>DOI Self Governance Orientation</a:t>
            </a:r>
            <a:endParaRPr lang="en-US" dirty="0"/>
          </a:p>
        </p:txBody>
      </p:sp>
    </p:spTree>
    <p:extLst>
      <p:ext uri="{BB962C8B-B14F-4D97-AF65-F5344CB8AC3E}">
        <p14:creationId xmlns:p14="http://schemas.microsoft.com/office/powerpoint/2010/main" val="1178228977"/>
      </p:ext>
    </p:extLst>
  </p:cSld>
  <p:clrMapOvr>
    <a:masterClrMapping/>
  </p:clrMapOvr>
  <p:timing>
    <p:tnLst>
      <p:par>
        <p:cTn id="1" dur="indefinite" restart="never" nodeType="tmRoot"/>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a:xfrm>
            <a:off x="152400" y="685800"/>
            <a:ext cx="9012810" cy="762000"/>
          </a:xfrm>
        </p:spPr>
        <p:txBody>
          <a:bodyPr>
            <a:normAutofit/>
          </a:bodyPr>
          <a:lstStyle/>
          <a:p>
            <a:pPr fontAlgn="auto">
              <a:spcAft>
                <a:spcPts val="0"/>
              </a:spcAft>
              <a:defRPr/>
            </a:pPr>
            <a:r>
              <a:rPr lang="en-US" b="1" dirty="0" smtClean="0">
                <a:solidFill>
                  <a:schemeClr val="tx2">
                    <a:satMod val="130000"/>
                  </a:schemeClr>
                </a:solidFill>
              </a:rPr>
              <a:t>Self Governance Compact</a:t>
            </a:r>
          </a:p>
        </p:txBody>
      </p:sp>
      <p:sp>
        <p:nvSpPr>
          <p:cNvPr id="3" name="Content Placeholder 2"/>
          <p:cNvSpPr>
            <a:spLocks noGrp="1"/>
          </p:cNvSpPr>
          <p:nvPr>
            <p:ph sz="quarter" idx="1"/>
          </p:nvPr>
        </p:nvSpPr>
        <p:spPr>
          <a:xfrm>
            <a:off x="228599" y="1905000"/>
            <a:ext cx="7735941" cy="4648200"/>
          </a:xfrm>
        </p:spPr>
        <p:txBody>
          <a:bodyPr>
            <a:normAutofit/>
          </a:bodyPr>
          <a:lstStyle/>
          <a:p>
            <a:pPr marL="425196" indent="-342900" fontAlgn="auto">
              <a:spcAft>
                <a:spcPts val="0"/>
              </a:spcAft>
              <a:buFont typeface="Arial" panose="020B0604020202020204" pitchFamily="34" charset="0"/>
              <a:buChar char="•"/>
              <a:defRPr/>
            </a:pPr>
            <a:r>
              <a:rPr lang="en-US" dirty="0">
                <a:cs typeface="Arial" pitchFamily="34" charset="0"/>
              </a:rPr>
              <a:t>A </a:t>
            </a:r>
            <a:r>
              <a:rPr lang="en-US" dirty="0" smtClean="0">
                <a:cs typeface="Arial" pitchFamily="34" charset="0"/>
                <a:hlinkClick r:id="rId4" action="ppaction://hlinkfile"/>
              </a:rPr>
              <a:t>compact</a:t>
            </a:r>
            <a:r>
              <a:rPr lang="en-US" dirty="0" smtClean="0">
                <a:cs typeface="Arial" pitchFamily="34" charset="0"/>
              </a:rPr>
              <a:t> </a:t>
            </a:r>
            <a:r>
              <a:rPr lang="en-US" dirty="0">
                <a:cs typeface="Arial" pitchFamily="34" charset="0"/>
              </a:rPr>
              <a:t>should generally include</a:t>
            </a:r>
            <a:r>
              <a:rPr lang="en-US" dirty="0" smtClean="0">
                <a:cs typeface="Arial" pitchFamily="34" charset="0"/>
              </a:rPr>
              <a:t>:</a:t>
            </a:r>
          </a:p>
          <a:p>
            <a:pPr marL="425196" indent="-342900" fontAlgn="auto">
              <a:spcAft>
                <a:spcPts val="0"/>
              </a:spcAft>
              <a:buFont typeface="Arial" panose="020B0604020202020204" pitchFamily="34" charset="0"/>
              <a:buChar char="•"/>
              <a:defRPr/>
            </a:pPr>
            <a:endParaRPr lang="en-US" dirty="0">
              <a:cs typeface="Arial" pitchFamily="34" charset="0"/>
            </a:endParaRPr>
          </a:p>
          <a:p>
            <a:pPr marL="745236" lvl="1" indent="-342900" fontAlgn="auto">
              <a:spcAft>
                <a:spcPts val="600"/>
              </a:spcAft>
              <a:buFont typeface="Arial" panose="020B0604020202020204" pitchFamily="34" charset="0"/>
              <a:buChar char="•"/>
              <a:defRPr/>
            </a:pPr>
            <a:r>
              <a:rPr lang="en-US" sz="2800" dirty="0">
                <a:cs typeface="Arial" pitchFamily="34" charset="0"/>
              </a:rPr>
              <a:t>The authority and </a:t>
            </a:r>
            <a:r>
              <a:rPr lang="en-US" sz="2800" dirty="0" smtClean="0">
                <a:cs typeface="Arial" pitchFamily="34" charset="0"/>
              </a:rPr>
              <a:t>purpose</a:t>
            </a:r>
            <a:endParaRPr lang="en-US" sz="2800" dirty="0">
              <a:cs typeface="Arial" pitchFamily="34" charset="0"/>
            </a:endParaRPr>
          </a:p>
          <a:p>
            <a:pPr marL="745236" lvl="1" indent="-342900" fontAlgn="auto">
              <a:spcAft>
                <a:spcPts val="600"/>
              </a:spcAft>
              <a:buFont typeface="Arial" panose="020B0604020202020204" pitchFamily="34" charset="0"/>
              <a:buChar char="•"/>
              <a:defRPr/>
            </a:pPr>
            <a:r>
              <a:rPr lang="en-US" sz="2800" dirty="0">
                <a:cs typeface="Arial" pitchFamily="34" charset="0"/>
              </a:rPr>
              <a:t>Terms, provisions, and conditions of the </a:t>
            </a:r>
            <a:r>
              <a:rPr lang="en-US" sz="2800" dirty="0" smtClean="0">
                <a:cs typeface="Arial" pitchFamily="34" charset="0"/>
              </a:rPr>
              <a:t>compact</a:t>
            </a:r>
            <a:endParaRPr lang="en-US" sz="2800" dirty="0">
              <a:cs typeface="Arial" pitchFamily="34" charset="0"/>
            </a:endParaRPr>
          </a:p>
          <a:p>
            <a:pPr marL="745236" lvl="1" indent="-342900" fontAlgn="auto">
              <a:spcAft>
                <a:spcPts val="600"/>
              </a:spcAft>
              <a:buFont typeface="Arial" panose="020B0604020202020204" pitchFamily="34" charset="0"/>
              <a:buChar char="•"/>
              <a:defRPr/>
            </a:pPr>
            <a:r>
              <a:rPr lang="en-US" sz="2800" dirty="0">
                <a:cs typeface="Arial" pitchFamily="34" charset="0"/>
              </a:rPr>
              <a:t>Obligations of the Tribe and United </a:t>
            </a:r>
            <a:r>
              <a:rPr lang="en-US" sz="2800" dirty="0" smtClean="0">
                <a:cs typeface="Arial" pitchFamily="34" charset="0"/>
              </a:rPr>
              <a:t>States</a:t>
            </a:r>
            <a:endParaRPr lang="en-US" sz="2800" dirty="0">
              <a:cs typeface="Arial" pitchFamily="34" charset="0"/>
            </a:endParaRPr>
          </a:p>
          <a:p>
            <a:pPr marL="745236" lvl="1" indent="-342900" fontAlgn="auto">
              <a:spcAft>
                <a:spcPts val="600"/>
              </a:spcAft>
              <a:buFont typeface="Arial" panose="020B0604020202020204" pitchFamily="34" charset="0"/>
              <a:buChar char="•"/>
              <a:defRPr/>
            </a:pPr>
            <a:r>
              <a:rPr lang="en-US" sz="2800" dirty="0">
                <a:cs typeface="Arial" pitchFamily="34" charset="0"/>
              </a:rPr>
              <a:t>Other </a:t>
            </a:r>
            <a:r>
              <a:rPr lang="en-US" sz="2800" dirty="0" smtClean="0">
                <a:cs typeface="Arial" pitchFamily="34" charset="0"/>
              </a:rPr>
              <a:t>provisions</a:t>
            </a:r>
            <a:endParaRPr lang="en-US" sz="2800" dirty="0">
              <a:cs typeface="Arial" pitchFamily="34" charset="0"/>
            </a:endParaRPr>
          </a:p>
        </p:txBody>
      </p:sp>
      <p:pic>
        <p:nvPicPr>
          <p:cNvPr id="8196" name="Picture 4" descr="C:\Users\Shaunna.McCovey\AppData\Local\Microsoft\Windows\Temporary Internet Files\Content.IE5\5AHFD56P\clrscrollpen[1].gif"/>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553200" y="762000"/>
            <a:ext cx="1908283" cy="2036618"/>
          </a:xfrm>
          <a:prstGeom prst="rect">
            <a:avLst/>
          </a:prstGeom>
          <a:noFill/>
          <a:extLst>
            <a:ext uri="{909E8E84-426E-40DD-AFC4-6F175D3DCCD1}">
              <a14:hiddenFill xmlns:a14="http://schemas.microsoft.com/office/drawing/2010/main">
                <a:solidFill>
                  <a:srgbClr val="FFFFFF"/>
                </a:solidFill>
              </a14:hiddenFill>
            </a:ext>
          </a:extLst>
        </p:spPr>
      </p:pic>
    </p:spTree>
    <p:custDataLst>
      <p:tags r:id="rId1"/>
    </p:custDataLst>
    <p:extLst>
      <p:ext uri="{BB962C8B-B14F-4D97-AF65-F5344CB8AC3E}">
        <p14:creationId xmlns:p14="http://schemas.microsoft.com/office/powerpoint/2010/main" val="270739704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1" fill="hold" nodeType="clickPar">
                      <p:stCondLst>
                        <p:cond delay="indefinite"/>
                      </p:stCondLst>
                      <p:childTnLst>
                        <p:par>
                          <p:cTn id="12" fill="hold" nodeType="withGroup">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1066800"/>
          </a:xfrm>
        </p:spPr>
        <p:txBody>
          <a:bodyPr>
            <a:normAutofit fontScale="90000"/>
          </a:bodyPr>
          <a:lstStyle/>
          <a:p>
            <a:r>
              <a:rPr lang="en-US" b="1" dirty="0" smtClean="0"/>
              <a:t>Self Governance Compact -</a:t>
            </a:r>
            <a:br>
              <a:rPr lang="en-US" b="1" dirty="0" smtClean="0"/>
            </a:br>
            <a:r>
              <a:rPr lang="en-US" b="1" dirty="0" smtClean="0"/>
              <a:t>Trust Evaluations</a:t>
            </a:r>
            <a:endParaRPr lang="en-US" b="1" dirty="0"/>
          </a:p>
        </p:txBody>
      </p:sp>
      <p:sp>
        <p:nvSpPr>
          <p:cNvPr id="3" name="Content Placeholder 2"/>
          <p:cNvSpPr>
            <a:spLocks noGrp="1"/>
          </p:cNvSpPr>
          <p:nvPr>
            <p:ph sz="quarter" idx="1"/>
          </p:nvPr>
        </p:nvSpPr>
        <p:spPr>
          <a:xfrm>
            <a:off x="457200" y="1905000"/>
            <a:ext cx="8229600" cy="4325112"/>
          </a:xfrm>
        </p:spPr>
        <p:txBody>
          <a:bodyPr>
            <a:normAutofit/>
          </a:bodyPr>
          <a:lstStyle/>
          <a:p>
            <a:pPr>
              <a:spcAft>
                <a:spcPts val="1200"/>
              </a:spcAft>
            </a:pPr>
            <a:r>
              <a:rPr lang="en-US" dirty="0" smtClean="0"/>
              <a:t>Trust Evaluations – included in Obligations of the Untied States</a:t>
            </a:r>
          </a:p>
          <a:p>
            <a:pPr>
              <a:spcAft>
                <a:spcPts val="1200"/>
              </a:spcAft>
            </a:pPr>
            <a:r>
              <a:rPr lang="en-US" dirty="0" smtClean="0"/>
              <a:t>Performed by the Office of Special Trustee (OST) annually</a:t>
            </a:r>
          </a:p>
          <a:p>
            <a:pPr>
              <a:spcAft>
                <a:spcPts val="1200"/>
              </a:spcAft>
            </a:pPr>
            <a:r>
              <a:rPr lang="en-US" dirty="0" smtClean="0">
                <a:cs typeface="Arial" charset="0"/>
              </a:rPr>
              <a:t>Monitor </a:t>
            </a:r>
            <a:r>
              <a:rPr lang="en-US" dirty="0">
                <a:cs typeface="Arial" charset="0"/>
              </a:rPr>
              <a:t>performance of trust functions by the </a:t>
            </a:r>
            <a:r>
              <a:rPr lang="en-US" dirty="0" smtClean="0">
                <a:cs typeface="Arial" charset="0"/>
              </a:rPr>
              <a:t>Tribe</a:t>
            </a:r>
          </a:p>
          <a:p>
            <a:pPr>
              <a:spcAft>
                <a:spcPts val="1200"/>
              </a:spcAft>
            </a:pPr>
            <a:r>
              <a:rPr lang="en-US" dirty="0" smtClean="0"/>
              <a:t>What is being evaluated?</a:t>
            </a:r>
          </a:p>
          <a:p>
            <a:pPr lvl="1">
              <a:spcAft>
                <a:spcPts val="1200"/>
              </a:spcAft>
            </a:pPr>
            <a:r>
              <a:rPr lang="en-US" sz="2400" dirty="0" smtClean="0">
                <a:cs typeface="Arial" charset="0"/>
              </a:rPr>
              <a:t>Trust </a:t>
            </a:r>
            <a:r>
              <a:rPr lang="en-US" sz="2400" dirty="0">
                <a:cs typeface="Arial" charset="0"/>
              </a:rPr>
              <a:t>Resources – property interest held in trust</a:t>
            </a:r>
          </a:p>
          <a:p>
            <a:pPr lvl="1">
              <a:spcAft>
                <a:spcPts val="1200"/>
              </a:spcAft>
            </a:pPr>
            <a:r>
              <a:rPr lang="en-US" sz="2400" dirty="0" smtClean="0">
                <a:cs typeface="Arial" charset="0"/>
              </a:rPr>
              <a:t>Trust </a:t>
            </a:r>
            <a:r>
              <a:rPr lang="en-US" sz="2400" dirty="0">
                <a:cs typeface="Arial" charset="0"/>
              </a:rPr>
              <a:t>Assets – trust revenue, royalties, rental assets, etc</a:t>
            </a:r>
            <a:r>
              <a:rPr lang="en-US" sz="2400" dirty="0" smtClean="0">
                <a:cs typeface="Arial" charset="0"/>
              </a:rPr>
              <a:t>.</a:t>
            </a:r>
            <a:endParaRPr lang="en-US" dirty="0"/>
          </a:p>
        </p:txBody>
      </p:sp>
    </p:spTree>
    <p:extLst>
      <p:ext uri="{BB962C8B-B14F-4D97-AF65-F5344CB8AC3E}">
        <p14:creationId xmlns:p14="http://schemas.microsoft.com/office/powerpoint/2010/main" val="2383883210"/>
      </p:ext>
    </p:extLst>
  </p:cSld>
  <p:clrMapOvr>
    <a:masterClrMapping/>
  </p:clrMapOvr>
  <p:timing>
    <p:tnLst>
      <p:par>
        <p:cT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1066800"/>
          </a:xfrm>
        </p:spPr>
        <p:txBody>
          <a:bodyPr>
            <a:normAutofit fontScale="90000"/>
          </a:bodyPr>
          <a:lstStyle/>
          <a:p>
            <a:r>
              <a:rPr lang="en-US" b="1" dirty="0" smtClean="0"/>
              <a:t>Self Governance Compact –</a:t>
            </a:r>
            <a:br>
              <a:rPr lang="en-US" b="1" dirty="0" smtClean="0"/>
            </a:br>
            <a:r>
              <a:rPr lang="en-US" b="1" dirty="0" smtClean="0"/>
              <a:t>Trust Evaluations</a:t>
            </a:r>
            <a:endParaRPr lang="en-US" b="1" dirty="0"/>
          </a:p>
        </p:txBody>
      </p:sp>
      <p:sp>
        <p:nvSpPr>
          <p:cNvPr id="3" name="Content Placeholder 2"/>
          <p:cNvSpPr>
            <a:spLocks noGrp="1"/>
          </p:cNvSpPr>
          <p:nvPr>
            <p:ph sz="quarter" idx="1"/>
          </p:nvPr>
        </p:nvSpPr>
        <p:spPr>
          <a:xfrm>
            <a:off x="457200" y="1828800"/>
            <a:ext cx="8229600" cy="4800600"/>
          </a:xfrm>
        </p:spPr>
        <p:txBody>
          <a:bodyPr>
            <a:normAutofit fontScale="47500" lnSpcReduction="20000"/>
          </a:bodyPr>
          <a:lstStyle/>
          <a:p>
            <a:pPr marL="82296" indent="0">
              <a:buNone/>
              <a:defRPr/>
            </a:pPr>
            <a:r>
              <a:rPr lang="en-US" sz="5100" dirty="0" smtClean="0"/>
              <a:t>If  there is a finding:</a:t>
            </a:r>
          </a:p>
          <a:p>
            <a:pPr marL="82296" indent="0">
              <a:buNone/>
              <a:defRPr/>
            </a:pPr>
            <a:endParaRPr lang="en-US" sz="5100" dirty="0"/>
          </a:p>
          <a:p>
            <a:r>
              <a:rPr lang="en-US" sz="5100" dirty="0">
                <a:cs typeface="Arial" charset="0"/>
              </a:rPr>
              <a:t>The Tribe is primarily responsible for identifying and implementing corrective actions </a:t>
            </a:r>
          </a:p>
          <a:p>
            <a:pPr marL="109728" indent="0">
              <a:buNone/>
            </a:pPr>
            <a:endParaRPr lang="en-US" sz="5100" dirty="0" smtClean="0">
              <a:cs typeface="Arial" charset="0"/>
            </a:endParaRPr>
          </a:p>
          <a:p>
            <a:r>
              <a:rPr lang="en-US" sz="5100" dirty="0" smtClean="0"/>
              <a:t>More </a:t>
            </a:r>
            <a:r>
              <a:rPr lang="en-US" sz="5100" dirty="0"/>
              <a:t>info in </a:t>
            </a:r>
            <a:r>
              <a:rPr lang="en-US" sz="5100" dirty="0">
                <a:cs typeface="Arial" charset="0"/>
              </a:rPr>
              <a:t>25 CFR § 1000 Subpart O – Trust Evaluation </a:t>
            </a:r>
            <a:r>
              <a:rPr lang="en-US" sz="5100" dirty="0" smtClean="0">
                <a:cs typeface="Arial" charset="0"/>
              </a:rPr>
              <a:t>Review </a:t>
            </a:r>
          </a:p>
          <a:p>
            <a:endParaRPr lang="en-US" sz="5100" dirty="0" smtClean="0">
              <a:cs typeface="Arial" charset="0"/>
            </a:endParaRPr>
          </a:p>
          <a:p>
            <a:r>
              <a:rPr lang="en-US" sz="5100" dirty="0" smtClean="0">
                <a:solidFill>
                  <a:schemeClr val="tx1"/>
                </a:solidFill>
                <a:cs typeface="Arial" charset="0"/>
              </a:rPr>
              <a:t>A </a:t>
            </a:r>
            <a:r>
              <a:rPr lang="en-US" sz="5100" dirty="0">
                <a:solidFill>
                  <a:schemeClr val="tx1"/>
                </a:solidFill>
                <a:cs typeface="Arial" charset="0"/>
              </a:rPr>
              <a:t>finding of </a:t>
            </a:r>
            <a:r>
              <a:rPr lang="en-US" sz="5100" dirty="0">
                <a:cs typeface="Arial" charset="0"/>
              </a:rPr>
              <a:t>imminent jeopardy </a:t>
            </a:r>
            <a:r>
              <a:rPr lang="en-US" sz="5100" dirty="0">
                <a:solidFill>
                  <a:schemeClr val="tx1"/>
                </a:solidFill>
                <a:cs typeface="Arial" charset="0"/>
              </a:rPr>
              <a:t>triggers the Federal </a:t>
            </a:r>
            <a:r>
              <a:rPr lang="en-US" sz="5100" dirty="0" err="1">
                <a:solidFill>
                  <a:schemeClr val="tx1"/>
                </a:solidFill>
                <a:cs typeface="Arial" charset="0"/>
              </a:rPr>
              <a:t>reassumption</a:t>
            </a:r>
            <a:r>
              <a:rPr lang="en-US" sz="5100" dirty="0">
                <a:solidFill>
                  <a:schemeClr val="tx1"/>
                </a:solidFill>
                <a:cs typeface="Arial" charset="0"/>
              </a:rPr>
              <a:t> process - 25 CFR Part 1000 Subpart </a:t>
            </a:r>
            <a:r>
              <a:rPr lang="en-US" sz="5100" dirty="0" smtClean="0">
                <a:solidFill>
                  <a:schemeClr val="tx1"/>
                </a:solidFill>
                <a:cs typeface="Arial" charset="0"/>
              </a:rPr>
              <a:t>M</a:t>
            </a:r>
          </a:p>
          <a:p>
            <a:endParaRPr lang="en-US" sz="5100" dirty="0" smtClean="0">
              <a:solidFill>
                <a:schemeClr val="tx1"/>
              </a:solidFill>
              <a:cs typeface="Arial" charset="0"/>
            </a:endParaRPr>
          </a:p>
          <a:p>
            <a:r>
              <a:rPr lang="en-US" sz="5100" dirty="0" err="1" smtClean="0">
                <a:cs typeface="Arial" charset="0"/>
              </a:rPr>
              <a:t>Reassumption</a:t>
            </a:r>
            <a:r>
              <a:rPr lang="en-US" sz="5100" dirty="0" smtClean="0">
                <a:cs typeface="Arial" charset="0"/>
              </a:rPr>
              <a:t> </a:t>
            </a:r>
            <a:r>
              <a:rPr lang="en-US" sz="5100" dirty="0">
                <a:cs typeface="Arial" charset="0"/>
              </a:rPr>
              <a:t>process</a:t>
            </a:r>
            <a:r>
              <a:rPr lang="en-US" sz="5100" b="1" dirty="0">
                <a:cs typeface="Arial" charset="0"/>
              </a:rPr>
              <a:t> </a:t>
            </a:r>
            <a:r>
              <a:rPr lang="en-US" sz="5100" b="1" dirty="0" smtClean="0">
                <a:cs typeface="Arial" charset="0"/>
              </a:rPr>
              <a:t>not </a:t>
            </a:r>
            <a:r>
              <a:rPr lang="en-US" sz="5100" dirty="0">
                <a:cs typeface="Arial" charset="0"/>
              </a:rPr>
              <a:t>triggered if OST determines that the Tribe can cure the conditions causing jeopardy within 60 </a:t>
            </a:r>
            <a:r>
              <a:rPr lang="en-US" sz="5100" dirty="0" smtClean="0">
                <a:cs typeface="Arial" charset="0"/>
              </a:rPr>
              <a:t>days</a:t>
            </a:r>
          </a:p>
          <a:p>
            <a:pPr indent="-283464">
              <a:buFont typeface="Wingdings 2"/>
              <a:buChar char=""/>
              <a:defRPr/>
            </a:pPr>
            <a:endParaRPr lang="en-US" sz="4700" dirty="0">
              <a:cs typeface="Arial" charset="0"/>
            </a:endParaRPr>
          </a:p>
          <a:p>
            <a:pPr marL="411480" lvl="1" indent="0">
              <a:buNone/>
            </a:pPr>
            <a:endParaRPr lang="en-US" sz="2400" dirty="0">
              <a:latin typeface="Arial" charset="0"/>
              <a:cs typeface="Arial" charset="0"/>
            </a:endParaRPr>
          </a:p>
          <a:p>
            <a:pPr lvl="1"/>
            <a:endParaRPr lang="en-US" dirty="0"/>
          </a:p>
        </p:txBody>
      </p:sp>
    </p:spTree>
    <p:extLst>
      <p:ext uri="{BB962C8B-B14F-4D97-AF65-F5344CB8AC3E}">
        <p14:creationId xmlns:p14="http://schemas.microsoft.com/office/powerpoint/2010/main" val="4006351115"/>
      </p:ext>
    </p:extLst>
  </p:cSld>
  <p:clrMapOvr>
    <a:masterClrMapping/>
  </p:clrMapOvr>
  <p:timing>
    <p:tnLst>
      <p:par>
        <p:cTn id="1" dur="indefinite" restart="never" nodeType="tmRoot"/>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Title 1"/>
          <p:cNvSpPr>
            <a:spLocks noGrp="1"/>
          </p:cNvSpPr>
          <p:nvPr>
            <p:ph type="title"/>
          </p:nvPr>
        </p:nvSpPr>
        <p:spPr>
          <a:xfrm>
            <a:off x="228599" y="685800"/>
            <a:ext cx="8920899" cy="685800"/>
          </a:xfrm>
        </p:spPr>
        <p:txBody>
          <a:bodyPr>
            <a:normAutofit fontScale="90000"/>
          </a:bodyPr>
          <a:lstStyle/>
          <a:p>
            <a:pPr fontAlgn="auto">
              <a:spcAft>
                <a:spcPts val="0"/>
              </a:spcAft>
              <a:defRPr/>
            </a:pPr>
            <a:r>
              <a:rPr lang="en-US" b="1" dirty="0" smtClean="0">
                <a:solidFill>
                  <a:schemeClr val="tx2">
                    <a:satMod val="130000"/>
                  </a:schemeClr>
                </a:solidFill>
              </a:rPr>
              <a:t>Annual Funding Agreement (AFA)</a:t>
            </a:r>
          </a:p>
        </p:txBody>
      </p:sp>
      <p:sp>
        <p:nvSpPr>
          <p:cNvPr id="11267" name="Content Placeholder 2"/>
          <p:cNvSpPr>
            <a:spLocks noGrp="1"/>
          </p:cNvSpPr>
          <p:nvPr>
            <p:ph sz="quarter" idx="1"/>
          </p:nvPr>
        </p:nvSpPr>
        <p:spPr>
          <a:xfrm>
            <a:off x="533400" y="1724025"/>
            <a:ext cx="8080664" cy="4171950"/>
          </a:xfrm>
        </p:spPr>
        <p:txBody>
          <a:bodyPr>
            <a:normAutofit/>
          </a:bodyPr>
          <a:lstStyle/>
          <a:p>
            <a:pPr marL="0" indent="0" fontAlgn="auto">
              <a:spcAft>
                <a:spcPts val="0"/>
              </a:spcAft>
              <a:buNone/>
              <a:defRPr/>
            </a:pPr>
            <a:r>
              <a:rPr lang="en-US" sz="3200" dirty="0" smtClean="0">
                <a:cs typeface="Arial" charset="0"/>
              </a:rPr>
              <a:t>AFAs are legally binding and mutually enforceable written agreements negotiated and entered into annually between a self-governance Tribe/Consortium and the BIA</a:t>
            </a:r>
            <a:r>
              <a:rPr lang="en-US" sz="2400" dirty="0" smtClean="0">
                <a:cs typeface="Arial" charset="0"/>
              </a:rPr>
              <a:t>.</a:t>
            </a:r>
          </a:p>
        </p:txBody>
      </p:sp>
      <p:pic>
        <p:nvPicPr>
          <p:cNvPr id="5122" name="Picture 2" descr="C:\Users\matthew.kallappa\AppData\Local\Microsoft\Windows\Temporary Internet Files\Content.IE5\3AHJ9T3N\4335907588_d94d02fa8b_z[1].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667000" y="4191000"/>
            <a:ext cx="3276600" cy="21861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79244089"/>
      </p:ext>
    </p:extLst>
  </p:cSld>
  <p:clrMapOvr>
    <a:masterClrMapping/>
  </p:clrMapOvr>
  <p:transition>
    <p:pull dir="d"/>
  </p:transition>
  <p:timing>
    <p:tnLst>
      <p:par>
        <p:cTn id="1" dur="indefinite" restart="never" nodeType="tmRoot"/>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Title 1"/>
          <p:cNvSpPr>
            <a:spLocks noGrp="1"/>
          </p:cNvSpPr>
          <p:nvPr>
            <p:ph type="title"/>
          </p:nvPr>
        </p:nvSpPr>
        <p:spPr>
          <a:xfrm>
            <a:off x="228600" y="685800"/>
            <a:ext cx="8915400" cy="762000"/>
          </a:xfrm>
        </p:spPr>
        <p:txBody>
          <a:bodyPr>
            <a:normAutofit/>
          </a:bodyPr>
          <a:lstStyle/>
          <a:p>
            <a:pPr fontAlgn="auto">
              <a:spcAft>
                <a:spcPts val="0"/>
              </a:spcAft>
              <a:defRPr/>
            </a:pPr>
            <a:r>
              <a:rPr lang="en-US" b="1" dirty="0" smtClean="0">
                <a:solidFill>
                  <a:schemeClr val="tx2">
                    <a:satMod val="130000"/>
                  </a:schemeClr>
                </a:solidFill>
                <a:cs typeface="Arial" charset="0"/>
              </a:rPr>
              <a:t>Annual Funding Agreements (AFAs)</a:t>
            </a:r>
          </a:p>
        </p:txBody>
      </p:sp>
      <p:sp>
        <p:nvSpPr>
          <p:cNvPr id="3" name="Content Placeholder 2"/>
          <p:cNvSpPr>
            <a:spLocks noGrp="1"/>
          </p:cNvSpPr>
          <p:nvPr>
            <p:ph sz="quarter" idx="1"/>
          </p:nvPr>
        </p:nvSpPr>
        <p:spPr>
          <a:xfrm>
            <a:off x="609600" y="1828800"/>
            <a:ext cx="8031163" cy="4800600"/>
          </a:xfrm>
        </p:spPr>
        <p:txBody>
          <a:bodyPr>
            <a:normAutofit/>
          </a:bodyPr>
          <a:lstStyle/>
          <a:p>
            <a:pPr marL="0" indent="0" fontAlgn="auto">
              <a:spcAft>
                <a:spcPts val="1200"/>
              </a:spcAft>
              <a:buNone/>
              <a:defRPr/>
            </a:pPr>
            <a:r>
              <a:rPr lang="en-US" dirty="0" smtClean="0">
                <a:cs typeface="Arial" charset="0"/>
              </a:rPr>
              <a:t>The </a:t>
            </a:r>
            <a:r>
              <a:rPr lang="en-US" dirty="0" smtClean="0">
                <a:cs typeface="Arial" charset="0"/>
                <a:hlinkClick r:id="rId3" action="ppaction://hlinkfile"/>
              </a:rPr>
              <a:t>AFA</a:t>
            </a:r>
            <a:r>
              <a:rPr lang="en-US" dirty="0" smtClean="0">
                <a:cs typeface="Arial" charset="0"/>
              </a:rPr>
              <a:t> must specify the programs that are included</a:t>
            </a:r>
          </a:p>
          <a:p>
            <a:pPr marL="0" indent="0" fontAlgn="auto">
              <a:spcAft>
                <a:spcPts val="1200"/>
              </a:spcAft>
              <a:buNone/>
              <a:defRPr/>
            </a:pPr>
            <a:r>
              <a:rPr lang="en-US" dirty="0" smtClean="0">
                <a:cs typeface="Arial" charset="0"/>
              </a:rPr>
              <a:t>It must also specify the applicable funding:</a:t>
            </a:r>
          </a:p>
          <a:p>
            <a:pPr marL="452628" indent="-342900">
              <a:spcAft>
                <a:spcPts val="1200"/>
              </a:spcAft>
              <a:buFont typeface="Arial" panose="020B0604020202020204" pitchFamily="34" charset="0"/>
              <a:buChar char="•"/>
              <a:defRPr/>
            </a:pPr>
            <a:r>
              <a:rPr lang="en-US" dirty="0" smtClean="0">
                <a:cs typeface="Arial" charset="0"/>
              </a:rPr>
              <a:t>Retained by the BIA for “inherently federal functions” identified as “BIA residuals”</a:t>
            </a:r>
          </a:p>
          <a:p>
            <a:pPr marL="452628" indent="-342900">
              <a:spcAft>
                <a:spcPts val="1200"/>
              </a:spcAft>
              <a:buFont typeface="Arial" panose="020B0604020202020204" pitchFamily="34" charset="0"/>
              <a:buChar char="•"/>
              <a:defRPr/>
            </a:pPr>
            <a:r>
              <a:rPr lang="en-US" dirty="0" smtClean="0">
                <a:cs typeface="Arial" charset="0"/>
              </a:rPr>
              <a:t>To be transferred to the Tribe/Consortium</a:t>
            </a:r>
          </a:p>
          <a:p>
            <a:pPr marL="452628" indent="-342900">
              <a:spcAft>
                <a:spcPts val="1200"/>
              </a:spcAft>
              <a:buFont typeface="Arial" panose="020B0604020202020204" pitchFamily="34" charset="0"/>
              <a:buChar char="•"/>
              <a:defRPr/>
            </a:pPr>
            <a:r>
              <a:rPr lang="en-US" dirty="0" smtClean="0">
                <a:cs typeface="Arial" charset="0"/>
              </a:rPr>
              <a:t>Retained by the BIA to carry out functions that the Tribe/Consortium could have assumed but elected to leave with the BIA (“Retained Tribal Share”)</a:t>
            </a:r>
          </a:p>
        </p:txBody>
      </p:sp>
    </p:spTree>
    <p:extLst>
      <p:ext uri="{BB962C8B-B14F-4D97-AF65-F5344CB8AC3E}">
        <p14:creationId xmlns:p14="http://schemas.microsoft.com/office/powerpoint/2010/main" val="311884834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nodeType="clickPar">
                      <p:stCondLst>
                        <p:cond delay="indefinite"/>
                      </p:stCondLst>
                      <p:childTnLst>
                        <p:par>
                          <p:cTn id="12" fill="hold" nodeType="withGroup">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Title 1"/>
          <p:cNvSpPr>
            <a:spLocks noGrp="1"/>
          </p:cNvSpPr>
          <p:nvPr>
            <p:ph type="title"/>
          </p:nvPr>
        </p:nvSpPr>
        <p:spPr>
          <a:xfrm>
            <a:off x="304800" y="685800"/>
            <a:ext cx="8839200" cy="762000"/>
          </a:xfrm>
        </p:spPr>
        <p:txBody>
          <a:bodyPr>
            <a:normAutofit/>
          </a:bodyPr>
          <a:lstStyle/>
          <a:p>
            <a:pPr fontAlgn="auto">
              <a:spcAft>
                <a:spcPts val="0"/>
              </a:spcAft>
              <a:defRPr/>
            </a:pPr>
            <a:r>
              <a:rPr lang="en-US" b="1" dirty="0" smtClean="0">
                <a:solidFill>
                  <a:schemeClr val="tx2">
                    <a:satMod val="130000"/>
                  </a:schemeClr>
                </a:solidFill>
              </a:rPr>
              <a:t>Multi-Year Agreement (MFA)</a:t>
            </a:r>
          </a:p>
        </p:txBody>
      </p:sp>
      <p:sp>
        <p:nvSpPr>
          <p:cNvPr id="13315" name="Content Placeholder 2"/>
          <p:cNvSpPr>
            <a:spLocks noGrp="1"/>
          </p:cNvSpPr>
          <p:nvPr>
            <p:ph sz="quarter" idx="1"/>
          </p:nvPr>
        </p:nvSpPr>
        <p:spPr>
          <a:xfrm>
            <a:off x="381000" y="1981200"/>
            <a:ext cx="8382000" cy="4171950"/>
          </a:xfrm>
        </p:spPr>
        <p:txBody>
          <a:bodyPr>
            <a:normAutofit/>
          </a:bodyPr>
          <a:lstStyle/>
          <a:p>
            <a:pPr marL="0" indent="0" fontAlgn="auto">
              <a:spcAft>
                <a:spcPts val="0"/>
              </a:spcAft>
              <a:buNone/>
              <a:defRPr/>
            </a:pPr>
            <a:r>
              <a:rPr lang="en-US" dirty="0" smtClean="0">
                <a:cs typeface="Arial" charset="0"/>
              </a:rPr>
              <a:t>At the option of the Tribe/Consortium, and subject to the availability of Congressional appropriations, a FA may exceed one year (“Multi-year Funding Agreement” or MFA)</a:t>
            </a:r>
          </a:p>
          <a:p>
            <a:pPr marL="274320" indent="-274320" fontAlgn="auto">
              <a:spcAft>
                <a:spcPts val="0"/>
              </a:spcAft>
              <a:buFont typeface="Wingdings" pitchFamily="2" charset="2"/>
              <a:buChar char="v"/>
              <a:defRPr/>
            </a:pPr>
            <a:endParaRPr lang="en-US" sz="2400" dirty="0" smtClean="0">
              <a:cs typeface="Arial" charset="0"/>
            </a:endParaRPr>
          </a:p>
          <a:p>
            <a:pPr marL="3175" indent="-3175" fontAlgn="auto">
              <a:spcAft>
                <a:spcPts val="0"/>
              </a:spcAft>
              <a:buFont typeface="Monotype Sorts" pitchFamily="2" charset="2"/>
              <a:buNone/>
              <a:defRPr/>
            </a:pPr>
            <a:endParaRPr lang="en-US" sz="2400" dirty="0" smtClean="0">
              <a:cs typeface="Arial" charset="0"/>
            </a:endParaRPr>
          </a:p>
        </p:txBody>
      </p:sp>
      <p:pic>
        <p:nvPicPr>
          <p:cNvPr id="4099" name="Picture 3" descr="C:\Users\matthew.kallappa\AppData\Local\Microsoft\Windows\Temporary Internet Files\Content.IE5\3AHJ9T3N\2014-2015-2016-calendar[1].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04800" y="3278350"/>
            <a:ext cx="8610600" cy="337281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30061167"/>
      </p:ext>
    </p:extLst>
  </p:cSld>
  <p:clrMapOvr>
    <a:masterClrMapping/>
  </p:clrMapOvr>
  <p:transition>
    <p:pull dir="d"/>
  </p:transition>
  <p:timing>
    <p:tnLst>
      <p:par>
        <p:cTn id="1" dur="indefinite" restart="never" nodeType="tmRoot"/>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Title 1"/>
          <p:cNvSpPr>
            <a:spLocks noGrp="1"/>
          </p:cNvSpPr>
          <p:nvPr>
            <p:ph type="title"/>
          </p:nvPr>
        </p:nvSpPr>
        <p:spPr>
          <a:xfrm>
            <a:off x="228600" y="685800"/>
            <a:ext cx="8915400" cy="762000"/>
          </a:xfrm>
        </p:spPr>
        <p:txBody>
          <a:bodyPr>
            <a:normAutofit/>
          </a:bodyPr>
          <a:lstStyle/>
          <a:p>
            <a:pPr fontAlgn="auto">
              <a:spcAft>
                <a:spcPts val="0"/>
              </a:spcAft>
              <a:defRPr/>
            </a:pPr>
            <a:r>
              <a:rPr lang="en-US" dirty="0" smtClean="0">
                <a:solidFill>
                  <a:schemeClr val="tx2">
                    <a:satMod val="130000"/>
                  </a:schemeClr>
                </a:solidFill>
              </a:rPr>
              <a:t>Reprogramming Request Worksheet</a:t>
            </a:r>
          </a:p>
        </p:txBody>
      </p:sp>
      <p:sp>
        <p:nvSpPr>
          <p:cNvPr id="10243" name="Content Placeholder 2"/>
          <p:cNvSpPr>
            <a:spLocks noGrp="1"/>
          </p:cNvSpPr>
          <p:nvPr>
            <p:ph sz="quarter" idx="1"/>
          </p:nvPr>
        </p:nvSpPr>
        <p:spPr>
          <a:xfrm>
            <a:off x="301625" y="2133599"/>
            <a:ext cx="8504238" cy="3962401"/>
          </a:xfrm>
        </p:spPr>
        <p:txBody>
          <a:bodyPr>
            <a:noAutofit/>
          </a:bodyPr>
          <a:lstStyle/>
          <a:p>
            <a:pPr marL="468630" indent="-342900" fontAlgn="auto">
              <a:spcAft>
                <a:spcPts val="1200"/>
              </a:spcAft>
              <a:buFont typeface="Arial" panose="020B0604020202020204" pitchFamily="34" charset="0"/>
              <a:buChar char="•"/>
              <a:defRPr/>
            </a:pPr>
            <a:r>
              <a:rPr lang="en-US" dirty="0" smtClean="0">
                <a:cs typeface="Arial" charset="0"/>
              </a:rPr>
              <a:t>Aka “Reprogramming </a:t>
            </a:r>
            <a:r>
              <a:rPr lang="en-US" dirty="0">
                <a:cs typeface="Arial" charset="0"/>
              </a:rPr>
              <a:t>Request” </a:t>
            </a:r>
            <a:r>
              <a:rPr lang="en-US" dirty="0" smtClean="0">
                <a:cs typeface="Arial" charset="0"/>
              </a:rPr>
              <a:t>and/or  </a:t>
            </a:r>
            <a:r>
              <a:rPr lang="en-US" dirty="0">
                <a:cs typeface="Arial" charset="0"/>
              </a:rPr>
              <a:t>“FA Online</a:t>
            </a:r>
            <a:r>
              <a:rPr lang="en-US" dirty="0" smtClean="0">
                <a:cs typeface="Arial" charset="0"/>
              </a:rPr>
              <a:t>”</a:t>
            </a:r>
          </a:p>
          <a:p>
            <a:pPr marL="468630" indent="-342900" fontAlgn="auto">
              <a:spcAft>
                <a:spcPts val="1200"/>
              </a:spcAft>
              <a:buFont typeface="Arial" panose="020B0604020202020204" pitchFamily="34" charset="0"/>
              <a:buChar char="•"/>
              <a:defRPr/>
            </a:pPr>
            <a:r>
              <a:rPr lang="en-US" dirty="0" smtClean="0">
                <a:cs typeface="Arial" charset="0"/>
              </a:rPr>
              <a:t>Key </a:t>
            </a:r>
            <a:r>
              <a:rPr lang="en-US" dirty="0">
                <a:cs typeface="Arial" charset="0"/>
              </a:rPr>
              <a:t>financial </a:t>
            </a:r>
            <a:r>
              <a:rPr lang="en-US" dirty="0" smtClean="0">
                <a:cs typeface="Arial" charset="0"/>
              </a:rPr>
              <a:t>document </a:t>
            </a:r>
            <a:r>
              <a:rPr lang="en-US" dirty="0">
                <a:cs typeface="Arial" charset="0"/>
              </a:rPr>
              <a:t>to be completed at </a:t>
            </a:r>
            <a:r>
              <a:rPr lang="en-US" dirty="0" smtClean="0">
                <a:cs typeface="Arial" charset="0"/>
              </a:rPr>
              <a:t>negotiations</a:t>
            </a:r>
          </a:p>
          <a:p>
            <a:pPr marL="468630" indent="-342900" fontAlgn="auto">
              <a:spcAft>
                <a:spcPts val="1200"/>
              </a:spcAft>
              <a:buFont typeface="Arial" panose="020B0604020202020204" pitchFamily="34" charset="0"/>
              <a:buChar char="•"/>
              <a:defRPr/>
            </a:pPr>
            <a:r>
              <a:rPr lang="en-US" dirty="0" smtClean="0">
                <a:cs typeface="Arial" charset="0"/>
              </a:rPr>
              <a:t>Specifies funding amounts</a:t>
            </a:r>
          </a:p>
          <a:p>
            <a:pPr marL="468630" indent="-342900" fontAlgn="auto">
              <a:spcAft>
                <a:spcPts val="1200"/>
              </a:spcAft>
              <a:buFont typeface="Arial" panose="020B0604020202020204" pitchFamily="34" charset="0"/>
              <a:buChar char="•"/>
              <a:defRPr/>
            </a:pPr>
            <a:r>
              <a:rPr lang="en-US" dirty="0" smtClean="0">
                <a:cs typeface="Arial" charset="0"/>
              </a:rPr>
              <a:t>Specifies the sources of funding to be transferred</a:t>
            </a:r>
          </a:p>
          <a:p>
            <a:pPr marL="468630" indent="-342900" fontAlgn="auto">
              <a:spcAft>
                <a:spcPts val="1200"/>
              </a:spcAft>
              <a:buFont typeface="Arial" panose="020B0604020202020204" pitchFamily="34" charset="0"/>
              <a:buChar char="•"/>
              <a:defRPr/>
            </a:pPr>
            <a:r>
              <a:rPr lang="en-US" dirty="0" smtClean="0">
                <a:cs typeface="Arial" charset="0"/>
              </a:rPr>
              <a:t>Footnotes identify unique factors concerning programs and/or amounts</a:t>
            </a:r>
          </a:p>
        </p:txBody>
      </p:sp>
    </p:spTree>
    <p:extLst>
      <p:ext uri="{BB962C8B-B14F-4D97-AF65-F5344CB8AC3E}">
        <p14:creationId xmlns:p14="http://schemas.microsoft.com/office/powerpoint/2010/main" val="671263588"/>
      </p:ext>
    </p:extLst>
  </p:cSld>
  <p:clrMapOvr>
    <a:masterClrMapping/>
  </p:clrMapOvr>
  <p:transition>
    <p:pull dir="d"/>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nodeType="clickEffect">
                                  <p:stCondLst>
                                    <p:cond delay="0"/>
                                  </p:stCondLst>
                                  <p:childTnLst>
                                    <p:set>
                                      <p:cBhvr>
                                        <p:cTn id="6" dur="1" fill="hold">
                                          <p:stCondLst>
                                            <p:cond delay="0"/>
                                          </p:stCondLst>
                                        </p:cTn>
                                        <p:tgtEl>
                                          <p:spTgt spid="10243">
                                            <p:txEl>
                                              <p:pRg st="1" end="1"/>
                                            </p:txEl>
                                          </p:spTgt>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nodeType="clickEffect">
                                  <p:stCondLst>
                                    <p:cond delay="0"/>
                                  </p:stCondLst>
                                  <p:childTnLst>
                                    <p:set>
                                      <p:cBhvr>
                                        <p:cTn id="10" dur="1" fill="hold">
                                          <p:stCondLst>
                                            <p:cond delay="0"/>
                                          </p:stCondLst>
                                        </p:cTn>
                                        <p:tgtEl>
                                          <p:spTgt spid="10243">
                                            <p:txEl>
                                              <p:pRg st="2" end="2"/>
                                            </p:txEl>
                                          </p:spTgt>
                                        </p:tgtEl>
                                        <p:attrNameLst>
                                          <p:attrName>style.visibility</p:attrName>
                                        </p:attrNameLst>
                                      </p:cBhvr>
                                      <p:to>
                                        <p:strVal val="visible"/>
                                      </p:to>
                                    </p:set>
                                  </p:childTnLst>
                                </p:cTn>
                              </p:par>
                            </p:childTnLst>
                          </p:cTn>
                        </p:par>
                      </p:childTnLst>
                    </p:cTn>
                  </p:par>
                  <p:par>
                    <p:cTn id="11" fill="hold" nodeType="clickPar">
                      <p:stCondLst>
                        <p:cond delay="indefinite"/>
                      </p:stCondLst>
                      <p:childTnLst>
                        <p:par>
                          <p:cTn id="12" fill="hold" nodeType="withGroup">
                            <p:stCondLst>
                              <p:cond delay="0"/>
                            </p:stCondLst>
                            <p:childTnLst>
                              <p:par>
                                <p:cTn id="13" presetID="1" presetClass="entr" presetSubtype="0" fill="hold" nodeType="clickEffect">
                                  <p:stCondLst>
                                    <p:cond delay="0"/>
                                  </p:stCondLst>
                                  <p:childTnLst>
                                    <p:set>
                                      <p:cBhvr>
                                        <p:cTn id="14" dur="1" fill="hold">
                                          <p:stCondLst>
                                            <p:cond delay="0"/>
                                          </p:stCondLst>
                                        </p:cTn>
                                        <p:tgtEl>
                                          <p:spTgt spid="10243">
                                            <p:txEl>
                                              <p:pRg st="3" end="3"/>
                                            </p:txEl>
                                          </p:spTgt>
                                        </p:tgtEl>
                                        <p:attrNameLst>
                                          <p:attrName>style.visibility</p:attrName>
                                        </p:attrNameLst>
                                      </p:cBhvr>
                                      <p:to>
                                        <p:strVal val="visible"/>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1" presetClass="entr" presetSubtype="0" fill="hold" nodeType="clickEffect">
                                  <p:stCondLst>
                                    <p:cond delay="0"/>
                                  </p:stCondLst>
                                  <p:childTnLst>
                                    <p:set>
                                      <p:cBhvr>
                                        <p:cTn id="18" dur="1" fill="hold">
                                          <p:stCondLst>
                                            <p:cond delay="0"/>
                                          </p:stCondLst>
                                        </p:cTn>
                                        <p:tgtEl>
                                          <p:spTgt spid="1024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itle 1"/>
          <p:cNvSpPr>
            <a:spLocks noGrp="1"/>
          </p:cNvSpPr>
          <p:nvPr>
            <p:ph type="title"/>
          </p:nvPr>
        </p:nvSpPr>
        <p:spPr>
          <a:xfrm>
            <a:off x="406400" y="762000"/>
            <a:ext cx="7772400" cy="1143000"/>
          </a:xfrm>
        </p:spPr>
        <p:txBody>
          <a:bodyPr>
            <a:normAutofit fontScale="90000"/>
          </a:bodyPr>
          <a:lstStyle/>
          <a:p>
            <a:pPr fontAlgn="auto">
              <a:spcAft>
                <a:spcPts val="0"/>
              </a:spcAft>
              <a:defRPr/>
            </a:pPr>
            <a:r>
              <a:rPr lang="en-US" smtClean="0">
                <a:solidFill>
                  <a:schemeClr val="tx2">
                    <a:satMod val="130000"/>
                  </a:schemeClr>
                </a:solidFill>
              </a:rPr>
              <a:t>Worksheets / Reprogramming Requests / Funding Agreement Online</a:t>
            </a:r>
          </a:p>
        </p:txBody>
      </p:sp>
      <p:pic>
        <p:nvPicPr>
          <p:cNvPr id="21507"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3400" y="-798513"/>
            <a:ext cx="10134600" cy="8875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sq">
                <a:solidFill>
                  <a:srgbClr val="000000"/>
                </a:solidFill>
                <a:miter lim="800000"/>
                <a:headEnd type="none" w="sm" len="sm"/>
                <a:tailEnd type="none" w="sm" len="sm"/>
              </a14:hiddenLine>
            </a:ext>
          </a:extLst>
        </p:spPr>
      </p:pic>
    </p:spTree>
    <p:extLst>
      <p:ext uri="{BB962C8B-B14F-4D97-AF65-F5344CB8AC3E}">
        <p14:creationId xmlns:p14="http://schemas.microsoft.com/office/powerpoint/2010/main" val="214020214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304800" y="3886200"/>
            <a:ext cx="4953000" cy="2057400"/>
          </a:xfrm>
        </p:spPr>
        <p:txBody>
          <a:bodyPr>
            <a:noAutofit/>
          </a:bodyPr>
          <a:lstStyle/>
          <a:p>
            <a:r>
              <a:rPr lang="en-US" sz="4400" dirty="0" smtClean="0"/>
              <a:t>What </a:t>
            </a:r>
            <a:r>
              <a:rPr lang="en-US" sz="4400" dirty="0"/>
              <a:t>R</a:t>
            </a:r>
            <a:r>
              <a:rPr lang="en-US" sz="4400" dirty="0" smtClean="0"/>
              <a:t>esources are Available for SG Negotiations? </a:t>
            </a:r>
          </a:p>
        </p:txBody>
      </p:sp>
      <p:sp>
        <p:nvSpPr>
          <p:cNvPr id="2" name="Title 1"/>
          <p:cNvSpPr>
            <a:spLocks noGrp="1"/>
          </p:cNvSpPr>
          <p:nvPr>
            <p:ph type="ctrTitle"/>
          </p:nvPr>
        </p:nvSpPr>
        <p:spPr>
          <a:xfrm>
            <a:off x="609600" y="1447800"/>
            <a:ext cx="7772400" cy="1470025"/>
          </a:xfrm>
        </p:spPr>
        <p:txBody>
          <a:bodyPr>
            <a:normAutofit/>
          </a:bodyPr>
          <a:lstStyle/>
          <a:p>
            <a:r>
              <a:rPr lang="en-US" dirty="0" smtClean="0"/>
              <a:t>DOI Self Governance Orientation</a:t>
            </a:r>
            <a:endParaRPr lang="en-US" dirty="0"/>
          </a:p>
        </p:txBody>
      </p:sp>
    </p:spTree>
    <p:extLst>
      <p:ext uri="{BB962C8B-B14F-4D97-AF65-F5344CB8AC3E}">
        <p14:creationId xmlns:p14="http://schemas.microsoft.com/office/powerpoint/2010/main" val="2490385782"/>
      </p:ext>
    </p:extLst>
  </p:cSld>
  <p:clrMapOvr>
    <a:masterClrMapping/>
  </p:clrMapOvr>
  <p:timing>
    <p:tnLst>
      <p:par>
        <p:cTn id="1" dur="indefinite" restart="never" nodeType="tmRoot"/>
      </p:par>
    </p:tn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85800"/>
            <a:ext cx="8229600" cy="838200"/>
          </a:xfrm>
        </p:spPr>
        <p:txBody>
          <a:bodyPr/>
          <a:lstStyle/>
          <a:p>
            <a:r>
              <a:rPr lang="en-US" b="1" dirty="0" smtClean="0"/>
              <a:t>Federal Law…</a:t>
            </a:r>
            <a:endParaRPr lang="en-US" b="1" dirty="0"/>
          </a:p>
        </p:txBody>
      </p:sp>
      <p:sp>
        <p:nvSpPr>
          <p:cNvPr id="3" name="Content Placeholder 2"/>
          <p:cNvSpPr>
            <a:spLocks noGrp="1"/>
          </p:cNvSpPr>
          <p:nvPr>
            <p:ph sz="quarter" idx="1"/>
          </p:nvPr>
        </p:nvSpPr>
        <p:spPr>
          <a:xfrm>
            <a:off x="457200" y="1828800"/>
            <a:ext cx="8229600" cy="4745736"/>
          </a:xfrm>
        </p:spPr>
        <p:txBody>
          <a:bodyPr>
            <a:normAutofit/>
          </a:bodyPr>
          <a:lstStyle/>
          <a:p>
            <a:pPr>
              <a:spcAft>
                <a:spcPts val="1200"/>
              </a:spcAft>
            </a:pPr>
            <a:r>
              <a:rPr lang="en-US" sz="3600" dirty="0" smtClean="0"/>
              <a:t>Statutes</a:t>
            </a:r>
          </a:p>
          <a:p>
            <a:pPr lvl="1">
              <a:spcAft>
                <a:spcPts val="1200"/>
              </a:spcAft>
            </a:pPr>
            <a:r>
              <a:rPr lang="en-US" sz="3200" dirty="0" smtClean="0"/>
              <a:t>Snyder Act</a:t>
            </a:r>
          </a:p>
          <a:p>
            <a:pPr lvl="1">
              <a:spcAft>
                <a:spcPts val="1200"/>
              </a:spcAft>
            </a:pPr>
            <a:r>
              <a:rPr lang="en-US" sz="3200" dirty="0" smtClean="0"/>
              <a:t>Johnson O’Malley Act</a:t>
            </a:r>
          </a:p>
          <a:p>
            <a:pPr lvl="1">
              <a:spcAft>
                <a:spcPts val="1200"/>
              </a:spcAft>
            </a:pPr>
            <a:r>
              <a:rPr lang="en-US" sz="3200" dirty="0" smtClean="0"/>
              <a:t>Indian Self Determination and Education Assistance Act (P.L. 93-638, as amended)</a:t>
            </a:r>
          </a:p>
          <a:p>
            <a:pPr lvl="2">
              <a:spcAft>
                <a:spcPts val="1200"/>
              </a:spcAft>
            </a:pPr>
            <a:r>
              <a:rPr lang="en-US" sz="2800" dirty="0" smtClean="0"/>
              <a:t>Title I – (25 USC 5301 et </a:t>
            </a:r>
            <a:r>
              <a:rPr lang="en-US" sz="2800" dirty="0" err="1" smtClean="0"/>
              <a:t>seq</a:t>
            </a:r>
            <a:r>
              <a:rPr lang="en-US" sz="2800" dirty="0" smtClean="0"/>
              <a:t>)</a:t>
            </a:r>
          </a:p>
          <a:p>
            <a:pPr lvl="2">
              <a:spcAft>
                <a:spcPts val="1200"/>
              </a:spcAft>
            </a:pPr>
            <a:r>
              <a:rPr lang="en-US" sz="2800" dirty="0" smtClean="0"/>
              <a:t>Title IV – (25 USC 5361)</a:t>
            </a:r>
          </a:p>
        </p:txBody>
      </p:sp>
    </p:spTree>
    <p:extLst>
      <p:ext uri="{BB962C8B-B14F-4D97-AF65-F5344CB8AC3E}">
        <p14:creationId xmlns:p14="http://schemas.microsoft.com/office/powerpoint/2010/main" val="2978642910"/>
      </p:ext>
    </p:extLst>
  </p:cSld>
  <p:clrMapOvr>
    <a:masterClrMapping/>
  </p:clrMapOvr>
  <p:timing>
    <p:tnLst>
      <p:par>
        <p:cTn id="1" dur="indefinite" restart="never" nodeType="tmRoot"/>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32246" y="609600"/>
            <a:ext cx="8229600" cy="990600"/>
          </a:xfrm>
        </p:spPr>
        <p:txBody>
          <a:bodyPr>
            <a:normAutofit/>
          </a:bodyPr>
          <a:lstStyle/>
          <a:p>
            <a:r>
              <a:rPr lang="en-US" b="1" dirty="0" smtClean="0"/>
              <a:t>…and Regulations</a:t>
            </a:r>
            <a:endParaRPr lang="en-US" b="1" dirty="0"/>
          </a:p>
        </p:txBody>
      </p:sp>
      <p:sp>
        <p:nvSpPr>
          <p:cNvPr id="3" name="Content Placeholder 2"/>
          <p:cNvSpPr>
            <a:spLocks noGrp="1"/>
          </p:cNvSpPr>
          <p:nvPr>
            <p:ph sz="quarter" idx="1"/>
          </p:nvPr>
        </p:nvSpPr>
        <p:spPr>
          <a:xfrm>
            <a:off x="838200" y="2209800"/>
            <a:ext cx="7772400" cy="3124200"/>
          </a:xfrm>
        </p:spPr>
        <p:txBody>
          <a:bodyPr/>
          <a:lstStyle/>
          <a:p>
            <a:pPr>
              <a:spcAft>
                <a:spcPts val="1200"/>
              </a:spcAft>
            </a:pPr>
            <a:r>
              <a:rPr lang="en-US" dirty="0"/>
              <a:t>25 CFR Part </a:t>
            </a:r>
            <a:r>
              <a:rPr lang="en-US" dirty="0" smtClean="0"/>
              <a:t>1000</a:t>
            </a:r>
          </a:p>
          <a:p>
            <a:pPr lvl="1">
              <a:spcAft>
                <a:spcPts val="1200"/>
              </a:spcAft>
            </a:pPr>
            <a:r>
              <a:rPr lang="en-US" dirty="0" smtClean="0"/>
              <a:t>Subpart </a:t>
            </a:r>
            <a:r>
              <a:rPr lang="en-US" dirty="0"/>
              <a:t>E for BIA Programs</a:t>
            </a:r>
          </a:p>
          <a:p>
            <a:pPr lvl="1">
              <a:spcAft>
                <a:spcPts val="1200"/>
              </a:spcAft>
            </a:pPr>
            <a:r>
              <a:rPr lang="en-US" dirty="0" smtClean="0"/>
              <a:t>Subpart </a:t>
            </a:r>
            <a:r>
              <a:rPr lang="en-US" dirty="0"/>
              <a:t>G – Negotiation Process for </a:t>
            </a:r>
            <a:r>
              <a:rPr lang="en-US" dirty="0" smtClean="0"/>
              <a:t>AFAs</a:t>
            </a:r>
          </a:p>
          <a:p>
            <a:pPr lvl="1">
              <a:spcAft>
                <a:spcPts val="1200"/>
              </a:spcAft>
            </a:pPr>
            <a:r>
              <a:rPr lang="en-US" dirty="0"/>
              <a:t>Subpart Q (miscellaneous)  </a:t>
            </a:r>
          </a:p>
          <a:p>
            <a:pPr lvl="1">
              <a:spcAft>
                <a:spcPts val="1200"/>
              </a:spcAft>
            </a:pPr>
            <a:r>
              <a:rPr lang="en-US" dirty="0" smtClean="0"/>
              <a:t>Appendix </a:t>
            </a:r>
            <a:r>
              <a:rPr lang="en-US" dirty="0"/>
              <a:t>A – Model </a:t>
            </a:r>
            <a:r>
              <a:rPr lang="en-US" dirty="0" smtClean="0"/>
              <a:t>Compact</a:t>
            </a:r>
            <a:endParaRPr lang="en-US" dirty="0"/>
          </a:p>
        </p:txBody>
      </p:sp>
      <p:pic>
        <p:nvPicPr>
          <p:cNvPr id="6146" name="Picture 2" descr="C:\Users\Shaunna.McCovey\AppData\Local\Microsoft\Windows\Temporary Internet Files\Content.IE5\9SP6O1ZQ\regulations[1].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77000" y="1371600"/>
            <a:ext cx="1956246" cy="196894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31595975"/>
      </p:ext>
    </p:extLst>
  </p:cSld>
  <p:clrMapOvr>
    <a:masterClrMapping/>
  </p:clrMapOvr>
  <p:timing>
    <p:tnLst>
      <p:par>
        <p:cTn id="1" dur="indefinite" restart="never" nodeType="tmRoot"/>
      </p:par>
    </p:tn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914400"/>
          </a:xfrm>
        </p:spPr>
        <p:txBody>
          <a:bodyPr>
            <a:normAutofit/>
          </a:bodyPr>
          <a:lstStyle/>
          <a:p>
            <a:r>
              <a:rPr lang="en-US" b="1" dirty="0" smtClean="0"/>
              <a:t>OSG Negotiation Guidance</a:t>
            </a:r>
            <a:endParaRPr lang="en-US" b="1" dirty="0"/>
          </a:p>
        </p:txBody>
      </p:sp>
      <p:sp>
        <p:nvSpPr>
          <p:cNvPr id="3" name="Content Placeholder 2"/>
          <p:cNvSpPr>
            <a:spLocks noGrp="1"/>
          </p:cNvSpPr>
          <p:nvPr>
            <p:ph sz="quarter" idx="1"/>
          </p:nvPr>
        </p:nvSpPr>
        <p:spPr>
          <a:xfrm>
            <a:off x="457200" y="1981200"/>
            <a:ext cx="8229600" cy="4745736"/>
          </a:xfrm>
        </p:spPr>
        <p:txBody>
          <a:bodyPr>
            <a:normAutofit/>
          </a:bodyPr>
          <a:lstStyle/>
          <a:p>
            <a:pPr>
              <a:spcAft>
                <a:spcPts val="1200"/>
              </a:spcAft>
            </a:pPr>
            <a:r>
              <a:rPr lang="en-US" sz="3600" dirty="0" smtClean="0"/>
              <a:t>February </a:t>
            </a:r>
            <a:r>
              <a:rPr lang="en-US" sz="3600" dirty="0"/>
              <a:t>-</a:t>
            </a:r>
            <a:r>
              <a:rPr lang="en-US" sz="3600" dirty="0" smtClean="0"/>
              <a:t> President’s Budget Request (Green Book) published in e-form</a:t>
            </a:r>
          </a:p>
          <a:p>
            <a:pPr>
              <a:spcAft>
                <a:spcPts val="1200"/>
              </a:spcAft>
            </a:pPr>
            <a:r>
              <a:rPr lang="en-US" sz="3600" dirty="0" smtClean="0"/>
              <a:t>March </a:t>
            </a:r>
            <a:r>
              <a:rPr lang="en-US" sz="3600" dirty="0"/>
              <a:t>-</a:t>
            </a:r>
            <a:r>
              <a:rPr lang="en-US" sz="3600" dirty="0" smtClean="0"/>
              <a:t> Draft circulated to feds</a:t>
            </a:r>
            <a:endParaRPr lang="en-US" sz="3600" dirty="0"/>
          </a:p>
          <a:p>
            <a:pPr>
              <a:spcAft>
                <a:spcPts val="1200"/>
              </a:spcAft>
            </a:pPr>
            <a:r>
              <a:rPr lang="en-US" sz="3600" dirty="0" smtClean="0"/>
              <a:t>April </a:t>
            </a:r>
            <a:r>
              <a:rPr lang="en-US" sz="3600" dirty="0"/>
              <a:t>-</a:t>
            </a:r>
            <a:r>
              <a:rPr lang="en-US" sz="3600" dirty="0" smtClean="0"/>
              <a:t> Draft released </a:t>
            </a:r>
            <a:r>
              <a:rPr lang="en-US" sz="3600" dirty="0"/>
              <a:t>for Tribal </a:t>
            </a:r>
            <a:r>
              <a:rPr lang="en-US" sz="3600" dirty="0" smtClean="0"/>
              <a:t>comment</a:t>
            </a:r>
            <a:endParaRPr lang="en-US" sz="3600" dirty="0"/>
          </a:p>
          <a:p>
            <a:pPr>
              <a:spcAft>
                <a:spcPts val="1200"/>
              </a:spcAft>
            </a:pPr>
            <a:r>
              <a:rPr lang="en-US" sz="3600" dirty="0" smtClean="0"/>
              <a:t>Spring - SG </a:t>
            </a:r>
            <a:r>
              <a:rPr lang="en-US" sz="3600" dirty="0"/>
              <a:t>Annual Conference</a:t>
            </a:r>
          </a:p>
          <a:p>
            <a:pPr>
              <a:spcAft>
                <a:spcPts val="1200"/>
              </a:spcAft>
            </a:pPr>
            <a:r>
              <a:rPr lang="en-US" sz="3600" dirty="0" smtClean="0"/>
              <a:t>May - Final version posted </a:t>
            </a:r>
            <a:r>
              <a:rPr lang="en-US" sz="3600" dirty="0"/>
              <a:t>on </a:t>
            </a:r>
            <a:r>
              <a:rPr lang="en-US" sz="3600" dirty="0" smtClean="0"/>
              <a:t>OSG website</a:t>
            </a:r>
            <a:endParaRPr lang="en-US" sz="3600" dirty="0"/>
          </a:p>
        </p:txBody>
      </p:sp>
    </p:spTree>
    <p:extLst>
      <p:ext uri="{BB962C8B-B14F-4D97-AF65-F5344CB8AC3E}">
        <p14:creationId xmlns:p14="http://schemas.microsoft.com/office/powerpoint/2010/main" val="1741643450"/>
      </p:ext>
    </p:extLst>
  </p:cSld>
  <p:clrMapOvr>
    <a:masterClrMapping/>
  </p:clrMapOvr>
  <p:timing>
    <p:tnLst>
      <p:par>
        <p:cTn id="1" dur="indefinite" restart="never" nodeType="tmRoot"/>
      </p:par>
    </p:tn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1066800"/>
          </a:xfrm>
        </p:spPr>
        <p:txBody>
          <a:bodyPr>
            <a:normAutofit/>
          </a:bodyPr>
          <a:lstStyle/>
          <a:p>
            <a:r>
              <a:rPr lang="en-US" b="1" dirty="0" smtClean="0"/>
              <a:t>OSG Negotiation Guidance</a:t>
            </a:r>
            <a:endParaRPr lang="en-US" b="1" dirty="0"/>
          </a:p>
        </p:txBody>
      </p:sp>
      <p:sp>
        <p:nvSpPr>
          <p:cNvPr id="3" name="Content Placeholder 2"/>
          <p:cNvSpPr>
            <a:spLocks noGrp="1"/>
          </p:cNvSpPr>
          <p:nvPr>
            <p:ph sz="quarter" idx="1"/>
          </p:nvPr>
        </p:nvSpPr>
        <p:spPr>
          <a:xfrm>
            <a:off x="457200" y="1981200"/>
            <a:ext cx="8229600" cy="4440936"/>
          </a:xfrm>
        </p:spPr>
        <p:txBody>
          <a:bodyPr>
            <a:noAutofit/>
          </a:bodyPr>
          <a:lstStyle/>
          <a:p>
            <a:r>
              <a:rPr lang="en-US" sz="3600" dirty="0" smtClean="0"/>
              <a:t>Guidance to federal negotiators</a:t>
            </a:r>
          </a:p>
          <a:p>
            <a:pPr lvl="1"/>
            <a:r>
              <a:rPr lang="en-US" sz="3600" dirty="0" smtClean="0"/>
              <a:t>Programs Requiring Special Attention</a:t>
            </a:r>
          </a:p>
          <a:p>
            <a:pPr lvl="2"/>
            <a:r>
              <a:rPr lang="en-US" sz="3600" dirty="0" smtClean="0"/>
              <a:t>Trust Programs</a:t>
            </a:r>
          </a:p>
          <a:p>
            <a:pPr lvl="2"/>
            <a:r>
              <a:rPr lang="en-US" sz="3600" dirty="0" smtClean="0"/>
              <a:t>Contract Support</a:t>
            </a:r>
          </a:p>
          <a:p>
            <a:pPr lvl="2"/>
            <a:r>
              <a:rPr lang="en-US" sz="3600" dirty="0" smtClean="0"/>
              <a:t>Transportation Program</a:t>
            </a:r>
          </a:p>
          <a:p>
            <a:pPr lvl="2"/>
            <a:r>
              <a:rPr lang="en-US" sz="3600" dirty="0" smtClean="0"/>
              <a:t>Law Enforcement</a:t>
            </a:r>
          </a:p>
        </p:txBody>
      </p:sp>
    </p:spTree>
    <p:extLst>
      <p:ext uri="{BB962C8B-B14F-4D97-AF65-F5344CB8AC3E}">
        <p14:creationId xmlns:p14="http://schemas.microsoft.com/office/powerpoint/2010/main" val="4031755786"/>
      </p:ext>
    </p:extLst>
  </p:cSld>
  <p:clrMapOvr>
    <a:masterClrMapping/>
  </p:clrMapOvr>
  <p:timing>
    <p:tnLst>
      <p:par>
        <p:cTn id="1" dur="indefinite" restart="never" nodeType="tmRoot"/>
      </p:par>
    </p:tn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1066800"/>
          </a:xfrm>
        </p:spPr>
        <p:txBody>
          <a:bodyPr>
            <a:normAutofit/>
          </a:bodyPr>
          <a:lstStyle/>
          <a:p>
            <a:r>
              <a:rPr lang="en-US" b="1" dirty="0" smtClean="0"/>
              <a:t>OSG Negotiation Guidance</a:t>
            </a:r>
            <a:endParaRPr lang="en-US" b="1" dirty="0"/>
          </a:p>
        </p:txBody>
      </p:sp>
      <p:sp>
        <p:nvSpPr>
          <p:cNvPr id="3" name="Content Placeholder 2"/>
          <p:cNvSpPr>
            <a:spLocks noGrp="1"/>
          </p:cNvSpPr>
          <p:nvPr>
            <p:ph sz="quarter" idx="1"/>
          </p:nvPr>
        </p:nvSpPr>
        <p:spPr>
          <a:xfrm>
            <a:off x="457200" y="1981200"/>
            <a:ext cx="8229600" cy="4440936"/>
          </a:xfrm>
        </p:spPr>
        <p:txBody>
          <a:bodyPr>
            <a:noAutofit/>
          </a:bodyPr>
          <a:lstStyle/>
          <a:p>
            <a:r>
              <a:rPr lang="en-US" sz="3600" dirty="0" smtClean="0"/>
              <a:t>Guidance to federal negotiators</a:t>
            </a:r>
          </a:p>
          <a:p>
            <a:pPr lvl="1"/>
            <a:r>
              <a:rPr lang="en-US" sz="3600" dirty="0" smtClean="0"/>
              <a:t>Process Checklist</a:t>
            </a:r>
          </a:p>
          <a:p>
            <a:pPr lvl="1"/>
            <a:r>
              <a:rPr lang="en-US" sz="3600" dirty="0" smtClean="0"/>
              <a:t>Anticipated Data Calls</a:t>
            </a:r>
          </a:p>
          <a:p>
            <a:pPr lvl="1"/>
            <a:r>
              <a:rPr lang="en-US" sz="3600" dirty="0" smtClean="0"/>
              <a:t>Model AFA</a:t>
            </a:r>
          </a:p>
          <a:p>
            <a:pPr lvl="1"/>
            <a:r>
              <a:rPr lang="en-US" sz="3600" dirty="0" smtClean="0"/>
              <a:t>Model Addenda</a:t>
            </a:r>
          </a:p>
        </p:txBody>
      </p:sp>
    </p:spTree>
    <p:extLst>
      <p:ext uri="{BB962C8B-B14F-4D97-AF65-F5344CB8AC3E}">
        <p14:creationId xmlns:p14="http://schemas.microsoft.com/office/powerpoint/2010/main" val="1358507356"/>
      </p:ext>
    </p:extLst>
  </p:cSld>
  <p:clrMapOvr>
    <a:masterClrMapping/>
  </p:clrMapOvr>
  <p:timing>
    <p:tnLst>
      <p:par>
        <p:cTn id="1" dur="indefinite" restart="never" nodeType="tmRoot"/>
      </p:par>
    </p:tn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533400"/>
            <a:ext cx="8229600" cy="1066800"/>
          </a:xfrm>
        </p:spPr>
        <p:txBody>
          <a:bodyPr>
            <a:normAutofit fontScale="90000"/>
          </a:bodyPr>
          <a:lstStyle/>
          <a:p>
            <a:r>
              <a:rPr lang="en-US" b="1" dirty="0" smtClean="0"/>
              <a:t>Green Book (President’s BIA Budget Request to Congress)</a:t>
            </a:r>
            <a:endParaRPr lang="en-US" b="1" dirty="0"/>
          </a:p>
        </p:txBody>
      </p:sp>
      <p:sp>
        <p:nvSpPr>
          <p:cNvPr id="3" name="Content Placeholder 2"/>
          <p:cNvSpPr>
            <a:spLocks noGrp="1"/>
          </p:cNvSpPr>
          <p:nvPr>
            <p:ph sz="quarter" idx="1"/>
          </p:nvPr>
        </p:nvSpPr>
        <p:spPr>
          <a:xfrm>
            <a:off x="457200" y="1676400"/>
            <a:ext cx="8229600" cy="4745736"/>
          </a:xfrm>
        </p:spPr>
        <p:txBody>
          <a:bodyPr>
            <a:normAutofit/>
          </a:bodyPr>
          <a:lstStyle/>
          <a:p>
            <a:r>
              <a:rPr lang="en-US" sz="3200" dirty="0" smtClean="0"/>
              <a:t>Organization Charts, Maps</a:t>
            </a:r>
          </a:p>
          <a:p>
            <a:r>
              <a:rPr lang="en-US" sz="3200" dirty="0" smtClean="0"/>
              <a:t>Executive Summary</a:t>
            </a:r>
          </a:p>
          <a:p>
            <a:pPr lvl="1"/>
            <a:r>
              <a:rPr lang="en-US" sz="2800" dirty="0" smtClean="0"/>
              <a:t>Tribal Priorities</a:t>
            </a:r>
          </a:p>
          <a:p>
            <a:pPr lvl="1"/>
            <a:r>
              <a:rPr lang="en-US" sz="2800" dirty="0" smtClean="0"/>
              <a:t>Program Changes</a:t>
            </a:r>
          </a:p>
          <a:p>
            <a:r>
              <a:rPr lang="en-US" sz="3200" dirty="0" smtClean="0"/>
              <a:t>Summary Tables</a:t>
            </a:r>
          </a:p>
          <a:p>
            <a:r>
              <a:rPr lang="en-US" sz="3200" dirty="0" smtClean="0"/>
              <a:t>BIA Programs</a:t>
            </a:r>
          </a:p>
          <a:p>
            <a:pPr lvl="1"/>
            <a:r>
              <a:rPr lang="en-US" sz="2800" dirty="0" smtClean="0"/>
              <a:t>Budget Tables</a:t>
            </a:r>
          </a:p>
          <a:p>
            <a:pPr lvl="1"/>
            <a:r>
              <a:rPr lang="en-US" sz="2800" dirty="0" smtClean="0"/>
              <a:t>Program Changes</a:t>
            </a:r>
          </a:p>
          <a:p>
            <a:pPr lvl="1"/>
            <a:r>
              <a:rPr lang="en-US" sz="2800" dirty="0" smtClean="0"/>
              <a:t>Program Overview (program descriptions)</a:t>
            </a:r>
          </a:p>
        </p:txBody>
      </p:sp>
    </p:spTree>
    <p:extLst>
      <p:ext uri="{BB962C8B-B14F-4D97-AF65-F5344CB8AC3E}">
        <p14:creationId xmlns:p14="http://schemas.microsoft.com/office/powerpoint/2010/main" val="14303836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par>
                                <p:cTn id="13" presetID="10" presetClass="entr" presetSubtype="0" fill="hold" grpId="0" nodeType="with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animEffect transition="in" filter="fade">
                                      <p:cBhvr>
                                        <p:cTn id="15" dur="500"/>
                                        <p:tgtEl>
                                          <p:spTgt spid="3">
                                            <p:txEl>
                                              <p:pRg st="2" end="2"/>
                                            </p:txEl>
                                          </p:spTgt>
                                        </p:tgtEl>
                                      </p:cBhvr>
                                    </p:animEffect>
                                  </p:childTnLst>
                                </p:cTn>
                              </p:par>
                              <p:par>
                                <p:cTn id="16" presetID="10" presetClass="entr" presetSubtype="0" fill="hold" grpId="0" nodeType="withEffect">
                                  <p:stCondLst>
                                    <p:cond delay="0"/>
                                  </p:stCondLst>
                                  <p:childTnLst>
                                    <p:set>
                                      <p:cBhvr>
                                        <p:cTn id="17" dur="1" fill="hold">
                                          <p:stCondLst>
                                            <p:cond delay="0"/>
                                          </p:stCondLst>
                                        </p:cTn>
                                        <p:tgtEl>
                                          <p:spTgt spid="3">
                                            <p:txEl>
                                              <p:pRg st="3" end="3"/>
                                            </p:txEl>
                                          </p:spTgt>
                                        </p:tgtEl>
                                        <p:attrNameLst>
                                          <p:attrName>style.visibility</p:attrName>
                                        </p:attrNameLst>
                                      </p:cBhvr>
                                      <p:to>
                                        <p:strVal val="visible"/>
                                      </p:to>
                                    </p:set>
                                    <p:animEffect transition="in" filter="fade">
                                      <p:cBhvr>
                                        <p:cTn id="18" dur="500"/>
                                        <p:tgtEl>
                                          <p:spTgt spid="3">
                                            <p:txEl>
                                              <p:pRg st="3" end="3"/>
                                            </p:txEl>
                                          </p:spTgt>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grpId="0"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animEffect transition="in" filter="fade">
                                      <p:cBhvr>
                                        <p:cTn id="23" dur="500"/>
                                        <p:tgtEl>
                                          <p:spTgt spid="3">
                                            <p:txEl>
                                              <p:pRg st="4" end="4"/>
                                            </p:txEl>
                                          </p:spTgt>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grpId="0" nodeType="clickEffect">
                                  <p:stCondLst>
                                    <p:cond delay="0"/>
                                  </p:stCondLst>
                                  <p:childTnLst>
                                    <p:set>
                                      <p:cBhvr>
                                        <p:cTn id="27" dur="1" fill="hold">
                                          <p:stCondLst>
                                            <p:cond delay="0"/>
                                          </p:stCondLst>
                                        </p:cTn>
                                        <p:tgtEl>
                                          <p:spTgt spid="3">
                                            <p:txEl>
                                              <p:pRg st="5" end="5"/>
                                            </p:txEl>
                                          </p:spTgt>
                                        </p:tgtEl>
                                        <p:attrNameLst>
                                          <p:attrName>style.visibility</p:attrName>
                                        </p:attrNameLst>
                                      </p:cBhvr>
                                      <p:to>
                                        <p:strVal val="visible"/>
                                      </p:to>
                                    </p:set>
                                    <p:animEffect transition="in" filter="fade">
                                      <p:cBhvr>
                                        <p:cTn id="28" dur="500"/>
                                        <p:tgtEl>
                                          <p:spTgt spid="3">
                                            <p:txEl>
                                              <p:pRg st="5" end="5"/>
                                            </p:txEl>
                                          </p:spTgt>
                                        </p:tgtEl>
                                      </p:cBhvr>
                                    </p:animEffect>
                                  </p:childTnLst>
                                </p:cTn>
                              </p:par>
                              <p:par>
                                <p:cTn id="29" presetID="10" presetClass="entr" presetSubtype="0" fill="hold" grpId="0" nodeType="with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animEffect transition="in" filter="fade">
                                      <p:cBhvr>
                                        <p:cTn id="31" dur="500"/>
                                        <p:tgtEl>
                                          <p:spTgt spid="3">
                                            <p:txEl>
                                              <p:pRg st="6" end="6"/>
                                            </p:txEl>
                                          </p:spTgt>
                                        </p:tgtEl>
                                      </p:cBhvr>
                                    </p:animEffect>
                                  </p:childTnLst>
                                </p:cTn>
                              </p:par>
                              <p:par>
                                <p:cTn id="32" presetID="10" presetClass="entr" presetSubtype="0" fill="hold" grpId="0" nodeType="withEffect">
                                  <p:stCondLst>
                                    <p:cond delay="0"/>
                                  </p:stCondLst>
                                  <p:childTnLst>
                                    <p:set>
                                      <p:cBhvr>
                                        <p:cTn id="33" dur="1" fill="hold">
                                          <p:stCondLst>
                                            <p:cond delay="0"/>
                                          </p:stCondLst>
                                        </p:cTn>
                                        <p:tgtEl>
                                          <p:spTgt spid="3">
                                            <p:txEl>
                                              <p:pRg st="7" end="7"/>
                                            </p:txEl>
                                          </p:spTgt>
                                        </p:tgtEl>
                                        <p:attrNameLst>
                                          <p:attrName>style.visibility</p:attrName>
                                        </p:attrNameLst>
                                      </p:cBhvr>
                                      <p:to>
                                        <p:strVal val="visible"/>
                                      </p:to>
                                    </p:set>
                                    <p:animEffect transition="in" filter="fade">
                                      <p:cBhvr>
                                        <p:cTn id="34" dur="500"/>
                                        <p:tgtEl>
                                          <p:spTgt spid="3">
                                            <p:txEl>
                                              <p:pRg st="7" end="7"/>
                                            </p:txEl>
                                          </p:spTgt>
                                        </p:tgtEl>
                                      </p:cBhvr>
                                    </p:animEffect>
                                  </p:childTnLst>
                                </p:cTn>
                              </p:par>
                              <p:par>
                                <p:cTn id="35" presetID="10" presetClass="entr" presetSubtype="0" fill="hold" grpId="0" nodeType="withEffect">
                                  <p:stCondLst>
                                    <p:cond delay="0"/>
                                  </p:stCondLst>
                                  <p:childTnLst>
                                    <p:set>
                                      <p:cBhvr>
                                        <p:cTn id="36" dur="1" fill="hold">
                                          <p:stCondLst>
                                            <p:cond delay="0"/>
                                          </p:stCondLst>
                                        </p:cTn>
                                        <p:tgtEl>
                                          <p:spTgt spid="3">
                                            <p:txEl>
                                              <p:pRg st="8" end="8"/>
                                            </p:txEl>
                                          </p:spTgt>
                                        </p:tgtEl>
                                        <p:attrNameLst>
                                          <p:attrName>style.visibility</p:attrName>
                                        </p:attrNameLst>
                                      </p:cBhvr>
                                      <p:to>
                                        <p:strVal val="visible"/>
                                      </p:to>
                                    </p:set>
                                    <p:animEffect transition="in" filter="fade">
                                      <p:cBhvr>
                                        <p:cTn id="37" dur="500"/>
                                        <p:tgtEl>
                                          <p:spTgt spid="3">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1066800"/>
          </a:xfrm>
        </p:spPr>
        <p:txBody>
          <a:bodyPr>
            <a:normAutofit fontScale="90000"/>
          </a:bodyPr>
          <a:lstStyle/>
          <a:p>
            <a:r>
              <a:rPr lang="en-US" b="1" dirty="0" smtClean="0"/>
              <a:t>Green Book (President’s BIA Budget Request to Congress)</a:t>
            </a:r>
            <a:endParaRPr lang="en-US" b="1" dirty="0"/>
          </a:p>
        </p:txBody>
      </p:sp>
      <p:sp>
        <p:nvSpPr>
          <p:cNvPr id="3" name="Content Placeholder 2"/>
          <p:cNvSpPr>
            <a:spLocks noGrp="1"/>
          </p:cNvSpPr>
          <p:nvPr>
            <p:ph sz="quarter" idx="1"/>
          </p:nvPr>
        </p:nvSpPr>
        <p:spPr>
          <a:xfrm>
            <a:off x="457200" y="1828800"/>
            <a:ext cx="8229600" cy="4745736"/>
          </a:xfrm>
        </p:spPr>
        <p:txBody>
          <a:bodyPr>
            <a:normAutofit/>
          </a:bodyPr>
          <a:lstStyle/>
          <a:p>
            <a:pPr>
              <a:spcAft>
                <a:spcPts val="1200"/>
              </a:spcAft>
            </a:pPr>
            <a:r>
              <a:rPr lang="en-US" sz="3200" dirty="0" smtClean="0"/>
              <a:t>Appendix</a:t>
            </a:r>
          </a:p>
          <a:p>
            <a:pPr lvl="1">
              <a:spcAft>
                <a:spcPts val="1200"/>
              </a:spcAft>
            </a:pPr>
            <a:r>
              <a:rPr lang="en-US" sz="3000" dirty="0" smtClean="0"/>
              <a:t>Tribal Priority Allocation (TPA) tables</a:t>
            </a:r>
          </a:p>
          <a:p>
            <a:pPr lvl="1">
              <a:spcAft>
                <a:spcPts val="1200"/>
              </a:spcAft>
            </a:pPr>
            <a:r>
              <a:rPr lang="en-US" sz="3000" dirty="0" smtClean="0"/>
              <a:t>Bureau Regional Allocations</a:t>
            </a:r>
          </a:p>
          <a:p>
            <a:pPr lvl="1">
              <a:spcAft>
                <a:spcPts val="1200"/>
              </a:spcAft>
            </a:pPr>
            <a:r>
              <a:rPr lang="en-US" sz="3000" dirty="0" smtClean="0"/>
              <a:t>Self Governance Compact Participation</a:t>
            </a:r>
          </a:p>
          <a:p>
            <a:pPr lvl="1">
              <a:spcAft>
                <a:spcPts val="1200"/>
              </a:spcAft>
            </a:pPr>
            <a:r>
              <a:rPr lang="en-US" sz="3000" dirty="0" smtClean="0"/>
              <a:t>Self Governance Compact by Tribe/Consortium (SG Tribes’ Base funding)</a:t>
            </a:r>
          </a:p>
          <a:p>
            <a:pPr lvl="1">
              <a:spcAft>
                <a:spcPts val="1200"/>
              </a:spcAft>
            </a:pPr>
            <a:r>
              <a:rPr lang="en-US" sz="3000" dirty="0" smtClean="0"/>
              <a:t>Consolidated Tribal Government Program</a:t>
            </a:r>
          </a:p>
        </p:txBody>
      </p:sp>
    </p:spTree>
    <p:extLst>
      <p:ext uri="{BB962C8B-B14F-4D97-AF65-F5344CB8AC3E}">
        <p14:creationId xmlns:p14="http://schemas.microsoft.com/office/powerpoint/2010/main" val="26441335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fade">
                                      <p:cBhvr>
                                        <p:cTn id="7" dur="5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Effect transition="in" filter="fade">
                                      <p:cBhvr>
                                        <p:cTn id="12" dur="500"/>
                                        <p:tgtEl>
                                          <p:spTgt spid="3">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animEffect transition="in" filter="fade">
                                      <p:cBhvr>
                                        <p:cTn id="17" dur="500"/>
                                        <p:tgtEl>
                                          <p:spTgt spid="3">
                                            <p:txEl>
                                              <p:pRg st="3" end="3"/>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3">
                                            <p:txEl>
                                              <p:pRg st="4" end="4"/>
                                            </p:txEl>
                                          </p:spTgt>
                                        </p:tgtEl>
                                        <p:attrNameLst>
                                          <p:attrName>style.visibility</p:attrName>
                                        </p:attrNameLst>
                                      </p:cBhvr>
                                      <p:to>
                                        <p:strVal val="visible"/>
                                      </p:to>
                                    </p:set>
                                    <p:animEffect transition="in" filter="fade">
                                      <p:cBhvr>
                                        <p:cTn id="22" dur="500"/>
                                        <p:tgtEl>
                                          <p:spTgt spid="3">
                                            <p:txEl>
                                              <p:pRg st="4" end="4"/>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animEffect transition="in" filter="fade">
                                      <p:cBhvr>
                                        <p:cTn id="27" dur="500"/>
                                        <p:tgtEl>
                                          <p:spTgt spid="3">
                                            <p:txEl>
                                              <p:pRg st="5" end="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457200" y="3581400"/>
            <a:ext cx="4953000" cy="2133600"/>
          </a:xfrm>
        </p:spPr>
        <p:txBody>
          <a:bodyPr>
            <a:noAutofit/>
          </a:bodyPr>
          <a:lstStyle/>
          <a:p>
            <a:r>
              <a:rPr lang="en-US" sz="4400" dirty="0" smtClean="0">
                <a:latin typeface="+mj-lt"/>
              </a:rPr>
              <a:t>Financial Processes of Self Governance Compact Funding</a:t>
            </a:r>
          </a:p>
        </p:txBody>
      </p:sp>
      <p:sp>
        <p:nvSpPr>
          <p:cNvPr id="2" name="Title 1"/>
          <p:cNvSpPr>
            <a:spLocks noGrp="1"/>
          </p:cNvSpPr>
          <p:nvPr>
            <p:ph type="ctrTitle"/>
          </p:nvPr>
        </p:nvSpPr>
        <p:spPr>
          <a:xfrm>
            <a:off x="609600" y="1447800"/>
            <a:ext cx="7772400" cy="1470025"/>
          </a:xfrm>
        </p:spPr>
        <p:txBody>
          <a:bodyPr>
            <a:normAutofit/>
          </a:bodyPr>
          <a:lstStyle/>
          <a:p>
            <a:r>
              <a:rPr lang="en-US" dirty="0" smtClean="0"/>
              <a:t>DOI Self Governance Orientation</a:t>
            </a:r>
            <a:endParaRPr lang="en-US" dirty="0"/>
          </a:p>
        </p:txBody>
      </p:sp>
    </p:spTree>
    <p:extLst>
      <p:ext uri="{BB962C8B-B14F-4D97-AF65-F5344CB8AC3E}">
        <p14:creationId xmlns:p14="http://schemas.microsoft.com/office/powerpoint/2010/main" val="2592388446"/>
      </p:ext>
    </p:extLst>
  </p:cSld>
  <p:clrMapOvr>
    <a:masterClrMapping/>
  </p:clrMapOvr>
  <p:timing>
    <p:tnLst>
      <p:par>
        <p:cTn id="1" dur="indefinite" restart="never" nodeType="tmRoot"/>
      </p:par>
    </p:tnLst>
  </p:timing>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914400"/>
          </a:xfrm>
        </p:spPr>
        <p:txBody>
          <a:bodyPr/>
          <a:lstStyle/>
          <a:p>
            <a:r>
              <a:rPr lang="en-US" dirty="0" smtClean="0"/>
              <a:t>Finance Overview</a:t>
            </a:r>
            <a:endParaRPr lang="en-US" dirty="0"/>
          </a:p>
        </p:txBody>
      </p:sp>
      <p:sp>
        <p:nvSpPr>
          <p:cNvPr id="3" name="Content Placeholder 2"/>
          <p:cNvSpPr>
            <a:spLocks noGrp="1"/>
          </p:cNvSpPr>
          <p:nvPr>
            <p:ph idx="1"/>
          </p:nvPr>
        </p:nvSpPr>
        <p:spPr>
          <a:xfrm>
            <a:off x="838200" y="1752600"/>
            <a:ext cx="7772400" cy="4572000"/>
          </a:xfrm>
        </p:spPr>
        <p:txBody>
          <a:bodyPr/>
          <a:lstStyle/>
          <a:p>
            <a:r>
              <a:rPr lang="en-US" dirty="0" smtClean="0">
                <a:latin typeface="+mj-lt"/>
              </a:rPr>
              <a:t>Funding Advantages</a:t>
            </a:r>
          </a:p>
          <a:p>
            <a:endParaRPr lang="en-US" dirty="0" smtClean="0">
              <a:latin typeface="+mj-lt"/>
            </a:endParaRPr>
          </a:p>
          <a:p>
            <a:r>
              <a:rPr lang="en-US" dirty="0" smtClean="0">
                <a:latin typeface="+mj-lt"/>
              </a:rPr>
              <a:t>Self Governance Database</a:t>
            </a:r>
          </a:p>
          <a:p>
            <a:endParaRPr lang="en-US" dirty="0" smtClean="0">
              <a:latin typeface="+mj-lt"/>
            </a:endParaRPr>
          </a:p>
          <a:p>
            <a:r>
              <a:rPr lang="en-US" dirty="0" smtClean="0">
                <a:latin typeface="+mj-lt"/>
              </a:rPr>
              <a:t>Support Assistance</a:t>
            </a:r>
          </a:p>
          <a:p>
            <a:endParaRPr lang="en-US" dirty="0" smtClean="0">
              <a:latin typeface="+mj-lt"/>
            </a:endParaRPr>
          </a:p>
          <a:p>
            <a:r>
              <a:rPr lang="en-US" dirty="0" smtClean="0">
                <a:latin typeface="+mj-lt"/>
              </a:rPr>
              <a:t>Contacts</a:t>
            </a:r>
            <a:endParaRPr lang="en-US" dirty="0">
              <a:latin typeface="+mj-lt"/>
            </a:endParaRPr>
          </a:p>
        </p:txBody>
      </p:sp>
    </p:spTree>
    <p:extLst>
      <p:ext uri="{BB962C8B-B14F-4D97-AF65-F5344CB8AC3E}">
        <p14:creationId xmlns:p14="http://schemas.microsoft.com/office/powerpoint/2010/main" val="2109305004"/>
      </p:ext>
    </p:extLst>
  </p:cSld>
  <p:clrMapOvr>
    <a:masterClrMapping/>
  </p:clrMapOvr>
  <p:timing>
    <p:tnLst>
      <p:par>
        <p:cTn id="1" dur="indefinite" restart="never" nodeType="tmRoot"/>
      </p:par>
    </p:tnLst>
  </p:timing>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title"/>
          </p:nvPr>
        </p:nvSpPr>
        <p:spPr>
          <a:xfrm>
            <a:off x="533400" y="381000"/>
            <a:ext cx="8229600" cy="914400"/>
          </a:xfrm>
        </p:spPr>
        <p:txBody>
          <a:bodyPr/>
          <a:lstStyle/>
          <a:p>
            <a:pPr eaLnBrk="1" hangingPunct="1"/>
            <a:r>
              <a:rPr lang="en-US" altLang="en-US" dirty="0" smtClean="0"/>
              <a:t>Funding Distributions</a:t>
            </a:r>
          </a:p>
        </p:txBody>
      </p:sp>
      <p:sp>
        <p:nvSpPr>
          <p:cNvPr id="3" name="Content Placeholder 2"/>
          <p:cNvSpPr>
            <a:spLocks noGrp="1"/>
          </p:cNvSpPr>
          <p:nvPr>
            <p:ph sz="quarter" idx="1"/>
          </p:nvPr>
        </p:nvSpPr>
        <p:spPr>
          <a:xfrm>
            <a:off x="900545" y="2279073"/>
            <a:ext cx="3595255" cy="4572000"/>
          </a:xfrm>
        </p:spPr>
        <p:txBody>
          <a:bodyPr rtlCol="0">
            <a:normAutofit fontScale="85000" lnSpcReduction="20000"/>
          </a:bodyPr>
          <a:lstStyle/>
          <a:p>
            <a:pPr eaLnBrk="1" fontAlgn="auto" hangingPunct="1">
              <a:spcAft>
                <a:spcPts val="0"/>
              </a:spcAft>
              <a:buFont typeface="Arial" panose="020B0604020202020204" pitchFamily="34" charset="0"/>
              <a:buChar char="•"/>
              <a:defRPr/>
            </a:pPr>
            <a:endParaRPr lang="en-US" dirty="0" smtClean="0">
              <a:latin typeface="Trebuchet MS" panose="020B0603020202020204" pitchFamily="34" charset="0"/>
            </a:endParaRPr>
          </a:p>
          <a:p>
            <a:pPr eaLnBrk="1" fontAlgn="auto" hangingPunct="1">
              <a:spcAft>
                <a:spcPts val="0"/>
              </a:spcAft>
              <a:buFont typeface="Arial" panose="020B0604020202020204" pitchFamily="34" charset="0"/>
              <a:buChar char="•"/>
              <a:defRPr/>
            </a:pPr>
            <a:endParaRPr lang="en-US" dirty="0">
              <a:latin typeface="Trebuchet MS" panose="020B0603020202020204" pitchFamily="34" charset="0"/>
            </a:endParaRPr>
          </a:p>
          <a:p>
            <a:pPr eaLnBrk="1" fontAlgn="auto" hangingPunct="1">
              <a:spcAft>
                <a:spcPts val="0"/>
              </a:spcAft>
              <a:buFont typeface="Arial" panose="020B0604020202020204" pitchFamily="34" charset="0"/>
              <a:buChar char="•"/>
              <a:defRPr/>
            </a:pPr>
            <a:r>
              <a:rPr lang="en-US" dirty="0">
                <a:latin typeface="Trebuchet MS" panose="020B0603020202020204" pitchFamily="34" charset="0"/>
              </a:rPr>
              <a:t>P</a:t>
            </a:r>
            <a:r>
              <a:rPr lang="en-US" dirty="0" smtClean="0">
                <a:latin typeface="Trebuchet MS" panose="020B0603020202020204" pitchFamily="34" charset="0"/>
              </a:rPr>
              <a:t>aperwork – Mods.</a:t>
            </a:r>
          </a:p>
          <a:p>
            <a:pPr eaLnBrk="1" fontAlgn="auto" hangingPunct="1">
              <a:spcAft>
                <a:spcPts val="0"/>
              </a:spcAft>
              <a:buFont typeface="Arial" panose="020B0604020202020204" pitchFamily="34" charset="0"/>
              <a:buChar char="•"/>
              <a:defRPr/>
            </a:pPr>
            <a:endParaRPr lang="en-US" dirty="0" smtClean="0">
              <a:latin typeface="Trebuchet MS" panose="020B0603020202020204" pitchFamily="34" charset="0"/>
            </a:endParaRPr>
          </a:p>
          <a:p>
            <a:pPr eaLnBrk="1" fontAlgn="auto" hangingPunct="1">
              <a:spcAft>
                <a:spcPts val="0"/>
              </a:spcAft>
              <a:buFont typeface="Arial" panose="020B0604020202020204" pitchFamily="34" charset="0"/>
              <a:buChar char="•"/>
              <a:defRPr/>
            </a:pPr>
            <a:r>
              <a:rPr lang="en-US" dirty="0" smtClean="0">
                <a:latin typeface="Trebuchet MS" panose="020B0603020202020204" pitchFamily="34" charset="0"/>
              </a:rPr>
              <a:t>Progressive payments – SF 425</a:t>
            </a:r>
          </a:p>
          <a:p>
            <a:pPr marL="0" indent="0" eaLnBrk="1" fontAlgn="auto" hangingPunct="1">
              <a:spcAft>
                <a:spcPts val="0"/>
              </a:spcAft>
              <a:buNone/>
              <a:defRPr/>
            </a:pPr>
            <a:endParaRPr lang="en-US" dirty="0" smtClean="0">
              <a:latin typeface="Trebuchet MS" panose="020B0603020202020204" pitchFamily="34" charset="0"/>
            </a:endParaRPr>
          </a:p>
          <a:p>
            <a:pPr eaLnBrk="1" fontAlgn="auto" hangingPunct="1">
              <a:spcAft>
                <a:spcPts val="0"/>
              </a:spcAft>
              <a:buFont typeface="Arial" panose="020B0604020202020204" pitchFamily="34" charset="0"/>
              <a:buChar char="•"/>
              <a:defRPr/>
            </a:pPr>
            <a:r>
              <a:rPr lang="en-US" dirty="0" smtClean="0">
                <a:latin typeface="Trebuchet MS" panose="020B0603020202020204" pitchFamily="34" charset="0"/>
              </a:rPr>
              <a:t>Scheduled program reporting</a:t>
            </a:r>
          </a:p>
          <a:p>
            <a:pPr eaLnBrk="1" fontAlgn="auto" hangingPunct="1">
              <a:spcAft>
                <a:spcPts val="0"/>
              </a:spcAft>
              <a:buFont typeface="Arial" panose="020B0604020202020204" pitchFamily="34" charset="0"/>
              <a:buChar char="•"/>
              <a:defRPr/>
            </a:pPr>
            <a:endParaRPr lang="en-US" dirty="0" smtClean="0">
              <a:latin typeface="Trebuchet MS" panose="020B0603020202020204" pitchFamily="34" charset="0"/>
            </a:endParaRPr>
          </a:p>
          <a:p>
            <a:pPr eaLnBrk="1" fontAlgn="auto" hangingPunct="1">
              <a:spcAft>
                <a:spcPts val="0"/>
              </a:spcAft>
              <a:buFont typeface="Arial" panose="020B0604020202020204" pitchFamily="34" charset="0"/>
              <a:buChar char="•"/>
              <a:defRPr/>
            </a:pPr>
            <a:r>
              <a:rPr lang="en-US" dirty="0" smtClean="0">
                <a:latin typeface="Trebuchet MS" panose="020B0603020202020204" pitchFamily="34" charset="0"/>
              </a:rPr>
              <a:t>Unavailable access to Financial information</a:t>
            </a:r>
          </a:p>
        </p:txBody>
      </p:sp>
      <p:sp>
        <p:nvSpPr>
          <p:cNvPr id="4" name="Content Placeholder 3"/>
          <p:cNvSpPr>
            <a:spLocks noGrp="1"/>
          </p:cNvSpPr>
          <p:nvPr>
            <p:ph sz="quarter" idx="2"/>
          </p:nvPr>
        </p:nvSpPr>
        <p:spPr>
          <a:xfrm>
            <a:off x="4911436" y="2133600"/>
            <a:ext cx="3749040" cy="4253345"/>
          </a:xfrm>
        </p:spPr>
        <p:txBody>
          <a:bodyPr rtlCol="0">
            <a:normAutofit fontScale="85000" lnSpcReduction="20000"/>
          </a:bodyPr>
          <a:lstStyle/>
          <a:p>
            <a:pPr eaLnBrk="1" fontAlgn="auto" hangingPunct="1">
              <a:spcAft>
                <a:spcPts val="0"/>
              </a:spcAft>
              <a:buFont typeface="Arial" panose="020B0604020202020204" pitchFamily="34" charset="0"/>
              <a:buChar char="•"/>
              <a:defRPr/>
            </a:pPr>
            <a:endParaRPr lang="en-US" dirty="0" smtClean="0">
              <a:latin typeface="Trebuchet MS" panose="020B0603020202020204" pitchFamily="34" charset="0"/>
            </a:endParaRPr>
          </a:p>
          <a:p>
            <a:pPr eaLnBrk="1" fontAlgn="auto" hangingPunct="1">
              <a:spcAft>
                <a:spcPts val="0"/>
              </a:spcAft>
              <a:buFont typeface="Arial" panose="020B0604020202020204" pitchFamily="34" charset="0"/>
              <a:buChar char="•"/>
              <a:defRPr/>
            </a:pPr>
            <a:endParaRPr lang="en-US" dirty="0">
              <a:latin typeface="Trebuchet MS" panose="020B0603020202020204" pitchFamily="34" charset="0"/>
            </a:endParaRPr>
          </a:p>
          <a:p>
            <a:pPr eaLnBrk="1" fontAlgn="auto" hangingPunct="1">
              <a:spcAft>
                <a:spcPts val="0"/>
              </a:spcAft>
              <a:buFont typeface="Arial" panose="020B0604020202020204" pitchFamily="34" charset="0"/>
              <a:buChar char="•"/>
              <a:defRPr/>
            </a:pPr>
            <a:r>
              <a:rPr lang="en-US" dirty="0" smtClean="0">
                <a:latin typeface="Trebuchet MS" panose="020B0603020202020204" pitchFamily="34" charset="0"/>
              </a:rPr>
              <a:t>One time processing – FA (Funding Agreements)</a:t>
            </a:r>
          </a:p>
          <a:p>
            <a:pPr eaLnBrk="1" fontAlgn="auto" hangingPunct="1">
              <a:spcAft>
                <a:spcPts val="0"/>
              </a:spcAft>
              <a:buFont typeface="Arial" panose="020B0604020202020204" pitchFamily="34" charset="0"/>
              <a:buChar char="•"/>
              <a:defRPr/>
            </a:pPr>
            <a:endParaRPr lang="en-US" dirty="0" smtClean="0">
              <a:latin typeface="Trebuchet MS" panose="020B0603020202020204" pitchFamily="34" charset="0"/>
            </a:endParaRPr>
          </a:p>
          <a:p>
            <a:pPr eaLnBrk="1" fontAlgn="auto" hangingPunct="1">
              <a:spcAft>
                <a:spcPts val="0"/>
              </a:spcAft>
              <a:buFont typeface="Arial" panose="020B0604020202020204" pitchFamily="34" charset="0"/>
              <a:buChar char="•"/>
              <a:defRPr/>
            </a:pPr>
            <a:r>
              <a:rPr lang="en-US" dirty="0" smtClean="0">
                <a:latin typeface="Trebuchet MS" panose="020B0603020202020204" pitchFamily="34" charset="0"/>
              </a:rPr>
              <a:t>Obligation is processed and available in total</a:t>
            </a:r>
          </a:p>
          <a:p>
            <a:pPr eaLnBrk="1" fontAlgn="auto" hangingPunct="1">
              <a:spcAft>
                <a:spcPts val="0"/>
              </a:spcAft>
              <a:buFont typeface="Arial" panose="020B0604020202020204" pitchFamily="34" charset="0"/>
              <a:buChar char="•"/>
              <a:defRPr/>
            </a:pPr>
            <a:endParaRPr lang="en-US" dirty="0" smtClean="0">
              <a:latin typeface="Trebuchet MS" panose="020B0603020202020204" pitchFamily="34" charset="0"/>
            </a:endParaRPr>
          </a:p>
          <a:p>
            <a:pPr eaLnBrk="1" fontAlgn="auto" hangingPunct="1">
              <a:spcAft>
                <a:spcPts val="0"/>
              </a:spcAft>
              <a:buFont typeface="Arial" panose="020B0604020202020204" pitchFamily="34" charset="0"/>
              <a:buChar char="•"/>
              <a:defRPr/>
            </a:pPr>
            <a:r>
              <a:rPr lang="en-US" dirty="0" smtClean="0">
                <a:latin typeface="Trebuchet MS" panose="020B0603020202020204" pitchFamily="34" charset="0"/>
              </a:rPr>
              <a:t>No reoccurring Financial reporting</a:t>
            </a:r>
          </a:p>
          <a:p>
            <a:pPr eaLnBrk="1" fontAlgn="auto" hangingPunct="1">
              <a:spcAft>
                <a:spcPts val="0"/>
              </a:spcAft>
              <a:buFont typeface="Arial" panose="020B0604020202020204" pitchFamily="34" charset="0"/>
              <a:buChar char="•"/>
              <a:defRPr/>
            </a:pPr>
            <a:endParaRPr lang="en-US" dirty="0" smtClean="0">
              <a:latin typeface="Trebuchet MS" panose="020B0603020202020204" pitchFamily="34" charset="0"/>
            </a:endParaRPr>
          </a:p>
          <a:p>
            <a:pPr eaLnBrk="1" fontAlgn="auto" hangingPunct="1">
              <a:spcAft>
                <a:spcPts val="0"/>
              </a:spcAft>
              <a:buFont typeface="Arial" panose="020B0604020202020204" pitchFamily="34" charset="0"/>
              <a:buChar char="•"/>
              <a:defRPr/>
            </a:pPr>
            <a:r>
              <a:rPr lang="en-US" dirty="0" smtClean="0">
                <a:latin typeface="Trebuchet MS" panose="020B0603020202020204" pitchFamily="34" charset="0"/>
              </a:rPr>
              <a:t>Access to SGDB (Self Governance Database)</a:t>
            </a:r>
          </a:p>
        </p:txBody>
      </p:sp>
      <p:sp>
        <p:nvSpPr>
          <p:cNvPr id="2" name="Rounded Rectangle 1"/>
          <p:cNvSpPr/>
          <p:nvPr/>
        </p:nvSpPr>
        <p:spPr>
          <a:xfrm>
            <a:off x="914400" y="1596737"/>
            <a:ext cx="3124200" cy="838200"/>
          </a:xfrm>
          <a:prstGeom prst="roundRect">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dirty="0" smtClean="0">
                <a:solidFill>
                  <a:schemeClr val="bg1"/>
                </a:solidFill>
                <a:latin typeface="Trebuchet MS" panose="020B0603020202020204" pitchFamily="34" charset="0"/>
              </a:rPr>
              <a:t>CONTRACTING</a:t>
            </a:r>
            <a:endParaRPr lang="en-US" sz="3200" dirty="0">
              <a:solidFill>
                <a:schemeClr val="bg1"/>
              </a:solidFill>
              <a:latin typeface="Trebuchet MS" panose="020B0603020202020204" pitchFamily="34" charset="0"/>
            </a:endParaRPr>
          </a:p>
        </p:txBody>
      </p:sp>
      <p:sp>
        <p:nvSpPr>
          <p:cNvPr id="5" name="Rounded Rectangle 4"/>
          <p:cNvSpPr/>
          <p:nvPr/>
        </p:nvSpPr>
        <p:spPr>
          <a:xfrm>
            <a:off x="4911436" y="1607128"/>
            <a:ext cx="3207327" cy="838200"/>
          </a:xfrm>
          <a:prstGeom prst="roundRect">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dirty="0" smtClean="0">
                <a:latin typeface="Trebuchet MS" panose="020B0603020202020204" pitchFamily="34" charset="0"/>
              </a:rPr>
              <a:t>COMPACTING</a:t>
            </a:r>
            <a:endParaRPr lang="en-US" sz="3200" dirty="0">
              <a:latin typeface="Trebuchet MS" panose="020B0603020202020204" pitchFamily="34" charset="0"/>
            </a:endParaRPr>
          </a:p>
        </p:txBody>
      </p:sp>
    </p:spTree>
    <p:extLst>
      <p:ext uri="{BB962C8B-B14F-4D97-AF65-F5344CB8AC3E}">
        <p14:creationId xmlns:p14="http://schemas.microsoft.com/office/powerpoint/2010/main" val="1101809035"/>
      </p:ext>
    </p:extLst>
  </p:cSld>
  <p:clrMapOvr>
    <a:masterClrMapping/>
  </p:clrMapOvr>
  <p:timing>
    <p:tnLst>
      <p:par>
        <p:cTn id="1" dur="indefinite" restart="never" nodeType="tmRoot"/>
      </p:par>
    </p:tnLst>
  </p:timing>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04800"/>
            <a:ext cx="8229600" cy="1371600"/>
          </a:xfrm>
        </p:spPr>
        <p:txBody>
          <a:bodyPr rtlCol="0">
            <a:normAutofit/>
          </a:bodyPr>
          <a:lstStyle/>
          <a:p>
            <a:pPr eaLnBrk="1" fontAlgn="auto" hangingPunct="1">
              <a:spcAft>
                <a:spcPts val="0"/>
              </a:spcAft>
              <a:defRPr/>
            </a:pPr>
            <a:r>
              <a:rPr lang="en-US" dirty="0" smtClean="0"/>
              <a:t>Self Governance Database Website</a:t>
            </a:r>
            <a:br>
              <a:rPr lang="en-US" dirty="0" smtClean="0"/>
            </a:br>
            <a:r>
              <a:rPr lang="en-US" sz="3200" dirty="0" smtClean="0"/>
              <a:t>www.osgdb.org</a:t>
            </a:r>
          </a:p>
        </p:txBody>
      </p:sp>
      <p:pic>
        <p:nvPicPr>
          <p:cNvPr id="5123" name="Picture 2"/>
          <p:cNvPicPr>
            <a:picLocks noGrp="1" noChangeAspect="1" noChangeArrowheads="1"/>
          </p:cNvPicPr>
          <p:nvPr>
            <p:ph sz="quarter" idx="1"/>
          </p:nvPr>
        </p:nvPicPr>
        <p:blipFill>
          <a:blip r:embed="rId3">
            <a:extLst>
              <a:ext uri="{28A0092B-C50C-407E-A947-70E740481C1C}">
                <a14:useLocalDpi xmlns:a14="http://schemas.microsoft.com/office/drawing/2010/main" val="0"/>
              </a:ext>
            </a:extLst>
          </a:blip>
          <a:srcRect/>
          <a:stretch>
            <a:fillRect/>
          </a:stretch>
        </p:blipFill>
        <p:spPr>
          <a:xfrm>
            <a:off x="533400" y="1966475"/>
            <a:ext cx="6019800" cy="4525963"/>
          </a:xfrm>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124" name="TextBox 3"/>
          <p:cNvSpPr txBox="1">
            <a:spLocks noChangeArrowheads="1"/>
          </p:cNvSpPr>
          <p:nvPr/>
        </p:nvSpPr>
        <p:spPr bwMode="auto">
          <a:xfrm>
            <a:off x="6788726" y="1905000"/>
            <a:ext cx="2050473" cy="452431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285750" indent="-285750" eaLnBrk="0" hangingPunct="0">
              <a:spcBef>
                <a:spcPct val="20000"/>
              </a:spcBef>
              <a:buFont typeface="Arial" charset="0"/>
              <a:buChar char="•"/>
              <a:defRPr sz="3200">
                <a:solidFill>
                  <a:schemeClr val="tx1"/>
                </a:solidFill>
                <a:latin typeface="Calibri" pitchFamily="34" charset="0"/>
              </a:defRPr>
            </a:lvl1pPr>
            <a:lvl2pPr marL="742950" indent="-285750" eaLnBrk="0" hangingPunct="0">
              <a:spcBef>
                <a:spcPct val="20000"/>
              </a:spcBef>
              <a:buFont typeface="Arial" charset="0"/>
              <a:buChar char="–"/>
              <a:defRPr sz="2800">
                <a:solidFill>
                  <a:schemeClr val="tx1"/>
                </a:solidFill>
                <a:latin typeface="Calibri" pitchFamily="34" charset="0"/>
              </a:defRPr>
            </a:lvl2pPr>
            <a:lvl3pPr marL="1143000" indent="-228600" eaLnBrk="0" hangingPunct="0">
              <a:spcBef>
                <a:spcPct val="20000"/>
              </a:spcBef>
              <a:buFont typeface="Arial" charset="0"/>
              <a:buChar char="•"/>
              <a:defRPr sz="2400">
                <a:solidFill>
                  <a:schemeClr val="tx1"/>
                </a:solidFill>
                <a:latin typeface="Calibri" pitchFamily="34" charset="0"/>
              </a:defRPr>
            </a:lvl3pPr>
            <a:lvl4pPr marL="1600200" indent="-228600" eaLnBrk="0" hangingPunct="0">
              <a:spcBef>
                <a:spcPct val="20000"/>
              </a:spcBef>
              <a:buFont typeface="Arial" charset="0"/>
              <a:buChar char="–"/>
              <a:defRPr sz="2000">
                <a:solidFill>
                  <a:schemeClr val="tx1"/>
                </a:solidFill>
                <a:latin typeface="Calibri" pitchFamily="34" charset="0"/>
              </a:defRPr>
            </a:lvl4pPr>
            <a:lvl5pPr marL="2057400" indent="-228600" eaLnBrk="0" hangingPunct="0">
              <a:spcBef>
                <a:spcPct val="20000"/>
              </a:spcBef>
              <a:buFont typeface="Arial" charset="0"/>
              <a:buChar char="»"/>
              <a:defRPr sz="2000">
                <a:solidFill>
                  <a:schemeClr val="tx1"/>
                </a:solidFill>
                <a:latin typeface="Calibri" pitchFamily="34" charset="0"/>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defRPr>
            </a:lvl9pPr>
          </a:lstStyle>
          <a:p>
            <a:pPr eaLnBrk="1" hangingPunct="1">
              <a:spcBef>
                <a:spcPct val="0"/>
              </a:spcBef>
            </a:pPr>
            <a:r>
              <a:rPr lang="en-US" altLang="en-US" sz="1800" dirty="0">
                <a:latin typeface="Trebuchet MS" panose="020B0603020202020204" pitchFamily="34" charset="0"/>
              </a:rPr>
              <a:t>Headline </a:t>
            </a:r>
            <a:r>
              <a:rPr lang="en-US" altLang="en-US" sz="1800" dirty="0" smtClean="0">
                <a:latin typeface="Trebuchet MS" panose="020B0603020202020204" pitchFamily="34" charset="0"/>
              </a:rPr>
              <a:t>News</a:t>
            </a:r>
          </a:p>
          <a:p>
            <a:pPr eaLnBrk="1" hangingPunct="1">
              <a:spcBef>
                <a:spcPct val="0"/>
              </a:spcBef>
            </a:pPr>
            <a:endParaRPr lang="en-US" altLang="en-US" sz="1800" dirty="0">
              <a:latin typeface="Trebuchet MS" panose="020B0603020202020204" pitchFamily="34" charset="0"/>
            </a:endParaRPr>
          </a:p>
          <a:p>
            <a:pPr eaLnBrk="1" hangingPunct="1">
              <a:spcBef>
                <a:spcPct val="0"/>
              </a:spcBef>
            </a:pPr>
            <a:r>
              <a:rPr lang="en-US" altLang="en-US" sz="1800" dirty="0" smtClean="0">
                <a:latin typeface="Trebuchet MS" panose="020B0603020202020204" pitchFamily="34" charset="0"/>
              </a:rPr>
              <a:t>File Library</a:t>
            </a:r>
          </a:p>
          <a:p>
            <a:pPr eaLnBrk="1" hangingPunct="1">
              <a:spcBef>
                <a:spcPct val="0"/>
              </a:spcBef>
            </a:pPr>
            <a:endParaRPr lang="en-US" altLang="en-US" sz="1800" dirty="0">
              <a:latin typeface="Trebuchet MS" panose="020B0603020202020204" pitchFamily="34" charset="0"/>
            </a:endParaRPr>
          </a:p>
          <a:p>
            <a:pPr eaLnBrk="1" hangingPunct="1">
              <a:spcBef>
                <a:spcPct val="0"/>
              </a:spcBef>
            </a:pPr>
            <a:r>
              <a:rPr lang="en-US" altLang="en-US" sz="1800" dirty="0" smtClean="0">
                <a:latin typeface="Trebuchet MS" panose="020B0603020202020204" pitchFamily="34" charset="0"/>
              </a:rPr>
              <a:t>General Info</a:t>
            </a:r>
            <a:endParaRPr lang="en-US" altLang="en-US" sz="1800" dirty="0">
              <a:latin typeface="Trebuchet MS" panose="020B0603020202020204" pitchFamily="34" charset="0"/>
            </a:endParaRPr>
          </a:p>
          <a:p>
            <a:pPr eaLnBrk="1" hangingPunct="1">
              <a:spcBef>
                <a:spcPct val="0"/>
              </a:spcBef>
            </a:pPr>
            <a:endParaRPr lang="en-US" altLang="en-US" sz="1800" dirty="0">
              <a:latin typeface="Trebuchet MS" panose="020B0603020202020204" pitchFamily="34" charset="0"/>
            </a:endParaRPr>
          </a:p>
          <a:p>
            <a:pPr eaLnBrk="1" hangingPunct="1">
              <a:spcBef>
                <a:spcPct val="0"/>
              </a:spcBef>
            </a:pPr>
            <a:r>
              <a:rPr lang="en-US" altLang="en-US" sz="1800" dirty="0" smtClean="0">
                <a:latin typeface="Trebuchet MS" panose="020B0603020202020204" pitchFamily="34" charset="0"/>
              </a:rPr>
              <a:t>One </a:t>
            </a:r>
            <a:r>
              <a:rPr lang="en-US" altLang="en-US" sz="1800" dirty="0">
                <a:latin typeface="Trebuchet MS" panose="020B0603020202020204" pitchFamily="34" charset="0"/>
              </a:rPr>
              <a:t>Login </a:t>
            </a:r>
            <a:r>
              <a:rPr lang="en-US" altLang="en-US" sz="1800" dirty="0" smtClean="0">
                <a:latin typeface="Trebuchet MS" panose="020B0603020202020204" pitchFamily="34" charset="0"/>
              </a:rPr>
              <a:t>ID per </a:t>
            </a:r>
            <a:r>
              <a:rPr lang="en-US" altLang="en-US" sz="1800" dirty="0">
                <a:latin typeface="Trebuchet MS" panose="020B0603020202020204" pitchFamily="34" charset="0"/>
              </a:rPr>
              <a:t>Tribe</a:t>
            </a:r>
          </a:p>
          <a:p>
            <a:pPr marL="0" indent="0" eaLnBrk="1" hangingPunct="1">
              <a:spcBef>
                <a:spcPct val="0"/>
              </a:spcBef>
              <a:buNone/>
            </a:pPr>
            <a:endParaRPr lang="en-US" altLang="en-US" sz="1800" dirty="0">
              <a:latin typeface="Trebuchet MS" panose="020B0603020202020204" pitchFamily="34" charset="0"/>
            </a:endParaRPr>
          </a:p>
          <a:p>
            <a:pPr eaLnBrk="1" hangingPunct="1">
              <a:spcBef>
                <a:spcPct val="0"/>
              </a:spcBef>
            </a:pPr>
            <a:r>
              <a:rPr lang="en-US" altLang="en-US" sz="1800" dirty="0">
                <a:latin typeface="Trebuchet MS" panose="020B0603020202020204" pitchFamily="34" charset="0"/>
              </a:rPr>
              <a:t>Prior Year Info. Available – i.e. Negotiation Guidance, ATOs (Authority to Obligate) </a:t>
            </a:r>
          </a:p>
          <a:p>
            <a:pPr eaLnBrk="1" hangingPunct="1">
              <a:spcBef>
                <a:spcPct val="0"/>
              </a:spcBef>
            </a:pPr>
            <a:endParaRPr lang="en-US" altLang="en-US" sz="1800" dirty="0"/>
          </a:p>
        </p:txBody>
      </p:sp>
    </p:spTree>
    <p:extLst>
      <p:ext uri="{BB962C8B-B14F-4D97-AF65-F5344CB8AC3E}">
        <p14:creationId xmlns:p14="http://schemas.microsoft.com/office/powerpoint/2010/main" val="82130034"/>
      </p:ext>
    </p:extLst>
  </p:cSld>
  <p:clrMapOvr>
    <a:masterClrMapping/>
  </p:clrMapOvr>
  <p:timing>
    <p:tnLst>
      <p:par>
        <p:cTn id="1" dur="indefinite" restart="never" nodeType="tmRoot"/>
      </p:par>
    </p:tnLst>
  </p:timing>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Title 1"/>
          <p:cNvSpPr>
            <a:spLocks noGrp="1"/>
          </p:cNvSpPr>
          <p:nvPr>
            <p:ph type="title"/>
          </p:nvPr>
        </p:nvSpPr>
        <p:spPr>
          <a:xfrm>
            <a:off x="457200" y="381000"/>
            <a:ext cx="8229600" cy="762000"/>
          </a:xfrm>
        </p:spPr>
        <p:txBody>
          <a:bodyPr>
            <a:normAutofit/>
          </a:bodyPr>
          <a:lstStyle/>
          <a:p>
            <a:pPr eaLnBrk="1" hangingPunct="1"/>
            <a:r>
              <a:rPr lang="en-US" altLang="en-US" dirty="0" smtClean="0"/>
              <a:t>Authority to Obligate (ATO)</a:t>
            </a:r>
          </a:p>
        </p:txBody>
      </p:sp>
      <p:sp>
        <p:nvSpPr>
          <p:cNvPr id="6147" name="TextBox 4"/>
          <p:cNvSpPr txBox="1">
            <a:spLocks noChangeArrowheads="1"/>
          </p:cNvSpPr>
          <p:nvPr/>
        </p:nvSpPr>
        <p:spPr bwMode="auto">
          <a:xfrm>
            <a:off x="6172200" y="2438400"/>
            <a:ext cx="2362200" cy="28623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285750" indent="-285750" eaLnBrk="0" hangingPunct="0">
              <a:spcBef>
                <a:spcPct val="20000"/>
              </a:spcBef>
              <a:buFont typeface="Arial" charset="0"/>
              <a:buChar char="•"/>
              <a:defRPr sz="3200">
                <a:solidFill>
                  <a:schemeClr val="tx1"/>
                </a:solidFill>
                <a:latin typeface="Calibri" pitchFamily="34" charset="0"/>
              </a:defRPr>
            </a:lvl1pPr>
            <a:lvl2pPr marL="742950" indent="-285750" eaLnBrk="0" hangingPunct="0">
              <a:spcBef>
                <a:spcPct val="20000"/>
              </a:spcBef>
              <a:buFont typeface="Arial" charset="0"/>
              <a:buChar char="–"/>
              <a:defRPr sz="2800">
                <a:solidFill>
                  <a:schemeClr val="tx1"/>
                </a:solidFill>
                <a:latin typeface="Calibri" pitchFamily="34" charset="0"/>
              </a:defRPr>
            </a:lvl2pPr>
            <a:lvl3pPr marL="1143000" indent="-228600" eaLnBrk="0" hangingPunct="0">
              <a:spcBef>
                <a:spcPct val="20000"/>
              </a:spcBef>
              <a:buFont typeface="Arial" charset="0"/>
              <a:buChar char="•"/>
              <a:defRPr sz="2400">
                <a:solidFill>
                  <a:schemeClr val="tx1"/>
                </a:solidFill>
                <a:latin typeface="Calibri" pitchFamily="34" charset="0"/>
              </a:defRPr>
            </a:lvl3pPr>
            <a:lvl4pPr marL="1600200" indent="-228600" eaLnBrk="0" hangingPunct="0">
              <a:spcBef>
                <a:spcPct val="20000"/>
              </a:spcBef>
              <a:buFont typeface="Arial" charset="0"/>
              <a:buChar char="–"/>
              <a:defRPr sz="2000">
                <a:solidFill>
                  <a:schemeClr val="tx1"/>
                </a:solidFill>
                <a:latin typeface="Calibri" pitchFamily="34" charset="0"/>
              </a:defRPr>
            </a:lvl4pPr>
            <a:lvl5pPr marL="2057400" indent="-228600" eaLnBrk="0" hangingPunct="0">
              <a:spcBef>
                <a:spcPct val="20000"/>
              </a:spcBef>
              <a:buFont typeface="Arial" charset="0"/>
              <a:buChar char="»"/>
              <a:defRPr sz="2000">
                <a:solidFill>
                  <a:schemeClr val="tx1"/>
                </a:solidFill>
                <a:latin typeface="Calibri" pitchFamily="34" charset="0"/>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defRPr>
            </a:lvl9pPr>
          </a:lstStyle>
          <a:p>
            <a:pPr eaLnBrk="1" hangingPunct="1">
              <a:spcBef>
                <a:spcPct val="0"/>
              </a:spcBef>
            </a:pPr>
            <a:r>
              <a:rPr lang="en-US" altLang="en-US" sz="2000" dirty="0">
                <a:latin typeface="+mj-lt"/>
              </a:rPr>
              <a:t>Fiscal Year</a:t>
            </a:r>
          </a:p>
          <a:p>
            <a:pPr eaLnBrk="1" hangingPunct="1">
              <a:spcBef>
                <a:spcPct val="0"/>
              </a:spcBef>
            </a:pPr>
            <a:endParaRPr lang="en-US" altLang="en-US" sz="2000" dirty="0">
              <a:latin typeface="+mj-lt"/>
            </a:endParaRPr>
          </a:p>
          <a:p>
            <a:pPr eaLnBrk="1" hangingPunct="1">
              <a:spcBef>
                <a:spcPct val="0"/>
              </a:spcBef>
            </a:pPr>
            <a:r>
              <a:rPr lang="en-US" altLang="en-US" sz="2000" dirty="0">
                <a:latin typeface="+mj-lt"/>
              </a:rPr>
              <a:t>Award No.  - corresponds with ASAP Acct. ID</a:t>
            </a:r>
          </a:p>
          <a:p>
            <a:pPr eaLnBrk="1" hangingPunct="1">
              <a:spcBef>
                <a:spcPct val="0"/>
              </a:spcBef>
            </a:pPr>
            <a:endParaRPr lang="en-US" altLang="en-US" sz="2000" dirty="0">
              <a:latin typeface="+mj-lt"/>
            </a:endParaRPr>
          </a:p>
          <a:p>
            <a:pPr eaLnBrk="1" hangingPunct="1">
              <a:spcBef>
                <a:spcPct val="0"/>
              </a:spcBef>
            </a:pPr>
            <a:r>
              <a:rPr lang="en-US" altLang="en-US" sz="2000" dirty="0">
                <a:latin typeface="+mj-lt"/>
              </a:rPr>
              <a:t>Detail Description of obligation</a:t>
            </a:r>
          </a:p>
        </p:txBody>
      </p:sp>
      <p:pic>
        <p:nvPicPr>
          <p:cNvPr id="6148" name="Picture 6"/>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685800" y="1606579"/>
            <a:ext cx="5216525" cy="4525963"/>
          </a:xfrm>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388563373"/>
      </p:ext>
    </p:extLst>
  </p:cSld>
  <p:clrMapOvr>
    <a:masterClrMapping/>
  </p:clrMapOvr>
  <p:timing>
    <p:tnLst>
      <p:par>
        <p:cTn id="1" dur="indefinite" restart="never" nodeType="tmRoot"/>
      </p:par>
    </p:tnLst>
  </p:timing>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Title 1"/>
          <p:cNvSpPr>
            <a:spLocks noGrp="1"/>
          </p:cNvSpPr>
          <p:nvPr>
            <p:ph type="title"/>
          </p:nvPr>
        </p:nvSpPr>
        <p:spPr>
          <a:xfrm>
            <a:off x="457200" y="228600"/>
            <a:ext cx="8229600" cy="762000"/>
          </a:xfrm>
        </p:spPr>
        <p:txBody>
          <a:bodyPr/>
          <a:lstStyle/>
          <a:p>
            <a:pPr eaLnBrk="1" hangingPunct="1"/>
            <a:r>
              <a:rPr lang="en-US" altLang="en-US" dirty="0" smtClean="0"/>
              <a:t>SGDB Reports</a:t>
            </a:r>
          </a:p>
        </p:txBody>
      </p:sp>
      <p:pic>
        <p:nvPicPr>
          <p:cNvPr id="1028" name="Picture 4"/>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3400" y="1295400"/>
            <a:ext cx="7696200" cy="49530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933408086"/>
      </p:ext>
    </p:extLst>
  </p:cSld>
  <p:clrMapOvr>
    <a:masterClrMapping/>
  </p:clrMapOvr>
  <p:timing>
    <p:tnLst>
      <p:par>
        <p:cTn id="1" dur="indefinite" restart="never" nodeType="tmRoot"/>
      </p:par>
    </p:tnLst>
  </p:timing>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457200"/>
            <a:ext cx="8382000" cy="1069848"/>
          </a:xfrm>
        </p:spPr>
        <p:txBody>
          <a:bodyPr rtlCol="0">
            <a:normAutofit fontScale="90000"/>
          </a:bodyPr>
          <a:lstStyle/>
          <a:p>
            <a:pPr eaLnBrk="1" fontAlgn="auto" hangingPunct="1">
              <a:spcAft>
                <a:spcPts val="0"/>
              </a:spcAft>
              <a:defRPr/>
            </a:pPr>
            <a:r>
              <a:rPr lang="en-US" b="1" dirty="0" smtClean="0"/>
              <a:t>Support Assistance</a:t>
            </a:r>
            <a:br>
              <a:rPr lang="en-US" b="1" dirty="0" smtClean="0"/>
            </a:br>
            <a:r>
              <a:rPr lang="en-US" sz="3600" b="1" dirty="0" smtClean="0"/>
              <a:t>Northwest Field Office (NWFO)</a:t>
            </a:r>
          </a:p>
        </p:txBody>
      </p:sp>
      <p:sp>
        <p:nvSpPr>
          <p:cNvPr id="8196" name="Content Placeholder 3"/>
          <p:cNvSpPr>
            <a:spLocks noGrp="1"/>
          </p:cNvSpPr>
          <p:nvPr>
            <p:ph sz="half" idx="2"/>
          </p:nvPr>
        </p:nvSpPr>
        <p:spPr>
          <a:xfrm>
            <a:off x="568036" y="2628900"/>
            <a:ext cx="3733800" cy="3886200"/>
          </a:xfrm>
        </p:spPr>
        <p:txBody>
          <a:bodyPr>
            <a:normAutofit/>
          </a:bodyPr>
          <a:lstStyle/>
          <a:p>
            <a:pPr eaLnBrk="1" hangingPunct="1"/>
            <a:endParaRPr lang="en-US" altLang="en-US" sz="2400" dirty="0" smtClean="0"/>
          </a:p>
          <a:p>
            <a:pPr marL="0" indent="0" eaLnBrk="1" hangingPunct="1">
              <a:buNone/>
            </a:pPr>
            <a:endParaRPr lang="en-US" altLang="en-US" sz="2400" dirty="0" smtClean="0">
              <a:latin typeface="+mj-lt"/>
            </a:endParaRPr>
          </a:p>
        </p:txBody>
      </p:sp>
      <p:sp>
        <p:nvSpPr>
          <p:cNvPr id="8198" name="Content Placeholder 5"/>
          <p:cNvSpPr>
            <a:spLocks noGrp="1"/>
          </p:cNvSpPr>
          <p:nvPr>
            <p:ph sz="half" idx="4"/>
          </p:nvPr>
        </p:nvSpPr>
        <p:spPr>
          <a:xfrm>
            <a:off x="1707573" y="2209800"/>
            <a:ext cx="5867400" cy="1143000"/>
          </a:xfrm>
        </p:spPr>
        <p:txBody>
          <a:bodyPr>
            <a:noAutofit/>
          </a:bodyPr>
          <a:lstStyle/>
          <a:p>
            <a:pPr marL="0" indent="0" eaLnBrk="1" hangingPunct="1">
              <a:buNone/>
            </a:pPr>
            <a:r>
              <a:rPr lang="en-US" altLang="en-US" sz="3600" dirty="0" smtClean="0"/>
              <a:t>Tom </a:t>
            </a:r>
            <a:r>
              <a:rPr lang="en-US" altLang="en-US" sz="3600" dirty="0" err="1" smtClean="0"/>
              <a:t>Gubatayao</a:t>
            </a:r>
            <a:r>
              <a:rPr lang="en-US" altLang="en-US" sz="3600" dirty="0" smtClean="0"/>
              <a:t> and Miles Reader</a:t>
            </a:r>
          </a:p>
        </p:txBody>
      </p:sp>
      <p:sp>
        <p:nvSpPr>
          <p:cNvPr id="3" name="Rounded Rectangle 2"/>
          <p:cNvSpPr/>
          <p:nvPr/>
        </p:nvSpPr>
        <p:spPr>
          <a:xfrm>
            <a:off x="4641273" y="3848100"/>
            <a:ext cx="3657600" cy="990600"/>
          </a:xfrm>
          <a:prstGeom prst="roundRect">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dirty="0" smtClean="0">
                <a:latin typeface="+mj-lt"/>
              </a:rPr>
              <a:t>AUDITS</a:t>
            </a:r>
            <a:endParaRPr lang="en-US" sz="3200" dirty="0">
              <a:latin typeface="+mj-lt"/>
            </a:endParaRPr>
          </a:p>
        </p:txBody>
      </p:sp>
      <p:sp>
        <p:nvSpPr>
          <p:cNvPr id="4" name="Rounded Rectangle 3"/>
          <p:cNvSpPr/>
          <p:nvPr/>
        </p:nvSpPr>
        <p:spPr>
          <a:xfrm>
            <a:off x="685800" y="3848100"/>
            <a:ext cx="3505200" cy="990600"/>
          </a:xfrm>
          <a:prstGeom prst="roundRect">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dirty="0" smtClean="0">
                <a:latin typeface="+mj-lt"/>
              </a:rPr>
              <a:t>CONTRACT SUPPORT</a:t>
            </a:r>
            <a:endParaRPr lang="en-US" sz="3200" dirty="0">
              <a:latin typeface="+mj-lt"/>
            </a:endParaRPr>
          </a:p>
        </p:txBody>
      </p:sp>
    </p:spTree>
    <p:extLst>
      <p:ext uri="{BB962C8B-B14F-4D97-AF65-F5344CB8AC3E}">
        <p14:creationId xmlns:p14="http://schemas.microsoft.com/office/powerpoint/2010/main" val="1674500248"/>
      </p:ext>
    </p:extLst>
  </p:cSld>
  <p:clrMapOvr>
    <a:masterClrMapping/>
  </p:clrMapOvr>
  <p:timing>
    <p:tnLst>
      <p:par>
        <p:cTn id="1" dur="indefinite" restart="never" nodeType="tmRoot"/>
      </p:par>
    </p:tnLst>
  </p:timing>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14400" y="273050"/>
            <a:ext cx="7772400" cy="793750"/>
          </a:xfrm>
        </p:spPr>
        <p:txBody>
          <a:bodyPr/>
          <a:lstStyle/>
          <a:p>
            <a:r>
              <a:rPr lang="en-US" dirty="0" smtClean="0"/>
              <a:t>Additional Finance Sessions</a:t>
            </a:r>
            <a:endParaRPr lang="en-US" dirty="0"/>
          </a:p>
        </p:txBody>
      </p:sp>
      <p:sp>
        <p:nvSpPr>
          <p:cNvPr id="3" name="Text Placeholder 2"/>
          <p:cNvSpPr>
            <a:spLocks noGrp="1"/>
          </p:cNvSpPr>
          <p:nvPr>
            <p:ph type="body" idx="1"/>
          </p:nvPr>
        </p:nvSpPr>
        <p:spPr/>
        <p:txBody>
          <a:bodyPr/>
          <a:lstStyle/>
          <a:p>
            <a:r>
              <a:rPr lang="en-US" dirty="0" smtClean="0"/>
              <a:t>SG Finance 101 – Thurs, 8:30 am, Mesilla Room</a:t>
            </a:r>
            <a:endParaRPr lang="en-US" dirty="0"/>
          </a:p>
        </p:txBody>
      </p:sp>
      <p:sp>
        <p:nvSpPr>
          <p:cNvPr id="4" name="Text Placeholder 3"/>
          <p:cNvSpPr>
            <a:spLocks noGrp="1"/>
          </p:cNvSpPr>
          <p:nvPr>
            <p:ph type="body" sz="half" idx="3"/>
          </p:nvPr>
        </p:nvSpPr>
        <p:spPr/>
        <p:txBody>
          <a:bodyPr/>
          <a:lstStyle/>
          <a:p>
            <a:r>
              <a:rPr lang="en-US" dirty="0" smtClean="0"/>
              <a:t>SG Finance 201 – Thurs, 10:30 am, Mesilla Room</a:t>
            </a:r>
            <a:endParaRPr lang="en-US" dirty="0"/>
          </a:p>
        </p:txBody>
      </p:sp>
      <p:sp>
        <p:nvSpPr>
          <p:cNvPr id="5" name="Content Placeholder 4"/>
          <p:cNvSpPr>
            <a:spLocks noGrp="1"/>
          </p:cNvSpPr>
          <p:nvPr>
            <p:ph sz="half" idx="2"/>
          </p:nvPr>
        </p:nvSpPr>
        <p:spPr/>
        <p:txBody>
          <a:bodyPr/>
          <a:lstStyle/>
          <a:p>
            <a:r>
              <a:rPr lang="en-US" dirty="0" smtClean="0"/>
              <a:t>Self Governance in the </a:t>
            </a:r>
            <a:r>
              <a:rPr lang="en-US" dirty="0" err="1" smtClean="0"/>
              <a:t>Greenbook</a:t>
            </a:r>
            <a:endParaRPr lang="en-US" dirty="0" smtClean="0"/>
          </a:p>
          <a:p>
            <a:r>
              <a:rPr lang="en-US" dirty="0" smtClean="0"/>
              <a:t>Tribal Priority Allocation (TPA) SG Base</a:t>
            </a:r>
          </a:p>
          <a:p>
            <a:r>
              <a:rPr lang="en-US" dirty="0" smtClean="0"/>
              <a:t>SG Financial Operations</a:t>
            </a:r>
          </a:p>
          <a:p>
            <a:r>
              <a:rPr lang="en-US" dirty="0" smtClean="0"/>
              <a:t>Self Governance Database (SGDB)</a:t>
            </a:r>
          </a:p>
        </p:txBody>
      </p:sp>
      <p:sp>
        <p:nvSpPr>
          <p:cNvPr id="6" name="Content Placeholder 5"/>
          <p:cNvSpPr>
            <a:spLocks noGrp="1"/>
          </p:cNvSpPr>
          <p:nvPr>
            <p:ph sz="half" idx="4"/>
          </p:nvPr>
        </p:nvSpPr>
        <p:spPr/>
        <p:txBody>
          <a:bodyPr/>
          <a:lstStyle/>
          <a:p>
            <a:r>
              <a:rPr lang="en-US" dirty="0"/>
              <a:t>Budget Status (FY2018)</a:t>
            </a:r>
          </a:p>
          <a:p>
            <a:r>
              <a:rPr lang="en-US" dirty="0" smtClean="0"/>
              <a:t>Base Transfers</a:t>
            </a:r>
          </a:p>
          <a:p>
            <a:r>
              <a:rPr lang="en-US" dirty="0" smtClean="0"/>
              <a:t>SGDB Reports</a:t>
            </a:r>
          </a:p>
          <a:p>
            <a:r>
              <a:rPr lang="en-US" dirty="0" smtClean="0"/>
              <a:t>Pay Costs</a:t>
            </a:r>
          </a:p>
          <a:p>
            <a:r>
              <a:rPr lang="en-US" dirty="0" smtClean="0"/>
              <a:t>Contract Support Costs</a:t>
            </a:r>
          </a:p>
          <a:p>
            <a:r>
              <a:rPr lang="en-US" dirty="0" smtClean="0"/>
              <a:t>Administration of Audits</a:t>
            </a:r>
          </a:p>
        </p:txBody>
      </p:sp>
    </p:spTree>
    <p:extLst>
      <p:ext uri="{BB962C8B-B14F-4D97-AF65-F5344CB8AC3E}">
        <p14:creationId xmlns:p14="http://schemas.microsoft.com/office/powerpoint/2010/main" val="3480084695"/>
      </p:ext>
    </p:extLst>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Title 6"/>
          <p:cNvSpPr>
            <a:spLocks noGrp="1"/>
          </p:cNvSpPr>
          <p:nvPr>
            <p:ph type="title"/>
          </p:nvPr>
        </p:nvSpPr>
        <p:spPr>
          <a:xfrm>
            <a:off x="457200" y="609600"/>
            <a:ext cx="8229600" cy="838200"/>
          </a:xfrm>
        </p:spPr>
        <p:txBody>
          <a:bodyPr/>
          <a:lstStyle/>
          <a:p>
            <a:pPr eaLnBrk="1" hangingPunct="1"/>
            <a:r>
              <a:rPr lang="en-US" altLang="en-US" dirty="0" smtClean="0"/>
              <a:t>Self Governance Finance</a:t>
            </a:r>
          </a:p>
        </p:txBody>
      </p:sp>
      <p:sp>
        <p:nvSpPr>
          <p:cNvPr id="8" name="Content Placeholder 7"/>
          <p:cNvSpPr>
            <a:spLocks noGrp="1"/>
          </p:cNvSpPr>
          <p:nvPr>
            <p:ph idx="1"/>
          </p:nvPr>
        </p:nvSpPr>
        <p:spPr>
          <a:xfrm>
            <a:off x="1524000" y="1828800"/>
            <a:ext cx="5943600" cy="4572000"/>
          </a:xfrm>
        </p:spPr>
        <p:txBody>
          <a:bodyPr rtlCol="0">
            <a:normAutofit/>
          </a:bodyPr>
          <a:lstStyle/>
          <a:p>
            <a:pPr marL="0" indent="0" eaLnBrk="1" fontAlgn="auto" hangingPunct="1">
              <a:spcAft>
                <a:spcPts val="0"/>
              </a:spcAft>
              <a:buFont typeface="Arial" panose="020B0604020202020204" pitchFamily="34" charset="0"/>
              <a:buNone/>
              <a:defRPr/>
            </a:pPr>
            <a:r>
              <a:rPr lang="en-US" dirty="0" smtClean="0">
                <a:latin typeface="+mj-lt"/>
              </a:rPr>
              <a:t>Dan Santiago – Financial Specialist</a:t>
            </a:r>
          </a:p>
          <a:p>
            <a:pPr marL="0" indent="0" eaLnBrk="1" fontAlgn="auto" hangingPunct="1">
              <a:spcAft>
                <a:spcPts val="0"/>
              </a:spcAft>
              <a:buFont typeface="Arial" panose="020B0604020202020204" pitchFamily="34" charset="0"/>
              <a:buNone/>
              <a:defRPr/>
            </a:pPr>
            <a:r>
              <a:rPr lang="en-US" dirty="0" smtClean="0">
                <a:latin typeface="+mj-lt"/>
              </a:rPr>
              <a:t>	202-219-0245</a:t>
            </a:r>
          </a:p>
          <a:p>
            <a:pPr marL="0" indent="0" eaLnBrk="1" fontAlgn="auto" hangingPunct="1">
              <a:spcAft>
                <a:spcPts val="0"/>
              </a:spcAft>
              <a:buFont typeface="Arial" panose="020B0604020202020204" pitchFamily="34" charset="0"/>
              <a:buNone/>
              <a:defRPr/>
            </a:pPr>
            <a:r>
              <a:rPr lang="en-US" dirty="0" smtClean="0">
                <a:latin typeface="+mj-lt"/>
              </a:rPr>
              <a:t>Rufina </a:t>
            </a:r>
            <a:r>
              <a:rPr lang="en-US" dirty="0" err="1" smtClean="0">
                <a:latin typeface="+mj-lt"/>
              </a:rPr>
              <a:t>Villicaña</a:t>
            </a:r>
            <a:r>
              <a:rPr lang="en-US" dirty="0" smtClean="0">
                <a:latin typeface="+mj-lt"/>
              </a:rPr>
              <a:t> – Financial Specialist</a:t>
            </a:r>
          </a:p>
          <a:p>
            <a:pPr marL="0" indent="0" eaLnBrk="1" fontAlgn="auto" hangingPunct="1">
              <a:spcAft>
                <a:spcPts val="0"/>
              </a:spcAft>
              <a:buFont typeface="Arial" panose="020B0604020202020204" pitchFamily="34" charset="0"/>
              <a:buNone/>
              <a:defRPr/>
            </a:pPr>
            <a:r>
              <a:rPr lang="en-US" dirty="0" smtClean="0">
                <a:latin typeface="+mj-lt"/>
              </a:rPr>
              <a:t>	360-699-1006</a:t>
            </a:r>
          </a:p>
          <a:p>
            <a:pPr marL="0" indent="0" eaLnBrk="1" fontAlgn="auto" hangingPunct="1">
              <a:spcAft>
                <a:spcPts val="0"/>
              </a:spcAft>
              <a:buFont typeface="Arial" panose="020B0604020202020204" pitchFamily="34" charset="0"/>
              <a:buNone/>
              <a:defRPr/>
            </a:pPr>
            <a:r>
              <a:rPr lang="en-US" dirty="0" smtClean="0">
                <a:latin typeface="+mj-lt"/>
              </a:rPr>
              <a:t>Celeste </a:t>
            </a:r>
            <a:r>
              <a:rPr lang="en-US" dirty="0" err="1" smtClean="0">
                <a:latin typeface="+mj-lt"/>
              </a:rPr>
              <a:t>Engles</a:t>
            </a:r>
            <a:r>
              <a:rPr lang="en-US" dirty="0" smtClean="0">
                <a:latin typeface="+mj-lt"/>
              </a:rPr>
              <a:t> – Financial Specialist</a:t>
            </a:r>
          </a:p>
          <a:p>
            <a:pPr marL="0" indent="0" eaLnBrk="1" fontAlgn="auto" hangingPunct="1">
              <a:spcAft>
                <a:spcPts val="0"/>
              </a:spcAft>
              <a:buFont typeface="Arial" panose="020B0604020202020204" pitchFamily="34" charset="0"/>
              <a:buNone/>
              <a:defRPr/>
            </a:pPr>
            <a:r>
              <a:rPr lang="en-US" dirty="0" smtClean="0">
                <a:latin typeface="+mj-lt"/>
              </a:rPr>
              <a:t>	202-208-5955</a:t>
            </a:r>
          </a:p>
          <a:p>
            <a:pPr marL="0" indent="0" eaLnBrk="1" fontAlgn="auto" hangingPunct="1">
              <a:spcAft>
                <a:spcPts val="0"/>
              </a:spcAft>
              <a:buFont typeface="Arial" panose="020B0604020202020204" pitchFamily="34" charset="0"/>
              <a:buNone/>
              <a:defRPr/>
            </a:pPr>
            <a:r>
              <a:rPr lang="en-US" dirty="0" smtClean="0">
                <a:latin typeface="+mj-lt"/>
              </a:rPr>
              <a:t>Lance Fisher – Financial Specialist</a:t>
            </a:r>
          </a:p>
          <a:p>
            <a:pPr marL="0" indent="0" eaLnBrk="1" fontAlgn="auto" hangingPunct="1">
              <a:spcAft>
                <a:spcPts val="0"/>
              </a:spcAft>
              <a:buFont typeface="Arial" panose="020B0604020202020204" pitchFamily="34" charset="0"/>
              <a:buNone/>
              <a:defRPr/>
            </a:pPr>
            <a:r>
              <a:rPr lang="en-US" dirty="0" smtClean="0">
                <a:latin typeface="+mj-lt"/>
              </a:rPr>
              <a:t>	202-513-7707</a:t>
            </a:r>
          </a:p>
          <a:p>
            <a:pPr eaLnBrk="1" fontAlgn="auto" hangingPunct="1">
              <a:spcAft>
                <a:spcPts val="0"/>
              </a:spcAft>
              <a:buFont typeface="Arial" panose="020B0604020202020204" pitchFamily="34" charset="0"/>
              <a:buChar char="•"/>
              <a:defRPr/>
            </a:pPr>
            <a:endParaRPr lang="en-US" dirty="0" smtClean="0"/>
          </a:p>
        </p:txBody>
      </p:sp>
    </p:spTree>
    <p:extLst>
      <p:ext uri="{BB962C8B-B14F-4D97-AF65-F5344CB8AC3E}">
        <p14:creationId xmlns:p14="http://schemas.microsoft.com/office/powerpoint/2010/main" val="2843253608"/>
      </p:ext>
    </p:extLst>
  </p:cSld>
  <p:clrMapOvr>
    <a:masterClrMapping/>
  </p:clrMapOvr>
  <p:timing>
    <p:tnLst>
      <p:par>
        <p:cTn id="1" dur="indefinite" restart="never" nodeType="tmRoot"/>
      </p:par>
    </p:tnLst>
  </p:timing>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Title 6"/>
          <p:cNvSpPr>
            <a:spLocks noGrp="1"/>
          </p:cNvSpPr>
          <p:nvPr>
            <p:ph type="title"/>
          </p:nvPr>
        </p:nvSpPr>
        <p:spPr>
          <a:xfrm>
            <a:off x="457200" y="609600"/>
            <a:ext cx="8229600" cy="838200"/>
          </a:xfrm>
        </p:spPr>
        <p:txBody>
          <a:bodyPr/>
          <a:lstStyle/>
          <a:p>
            <a:pPr eaLnBrk="1" hangingPunct="1"/>
            <a:r>
              <a:rPr lang="en-US" altLang="en-US" dirty="0" smtClean="0"/>
              <a:t>Self Governance Finance 1-1 Training</a:t>
            </a:r>
          </a:p>
        </p:txBody>
      </p:sp>
      <p:sp>
        <p:nvSpPr>
          <p:cNvPr id="8" name="Content Placeholder 7"/>
          <p:cNvSpPr>
            <a:spLocks noGrp="1"/>
          </p:cNvSpPr>
          <p:nvPr>
            <p:ph idx="1"/>
          </p:nvPr>
        </p:nvSpPr>
        <p:spPr>
          <a:xfrm>
            <a:off x="457200" y="1676400"/>
            <a:ext cx="8229600" cy="4898136"/>
          </a:xfrm>
        </p:spPr>
        <p:txBody>
          <a:bodyPr rtlCol="0">
            <a:normAutofit/>
          </a:bodyPr>
          <a:lstStyle/>
          <a:p>
            <a:pPr marL="0" indent="0">
              <a:buNone/>
            </a:pPr>
            <a:r>
              <a:rPr lang="en-US" b="1" dirty="0" smtClean="0"/>
              <a:t>Acoma Room</a:t>
            </a:r>
          </a:p>
          <a:p>
            <a:pPr marL="0" indent="0">
              <a:buNone/>
            </a:pPr>
            <a:endParaRPr lang="en-US" b="1" dirty="0" smtClean="0"/>
          </a:p>
          <a:p>
            <a:r>
              <a:rPr lang="en-US" b="1" dirty="0" smtClean="0"/>
              <a:t>One-on-One:</a:t>
            </a:r>
          </a:p>
          <a:p>
            <a:pPr lvl="1"/>
            <a:r>
              <a:rPr lang="en-US" b="1" dirty="0" smtClean="0"/>
              <a:t>Self-Governance </a:t>
            </a:r>
            <a:r>
              <a:rPr lang="en-US" b="1" dirty="0"/>
              <a:t>Database </a:t>
            </a:r>
            <a:r>
              <a:rPr lang="en-US" b="1" dirty="0" smtClean="0"/>
              <a:t>Training</a:t>
            </a:r>
          </a:p>
          <a:p>
            <a:pPr lvl="1"/>
            <a:r>
              <a:rPr lang="en-US" b="1" dirty="0" smtClean="0"/>
              <a:t>Financial Training</a:t>
            </a:r>
          </a:p>
          <a:p>
            <a:pPr lvl="1"/>
            <a:r>
              <a:rPr lang="en-US" b="1" dirty="0" smtClean="0"/>
              <a:t>Contract </a:t>
            </a:r>
            <a:r>
              <a:rPr lang="en-US" b="1" dirty="0"/>
              <a:t>Support Cost </a:t>
            </a:r>
            <a:r>
              <a:rPr lang="en-US" b="1" dirty="0" smtClean="0"/>
              <a:t>Calculation </a:t>
            </a:r>
            <a:r>
              <a:rPr lang="en-US" b="1" dirty="0"/>
              <a:t>Training</a:t>
            </a:r>
            <a:endParaRPr lang="en-US" dirty="0"/>
          </a:p>
          <a:p>
            <a:pPr marL="0" indent="0">
              <a:buNone/>
            </a:pPr>
            <a:r>
              <a:rPr lang="en-US" i="1" dirty="0"/>
              <a:t>(Appointment schedule posted in room</a:t>
            </a:r>
            <a:r>
              <a:rPr lang="en-US" i="1" dirty="0" smtClean="0"/>
              <a:t>)</a:t>
            </a:r>
            <a:endParaRPr lang="en-US" dirty="0"/>
          </a:p>
        </p:txBody>
      </p:sp>
    </p:spTree>
    <p:extLst>
      <p:ext uri="{BB962C8B-B14F-4D97-AF65-F5344CB8AC3E}">
        <p14:creationId xmlns:p14="http://schemas.microsoft.com/office/powerpoint/2010/main" val="1488369217"/>
      </p:ext>
    </p:extLst>
  </p:cSld>
  <p:clrMapOvr>
    <a:masterClrMapping/>
  </p:clrMapOvr>
  <p:timing>
    <p:tnLst>
      <p:par>
        <p:cTn id="1" dur="indefinite" restart="never" nodeType="tmRoot"/>
      </p:par>
    </p:tnLst>
  </p:timing>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09600" y="1828800"/>
            <a:ext cx="7772400" cy="838200"/>
          </a:xfrm>
        </p:spPr>
        <p:txBody>
          <a:bodyPr>
            <a:normAutofit/>
          </a:bodyPr>
          <a:lstStyle/>
          <a:p>
            <a:r>
              <a:rPr lang="en-US" dirty="0"/>
              <a:t>DOI Self Governance </a:t>
            </a:r>
            <a:r>
              <a:rPr lang="en-US" dirty="0" smtClean="0"/>
              <a:t>Orientation</a:t>
            </a:r>
            <a:endParaRPr lang="en-US" dirty="0"/>
          </a:p>
        </p:txBody>
      </p:sp>
      <p:sp>
        <p:nvSpPr>
          <p:cNvPr id="3" name="Subtitle 2"/>
          <p:cNvSpPr>
            <a:spLocks noGrp="1"/>
          </p:cNvSpPr>
          <p:nvPr>
            <p:ph type="subTitle" idx="1"/>
          </p:nvPr>
        </p:nvSpPr>
        <p:spPr>
          <a:xfrm>
            <a:off x="1981200" y="3276600"/>
            <a:ext cx="4953000" cy="1752600"/>
          </a:xfrm>
        </p:spPr>
        <p:txBody>
          <a:bodyPr>
            <a:noAutofit/>
          </a:bodyPr>
          <a:lstStyle/>
          <a:p>
            <a:r>
              <a:rPr lang="en-US" sz="4400" dirty="0"/>
              <a:t>Tribal Implementation </a:t>
            </a:r>
          </a:p>
          <a:p>
            <a:endParaRPr lang="en-US" sz="2800" dirty="0"/>
          </a:p>
        </p:txBody>
      </p:sp>
      <p:pic>
        <p:nvPicPr>
          <p:cNvPr id="4" name="Picture 3"/>
          <p:cNvPicPr>
            <a:picLocks noChangeAspect="1"/>
          </p:cNvPicPr>
          <p:nvPr/>
        </p:nvPicPr>
        <p:blipFill>
          <a:blip r:embed="rId2"/>
          <a:stretch>
            <a:fillRect/>
          </a:stretch>
        </p:blipFill>
        <p:spPr>
          <a:xfrm>
            <a:off x="3458308" y="4191000"/>
            <a:ext cx="1752600" cy="1719838"/>
          </a:xfrm>
          <a:prstGeom prst="rect">
            <a:avLst/>
          </a:prstGeom>
        </p:spPr>
      </p:pic>
    </p:spTree>
    <p:extLst>
      <p:ext uri="{BB962C8B-B14F-4D97-AF65-F5344CB8AC3E}">
        <p14:creationId xmlns:p14="http://schemas.microsoft.com/office/powerpoint/2010/main" val="2295574628"/>
      </p:ext>
    </p:extLst>
  </p:cSld>
  <p:clrMapOvr>
    <a:masterClrMapping/>
  </p:clrMapOvr>
  <p:timing>
    <p:tnLst>
      <p:par>
        <p:cTn id="1" dur="indefinite" restart="never" nodeType="tmRoot"/>
      </p:par>
    </p:tnLst>
  </p:timing>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descr="Ysleta del Sur Pueblo - Internet Explorer"/>
          <p:cNvPicPr>
            <a:picLocks noGrp="1" noChangeAspect="1"/>
          </p:cNvPicPr>
          <p:nvPr>
            <p:ph idx="1"/>
          </p:nvPr>
        </p:nvPicPr>
        <p:blipFill rotWithShape="1">
          <a:blip r:embed="rId2" cstate="print">
            <a:extLst>
              <a:ext uri="{28A0092B-C50C-407E-A947-70E740481C1C}">
                <a14:useLocalDpi xmlns:a14="http://schemas.microsoft.com/office/drawing/2010/main" val="0"/>
              </a:ext>
            </a:extLst>
          </a:blip>
          <a:srcRect l="29597" t="8811" r="31260" b="4846"/>
          <a:stretch/>
        </p:blipFill>
        <p:spPr>
          <a:xfrm>
            <a:off x="2362200" y="1828800"/>
            <a:ext cx="3810000" cy="4858213"/>
          </a:xfrm>
        </p:spPr>
      </p:pic>
      <p:sp>
        <p:nvSpPr>
          <p:cNvPr id="2" name="Title 1"/>
          <p:cNvSpPr>
            <a:spLocks noGrp="1"/>
          </p:cNvSpPr>
          <p:nvPr>
            <p:ph type="title"/>
          </p:nvPr>
        </p:nvSpPr>
        <p:spPr>
          <a:xfrm>
            <a:off x="465306" y="762000"/>
            <a:ext cx="8229600" cy="1066800"/>
          </a:xfrm>
        </p:spPr>
        <p:txBody>
          <a:bodyPr>
            <a:normAutofit/>
          </a:bodyPr>
          <a:lstStyle/>
          <a:p>
            <a:pPr algn="ctr"/>
            <a:r>
              <a:rPr lang="en-US" sz="3400" dirty="0"/>
              <a:t>YDSP—Journey to Self Governance</a:t>
            </a:r>
          </a:p>
        </p:txBody>
      </p:sp>
    </p:spTree>
    <p:extLst>
      <p:ext uri="{BB962C8B-B14F-4D97-AF65-F5344CB8AC3E}">
        <p14:creationId xmlns:p14="http://schemas.microsoft.com/office/powerpoint/2010/main" val="216782762"/>
      </p:ext>
    </p:extLst>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88277" y="141155"/>
            <a:ext cx="7024744" cy="1028206"/>
          </a:xfrm>
        </p:spPr>
        <p:txBody>
          <a:bodyPr>
            <a:normAutofit fontScale="90000"/>
          </a:bodyPr>
          <a:lstStyle/>
          <a:p>
            <a:pPr algn="ctr"/>
            <a:r>
              <a:rPr lang="en-US" sz="3000" b="1" dirty="0"/>
              <a:t> </a:t>
            </a:r>
            <a:br>
              <a:rPr lang="en-US" sz="3000" b="1" dirty="0"/>
            </a:br>
            <a:r>
              <a:rPr lang="en-US" sz="3000" b="1" dirty="0"/>
              <a:t>Meet the </a:t>
            </a:r>
            <a:r>
              <a:rPr lang="en-US" sz="3000" b="1" dirty="0" err="1"/>
              <a:t>Tiguas</a:t>
            </a:r>
            <a:endParaRPr lang="en-US" sz="3000" b="1" dirty="0"/>
          </a:p>
        </p:txBody>
      </p:sp>
      <p:sp>
        <p:nvSpPr>
          <p:cNvPr id="6" name="Content Placeholder 5"/>
          <p:cNvSpPr>
            <a:spLocks noGrp="1"/>
          </p:cNvSpPr>
          <p:nvPr>
            <p:ph idx="1"/>
          </p:nvPr>
        </p:nvSpPr>
        <p:spPr>
          <a:xfrm>
            <a:off x="788277" y="1150883"/>
            <a:ext cx="6526923" cy="5297213"/>
          </a:xfrm>
          <a:solidFill>
            <a:schemeClr val="accent2">
              <a:lumMod val="20000"/>
              <a:lumOff val="80000"/>
            </a:schemeClr>
          </a:solidFill>
        </p:spPr>
        <p:txBody>
          <a:bodyPr>
            <a:noAutofit/>
          </a:bodyPr>
          <a:lstStyle/>
          <a:p>
            <a:r>
              <a:rPr lang="en-US" sz="3000" dirty="0"/>
              <a:t>Ysleta del Sur Pueblo –Southwest Region—Albuquerque Area—Southern Pueblo’s Agency served 10 Pueblos</a:t>
            </a:r>
          </a:p>
          <a:p>
            <a:endParaRPr lang="en-US" sz="3000" dirty="0"/>
          </a:p>
          <a:p>
            <a:r>
              <a:rPr lang="en-US" sz="3000" dirty="0"/>
              <a:t>1 of 3 Federally Recognized Tribes in Texas and ONLY Pueblo</a:t>
            </a:r>
          </a:p>
          <a:p>
            <a:pPr marL="109728" indent="0">
              <a:buNone/>
            </a:pPr>
            <a:endParaRPr lang="en-US" sz="3000" dirty="0"/>
          </a:p>
          <a:p>
            <a:r>
              <a:rPr lang="en-US" sz="3000" dirty="0"/>
              <a:t>Pueblo Revolt of 1680 forced </a:t>
            </a:r>
            <a:r>
              <a:rPr lang="en-US" sz="3000" dirty="0" err="1"/>
              <a:t>Tiguas</a:t>
            </a:r>
            <a:r>
              <a:rPr lang="en-US" sz="3000" dirty="0"/>
              <a:t> out of modern day Albuquerque Area</a:t>
            </a:r>
          </a:p>
        </p:txBody>
      </p:sp>
      <p:pic>
        <p:nvPicPr>
          <p:cNvPr id="3" name="Picture 2" descr="2012_YER_Book_web_smaller.pdf - Adobe Acrobat"/>
          <p:cNvPicPr>
            <a:picLocks noChangeAspect="1"/>
          </p:cNvPicPr>
          <p:nvPr/>
        </p:nvPicPr>
        <p:blipFill rotWithShape="1">
          <a:blip r:embed="rId2">
            <a:extLst>
              <a:ext uri="{28A0092B-C50C-407E-A947-70E740481C1C}">
                <a14:useLocalDpi xmlns:a14="http://schemas.microsoft.com/office/drawing/2010/main" val="0"/>
              </a:ext>
            </a:extLst>
          </a:blip>
          <a:srcRect l="40833" t="25391" r="35833" b="13085"/>
          <a:stretch/>
        </p:blipFill>
        <p:spPr>
          <a:xfrm>
            <a:off x="7162800" y="1150883"/>
            <a:ext cx="1905001" cy="5278734"/>
          </a:xfrm>
          <a:prstGeom prst="rect">
            <a:avLst/>
          </a:prstGeom>
        </p:spPr>
      </p:pic>
    </p:spTree>
    <p:extLst>
      <p:ext uri="{BB962C8B-B14F-4D97-AF65-F5344CB8AC3E}">
        <p14:creationId xmlns:p14="http://schemas.microsoft.com/office/powerpoint/2010/main" val="3829701236"/>
      </p:ext>
    </p:extLst>
  </p:cSld>
  <p:clrMapOvr>
    <a:masterClrMapping/>
  </p:clrMapOvr>
  <p:transition/>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88277" y="141155"/>
            <a:ext cx="7024744" cy="1028206"/>
          </a:xfrm>
        </p:spPr>
        <p:txBody>
          <a:bodyPr>
            <a:normAutofit fontScale="90000"/>
          </a:bodyPr>
          <a:lstStyle/>
          <a:p>
            <a:pPr algn="ctr"/>
            <a:r>
              <a:rPr lang="en-US" sz="3000" b="1" dirty="0"/>
              <a:t> </a:t>
            </a:r>
            <a:br>
              <a:rPr lang="en-US" sz="3000" b="1" dirty="0"/>
            </a:br>
            <a:r>
              <a:rPr lang="en-US" sz="3000" b="1" dirty="0"/>
              <a:t>Meet the </a:t>
            </a:r>
            <a:r>
              <a:rPr lang="en-US" sz="3000" b="1" dirty="0" err="1"/>
              <a:t>Tiguas</a:t>
            </a:r>
            <a:endParaRPr lang="en-US" sz="3000" b="1" dirty="0"/>
          </a:p>
        </p:txBody>
      </p:sp>
      <p:sp>
        <p:nvSpPr>
          <p:cNvPr id="6" name="Content Placeholder 5"/>
          <p:cNvSpPr>
            <a:spLocks noGrp="1"/>
          </p:cNvSpPr>
          <p:nvPr>
            <p:ph idx="1"/>
          </p:nvPr>
        </p:nvSpPr>
        <p:spPr>
          <a:xfrm>
            <a:off x="788277" y="1150883"/>
            <a:ext cx="6526923" cy="5297213"/>
          </a:xfrm>
          <a:solidFill>
            <a:schemeClr val="accent2">
              <a:lumMod val="20000"/>
              <a:lumOff val="80000"/>
            </a:schemeClr>
          </a:solidFill>
        </p:spPr>
        <p:txBody>
          <a:bodyPr>
            <a:noAutofit/>
          </a:bodyPr>
          <a:lstStyle/>
          <a:p>
            <a:r>
              <a:rPr lang="en-US" sz="3000" dirty="0"/>
              <a:t>Established in El Paso—Ysleta in 1682</a:t>
            </a:r>
          </a:p>
          <a:p>
            <a:pPr marL="109728" indent="0">
              <a:buNone/>
            </a:pPr>
            <a:endParaRPr lang="en-US" sz="3000" dirty="0"/>
          </a:p>
          <a:p>
            <a:r>
              <a:rPr lang="en-US" sz="3000" dirty="0"/>
              <a:t>Land Base: </a:t>
            </a:r>
            <a:r>
              <a:rPr lang="en-US" sz="3000" dirty="0" err="1"/>
              <a:t>Approx</a:t>
            </a:r>
            <a:r>
              <a:rPr lang="en-US" sz="3000" dirty="0"/>
              <a:t> 74,000 acres—3,000 in Trust</a:t>
            </a:r>
          </a:p>
          <a:p>
            <a:endParaRPr lang="en-US" sz="3000" dirty="0"/>
          </a:p>
          <a:p>
            <a:r>
              <a:rPr lang="en-US" sz="3000" dirty="0"/>
              <a:t>Checkerboard reservation spans three main counties</a:t>
            </a:r>
          </a:p>
          <a:p>
            <a:endParaRPr lang="en-US" sz="3000" dirty="0"/>
          </a:p>
          <a:p>
            <a:r>
              <a:rPr lang="en-US" sz="3000" dirty="0"/>
              <a:t>Enrollment: 4,033 Members</a:t>
            </a:r>
          </a:p>
          <a:p>
            <a:endParaRPr lang="en-US" sz="3000" dirty="0"/>
          </a:p>
          <a:p>
            <a:endParaRPr lang="en-US" sz="3000" dirty="0"/>
          </a:p>
        </p:txBody>
      </p:sp>
      <p:pic>
        <p:nvPicPr>
          <p:cNvPr id="3" name="Picture 2" descr="2012_YER_Book_web_smaller.pdf - Adobe Acrobat"/>
          <p:cNvPicPr>
            <a:picLocks noChangeAspect="1"/>
          </p:cNvPicPr>
          <p:nvPr/>
        </p:nvPicPr>
        <p:blipFill rotWithShape="1">
          <a:blip r:embed="rId2">
            <a:extLst>
              <a:ext uri="{28A0092B-C50C-407E-A947-70E740481C1C}">
                <a14:useLocalDpi xmlns:a14="http://schemas.microsoft.com/office/drawing/2010/main" val="0"/>
              </a:ext>
            </a:extLst>
          </a:blip>
          <a:srcRect l="40833" t="25391" r="35833" b="13085"/>
          <a:stretch/>
        </p:blipFill>
        <p:spPr>
          <a:xfrm>
            <a:off x="7162800" y="1150883"/>
            <a:ext cx="1905001" cy="5278734"/>
          </a:xfrm>
          <a:prstGeom prst="rect">
            <a:avLst/>
          </a:prstGeom>
        </p:spPr>
      </p:pic>
    </p:spTree>
    <p:extLst>
      <p:ext uri="{BB962C8B-B14F-4D97-AF65-F5344CB8AC3E}">
        <p14:creationId xmlns:p14="http://schemas.microsoft.com/office/powerpoint/2010/main" val="2792963097"/>
      </p:ext>
    </p:extLst>
  </p:cSld>
  <p:clrMapOvr>
    <a:masterClrMapping/>
  </p:clrMapOvr>
  <p:transition/>
</p:sld>
</file>

<file path=ppt/slides/slide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88277" y="141155"/>
            <a:ext cx="7024744" cy="1028206"/>
          </a:xfrm>
        </p:spPr>
        <p:txBody>
          <a:bodyPr>
            <a:normAutofit fontScale="90000"/>
          </a:bodyPr>
          <a:lstStyle/>
          <a:p>
            <a:pPr algn="ctr"/>
            <a:r>
              <a:rPr lang="en-US" sz="3000" b="1" dirty="0"/>
              <a:t> </a:t>
            </a:r>
            <a:br>
              <a:rPr lang="en-US" sz="3000" b="1" dirty="0"/>
            </a:br>
            <a:r>
              <a:rPr lang="en-US" sz="3000" b="1" dirty="0"/>
              <a:t>Why Self Governance for YDSP?</a:t>
            </a:r>
          </a:p>
        </p:txBody>
      </p:sp>
      <p:sp>
        <p:nvSpPr>
          <p:cNvPr id="6" name="Content Placeholder 5"/>
          <p:cNvSpPr>
            <a:spLocks noGrp="1"/>
          </p:cNvSpPr>
          <p:nvPr>
            <p:ph idx="1"/>
          </p:nvPr>
        </p:nvSpPr>
        <p:spPr>
          <a:xfrm>
            <a:off x="788277" y="1150883"/>
            <a:ext cx="6526923" cy="5297213"/>
          </a:xfrm>
          <a:solidFill>
            <a:schemeClr val="accent2">
              <a:lumMod val="20000"/>
              <a:lumOff val="80000"/>
            </a:schemeClr>
          </a:solidFill>
        </p:spPr>
        <p:txBody>
          <a:bodyPr>
            <a:noAutofit/>
          </a:bodyPr>
          <a:lstStyle/>
          <a:p>
            <a:r>
              <a:rPr lang="en-US" sz="3000" dirty="0"/>
              <a:t>Restored decision-making authority to the Pueblo</a:t>
            </a:r>
          </a:p>
          <a:p>
            <a:endParaRPr lang="en-US" sz="3000" dirty="0"/>
          </a:p>
          <a:p>
            <a:r>
              <a:rPr lang="en-US" sz="3000" dirty="0"/>
              <a:t>Established control of federal funding available for programs, services, functions, and activities</a:t>
            </a:r>
          </a:p>
          <a:p>
            <a:pPr marL="109728" indent="0">
              <a:buNone/>
            </a:pPr>
            <a:r>
              <a:rPr lang="en-US" sz="3000" dirty="0"/>
              <a:t> </a:t>
            </a:r>
          </a:p>
          <a:p>
            <a:r>
              <a:rPr lang="en-US" sz="3000" dirty="0"/>
              <a:t>Pueblo is accountable to its people for resource management, service delivery and development</a:t>
            </a:r>
          </a:p>
          <a:p>
            <a:endParaRPr lang="en-US" sz="3000" b="1" dirty="0"/>
          </a:p>
        </p:txBody>
      </p:sp>
      <p:pic>
        <p:nvPicPr>
          <p:cNvPr id="3" name="Picture 2" descr="2012_YER_Book_web_smaller.pdf - Adobe Acrobat"/>
          <p:cNvPicPr>
            <a:picLocks noChangeAspect="1"/>
          </p:cNvPicPr>
          <p:nvPr/>
        </p:nvPicPr>
        <p:blipFill rotWithShape="1">
          <a:blip r:embed="rId2">
            <a:extLst>
              <a:ext uri="{28A0092B-C50C-407E-A947-70E740481C1C}">
                <a14:useLocalDpi xmlns:a14="http://schemas.microsoft.com/office/drawing/2010/main" val="0"/>
              </a:ext>
            </a:extLst>
          </a:blip>
          <a:srcRect l="40833" t="25391" r="35833" b="13085"/>
          <a:stretch/>
        </p:blipFill>
        <p:spPr>
          <a:xfrm>
            <a:off x="7315200" y="1150883"/>
            <a:ext cx="1752601" cy="5278734"/>
          </a:xfrm>
          <a:prstGeom prst="rect">
            <a:avLst/>
          </a:prstGeom>
        </p:spPr>
      </p:pic>
    </p:spTree>
    <p:extLst>
      <p:ext uri="{BB962C8B-B14F-4D97-AF65-F5344CB8AC3E}">
        <p14:creationId xmlns:p14="http://schemas.microsoft.com/office/powerpoint/2010/main" val="2247271581"/>
      </p:ext>
    </p:extLst>
  </p:cSld>
  <p:clrMapOvr>
    <a:masterClrMapping/>
  </p:clrMapOvr>
  <p:transition/>
</p:sld>
</file>

<file path=ppt/slides/slide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88277" y="141155"/>
            <a:ext cx="7024744" cy="1028206"/>
          </a:xfrm>
        </p:spPr>
        <p:txBody>
          <a:bodyPr>
            <a:normAutofit fontScale="90000"/>
          </a:bodyPr>
          <a:lstStyle/>
          <a:p>
            <a:pPr algn="ctr"/>
            <a:r>
              <a:rPr lang="en-US" sz="3000" b="1" dirty="0"/>
              <a:t> </a:t>
            </a:r>
            <a:br>
              <a:rPr lang="en-US" sz="3000" b="1" dirty="0"/>
            </a:br>
            <a:r>
              <a:rPr lang="en-US" sz="3000" b="1" dirty="0"/>
              <a:t>Why Self Governance for YDSP?</a:t>
            </a:r>
          </a:p>
        </p:txBody>
      </p:sp>
      <p:sp>
        <p:nvSpPr>
          <p:cNvPr id="6" name="Content Placeholder 5"/>
          <p:cNvSpPr>
            <a:spLocks noGrp="1"/>
          </p:cNvSpPr>
          <p:nvPr>
            <p:ph idx="1"/>
          </p:nvPr>
        </p:nvSpPr>
        <p:spPr>
          <a:xfrm>
            <a:off x="788277" y="1150883"/>
            <a:ext cx="6526923" cy="5297213"/>
          </a:xfrm>
          <a:solidFill>
            <a:schemeClr val="accent2">
              <a:lumMod val="20000"/>
              <a:lumOff val="80000"/>
            </a:schemeClr>
          </a:solidFill>
        </p:spPr>
        <p:txBody>
          <a:bodyPr>
            <a:noAutofit/>
          </a:bodyPr>
          <a:lstStyle/>
          <a:p>
            <a:r>
              <a:rPr lang="en-US" sz="3500" dirty="0"/>
              <a:t>Not dependent on BIA for direct services</a:t>
            </a:r>
          </a:p>
          <a:p>
            <a:endParaRPr lang="en-US" sz="3500" dirty="0"/>
          </a:p>
          <a:p>
            <a:r>
              <a:rPr lang="en-US" sz="3500" dirty="0"/>
              <a:t>Mature contractors w/ BIA–24 years w/ ‘638 Contracts</a:t>
            </a:r>
          </a:p>
          <a:p>
            <a:endParaRPr lang="en-US" sz="3500" dirty="0"/>
          </a:p>
          <a:p>
            <a:r>
              <a:rPr lang="en-US" sz="3500" dirty="0"/>
              <a:t>Systems Oriented</a:t>
            </a:r>
          </a:p>
          <a:p>
            <a:endParaRPr lang="en-US" sz="3500" dirty="0"/>
          </a:p>
          <a:p>
            <a:r>
              <a:rPr lang="en-US" sz="3500" dirty="0"/>
              <a:t>Innovative</a:t>
            </a:r>
          </a:p>
        </p:txBody>
      </p:sp>
      <p:pic>
        <p:nvPicPr>
          <p:cNvPr id="3" name="Picture 2" descr="2012_YER_Book_web_smaller.pdf - Adobe Acrobat"/>
          <p:cNvPicPr>
            <a:picLocks noChangeAspect="1"/>
          </p:cNvPicPr>
          <p:nvPr/>
        </p:nvPicPr>
        <p:blipFill rotWithShape="1">
          <a:blip r:embed="rId2">
            <a:extLst>
              <a:ext uri="{28A0092B-C50C-407E-A947-70E740481C1C}">
                <a14:useLocalDpi xmlns:a14="http://schemas.microsoft.com/office/drawing/2010/main" val="0"/>
              </a:ext>
            </a:extLst>
          </a:blip>
          <a:srcRect l="40833" t="25391" r="35833" b="13085"/>
          <a:stretch/>
        </p:blipFill>
        <p:spPr>
          <a:xfrm>
            <a:off x="7162800" y="1150883"/>
            <a:ext cx="1905001" cy="5278734"/>
          </a:xfrm>
          <a:prstGeom prst="rect">
            <a:avLst/>
          </a:prstGeom>
        </p:spPr>
      </p:pic>
    </p:spTree>
    <p:extLst>
      <p:ext uri="{BB962C8B-B14F-4D97-AF65-F5344CB8AC3E}">
        <p14:creationId xmlns:p14="http://schemas.microsoft.com/office/powerpoint/2010/main" val="2940752645"/>
      </p:ext>
    </p:extLst>
  </p:cSld>
  <p:clrMapOvr>
    <a:masterClrMapping/>
  </p:clrMapOvr>
  <p:transition/>
</p:sld>
</file>

<file path=ppt/slides/slide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048000" y="533400"/>
            <a:ext cx="5851635" cy="609600"/>
          </a:xfrm>
          <a:solidFill>
            <a:schemeClr val="accent2">
              <a:lumMod val="20000"/>
              <a:lumOff val="80000"/>
            </a:schemeClr>
          </a:solidFill>
        </p:spPr>
        <p:txBody>
          <a:bodyPr>
            <a:noAutofit/>
          </a:bodyPr>
          <a:lstStyle/>
          <a:p>
            <a:pPr eaLnBrk="1" fontAlgn="auto" hangingPunct="1">
              <a:spcAft>
                <a:spcPts val="0"/>
              </a:spcAft>
              <a:defRPr/>
            </a:pPr>
            <a:r>
              <a:rPr lang="en-US" sz="2500" b="1" dirty="0">
                <a:solidFill>
                  <a:schemeClr val="accent1">
                    <a:lumMod val="75000"/>
                  </a:schemeClr>
                </a:solidFill>
                <a:effectLst>
                  <a:outerShdw blurRad="38100" dist="38100" dir="2700000" algn="tl">
                    <a:srgbClr val="000000">
                      <a:alpha val="43137"/>
                    </a:srgbClr>
                  </a:outerShdw>
                </a:effectLst>
              </a:rPr>
              <a:t>YDS Self Governance Transition Timeline</a:t>
            </a:r>
            <a:endParaRPr lang="en-US" sz="2500" b="1" dirty="0">
              <a:solidFill>
                <a:schemeClr val="tx1"/>
              </a:solidFill>
              <a:effectLst>
                <a:outerShdw blurRad="38100" dist="38100" dir="2700000" algn="tl">
                  <a:srgbClr val="000000">
                    <a:alpha val="43137"/>
                  </a:srgbClr>
                </a:outerShdw>
              </a:effectLst>
            </a:endParaRPr>
          </a:p>
        </p:txBody>
      </p:sp>
      <p:graphicFrame>
        <p:nvGraphicFramePr>
          <p:cNvPr id="9" name="Content Placeholder 8"/>
          <p:cNvGraphicFramePr>
            <a:graphicFrameLocks noGrp="1"/>
          </p:cNvGraphicFramePr>
          <p:nvPr>
            <p:ph idx="1"/>
            <p:extLst>
              <p:ext uri="{D42A27DB-BD31-4B8C-83A1-F6EECF244321}">
                <p14:modId xmlns:p14="http://schemas.microsoft.com/office/powerpoint/2010/main" val="1608046584"/>
              </p:ext>
            </p:extLst>
          </p:nvPr>
        </p:nvGraphicFramePr>
        <p:xfrm>
          <a:off x="152400" y="1208032"/>
          <a:ext cx="8763000" cy="526896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138451544"/>
      </p:ext>
    </p:extLst>
  </p:cSld>
  <p:clrMapOvr>
    <a:masterClrMapping/>
  </p:clrMapOvr>
</p:sld>
</file>

<file path=ppt/slides/slide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88277" y="141155"/>
            <a:ext cx="7024744" cy="849445"/>
          </a:xfrm>
        </p:spPr>
        <p:txBody>
          <a:bodyPr>
            <a:normAutofit fontScale="90000"/>
          </a:bodyPr>
          <a:lstStyle/>
          <a:p>
            <a:pPr algn="ctr"/>
            <a:r>
              <a:rPr lang="en-US" sz="3000" b="1" dirty="0"/>
              <a:t> </a:t>
            </a:r>
            <a:br>
              <a:rPr lang="en-US" sz="3000" b="1" dirty="0"/>
            </a:br>
            <a:r>
              <a:rPr lang="en-US" sz="3000" b="1" dirty="0"/>
              <a:t>YDSP Becomes Self Governance Tribe</a:t>
            </a:r>
          </a:p>
        </p:txBody>
      </p:sp>
      <p:sp>
        <p:nvSpPr>
          <p:cNvPr id="6" name="Content Placeholder 5"/>
          <p:cNvSpPr>
            <a:spLocks noGrp="1"/>
          </p:cNvSpPr>
          <p:nvPr>
            <p:ph idx="1"/>
          </p:nvPr>
        </p:nvSpPr>
        <p:spPr>
          <a:xfrm>
            <a:off x="788277" y="1150883"/>
            <a:ext cx="6526923" cy="5297213"/>
          </a:xfrm>
          <a:solidFill>
            <a:schemeClr val="accent2">
              <a:lumMod val="20000"/>
              <a:lumOff val="80000"/>
            </a:schemeClr>
          </a:solidFill>
        </p:spPr>
        <p:txBody>
          <a:bodyPr>
            <a:noAutofit/>
          </a:bodyPr>
          <a:lstStyle/>
          <a:p>
            <a:pPr marL="525780" indent="-457200"/>
            <a:r>
              <a:rPr lang="en-US" sz="3000" dirty="0"/>
              <a:t>YDS joined 251 other tribes (out of 566 federally recognized) and only one of four in the Southwest Region </a:t>
            </a:r>
          </a:p>
          <a:p>
            <a:pPr marL="525780" indent="-457200"/>
            <a:r>
              <a:rPr lang="en-US" sz="3200" dirty="0"/>
              <a:t>Only 5 Southwest Region Pueblos in Self Governance (Jemez, </a:t>
            </a:r>
            <a:r>
              <a:rPr lang="en-US" sz="3200" dirty="0" err="1"/>
              <a:t>Ohkay</a:t>
            </a:r>
            <a:r>
              <a:rPr lang="en-US" sz="3200" dirty="0"/>
              <a:t> </a:t>
            </a:r>
            <a:r>
              <a:rPr lang="en-US" sz="3200" dirty="0" err="1"/>
              <a:t>Owingeh</a:t>
            </a:r>
            <a:r>
              <a:rPr lang="en-US" sz="3200" dirty="0"/>
              <a:t>, Santa Clara, Taos &amp; YDS)</a:t>
            </a:r>
          </a:p>
          <a:p>
            <a:pPr marL="525780" indent="-457200"/>
            <a:r>
              <a:rPr lang="en-US" sz="3000" dirty="0"/>
              <a:t>YDS transitioned the following programs: CTGP—Planning, Economic Development, Social Services, Higher Education, Enrollment, Tribal Court, JOM, and Law Enforcement</a:t>
            </a:r>
          </a:p>
        </p:txBody>
      </p:sp>
      <p:pic>
        <p:nvPicPr>
          <p:cNvPr id="3" name="Picture 2" descr="2012_YER_Book_web_smaller.pdf - Adobe Acrobat"/>
          <p:cNvPicPr>
            <a:picLocks noChangeAspect="1"/>
          </p:cNvPicPr>
          <p:nvPr/>
        </p:nvPicPr>
        <p:blipFill rotWithShape="1">
          <a:blip r:embed="rId2">
            <a:extLst>
              <a:ext uri="{28A0092B-C50C-407E-A947-70E740481C1C}">
                <a14:useLocalDpi xmlns:a14="http://schemas.microsoft.com/office/drawing/2010/main" val="0"/>
              </a:ext>
            </a:extLst>
          </a:blip>
          <a:srcRect l="40833" t="25391" r="35833" b="13085"/>
          <a:stretch/>
        </p:blipFill>
        <p:spPr>
          <a:xfrm>
            <a:off x="7162800" y="1150883"/>
            <a:ext cx="1905001" cy="5278734"/>
          </a:xfrm>
          <a:prstGeom prst="rect">
            <a:avLst/>
          </a:prstGeom>
        </p:spPr>
      </p:pic>
    </p:spTree>
    <p:extLst>
      <p:ext uri="{BB962C8B-B14F-4D97-AF65-F5344CB8AC3E}">
        <p14:creationId xmlns:p14="http://schemas.microsoft.com/office/powerpoint/2010/main" val="1090359611"/>
      </p:ext>
    </p:extLst>
  </p:cSld>
  <p:clrMapOvr>
    <a:masterClrMapping/>
  </p:clrMapOvr>
  <p:transition/>
</p:sld>
</file>

<file path=ppt/slides/slide9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43492" y="327629"/>
            <a:ext cx="7217639" cy="815371"/>
          </a:xfrm>
        </p:spPr>
        <p:txBody>
          <a:bodyPr>
            <a:normAutofit/>
          </a:bodyPr>
          <a:lstStyle/>
          <a:p>
            <a:r>
              <a:rPr lang="en-US" sz="3200" b="1" dirty="0"/>
              <a:t>Self Governance Changes</a:t>
            </a:r>
          </a:p>
        </p:txBody>
      </p:sp>
      <p:sp>
        <p:nvSpPr>
          <p:cNvPr id="4" name="Content Placeholder 3"/>
          <p:cNvSpPr>
            <a:spLocks noGrp="1"/>
          </p:cNvSpPr>
          <p:nvPr>
            <p:ph idx="1"/>
          </p:nvPr>
        </p:nvSpPr>
        <p:spPr>
          <a:xfrm>
            <a:off x="1043492" y="1277007"/>
            <a:ext cx="7217639" cy="5108026"/>
          </a:xfrm>
          <a:solidFill>
            <a:schemeClr val="accent2">
              <a:lumMod val="20000"/>
              <a:lumOff val="80000"/>
            </a:schemeClr>
          </a:solidFill>
        </p:spPr>
        <p:txBody>
          <a:bodyPr>
            <a:normAutofit/>
          </a:bodyPr>
          <a:lstStyle/>
          <a:p>
            <a:r>
              <a:rPr lang="en-US" sz="2400" dirty="0"/>
              <a:t>From an administrative standpoint, Self Governance will reduce administrative requirements and give tribe direct access to its funding</a:t>
            </a:r>
          </a:p>
          <a:p>
            <a:endParaRPr lang="en-US" sz="2400" dirty="0"/>
          </a:p>
          <a:p>
            <a:pPr lvl="1"/>
            <a:r>
              <a:rPr lang="en-US" dirty="0"/>
              <a:t>Scopes of Work are not required</a:t>
            </a:r>
          </a:p>
          <a:p>
            <a:pPr lvl="1"/>
            <a:r>
              <a:rPr lang="en-US" dirty="0"/>
              <a:t>Fewer Reports—GIS will be provided for all programs in Self Governance</a:t>
            </a:r>
          </a:p>
          <a:p>
            <a:pPr lvl="1"/>
            <a:r>
              <a:rPr lang="en-US" dirty="0"/>
              <a:t>Funding is transferred directly to YDSP</a:t>
            </a:r>
          </a:p>
          <a:p>
            <a:pPr lvl="1"/>
            <a:r>
              <a:rPr lang="en-US" dirty="0"/>
              <a:t>Layer of bureaucracy eliminated with BIA Agencies (Ex. SPA)</a:t>
            </a:r>
          </a:p>
          <a:p>
            <a:pPr lvl="1"/>
            <a:r>
              <a:rPr lang="en-US" dirty="0"/>
              <a:t>Internal Controls become more important</a:t>
            </a:r>
          </a:p>
          <a:p>
            <a:pPr lvl="1"/>
            <a:r>
              <a:rPr lang="en-US" dirty="0"/>
              <a:t>Reprogramming can be made at tribal level</a:t>
            </a:r>
          </a:p>
          <a:p>
            <a:endParaRPr lang="en-US" sz="2400" b="1" dirty="0"/>
          </a:p>
        </p:txBody>
      </p:sp>
    </p:spTree>
    <p:extLst>
      <p:ext uri="{BB962C8B-B14F-4D97-AF65-F5344CB8AC3E}">
        <p14:creationId xmlns:p14="http://schemas.microsoft.com/office/powerpoint/2010/main" val="3332772469"/>
      </p:ext>
    </p:extLst>
  </p:cSld>
  <p:clrMapOvr>
    <a:masterClrMapping/>
  </p:clrMapOvr>
  <p:transition/>
</p:sld>
</file>

<file path=ppt/slides/slide10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43492" y="327629"/>
            <a:ext cx="7217639" cy="815371"/>
          </a:xfrm>
        </p:spPr>
        <p:txBody>
          <a:bodyPr>
            <a:normAutofit/>
          </a:bodyPr>
          <a:lstStyle/>
          <a:p>
            <a:pPr algn="ctr"/>
            <a:r>
              <a:rPr lang="en-US" sz="3200" b="1" dirty="0"/>
              <a:t>Self Governance Expectations</a:t>
            </a:r>
          </a:p>
        </p:txBody>
      </p:sp>
      <p:sp>
        <p:nvSpPr>
          <p:cNvPr id="4" name="Content Placeholder 3"/>
          <p:cNvSpPr>
            <a:spLocks noGrp="1"/>
          </p:cNvSpPr>
          <p:nvPr>
            <p:ph idx="1"/>
          </p:nvPr>
        </p:nvSpPr>
        <p:spPr>
          <a:xfrm>
            <a:off x="685800" y="1143000"/>
            <a:ext cx="7924800" cy="5242033"/>
          </a:xfrm>
          <a:solidFill>
            <a:schemeClr val="accent2">
              <a:lumMod val="20000"/>
              <a:lumOff val="80000"/>
            </a:schemeClr>
          </a:solidFill>
        </p:spPr>
        <p:txBody>
          <a:bodyPr>
            <a:noAutofit/>
          </a:bodyPr>
          <a:lstStyle/>
          <a:p>
            <a:r>
              <a:rPr lang="en-US" sz="3000" dirty="0"/>
              <a:t>Identify programs tribe wants included in the SG Compact</a:t>
            </a:r>
          </a:p>
          <a:p>
            <a:r>
              <a:rPr lang="en-US" sz="3000" dirty="0"/>
              <a:t>Identify a funding base</a:t>
            </a:r>
          </a:p>
          <a:p>
            <a:r>
              <a:rPr lang="en-US" sz="3000" dirty="0"/>
              <a:t>Inquire into funding for other BIA programs not currently in ‘638 contracts (Fire, Environmental)</a:t>
            </a:r>
          </a:p>
          <a:p>
            <a:r>
              <a:rPr lang="en-US" sz="3000" dirty="0"/>
              <a:t>Decide on type of funding agreement (AFA or MYFA)</a:t>
            </a:r>
          </a:p>
          <a:p>
            <a:r>
              <a:rPr lang="en-US" sz="3000" dirty="0"/>
              <a:t>Maintain Current Indirect Cost Rates</a:t>
            </a:r>
          </a:p>
          <a:p>
            <a:r>
              <a:rPr lang="en-US" sz="3000" dirty="0"/>
              <a:t>Meet Contract Support Costs Data Call from OSG to ensure timely payments (August)</a:t>
            </a:r>
          </a:p>
          <a:p>
            <a:endParaRPr lang="en-US" sz="3000" dirty="0"/>
          </a:p>
          <a:p>
            <a:endParaRPr lang="en-US" sz="3000" dirty="0"/>
          </a:p>
        </p:txBody>
      </p:sp>
    </p:spTree>
    <p:extLst>
      <p:ext uri="{BB962C8B-B14F-4D97-AF65-F5344CB8AC3E}">
        <p14:creationId xmlns:p14="http://schemas.microsoft.com/office/powerpoint/2010/main" val="1502142339"/>
      </p:ext>
    </p:extLst>
  </p:cSld>
  <p:clrMapOvr>
    <a:masterClrMapping/>
  </p:clrMapOvr>
  <p:transition/>
</p:sld>
</file>

<file path=ppt/slides/slide10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96383" y="91873"/>
            <a:ext cx="7024744" cy="898727"/>
          </a:xfrm>
        </p:spPr>
        <p:txBody>
          <a:bodyPr>
            <a:noAutofit/>
          </a:bodyPr>
          <a:lstStyle/>
          <a:p>
            <a:pPr algn="ctr"/>
            <a:r>
              <a:rPr lang="en-US" sz="3600" b="1" dirty="0"/>
              <a:t>Lessons Learned</a:t>
            </a:r>
          </a:p>
        </p:txBody>
      </p:sp>
      <p:sp>
        <p:nvSpPr>
          <p:cNvPr id="6" name="Content Placeholder 5"/>
          <p:cNvSpPr>
            <a:spLocks noGrp="1"/>
          </p:cNvSpPr>
          <p:nvPr>
            <p:ph idx="1"/>
          </p:nvPr>
        </p:nvSpPr>
        <p:spPr>
          <a:xfrm>
            <a:off x="635877" y="1150883"/>
            <a:ext cx="6526923" cy="5297213"/>
          </a:xfrm>
          <a:solidFill>
            <a:schemeClr val="accent2">
              <a:lumMod val="20000"/>
              <a:lumOff val="80000"/>
            </a:schemeClr>
          </a:solidFill>
        </p:spPr>
        <p:txBody>
          <a:bodyPr>
            <a:noAutofit/>
          </a:bodyPr>
          <a:lstStyle/>
          <a:p>
            <a:r>
              <a:rPr lang="en-US" sz="2800" dirty="0"/>
              <a:t>Close out title I contracts </a:t>
            </a:r>
          </a:p>
          <a:p>
            <a:r>
              <a:rPr lang="en-US" sz="2800" dirty="0"/>
              <a:t>Cannot have compact and ‘638 contract running concurrently</a:t>
            </a:r>
          </a:p>
          <a:p>
            <a:r>
              <a:rPr lang="en-US" sz="2800" dirty="0"/>
              <a:t>Understand funding from reprogramming request vs actual award</a:t>
            </a:r>
          </a:p>
          <a:p>
            <a:r>
              <a:rPr lang="en-US" sz="2800" dirty="0"/>
              <a:t>Much more reconciliation required to determine annual funding</a:t>
            </a:r>
          </a:p>
          <a:p>
            <a:r>
              <a:rPr lang="en-US" sz="2800" dirty="0"/>
              <a:t>Get involved in Self Governance Advisory Committee / Meetings </a:t>
            </a:r>
            <a:r>
              <a:rPr lang="en-US" sz="2800" dirty="0">
                <a:hlinkClick r:id="rId2"/>
              </a:rPr>
              <a:t>http://tribalselfgov.org/</a:t>
            </a:r>
            <a:r>
              <a:rPr lang="en-US" sz="2800" dirty="0"/>
              <a:t> </a:t>
            </a:r>
          </a:p>
        </p:txBody>
      </p:sp>
      <p:pic>
        <p:nvPicPr>
          <p:cNvPr id="3" name="Picture 2" descr="2012_YER_Book_web_smaller.pdf - Adobe Acrobat"/>
          <p:cNvPicPr>
            <a:picLocks noChangeAspect="1"/>
          </p:cNvPicPr>
          <p:nvPr/>
        </p:nvPicPr>
        <p:blipFill rotWithShape="1">
          <a:blip r:embed="rId3">
            <a:extLst>
              <a:ext uri="{28A0092B-C50C-407E-A947-70E740481C1C}">
                <a14:useLocalDpi xmlns:a14="http://schemas.microsoft.com/office/drawing/2010/main" val="0"/>
              </a:ext>
            </a:extLst>
          </a:blip>
          <a:srcRect l="40833" t="25391" r="35833" b="13085"/>
          <a:stretch/>
        </p:blipFill>
        <p:spPr>
          <a:xfrm>
            <a:off x="7162800" y="1150883"/>
            <a:ext cx="1905001" cy="5278734"/>
          </a:xfrm>
          <a:prstGeom prst="rect">
            <a:avLst/>
          </a:prstGeom>
        </p:spPr>
      </p:pic>
    </p:spTree>
    <p:extLst>
      <p:ext uri="{BB962C8B-B14F-4D97-AF65-F5344CB8AC3E}">
        <p14:creationId xmlns:p14="http://schemas.microsoft.com/office/powerpoint/2010/main" val="2644561799"/>
      </p:ext>
    </p:extLst>
  </p:cSld>
  <p:clrMapOvr>
    <a:masterClrMapping/>
  </p:clrMapOvr>
  <p:transition/>
</p:sld>
</file>

<file path=ppt/slides/slide10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xmlns="" id="{3008B700-61F1-4E55-874C-FDA89DFF504F}"/>
              </a:ext>
            </a:extLst>
          </p:cNvPr>
          <p:cNvPicPr>
            <a:picLocks noChangeAspect="1"/>
          </p:cNvPicPr>
          <p:nvPr/>
        </p:nvPicPr>
        <p:blipFill rotWithShape="1">
          <a:blip r:embed="rId2"/>
          <a:srcRect l="398" t="14000" r="4166" b="11333"/>
          <a:stretch/>
        </p:blipFill>
        <p:spPr>
          <a:xfrm>
            <a:off x="381000" y="441826"/>
            <a:ext cx="8343900" cy="5974347"/>
          </a:xfrm>
          <a:prstGeom prst="rect">
            <a:avLst/>
          </a:prstGeom>
        </p:spPr>
      </p:pic>
    </p:spTree>
    <p:extLst>
      <p:ext uri="{BB962C8B-B14F-4D97-AF65-F5344CB8AC3E}">
        <p14:creationId xmlns:p14="http://schemas.microsoft.com/office/powerpoint/2010/main" val="2440277557"/>
      </p:ext>
    </p:extLst>
  </p:cSld>
  <p:clrMapOvr>
    <a:masterClrMapping/>
  </p:clrMapOvr>
</p:sld>
</file>

<file path=ppt/slides/slide10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048D0988-769B-4823-9100-46A0E71EA5B1}"/>
              </a:ext>
            </a:extLst>
          </p:cNvPr>
          <p:cNvSpPr>
            <a:spLocks noGrp="1"/>
          </p:cNvSpPr>
          <p:nvPr>
            <p:ph type="title"/>
          </p:nvPr>
        </p:nvSpPr>
        <p:spPr>
          <a:xfrm>
            <a:off x="990600" y="5127214"/>
            <a:ext cx="7315200" cy="1166473"/>
          </a:xfrm>
          <a:solidFill>
            <a:schemeClr val="bg2"/>
          </a:solidFill>
        </p:spPr>
        <p:txBody>
          <a:bodyPr/>
          <a:lstStyle/>
          <a:p>
            <a:pPr algn="ctr"/>
            <a:r>
              <a:rPr lang="en-US" sz="2600" dirty="0">
                <a:solidFill>
                  <a:srgbClr val="661518"/>
                </a:solidFill>
              </a:rPr>
              <a:t>COMMUNICATE, COMMUNICATE, COMMUNICATE</a:t>
            </a:r>
          </a:p>
        </p:txBody>
      </p:sp>
      <p:pic>
        <p:nvPicPr>
          <p:cNvPr id="5" name="Content Placeholder 3" descr="https://partners.ydsp.org/Helix/Projects/YER_16/Proof/2016_YDSP_YER_Book_PROOF_FINAL_052317.pdf - Internet Explorer">
            <a:extLst>
              <a:ext uri="{FF2B5EF4-FFF2-40B4-BE49-F238E27FC236}">
                <a16:creationId xmlns:a16="http://schemas.microsoft.com/office/drawing/2014/main" xmlns="" id="{0418E33E-6709-405B-9E7B-95CAD83B592C}"/>
              </a:ext>
            </a:extLst>
          </p:cNvPr>
          <p:cNvPicPr>
            <a:picLocks noGrp="1" noChangeAspect="1"/>
          </p:cNvPicPr>
          <p:nvPr>
            <p:ph type="pic" idx="1"/>
          </p:nvPr>
        </p:nvPicPr>
        <p:blipFill rotWithShape="1">
          <a:blip r:embed="rId2" cstate="print">
            <a:extLst>
              <a:ext uri="{28A0092B-C50C-407E-A947-70E740481C1C}">
                <a14:useLocalDpi xmlns:a14="http://schemas.microsoft.com/office/drawing/2010/main" val="0"/>
              </a:ext>
            </a:extLst>
          </a:blip>
          <a:srcRect l="30561" t="11244" r="31347" b="5081"/>
          <a:stretch/>
        </p:blipFill>
        <p:spPr>
          <a:xfrm>
            <a:off x="533400" y="381000"/>
            <a:ext cx="3429001" cy="4267200"/>
          </a:xfrm>
        </p:spPr>
      </p:pic>
      <p:pic>
        <p:nvPicPr>
          <p:cNvPr id="6" name="Picture 5" descr="https://partners.ydsp.org/Helix/Projects/YER_16/Proof/2016_YDSP_YER_Book_PROOF_FINAL_052317.pdf - Internet Explorer">
            <a:extLst>
              <a:ext uri="{FF2B5EF4-FFF2-40B4-BE49-F238E27FC236}">
                <a16:creationId xmlns:a16="http://schemas.microsoft.com/office/drawing/2014/main" xmlns="" id="{0FB9087D-3803-4445-BB35-A0FB2C2AD63A}"/>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13333" t="11757" r="13333" b="4403"/>
          <a:stretch/>
        </p:blipFill>
        <p:spPr>
          <a:xfrm>
            <a:off x="4267200" y="1869583"/>
            <a:ext cx="4235116" cy="2743200"/>
          </a:xfrm>
          <a:prstGeom prst="rect">
            <a:avLst/>
          </a:prstGeom>
        </p:spPr>
      </p:pic>
      <p:pic>
        <p:nvPicPr>
          <p:cNvPr id="7" name="Picture 6" descr="https://partners.ydsp.org/Helix/Projects/YER_16/Proof/2016_YDSP_YER_Book_PROOF_FINAL_052317.pdf - Internet Explorer">
            <a:extLst>
              <a:ext uri="{FF2B5EF4-FFF2-40B4-BE49-F238E27FC236}">
                <a16:creationId xmlns:a16="http://schemas.microsoft.com/office/drawing/2014/main" xmlns="" id="{93FEF1EF-DE89-464A-9692-7D7EE4F49DA7}"/>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12500" t="16171" r="50833" b="4403"/>
          <a:stretch/>
        </p:blipFill>
        <p:spPr>
          <a:xfrm rot="495670">
            <a:off x="6068806" y="514135"/>
            <a:ext cx="1508830" cy="1851745"/>
          </a:xfrm>
          <a:prstGeom prst="rect">
            <a:avLst/>
          </a:prstGeom>
        </p:spPr>
      </p:pic>
    </p:spTree>
    <p:extLst>
      <p:ext uri="{BB962C8B-B14F-4D97-AF65-F5344CB8AC3E}">
        <p14:creationId xmlns:p14="http://schemas.microsoft.com/office/powerpoint/2010/main" val="885721961"/>
      </p:ext>
    </p:extLst>
  </p:cSld>
  <p:clrMapOvr>
    <a:masterClrMapping/>
  </p:clrMapOvr>
</p:sld>
</file>

<file path=ppt/slides/slide10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134566" y="4038600"/>
            <a:ext cx="4343400" cy="1447800"/>
          </a:xfrm>
        </p:spPr>
        <p:txBody>
          <a:bodyPr>
            <a:noAutofit/>
          </a:bodyPr>
          <a:lstStyle/>
          <a:p>
            <a:r>
              <a:rPr lang="en-US" sz="4400" dirty="0" smtClean="0"/>
              <a:t>What are OSG’s </a:t>
            </a:r>
          </a:p>
          <a:p>
            <a:r>
              <a:rPr lang="en-US" sz="4400" dirty="0" smtClean="0"/>
              <a:t>Responsibilities?</a:t>
            </a:r>
          </a:p>
        </p:txBody>
      </p:sp>
      <p:sp>
        <p:nvSpPr>
          <p:cNvPr id="2" name="Title 1"/>
          <p:cNvSpPr>
            <a:spLocks noGrp="1"/>
          </p:cNvSpPr>
          <p:nvPr>
            <p:ph type="ctrTitle"/>
          </p:nvPr>
        </p:nvSpPr>
        <p:spPr>
          <a:xfrm>
            <a:off x="609600" y="1524000"/>
            <a:ext cx="7772400" cy="1470025"/>
          </a:xfrm>
        </p:spPr>
        <p:txBody>
          <a:bodyPr>
            <a:normAutofit/>
          </a:bodyPr>
          <a:lstStyle/>
          <a:p>
            <a:r>
              <a:rPr lang="en-US" dirty="0" smtClean="0"/>
              <a:t>DOI Self Governance Orientation</a:t>
            </a:r>
            <a:endParaRPr lang="en-US" dirty="0"/>
          </a:p>
        </p:txBody>
      </p:sp>
      <p:pic>
        <p:nvPicPr>
          <p:cNvPr id="12290" name="Picture 2" descr="Image result for responsibility graphics"/>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495800" y="3505200"/>
            <a:ext cx="4038600" cy="310187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08727921"/>
      </p:ext>
    </p:extLst>
  </p:cSld>
  <p:clrMapOvr>
    <a:masterClrMapping/>
  </p:clrMapOvr>
  <p:timing>
    <p:tnLst>
      <p:par>
        <p:cTn id="1" dur="indefinite" restart="never" nodeType="tmRoot"/>
      </p:par>
    </p:tnLst>
  </p:timing>
</p:sld>
</file>

<file path=ppt/slides/slide10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a:xfrm>
            <a:off x="457200" y="457200"/>
            <a:ext cx="8229600" cy="1066800"/>
          </a:xfrm>
        </p:spPr>
        <p:txBody>
          <a:bodyPr>
            <a:normAutofit/>
          </a:bodyPr>
          <a:lstStyle/>
          <a:p>
            <a:r>
              <a:rPr lang="en-US" dirty="0" smtClean="0"/>
              <a:t>What </a:t>
            </a:r>
            <a:r>
              <a:rPr lang="en-US" dirty="0"/>
              <a:t>C</a:t>
            </a:r>
            <a:r>
              <a:rPr lang="en-US" dirty="0" smtClean="0"/>
              <a:t>an Tribes Expect </a:t>
            </a:r>
            <a:r>
              <a:rPr lang="en-US" dirty="0"/>
              <a:t>F</a:t>
            </a:r>
            <a:r>
              <a:rPr lang="en-US" dirty="0" smtClean="0"/>
              <a:t>rom </a:t>
            </a:r>
            <a:r>
              <a:rPr lang="en-US" dirty="0"/>
              <a:t>OSG?</a:t>
            </a:r>
          </a:p>
        </p:txBody>
      </p:sp>
      <p:sp>
        <p:nvSpPr>
          <p:cNvPr id="7" name="Content Placeholder 6"/>
          <p:cNvSpPr>
            <a:spLocks noGrp="1"/>
          </p:cNvSpPr>
          <p:nvPr>
            <p:ph sz="quarter" idx="1"/>
          </p:nvPr>
        </p:nvSpPr>
        <p:spPr>
          <a:xfrm>
            <a:off x="457200" y="1828800"/>
            <a:ext cx="8534400" cy="4800600"/>
          </a:xfrm>
        </p:spPr>
        <p:txBody>
          <a:bodyPr>
            <a:noAutofit/>
          </a:bodyPr>
          <a:lstStyle/>
          <a:p>
            <a:pPr marL="342900" lvl="0" indent="-342900">
              <a:lnSpc>
                <a:spcPct val="115000"/>
              </a:lnSpc>
              <a:spcAft>
                <a:spcPts val="600"/>
              </a:spcAft>
              <a:buFont typeface="Arial"/>
              <a:buChar char="•"/>
              <a:tabLst>
                <a:tab pos="457200" algn="l"/>
              </a:tabLst>
            </a:pPr>
            <a:r>
              <a:rPr lang="en-US" sz="3600" dirty="0">
                <a:ea typeface="Calibri"/>
                <a:cs typeface="Times New Roman"/>
              </a:rPr>
              <a:t>Select tribes to participate in Tribal Self </a:t>
            </a:r>
            <a:r>
              <a:rPr lang="en-US" sz="3600" dirty="0" smtClean="0">
                <a:ea typeface="Calibri"/>
                <a:cs typeface="Times New Roman"/>
              </a:rPr>
              <a:t>Governance</a:t>
            </a:r>
            <a:endParaRPr lang="en-US" sz="3600" dirty="0">
              <a:ea typeface="Calibri"/>
              <a:cs typeface="Times New Roman"/>
            </a:endParaRPr>
          </a:p>
          <a:p>
            <a:pPr marL="342900" lvl="0" indent="-342900">
              <a:lnSpc>
                <a:spcPct val="115000"/>
              </a:lnSpc>
              <a:spcAft>
                <a:spcPts val="600"/>
              </a:spcAft>
              <a:buFont typeface="Arial"/>
              <a:buChar char="•"/>
              <a:tabLst>
                <a:tab pos="457200" algn="l"/>
              </a:tabLst>
            </a:pPr>
            <a:r>
              <a:rPr lang="en-US" sz="3600" dirty="0">
                <a:ea typeface="Calibri"/>
                <a:cs typeface="Times New Roman"/>
              </a:rPr>
              <a:t>Complete Funding Agreement negotiations: </a:t>
            </a:r>
          </a:p>
          <a:p>
            <a:pPr marL="635508" lvl="1" indent="-342900">
              <a:lnSpc>
                <a:spcPct val="115000"/>
              </a:lnSpc>
              <a:spcAft>
                <a:spcPts val="600"/>
              </a:spcAft>
              <a:buFont typeface="Arial"/>
              <a:buChar char="•"/>
              <a:tabLst>
                <a:tab pos="457200" algn="l"/>
              </a:tabLst>
            </a:pPr>
            <a:r>
              <a:rPr lang="en-US" sz="3600" dirty="0">
                <a:ea typeface="Calibri"/>
                <a:cs typeface="Times New Roman"/>
              </a:rPr>
              <a:t>Fiscal year </a:t>
            </a:r>
            <a:r>
              <a:rPr lang="en-US" sz="3600" dirty="0" smtClean="0">
                <a:ea typeface="Calibri"/>
                <a:cs typeface="Times New Roman"/>
              </a:rPr>
              <a:t>FAs </a:t>
            </a:r>
            <a:r>
              <a:rPr lang="en-US" sz="3600" dirty="0">
                <a:ea typeface="Calibri"/>
                <a:cs typeface="Times New Roman"/>
              </a:rPr>
              <a:t>by June </a:t>
            </a:r>
            <a:r>
              <a:rPr lang="en-US" sz="3600" dirty="0" smtClean="0">
                <a:ea typeface="Calibri"/>
                <a:cs typeface="Times New Roman"/>
              </a:rPr>
              <a:t>30</a:t>
            </a:r>
            <a:endParaRPr lang="en-US" sz="3600" dirty="0">
              <a:ea typeface="Calibri"/>
              <a:cs typeface="Times New Roman"/>
            </a:endParaRPr>
          </a:p>
          <a:p>
            <a:pPr marL="635508" lvl="1" indent="-342900">
              <a:lnSpc>
                <a:spcPct val="115000"/>
              </a:lnSpc>
              <a:spcAft>
                <a:spcPts val="600"/>
              </a:spcAft>
              <a:buFont typeface="Arial"/>
              <a:buChar char="•"/>
              <a:tabLst>
                <a:tab pos="457200" algn="l"/>
              </a:tabLst>
            </a:pPr>
            <a:r>
              <a:rPr lang="en-US" sz="3600" dirty="0">
                <a:ea typeface="Calibri"/>
                <a:cs typeface="Times New Roman"/>
              </a:rPr>
              <a:t>Calendar year </a:t>
            </a:r>
            <a:r>
              <a:rPr lang="en-US" sz="3600" dirty="0" smtClean="0">
                <a:ea typeface="Calibri"/>
                <a:cs typeface="Times New Roman"/>
              </a:rPr>
              <a:t>FAs by </a:t>
            </a:r>
            <a:r>
              <a:rPr lang="en-US" sz="3600" dirty="0">
                <a:ea typeface="Calibri"/>
                <a:cs typeface="Times New Roman"/>
              </a:rPr>
              <a:t>October 1</a:t>
            </a:r>
          </a:p>
          <a:p>
            <a:pPr marL="342900" lvl="0" indent="-342900">
              <a:lnSpc>
                <a:spcPct val="115000"/>
              </a:lnSpc>
              <a:spcAft>
                <a:spcPts val="600"/>
              </a:spcAft>
              <a:buFont typeface="Arial"/>
              <a:buChar char="•"/>
              <a:tabLst>
                <a:tab pos="457200" algn="l"/>
              </a:tabLst>
            </a:pPr>
            <a:r>
              <a:rPr lang="en-US" sz="3600" dirty="0">
                <a:ea typeface="Calibri"/>
                <a:cs typeface="Times New Roman"/>
              </a:rPr>
              <a:t>Award </a:t>
            </a:r>
            <a:r>
              <a:rPr lang="en-US" sz="3600" dirty="0" smtClean="0">
                <a:ea typeface="Calibri"/>
                <a:cs typeface="Times New Roman"/>
              </a:rPr>
              <a:t>funding</a:t>
            </a:r>
            <a:endParaRPr lang="en-US" sz="3600" dirty="0">
              <a:ea typeface="Calibri"/>
              <a:cs typeface="Times New Roman"/>
            </a:endParaRPr>
          </a:p>
        </p:txBody>
      </p:sp>
    </p:spTree>
    <p:extLst>
      <p:ext uri="{BB962C8B-B14F-4D97-AF65-F5344CB8AC3E}">
        <p14:creationId xmlns:p14="http://schemas.microsoft.com/office/powerpoint/2010/main" val="195439708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Effect transition="in" filter="fade">
                                      <p:cBhvr>
                                        <p:cTn id="7" dur="500"/>
                                        <p:tgtEl>
                                          <p:spTgt spid="7">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7">
                                            <p:txEl>
                                              <p:pRg st="1" end="1"/>
                                            </p:txEl>
                                          </p:spTgt>
                                        </p:tgtEl>
                                        <p:attrNameLst>
                                          <p:attrName>style.visibility</p:attrName>
                                        </p:attrNameLst>
                                      </p:cBhvr>
                                      <p:to>
                                        <p:strVal val="visible"/>
                                      </p:to>
                                    </p:set>
                                    <p:animEffect transition="in" filter="fade">
                                      <p:cBhvr>
                                        <p:cTn id="12" dur="500"/>
                                        <p:tgtEl>
                                          <p:spTgt spid="7">
                                            <p:txEl>
                                              <p:pRg st="1" end="1"/>
                                            </p:txEl>
                                          </p:spTgt>
                                        </p:tgtEl>
                                      </p:cBhvr>
                                    </p:animEffect>
                                  </p:childTnLst>
                                </p:cTn>
                              </p:par>
                              <p:par>
                                <p:cTn id="13" presetID="10" presetClass="entr" presetSubtype="0" fill="hold" nodeType="withEffect">
                                  <p:stCondLst>
                                    <p:cond delay="0"/>
                                  </p:stCondLst>
                                  <p:childTnLst>
                                    <p:set>
                                      <p:cBhvr>
                                        <p:cTn id="14" dur="1" fill="hold">
                                          <p:stCondLst>
                                            <p:cond delay="0"/>
                                          </p:stCondLst>
                                        </p:cTn>
                                        <p:tgtEl>
                                          <p:spTgt spid="7">
                                            <p:txEl>
                                              <p:pRg st="2" end="2"/>
                                            </p:txEl>
                                          </p:spTgt>
                                        </p:tgtEl>
                                        <p:attrNameLst>
                                          <p:attrName>style.visibility</p:attrName>
                                        </p:attrNameLst>
                                      </p:cBhvr>
                                      <p:to>
                                        <p:strVal val="visible"/>
                                      </p:to>
                                    </p:set>
                                    <p:animEffect transition="in" filter="fade">
                                      <p:cBhvr>
                                        <p:cTn id="15" dur="500"/>
                                        <p:tgtEl>
                                          <p:spTgt spid="7">
                                            <p:txEl>
                                              <p:pRg st="2" end="2"/>
                                            </p:txEl>
                                          </p:spTgt>
                                        </p:tgtEl>
                                      </p:cBhvr>
                                    </p:animEffect>
                                  </p:childTnLst>
                                </p:cTn>
                              </p:par>
                              <p:par>
                                <p:cTn id="16" presetID="10" presetClass="entr" presetSubtype="0" fill="hold" nodeType="withEffect">
                                  <p:stCondLst>
                                    <p:cond delay="0"/>
                                  </p:stCondLst>
                                  <p:childTnLst>
                                    <p:set>
                                      <p:cBhvr>
                                        <p:cTn id="17" dur="1" fill="hold">
                                          <p:stCondLst>
                                            <p:cond delay="0"/>
                                          </p:stCondLst>
                                        </p:cTn>
                                        <p:tgtEl>
                                          <p:spTgt spid="7">
                                            <p:txEl>
                                              <p:pRg st="3" end="3"/>
                                            </p:txEl>
                                          </p:spTgt>
                                        </p:tgtEl>
                                        <p:attrNameLst>
                                          <p:attrName>style.visibility</p:attrName>
                                        </p:attrNameLst>
                                      </p:cBhvr>
                                      <p:to>
                                        <p:strVal val="visible"/>
                                      </p:to>
                                    </p:set>
                                    <p:animEffect transition="in" filter="fade">
                                      <p:cBhvr>
                                        <p:cTn id="18" dur="500"/>
                                        <p:tgtEl>
                                          <p:spTgt spid="7">
                                            <p:txEl>
                                              <p:pRg st="3" end="3"/>
                                            </p:txEl>
                                          </p:spTgt>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7">
                                            <p:txEl>
                                              <p:pRg st="4" end="4"/>
                                            </p:txEl>
                                          </p:spTgt>
                                        </p:tgtEl>
                                        <p:attrNameLst>
                                          <p:attrName>style.visibility</p:attrName>
                                        </p:attrNameLst>
                                      </p:cBhvr>
                                      <p:to>
                                        <p:strVal val="visible"/>
                                      </p:to>
                                    </p:set>
                                    <p:animEffect transition="in" filter="fade">
                                      <p:cBhvr>
                                        <p:cTn id="23" dur="500"/>
                                        <p:tgtEl>
                                          <p:spTgt spid="7">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a:xfrm>
            <a:off x="457200" y="457200"/>
            <a:ext cx="8229600" cy="1066800"/>
          </a:xfrm>
        </p:spPr>
        <p:txBody>
          <a:bodyPr>
            <a:normAutofit/>
          </a:bodyPr>
          <a:lstStyle/>
          <a:p>
            <a:r>
              <a:rPr lang="en-US" dirty="0" smtClean="0"/>
              <a:t>What </a:t>
            </a:r>
            <a:r>
              <a:rPr lang="en-US" dirty="0"/>
              <a:t>C</a:t>
            </a:r>
            <a:r>
              <a:rPr lang="en-US" dirty="0" smtClean="0"/>
              <a:t>an Tribes Expect </a:t>
            </a:r>
            <a:r>
              <a:rPr lang="en-US" dirty="0"/>
              <a:t>F</a:t>
            </a:r>
            <a:r>
              <a:rPr lang="en-US" dirty="0" smtClean="0"/>
              <a:t>rom </a:t>
            </a:r>
            <a:r>
              <a:rPr lang="en-US" dirty="0"/>
              <a:t>OSG?</a:t>
            </a:r>
          </a:p>
        </p:txBody>
      </p:sp>
      <p:sp>
        <p:nvSpPr>
          <p:cNvPr id="7" name="Content Placeholder 6"/>
          <p:cNvSpPr>
            <a:spLocks noGrp="1"/>
          </p:cNvSpPr>
          <p:nvPr>
            <p:ph sz="quarter" idx="1"/>
          </p:nvPr>
        </p:nvSpPr>
        <p:spPr>
          <a:xfrm>
            <a:off x="457200" y="1828800"/>
            <a:ext cx="8229600" cy="4800600"/>
          </a:xfrm>
        </p:spPr>
        <p:txBody>
          <a:bodyPr>
            <a:noAutofit/>
          </a:bodyPr>
          <a:lstStyle/>
          <a:p>
            <a:pPr>
              <a:lnSpc>
                <a:spcPct val="115000"/>
              </a:lnSpc>
              <a:tabLst>
                <a:tab pos="457200" algn="l"/>
              </a:tabLst>
            </a:pPr>
            <a:r>
              <a:rPr lang="en-US" sz="3600" dirty="0">
                <a:ea typeface="Calibri"/>
                <a:cs typeface="Times New Roman"/>
              </a:rPr>
              <a:t>Assist with negotiations for non-BIA programs</a:t>
            </a:r>
          </a:p>
          <a:p>
            <a:pPr lvl="0">
              <a:lnSpc>
                <a:spcPct val="115000"/>
              </a:lnSpc>
              <a:tabLst>
                <a:tab pos="457200" algn="l"/>
              </a:tabLst>
            </a:pPr>
            <a:r>
              <a:rPr lang="en-US" sz="3600" dirty="0" smtClean="0"/>
              <a:t>Administer Single </a:t>
            </a:r>
            <a:r>
              <a:rPr lang="en-US" sz="3600" dirty="0"/>
              <a:t>Audit Act compliance </a:t>
            </a:r>
          </a:p>
          <a:p>
            <a:pPr lvl="0">
              <a:lnSpc>
                <a:spcPct val="115000"/>
              </a:lnSpc>
              <a:tabLst>
                <a:tab pos="457200" algn="l"/>
              </a:tabLst>
            </a:pPr>
            <a:r>
              <a:rPr lang="en-US" sz="3600" dirty="0" smtClean="0"/>
              <a:t>Regulation waiver requests within 60-day </a:t>
            </a:r>
            <a:r>
              <a:rPr lang="en-US" sz="3600" dirty="0"/>
              <a:t>time </a:t>
            </a:r>
            <a:r>
              <a:rPr lang="en-US" sz="3600" dirty="0" smtClean="0"/>
              <a:t>frame</a:t>
            </a:r>
            <a:endParaRPr lang="en-US" sz="3600" dirty="0"/>
          </a:p>
          <a:p>
            <a:pPr lvl="0">
              <a:lnSpc>
                <a:spcPct val="115000"/>
              </a:lnSpc>
              <a:tabLst>
                <a:tab pos="457200" algn="l"/>
              </a:tabLst>
            </a:pPr>
            <a:r>
              <a:rPr lang="en-US" sz="3600" dirty="0" smtClean="0"/>
              <a:t>Annual </a:t>
            </a:r>
            <a:r>
              <a:rPr lang="en-US" sz="3600" dirty="0"/>
              <a:t>Report to </a:t>
            </a:r>
            <a:r>
              <a:rPr lang="en-US" sz="3600" dirty="0" smtClean="0"/>
              <a:t>Congress </a:t>
            </a:r>
            <a:r>
              <a:rPr lang="en-US" sz="3600" dirty="0"/>
              <a:t>by each January </a:t>
            </a:r>
            <a:r>
              <a:rPr lang="en-US" sz="3600" dirty="0" smtClean="0"/>
              <a:t>1</a:t>
            </a:r>
            <a:endParaRPr lang="en-US" sz="3600" dirty="0"/>
          </a:p>
        </p:txBody>
      </p:sp>
    </p:spTree>
    <p:extLst>
      <p:ext uri="{BB962C8B-B14F-4D97-AF65-F5344CB8AC3E}">
        <p14:creationId xmlns:p14="http://schemas.microsoft.com/office/powerpoint/2010/main" val="88322617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Effect transition="in" filter="fade">
                                      <p:cBhvr>
                                        <p:cTn id="7" dur="500"/>
                                        <p:tgtEl>
                                          <p:spTgt spid="7">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7">
                                            <p:txEl>
                                              <p:pRg st="1" end="1"/>
                                            </p:txEl>
                                          </p:spTgt>
                                        </p:tgtEl>
                                        <p:attrNameLst>
                                          <p:attrName>style.visibility</p:attrName>
                                        </p:attrNameLst>
                                      </p:cBhvr>
                                      <p:to>
                                        <p:strVal val="visible"/>
                                      </p:to>
                                    </p:set>
                                    <p:animEffect transition="in" filter="fade">
                                      <p:cBhvr>
                                        <p:cTn id="12" dur="500"/>
                                        <p:tgtEl>
                                          <p:spTgt spid="7">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7">
                                            <p:txEl>
                                              <p:pRg st="2" end="2"/>
                                            </p:txEl>
                                          </p:spTgt>
                                        </p:tgtEl>
                                        <p:attrNameLst>
                                          <p:attrName>style.visibility</p:attrName>
                                        </p:attrNameLst>
                                      </p:cBhvr>
                                      <p:to>
                                        <p:strVal val="visible"/>
                                      </p:to>
                                    </p:set>
                                    <p:animEffect transition="in" filter="fade">
                                      <p:cBhvr>
                                        <p:cTn id="17" dur="500"/>
                                        <p:tgtEl>
                                          <p:spTgt spid="7">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7">
                                            <p:txEl>
                                              <p:pRg st="3" end="3"/>
                                            </p:txEl>
                                          </p:spTgt>
                                        </p:tgtEl>
                                        <p:attrNameLst>
                                          <p:attrName>style.visibility</p:attrName>
                                        </p:attrNameLst>
                                      </p:cBhvr>
                                      <p:to>
                                        <p:strVal val="visible"/>
                                      </p:to>
                                    </p:set>
                                    <p:animEffect transition="in" filter="fade">
                                      <p:cBhvr>
                                        <p:cTn id="22" dur="500"/>
                                        <p:tgtEl>
                                          <p:spTgt spid="7">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uild="p"/>
    </p:bldLst>
  </p:timing>
</p:sld>
</file>

<file path=ppt/slides/slide10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a:xfrm>
            <a:off x="457200" y="457200"/>
            <a:ext cx="8229600" cy="1066800"/>
          </a:xfrm>
        </p:spPr>
        <p:txBody>
          <a:bodyPr>
            <a:normAutofit/>
          </a:bodyPr>
          <a:lstStyle/>
          <a:p>
            <a:r>
              <a:rPr lang="en-US" dirty="0" smtClean="0"/>
              <a:t>What </a:t>
            </a:r>
            <a:r>
              <a:rPr lang="en-US" dirty="0"/>
              <a:t>C</a:t>
            </a:r>
            <a:r>
              <a:rPr lang="en-US" dirty="0" smtClean="0"/>
              <a:t>an Tribes Expect </a:t>
            </a:r>
            <a:r>
              <a:rPr lang="en-US" dirty="0"/>
              <a:t>F</a:t>
            </a:r>
            <a:r>
              <a:rPr lang="en-US" dirty="0" smtClean="0"/>
              <a:t>rom </a:t>
            </a:r>
            <a:r>
              <a:rPr lang="en-US" dirty="0"/>
              <a:t>OSG?</a:t>
            </a:r>
          </a:p>
        </p:txBody>
      </p:sp>
      <p:sp>
        <p:nvSpPr>
          <p:cNvPr id="7" name="Content Placeholder 6"/>
          <p:cNvSpPr>
            <a:spLocks noGrp="1"/>
          </p:cNvSpPr>
          <p:nvPr>
            <p:ph sz="quarter" idx="1"/>
          </p:nvPr>
        </p:nvSpPr>
        <p:spPr>
          <a:xfrm>
            <a:off x="457200" y="1828800"/>
            <a:ext cx="8229600" cy="4800600"/>
          </a:xfrm>
        </p:spPr>
        <p:txBody>
          <a:bodyPr>
            <a:noAutofit/>
          </a:bodyPr>
          <a:lstStyle/>
          <a:p>
            <a:pPr lvl="0">
              <a:lnSpc>
                <a:spcPct val="115000"/>
              </a:lnSpc>
              <a:tabLst>
                <a:tab pos="457200" algn="l"/>
              </a:tabLst>
            </a:pPr>
            <a:r>
              <a:rPr lang="en-US" sz="3600" dirty="0" smtClean="0"/>
              <a:t>Provide </a:t>
            </a:r>
            <a:r>
              <a:rPr lang="en-US" sz="3600" dirty="0"/>
              <a:t>information to tribes, tribal members, other Federal agencies and the public regarding Self </a:t>
            </a:r>
            <a:r>
              <a:rPr lang="en-US" sz="3600" dirty="0" smtClean="0"/>
              <a:t>Governance</a:t>
            </a:r>
            <a:endParaRPr lang="en-US" sz="3600" dirty="0"/>
          </a:p>
          <a:p>
            <a:pPr lvl="0">
              <a:lnSpc>
                <a:spcPct val="115000"/>
              </a:lnSpc>
              <a:tabLst>
                <a:tab pos="457200" algn="l"/>
              </a:tabLst>
            </a:pPr>
            <a:r>
              <a:rPr lang="en-US" sz="3600" dirty="0"/>
              <a:t>Work with tribes and BIA </a:t>
            </a:r>
            <a:r>
              <a:rPr lang="en-US" sz="3600" dirty="0" smtClean="0"/>
              <a:t>to </a:t>
            </a:r>
            <a:r>
              <a:rPr lang="en-US" sz="3600" dirty="0"/>
              <a:t>resolve </a:t>
            </a:r>
            <a:r>
              <a:rPr lang="en-US" sz="3600" dirty="0" smtClean="0"/>
              <a:t>issues </a:t>
            </a:r>
            <a:r>
              <a:rPr lang="en-US" sz="3600" dirty="0"/>
              <a:t>related to implementation of </a:t>
            </a:r>
            <a:r>
              <a:rPr lang="en-US" sz="3600" dirty="0" smtClean="0"/>
              <a:t>Funding Agreements</a:t>
            </a:r>
            <a:endParaRPr lang="en-US" sz="3600" dirty="0"/>
          </a:p>
        </p:txBody>
      </p:sp>
    </p:spTree>
    <p:extLst>
      <p:ext uri="{BB962C8B-B14F-4D97-AF65-F5344CB8AC3E}">
        <p14:creationId xmlns:p14="http://schemas.microsoft.com/office/powerpoint/2010/main" val="1941966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Effect transition="in" filter="fade">
                                      <p:cBhvr>
                                        <p:cTn id="7" dur="500"/>
                                        <p:tgtEl>
                                          <p:spTgt spid="7">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7">
                                            <p:txEl>
                                              <p:pRg st="1" end="1"/>
                                            </p:txEl>
                                          </p:spTgt>
                                        </p:tgtEl>
                                        <p:attrNameLst>
                                          <p:attrName>style.visibility</p:attrName>
                                        </p:attrNameLst>
                                      </p:cBhvr>
                                      <p:to>
                                        <p:strVal val="visible"/>
                                      </p:to>
                                    </p:set>
                                    <p:animEffect transition="in" filter="fade">
                                      <p:cBhvr>
                                        <p:cTn id="12" dur="500"/>
                                        <p:tgtEl>
                                          <p:spTgt spid="7">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1066800"/>
          </a:xfrm>
        </p:spPr>
        <p:txBody>
          <a:bodyPr>
            <a:noAutofit/>
          </a:bodyPr>
          <a:lstStyle/>
          <a:p>
            <a:r>
              <a:rPr lang="en-US" sz="3800" dirty="0" smtClean="0"/>
              <a:t>I Used </a:t>
            </a:r>
            <a:r>
              <a:rPr lang="en-US" sz="3800" dirty="0"/>
              <a:t>t</a:t>
            </a:r>
            <a:r>
              <a:rPr lang="en-US" sz="3800" dirty="0" smtClean="0"/>
              <a:t>o Work With __________ </a:t>
            </a:r>
            <a:r>
              <a:rPr lang="en-US" sz="3800" dirty="0"/>
              <a:t>a</a:t>
            </a:r>
            <a:r>
              <a:rPr lang="en-US" sz="3800" dirty="0" smtClean="0"/>
              <a:t>t BIA, Now </a:t>
            </a:r>
            <a:r>
              <a:rPr lang="en-US" sz="3800" dirty="0"/>
              <a:t>W</a:t>
            </a:r>
            <a:r>
              <a:rPr lang="en-US" sz="3800" dirty="0" smtClean="0"/>
              <a:t>ho </a:t>
            </a:r>
            <a:r>
              <a:rPr lang="en-US" sz="3800" dirty="0"/>
              <a:t>D</a:t>
            </a:r>
            <a:r>
              <a:rPr lang="en-US" sz="3800" dirty="0" smtClean="0"/>
              <a:t>o I Work </a:t>
            </a:r>
            <a:r>
              <a:rPr lang="en-US" sz="3800" dirty="0"/>
              <a:t>W</a:t>
            </a:r>
            <a:r>
              <a:rPr lang="en-US" sz="3800" dirty="0" smtClean="0"/>
              <a:t>ith </a:t>
            </a:r>
            <a:r>
              <a:rPr lang="en-US" sz="3800" dirty="0"/>
              <a:t>a</a:t>
            </a:r>
            <a:r>
              <a:rPr lang="en-US" sz="3800" dirty="0" smtClean="0"/>
              <a:t>t OSG?</a:t>
            </a:r>
            <a:endParaRPr lang="en-US" sz="3800" dirty="0"/>
          </a:p>
        </p:txBody>
      </p:sp>
      <p:sp>
        <p:nvSpPr>
          <p:cNvPr id="3" name="Content Placeholder 2"/>
          <p:cNvSpPr>
            <a:spLocks noGrp="1"/>
          </p:cNvSpPr>
          <p:nvPr>
            <p:ph sz="quarter" idx="1"/>
          </p:nvPr>
        </p:nvSpPr>
        <p:spPr>
          <a:xfrm>
            <a:off x="457200" y="1905000"/>
            <a:ext cx="8229600" cy="4572000"/>
          </a:xfrm>
        </p:spPr>
        <p:txBody>
          <a:bodyPr>
            <a:noAutofit/>
          </a:bodyPr>
          <a:lstStyle/>
          <a:p>
            <a:pPr>
              <a:spcAft>
                <a:spcPts val="1200"/>
              </a:spcAft>
            </a:pPr>
            <a:r>
              <a:rPr lang="en-US" sz="3600" dirty="0" smtClean="0"/>
              <a:t>SG Application:  Ken</a:t>
            </a:r>
          </a:p>
          <a:p>
            <a:pPr>
              <a:spcAft>
                <a:spcPts val="1200"/>
              </a:spcAft>
            </a:pPr>
            <a:r>
              <a:rPr lang="en-US" sz="3600" dirty="0" smtClean="0"/>
              <a:t>Funding Agreement negotiations:  Assigned negotiator (Matt, Gordon, Shaunna, Ken, or Vickie)</a:t>
            </a:r>
          </a:p>
          <a:p>
            <a:pPr>
              <a:spcAft>
                <a:spcPts val="1200"/>
              </a:spcAft>
            </a:pPr>
            <a:r>
              <a:rPr lang="en-US" sz="3600" dirty="0" smtClean="0"/>
              <a:t>Fund awards/EFTs/drawdowns:  OSG Finance (Dan, </a:t>
            </a:r>
            <a:r>
              <a:rPr lang="en-US" sz="3600" dirty="0" err="1" smtClean="0"/>
              <a:t>Fina</a:t>
            </a:r>
            <a:r>
              <a:rPr lang="en-US" sz="3600" dirty="0" smtClean="0"/>
              <a:t>, Celeste, Lance)</a:t>
            </a:r>
          </a:p>
          <a:p>
            <a:pPr>
              <a:spcAft>
                <a:spcPts val="1200"/>
              </a:spcAft>
            </a:pPr>
            <a:r>
              <a:rPr lang="en-US" sz="3600" dirty="0" smtClean="0"/>
              <a:t>Contract Support:  Tom, Miles</a:t>
            </a:r>
          </a:p>
        </p:txBody>
      </p:sp>
    </p:spTree>
    <p:extLst>
      <p:ext uri="{BB962C8B-B14F-4D97-AF65-F5344CB8AC3E}">
        <p14:creationId xmlns:p14="http://schemas.microsoft.com/office/powerpoint/2010/main" val="17485212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1066800"/>
          </a:xfrm>
        </p:spPr>
        <p:txBody>
          <a:bodyPr>
            <a:noAutofit/>
          </a:bodyPr>
          <a:lstStyle/>
          <a:p>
            <a:r>
              <a:rPr lang="en-US" sz="3800" dirty="0"/>
              <a:t>I Used to Work With __________ at BIA, Now Who Do I Work With at OSG?</a:t>
            </a:r>
          </a:p>
        </p:txBody>
      </p:sp>
      <p:sp>
        <p:nvSpPr>
          <p:cNvPr id="3" name="Content Placeholder 2"/>
          <p:cNvSpPr>
            <a:spLocks noGrp="1"/>
          </p:cNvSpPr>
          <p:nvPr>
            <p:ph sz="quarter" idx="1"/>
          </p:nvPr>
        </p:nvSpPr>
        <p:spPr>
          <a:xfrm>
            <a:off x="457200" y="1905000"/>
            <a:ext cx="8229600" cy="4572000"/>
          </a:xfrm>
        </p:spPr>
        <p:txBody>
          <a:bodyPr>
            <a:normAutofit/>
          </a:bodyPr>
          <a:lstStyle/>
          <a:p>
            <a:pPr>
              <a:spcAft>
                <a:spcPts val="1200"/>
              </a:spcAft>
            </a:pPr>
            <a:r>
              <a:rPr lang="en-US" sz="3600" dirty="0" smtClean="0"/>
              <a:t>Single Audit Act compliance:  Tom, Miles</a:t>
            </a:r>
          </a:p>
          <a:p>
            <a:pPr>
              <a:spcAft>
                <a:spcPts val="1200"/>
              </a:spcAft>
            </a:pPr>
            <a:r>
              <a:rPr lang="en-US" sz="3600" dirty="0" smtClean="0"/>
              <a:t>Programmatic implementation:  Assigned negotiator (possible participation from BIA region or agency)</a:t>
            </a:r>
          </a:p>
          <a:p>
            <a:pPr>
              <a:spcAft>
                <a:spcPts val="1200"/>
              </a:spcAft>
            </a:pPr>
            <a:r>
              <a:rPr lang="en-US" sz="3600" dirty="0" smtClean="0"/>
              <a:t>Trust programs/transactions:  BIA residual locale with participation from assigned negotiator</a:t>
            </a:r>
            <a:endParaRPr lang="en-US" sz="3600" dirty="0"/>
          </a:p>
        </p:txBody>
      </p:sp>
    </p:spTree>
    <p:extLst>
      <p:ext uri="{BB962C8B-B14F-4D97-AF65-F5344CB8AC3E}">
        <p14:creationId xmlns:p14="http://schemas.microsoft.com/office/powerpoint/2010/main" val="27424055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533400"/>
            <a:ext cx="8229600" cy="762000"/>
          </a:xfrm>
        </p:spPr>
        <p:txBody>
          <a:bodyPr/>
          <a:lstStyle/>
          <a:p>
            <a:pPr algn="ctr"/>
            <a:r>
              <a:rPr lang="en-US" dirty="0" smtClean="0"/>
              <a:t>Visit the OSG Website</a:t>
            </a:r>
            <a:endParaRPr lang="en-US" dirty="0"/>
          </a:p>
        </p:txBody>
      </p:sp>
      <p:sp>
        <p:nvSpPr>
          <p:cNvPr id="3" name="Content Placeholder 2"/>
          <p:cNvSpPr>
            <a:spLocks noGrp="1"/>
          </p:cNvSpPr>
          <p:nvPr>
            <p:ph sz="quarter" idx="1"/>
          </p:nvPr>
        </p:nvSpPr>
        <p:spPr>
          <a:xfrm>
            <a:off x="457200" y="1371600"/>
            <a:ext cx="8229600" cy="5029200"/>
          </a:xfrm>
        </p:spPr>
        <p:txBody>
          <a:bodyPr>
            <a:normAutofit lnSpcReduction="10000"/>
          </a:bodyPr>
          <a:lstStyle/>
          <a:p>
            <a:pPr marL="109728" indent="0" algn="ctr">
              <a:buNone/>
            </a:pPr>
            <a:r>
              <a:rPr lang="en-US" sz="4000" dirty="0" smtClean="0">
                <a:solidFill>
                  <a:schemeClr val="accent2"/>
                </a:solidFill>
                <a:hlinkClick r:id="rId2"/>
              </a:rPr>
              <a:t>www.osgdb.org</a:t>
            </a:r>
            <a:endParaRPr lang="en-US" sz="4000" dirty="0"/>
          </a:p>
          <a:p>
            <a:pPr>
              <a:spcAft>
                <a:spcPts val="1200"/>
              </a:spcAft>
            </a:pPr>
            <a:r>
              <a:rPr lang="en-US" sz="3600" dirty="0"/>
              <a:t>Headline News</a:t>
            </a:r>
          </a:p>
          <a:p>
            <a:pPr>
              <a:spcAft>
                <a:spcPts val="1200"/>
              </a:spcAft>
            </a:pPr>
            <a:r>
              <a:rPr lang="en-US" sz="3600" dirty="0"/>
              <a:t>Announcements</a:t>
            </a:r>
          </a:p>
          <a:p>
            <a:pPr>
              <a:spcAft>
                <a:spcPts val="1200"/>
              </a:spcAft>
            </a:pPr>
            <a:r>
              <a:rPr lang="en-US" sz="3600" dirty="0"/>
              <a:t>File Library</a:t>
            </a:r>
          </a:p>
          <a:p>
            <a:pPr>
              <a:spcAft>
                <a:spcPts val="1200"/>
              </a:spcAft>
            </a:pPr>
            <a:r>
              <a:rPr lang="en-US" sz="3600" dirty="0"/>
              <a:t>Reprogramming Request</a:t>
            </a:r>
          </a:p>
          <a:p>
            <a:pPr>
              <a:spcAft>
                <a:spcPts val="1200"/>
              </a:spcAft>
            </a:pPr>
            <a:r>
              <a:rPr lang="en-US" sz="3600" dirty="0"/>
              <a:t>Other important financial information</a:t>
            </a:r>
          </a:p>
          <a:p>
            <a:pPr marL="109728" indent="0">
              <a:buNone/>
            </a:pPr>
            <a:r>
              <a:rPr lang="en-US" sz="3600" dirty="0"/>
              <a:t>SGCE: </a:t>
            </a:r>
            <a:r>
              <a:rPr lang="en-US" sz="3600" dirty="0" smtClean="0">
                <a:hlinkClick r:id="rId3"/>
              </a:rPr>
              <a:t>tribalselfgov.org</a:t>
            </a:r>
            <a:endParaRPr lang="en-US" sz="3600" dirty="0"/>
          </a:p>
        </p:txBody>
      </p:sp>
    </p:spTree>
    <p:extLst>
      <p:ext uri="{BB962C8B-B14F-4D97-AF65-F5344CB8AC3E}">
        <p14:creationId xmlns:p14="http://schemas.microsoft.com/office/powerpoint/2010/main" val="3660116096"/>
      </p:ext>
    </p:extLst>
  </p:cSld>
  <p:clrMapOvr>
    <a:masterClrMapping/>
  </p:clrMapOvr>
  <p:timing>
    <p:tnLst>
      <p:par>
        <p:cTn id="1" dur="indefinite" restart="never" nodeType="tmRoot"/>
      </p:par>
    </p:tnLst>
  </p:timing>
</p:sld>
</file>

<file path=ppt/slides/slide111.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Thank you! Please get in touch!</a:t>
            </a:r>
            <a:endParaRPr lang="en-US" dirty="0"/>
          </a:p>
        </p:txBody>
      </p:sp>
      <p:sp>
        <p:nvSpPr>
          <p:cNvPr id="3" name="Rectangle 2"/>
          <p:cNvSpPr/>
          <p:nvPr/>
        </p:nvSpPr>
        <p:spPr>
          <a:xfrm>
            <a:off x="228600" y="2413338"/>
            <a:ext cx="8686800" cy="3016210"/>
          </a:xfrm>
          <a:prstGeom prst="rect">
            <a:avLst/>
          </a:prstGeom>
        </p:spPr>
        <p:txBody>
          <a:bodyPr wrap="square">
            <a:spAutoFit/>
          </a:bodyPr>
          <a:lstStyle/>
          <a:p>
            <a:pPr marL="109728" indent="0">
              <a:buNone/>
            </a:pPr>
            <a:endParaRPr lang="en-US" dirty="0"/>
          </a:p>
          <a:p>
            <a:pPr marL="109728" indent="0">
              <a:buNone/>
            </a:pPr>
            <a:r>
              <a:rPr lang="en-US" sz="3200" dirty="0" err="1"/>
              <a:t>Sharee</a:t>
            </a:r>
            <a:r>
              <a:rPr lang="en-US" sz="3200" dirty="0"/>
              <a:t> M. Freeman, </a:t>
            </a:r>
            <a:r>
              <a:rPr lang="en-US" sz="3200" dirty="0" smtClean="0"/>
              <a:t>Director	  Matt Kallappa, Manager</a:t>
            </a:r>
          </a:p>
          <a:p>
            <a:pPr marL="109728" indent="0">
              <a:buNone/>
            </a:pPr>
            <a:r>
              <a:rPr lang="en-US" sz="2800" dirty="0" smtClean="0">
                <a:solidFill>
                  <a:schemeClr val="accent2"/>
                </a:solidFill>
              </a:rPr>
              <a:t>DOI Office of Self Governance	  OSG-NW Field Office</a:t>
            </a:r>
          </a:p>
          <a:p>
            <a:pPr marL="109728" indent="0">
              <a:buNone/>
            </a:pPr>
            <a:r>
              <a:rPr lang="en-US" sz="2800" dirty="0" smtClean="0">
                <a:solidFill>
                  <a:schemeClr val="accent2"/>
                </a:solidFill>
              </a:rPr>
              <a:t>1849 C St NW      			  500 W. 12</a:t>
            </a:r>
            <a:r>
              <a:rPr lang="en-US" sz="2800" baseline="30000" dirty="0" smtClean="0">
                <a:solidFill>
                  <a:schemeClr val="accent2"/>
                </a:solidFill>
              </a:rPr>
              <a:t>th</a:t>
            </a:r>
            <a:r>
              <a:rPr lang="en-US" sz="2800" dirty="0" smtClean="0">
                <a:solidFill>
                  <a:schemeClr val="accent2"/>
                </a:solidFill>
              </a:rPr>
              <a:t> St.</a:t>
            </a:r>
            <a:endParaRPr lang="en-US" sz="2800" dirty="0">
              <a:solidFill>
                <a:schemeClr val="accent2"/>
              </a:solidFill>
            </a:endParaRPr>
          </a:p>
          <a:p>
            <a:pPr marL="109728" indent="0">
              <a:buNone/>
            </a:pPr>
            <a:r>
              <a:rPr lang="en-US" sz="2800" dirty="0" smtClean="0">
                <a:solidFill>
                  <a:schemeClr val="accent2"/>
                </a:solidFill>
              </a:rPr>
              <a:t>MIB 2071				  Ste</a:t>
            </a:r>
            <a:r>
              <a:rPr lang="en-US" sz="2800" dirty="0">
                <a:solidFill>
                  <a:schemeClr val="accent2"/>
                </a:solidFill>
              </a:rPr>
              <a:t>. </a:t>
            </a:r>
            <a:r>
              <a:rPr lang="en-US" sz="2800" dirty="0" smtClean="0">
                <a:solidFill>
                  <a:schemeClr val="accent2"/>
                </a:solidFill>
              </a:rPr>
              <a:t>226</a:t>
            </a:r>
          </a:p>
          <a:p>
            <a:pPr marL="109728" indent="0">
              <a:buNone/>
            </a:pPr>
            <a:r>
              <a:rPr lang="en-US" sz="2800" dirty="0" smtClean="0">
                <a:solidFill>
                  <a:schemeClr val="accent2"/>
                </a:solidFill>
              </a:rPr>
              <a:t>Washington</a:t>
            </a:r>
            <a:r>
              <a:rPr lang="en-US" sz="2800" dirty="0">
                <a:solidFill>
                  <a:schemeClr val="accent2"/>
                </a:solidFill>
              </a:rPr>
              <a:t>, DC  </a:t>
            </a:r>
            <a:r>
              <a:rPr lang="en-US" sz="2800" dirty="0" smtClean="0">
                <a:solidFill>
                  <a:schemeClr val="accent2"/>
                </a:solidFill>
              </a:rPr>
              <a:t>20240		  Vancouver</a:t>
            </a:r>
            <a:r>
              <a:rPr lang="en-US" sz="2800" dirty="0">
                <a:solidFill>
                  <a:schemeClr val="accent2"/>
                </a:solidFill>
              </a:rPr>
              <a:t>, WA  </a:t>
            </a:r>
            <a:r>
              <a:rPr lang="en-US" sz="2800" dirty="0" smtClean="0">
                <a:solidFill>
                  <a:schemeClr val="accent2"/>
                </a:solidFill>
              </a:rPr>
              <a:t>98660</a:t>
            </a:r>
            <a:endParaRPr lang="en-US" sz="2800" dirty="0">
              <a:solidFill>
                <a:schemeClr val="accent2"/>
              </a:solidFill>
            </a:endParaRPr>
          </a:p>
          <a:p>
            <a:pPr marL="109728" indent="0">
              <a:buNone/>
            </a:pPr>
            <a:r>
              <a:rPr lang="en-US" sz="2800" dirty="0">
                <a:solidFill>
                  <a:schemeClr val="accent2"/>
                </a:solidFill>
              </a:rPr>
              <a:t>(202) </a:t>
            </a:r>
            <a:r>
              <a:rPr lang="en-US" sz="2800" dirty="0" smtClean="0">
                <a:solidFill>
                  <a:schemeClr val="accent2"/>
                </a:solidFill>
              </a:rPr>
              <a:t>219-0240	</a:t>
            </a:r>
            <a:r>
              <a:rPr lang="en-US" sz="2800" dirty="0">
                <a:solidFill>
                  <a:schemeClr val="accent2"/>
                </a:solidFill>
              </a:rPr>
              <a:t>	</a:t>
            </a:r>
            <a:r>
              <a:rPr lang="en-US" sz="2800" dirty="0" smtClean="0">
                <a:solidFill>
                  <a:schemeClr val="accent2"/>
                </a:solidFill>
              </a:rPr>
              <a:t>	  (</a:t>
            </a:r>
            <a:r>
              <a:rPr lang="en-US" sz="2800" dirty="0">
                <a:solidFill>
                  <a:schemeClr val="accent2"/>
                </a:solidFill>
              </a:rPr>
              <a:t>360) </a:t>
            </a:r>
            <a:r>
              <a:rPr lang="en-US" sz="2800" dirty="0" smtClean="0">
                <a:solidFill>
                  <a:schemeClr val="accent2"/>
                </a:solidFill>
              </a:rPr>
              <a:t>699-1007</a:t>
            </a:r>
            <a:endParaRPr lang="en-US" sz="2800" dirty="0">
              <a:solidFill>
                <a:schemeClr val="accent2"/>
              </a:solidFill>
            </a:endParaRPr>
          </a:p>
        </p:txBody>
      </p:sp>
    </p:spTree>
    <p:extLst>
      <p:ext uri="{BB962C8B-B14F-4D97-AF65-F5344CB8AC3E}">
        <p14:creationId xmlns:p14="http://schemas.microsoft.com/office/powerpoint/2010/main" val="114767954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8229600" cy="1524000"/>
          </a:xfrm>
        </p:spPr>
        <p:txBody>
          <a:bodyPr>
            <a:noAutofit/>
          </a:bodyPr>
          <a:lstStyle/>
          <a:p>
            <a:r>
              <a:rPr lang="en-US" sz="8800" dirty="0" smtClean="0"/>
              <a:t>Open discussion</a:t>
            </a:r>
            <a:endParaRPr lang="en-US" sz="8800" dirty="0"/>
          </a:p>
        </p:txBody>
      </p:sp>
      <p:pic>
        <p:nvPicPr>
          <p:cNvPr id="2058" name="Picture 10" descr="C:\Users\Matthew.Kallappa\AppData\Local\Microsoft\Windows\Temporary Internet Files\Content.IE5\BTPFLOHH\conversation-chat-IS-people[1].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95400" y="2366190"/>
            <a:ext cx="6320028" cy="420590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95344797"/>
      </p:ext>
    </p:extLst>
  </p:cSld>
  <p:clrMapOvr>
    <a:masterClrMapping/>
  </p:clrMapOvr>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TIMING" val="|0.5|4.3"/>
</p:tagLst>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Equity">
  <a:themeElements>
    <a:clrScheme name="Equity">
      <a:dk1>
        <a:sysClr val="windowText" lastClr="000000"/>
      </a:dk1>
      <a:lt1>
        <a:sysClr val="window" lastClr="FFFFFF"/>
      </a:lt1>
      <a:dk2>
        <a:srgbClr val="696464"/>
      </a:dk2>
      <a:lt2>
        <a:srgbClr val="E9E5DC"/>
      </a:lt2>
      <a:accent1>
        <a:srgbClr val="D34817"/>
      </a:accent1>
      <a:accent2>
        <a:srgbClr val="9B2D1F"/>
      </a:accent2>
      <a:accent3>
        <a:srgbClr val="A28E6A"/>
      </a:accent3>
      <a:accent4>
        <a:srgbClr val="956251"/>
      </a:accent4>
      <a:accent5>
        <a:srgbClr val="918485"/>
      </a:accent5>
      <a:accent6>
        <a:srgbClr val="855D5D"/>
      </a:accent6>
      <a:hlink>
        <a:srgbClr val="CC9900"/>
      </a:hlink>
      <a:folHlink>
        <a:srgbClr val="96A9A9"/>
      </a:folHlink>
    </a:clrScheme>
    <a:fontScheme name="Equity">
      <a:majorFont>
        <a:latin typeface="Franklin Gothic Book"/>
        <a:ea typeface=""/>
        <a:cs typeface=""/>
        <a:font script="Grek" typeface="Calibri"/>
        <a:font script="Cyrl" typeface="Calibri"/>
        <a:font script="Jpan" typeface="HGｺﾞｼｯｸM"/>
        <a:font script="Hang" typeface="바탕"/>
        <a:font script="Hans" typeface="幼圆"/>
        <a:font script="Hant" typeface="微軟正黑體"/>
        <a:font script="Arab" typeface="Tahoma"/>
        <a:font script="Hebr" typeface="Aharoni"/>
        <a:font script="Thai" typeface="Lily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Perpetua"/>
        <a:ea typeface=""/>
        <a:cs typeface=""/>
        <a:font script="Grek" typeface="Cambria"/>
        <a:font script="Cyrl" typeface="Cambria"/>
        <a:font script="Jpan" typeface="HG創英ﾌﾟﾚｾﾞﾝｽEB"/>
        <a:font script="Hang" typeface="맑은 고딕"/>
        <a:font script="Hans" typeface="宋体"/>
        <a:font script="Hant" typeface="新細明體"/>
        <a:font script="Arab" typeface="Times New Roman"/>
        <a:font script="Hebr" typeface="Aharoni"/>
        <a:font script="Thai" typeface="EucrosiaUPC"/>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Equity">
      <a:fillStyleLst>
        <a:solidFill>
          <a:schemeClr val="phClr"/>
        </a:solidFill>
        <a:blipFill>
          <a:blip xmlns:r="http://schemas.openxmlformats.org/officeDocument/2006/relationships" r:embed="rId1">
            <a:duotone>
              <a:schemeClr val="phClr">
                <a:tint val="30000"/>
                <a:satMod val="300000"/>
              </a:schemeClr>
              <a:schemeClr val="phClr">
                <a:tint val="40000"/>
                <a:satMod val="200000"/>
              </a:schemeClr>
            </a:duotone>
          </a:blip>
          <a:tile tx="0" ty="0" sx="70000" sy="70000" flip="none" algn="ctr"/>
        </a:blipFill>
        <a:blipFill>
          <a:blip xmlns:r="http://schemas.openxmlformats.org/officeDocument/2006/relationships" r:embed="rId1">
            <a:duotone>
              <a:schemeClr val="phClr">
                <a:shade val="22000"/>
                <a:satMod val="160000"/>
              </a:schemeClr>
              <a:schemeClr val="phClr">
                <a:shade val="45000"/>
                <a:satMod val="100000"/>
              </a:schemeClr>
            </a:duotone>
          </a:blip>
          <a:tile tx="0" ty="0" sx="65000" sy="65000" flip="none" algn="ctr"/>
        </a:blipFill>
      </a:fillStyleLst>
      <a:lnStyleLst>
        <a:ln w="9525" cap="flat" cmpd="sng" algn="ctr">
          <a:solidFill>
            <a:schemeClr val="phClr">
              <a:shade val="60000"/>
              <a:satMod val="110000"/>
            </a:schemeClr>
          </a:solidFill>
          <a:prstDash val="solid"/>
        </a:ln>
        <a:ln w="12700" cap="flat" cmpd="sng" algn="ctr">
          <a:solidFill>
            <a:schemeClr val="phClr"/>
          </a:solidFill>
          <a:prstDash val="solid"/>
        </a:ln>
        <a:ln w="38100" cap="flat" cmpd="sng" algn="ctr">
          <a:solidFill>
            <a:schemeClr val="phClr"/>
          </a:solidFill>
          <a:prstDash val="solid"/>
        </a:ln>
      </a:lnStyleLst>
      <a:effectStyleLst>
        <a:effectStyle>
          <a:effectLst>
            <a:outerShdw blurRad="38100" dist="25400" dir="5400000" algn="t" rotWithShape="0">
              <a:srgbClr val="000000">
                <a:alpha val="50000"/>
              </a:srgbClr>
            </a:outerShdw>
          </a:effectLst>
        </a:effectStyle>
        <a:effectStyle>
          <a:effectLst>
            <a:outerShdw blurRad="38100" dist="25400" dir="5400000" algn="t" rotWithShape="0">
              <a:srgbClr val="000000">
                <a:alpha val="50000"/>
              </a:srgbClr>
            </a:outerShdw>
          </a:effectLst>
        </a:effectStyle>
        <a:effectStyle>
          <a:effectLst>
            <a:outerShdw blurRad="50800" dist="50800" dir="5400000" algn="t" rotWithShape="0">
              <a:srgbClr val="000000">
                <a:alpha val="60000"/>
              </a:srgbClr>
            </a:outerShdw>
          </a:effectLst>
          <a:scene3d>
            <a:camera prst="isometricBottomUp" fov="0">
              <a:rot lat="0" lon="0" rev="0"/>
            </a:camera>
            <a:lightRig rig="soft" dir="b">
              <a:rot lat="0" lon="0" rev="9000000"/>
            </a:lightRig>
          </a:scene3d>
          <a:sp3d contourW="35000" prstMaterial="matte">
            <a:bevelT w="45000" h="38100" prst="convex"/>
            <a:contourClr>
              <a:schemeClr val="phClr">
                <a:tint val="10000"/>
                <a:satMod val="130000"/>
              </a:schemeClr>
            </a:contourClr>
          </a:sp3d>
        </a:effectStyle>
      </a:effectStyleLst>
      <a:bgFillStyleLst>
        <a:solidFill>
          <a:schemeClr val="phClr"/>
        </a:solidFill>
        <a:gradFill rotWithShape="1">
          <a:gsLst>
            <a:gs pos="0">
              <a:schemeClr val="phClr">
                <a:shade val="40000"/>
                <a:satMod val="165000"/>
              </a:schemeClr>
            </a:gs>
            <a:gs pos="50000">
              <a:schemeClr val="phClr">
                <a:shade val="80000"/>
                <a:satMod val="155000"/>
              </a:schemeClr>
            </a:gs>
            <a:gs pos="100000">
              <a:schemeClr val="phClr">
                <a:tint val="95000"/>
                <a:satMod val="200000"/>
              </a:schemeClr>
            </a:gs>
          </a:gsLst>
          <a:lin ang="16200000" scaled="1"/>
        </a:gradFill>
        <a:blipFill>
          <a:blip xmlns:r="http://schemas.openxmlformats.org/officeDocument/2006/relationships" r:embed="rId1">
            <a:duotone>
              <a:schemeClr val="phClr">
                <a:tint val="95000"/>
                <a:satMod val="200000"/>
              </a:schemeClr>
              <a:schemeClr val="phClr">
                <a:shade val="80000"/>
                <a:satMod val="100000"/>
              </a:schemeClr>
            </a:duotone>
          </a:blip>
          <a:tile tx="0" ty="0" sx="55000" sy="55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99136148F2F6934AAC2E87DB64F2BD49" ma:contentTypeVersion="0" ma:contentTypeDescription="Create a new document." ma:contentTypeScope="" ma:versionID="a5494e5494adcd5267841429eb6b4f71">
  <xsd:schema xmlns:xsd="http://www.w3.org/2001/XMLSchema" xmlns:xs="http://www.w3.org/2001/XMLSchema" xmlns:p="http://schemas.microsoft.com/office/2006/metadata/properties" targetNamespace="http://schemas.microsoft.com/office/2006/metadata/properties" ma:root="true" ma:fieldsID="c64490b4aec6201516c3a874156f37b2">
    <xsd:element name="properties">
      <xsd:complexType>
        <xsd:sequence>
          <xsd:element name="documentManagement">
            <xsd:complexType>
              <xsd:all/>
            </xsd:complexType>
          </xsd:element>
        </xsd:sequence>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B726BA7B-9A0D-4FBF-8D35-D4DA4341D2F1}">
  <ds:schemaRefs>
    <ds:schemaRef ds:uri="http://purl.org/dc/terms/"/>
    <ds:schemaRef ds:uri="http://purl.org/dc/dcmitype/"/>
    <ds:schemaRef ds:uri="http://www.w3.org/XML/1998/namespace"/>
    <ds:schemaRef ds:uri="http://schemas.openxmlformats.org/package/2006/metadata/core-properties"/>
    <ds:schemaRef ds:uri="http://schemas.microsoft.com/office/2006/documentManagement/types"/>
    <ds:schemaRef ds:uri="http://schemas.microsoft.com/office/infopath/2007/PartnerControls"/>
    <ds:schemaRef ds:uri="http://schemas.microsoft.com/office/2006/metadata/properties"/>
    <ds:schemaRef ds:uri="http://purl.org/dc/elements/1.1/"/>
  </ds:schemaRefs>
</ds:datastoreItem>
</file>

<file path=customXml/itemProps2.xml><?xml version="1.0" encoding="utf-8"?>
<ds:datastoreItem xmlns:ds="http://schemas.openxmlformats.org/officeDocument/2006/customXml" ds:itemID="{25F6F136-5C8C-45B4-8C2B-83E9F1629A6C}">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openxmlformats.org/package/2006/metadata/core-properties"/>
    <ds:schemaRef ds:uri="http://purl.org/dc/elements/1.1/"/>
    <ds:schemaRef ds:uri="http://purl.org/dc/terms/"/>
    <ds:schemaRef ds:uri="http://schemas.microsoft.com/internal/obd"/>
    <ds:schemaRef ds:uri="http://schemas.microsoft.com/office/infopath/2007/PartnerControls"/>
  </ds:schemaRefs>
</ds:datastoreItem>
</file>

<file path=customXml/itemProps3.xml><?xml version="1.0" encoding="utf-8"?>
<ds:datastoreItem xmlns:ds="http://schemas.openxmlformats.org/officeDocument/2006/customXml" ds:itemID="{EACE1F4B-50BF-41CB-826D-86CC32EF5004}">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Equity</Template>
  <TotalTime>6502</TotalTime>
  <Words>3766</Words>
  <Application>Microsoft Office PowerPoint</Application>
  <PresentationFormat>On-screen Show (4:3)</PresentationFormat>
  <Paragraphs>770</Paragraphs>
  <Slides>112</Slides>
  <Notes>49</Notes>
  <HiddenSlides>1</HiddenSlides>
  <MMClips>0</MMClips>
  <ScaleCrop>false</ScaleCrop>
  <HeadingPairs>
    <vt:vector size="4" baseType="variant">
      <vt:variant>
        <vt:lpstr>Theme</vt:lpstr>
      </vt:variant>
      <vt:variant>
        <vt:i4>2</vt:i4>
      </vt:variant>
      <vt:variant>
        <vt:lpstr>Slide Titles</vt:lpstr>
      </vt:variant>
      <vt:variant>
        <vt:i4>112</vt:i4>
      </vt:variant>
    </vt:vector>
  </HeadingPairs>
  <TitlesOfParts>
    <vt:vector size="114" baseType="lpstr">
      <vt:lpstr>Equity</vt:lpstr>
      <vt:lpstr>Office Theme</vt:lpstr>
      <vt:lpstr>DOI Self Governance Orientation</vt:lpstr>
      <vt:lpstr>Housekeeping</vt:lpstr>
      <vt:lpstr>DOI Self Governance Orientation</vt:lpstr>
      <vt:lpstr>Indian Affairs  Fed-Speak</vt:lpstr>
      <vt:lpstr>DOI Self Governance Orientation</vt:lpstr>
      <vt:lpstr>PowerPoint Presentation</vt:lpstr>
      <vt:lpstr>PowerPoint Presentation</vt:lpstr>
      <vt:lpstr>PowerPoint Presentation</vt:lpstr>
      <vt:lpstr>DOI Self Governance Orientation</vt:lpstr>
      <vt:lpstr>PowerPoint Presentation</vt:lpstr>
      <vt:lpstr>Number of SG Tribes (285) by Region (10)</vt:lpstr>
      <vt:lpstr>New SG Tribes for 2019</vt:lpstr>
      <vt:lpstr>PowerPoint Presentation</vt:lpstr>
      <vt:lpstr>PowerPoint Presentation</vt:lpstr>
      <vt:lpstr>PowerPoint Presentation</vt:lpstr>
      <vt:lpstr>PowerPoint Presentation</vt:lpstr>
      <vt:lpstr>Self Governance Beginnings</vt:lpstr>
      <vt:lpstr>Foundational Legislation</vt:lpstr>
      <vt:lpstr>Indian Self Determination and Education Assistance Act of P.L. 93-638 (1975)</vt:lpstr>
      <vt:lpstr>Indian Self Determination and Education Assistance Act of P.L. 93-638</vt:lpstr>
      <vt:lpstr>25 CFR Part 1000 Tribal Self Governance – Final Rule</vt:lpstr>
      <vt:lpstr>DOI Self Governance Orientation</vt:lpstr>
      <vt:lpstr>Application Process</vt:lpstr>
      <vt:lpstr>Application Process</vt:lpstr>
      <vt:lpstr>Application Process</vt:lpstr>
      <vt:lpstr>Application Process</vt:lpstr>
      <vt:lpstr>Financial Stability &amp; Financial Management Capability</vt:lpstr>
      <vt:lpstr>Financial Stability &amp; Financial Management Capability</vt:lpstr>
      <vt:lpstr>PowerPoint Presentation</vt:lpstr>
      <vt:lpstr>Entering Self Governance</vt:lpstr>
      <vt:lpstr>Self Evaluation Checklist</vt:lpstr>
      <vt:lpstr>PowerPoint Presentation</vt:lpstr>
      <vt:lpstr>PLANNING, PLANNING, PLANNING</vt:lpstr>
      <vt:lpstr>PLANNING REPORT REVELATIONS</vt:lpstr>
      <vt:lpstr>PowerPoint Presentation</vt:lpstr>
      <vt:lpstr>VISION</vt:lpstr>
      <vt:lpstr>Self Governance Team</vt:lpstr>
      <vt:lpstr>YDSP’s Self Evaluation Process </vt:lpstr>
      <vt:lpstr> BACKGROUND</vt:lpstr>
      <vt:lpstr>Self Evaluation Checklist</vt:lpstr>
      <vt:lpstr>PowerPoint Presentation</vt:lpstr>
      <vt:lpstr>INTERNAL CONTROLS</vt:lpstr>
      <vt:lpstr>PowerPoint Presentation</vt:lpstr>
      <vt:lpstr>YDSP SELF MONITORING PROGRAM</vt:lpstr>
      <vt:lpstr>  </vt:lpstr>
      <vt:lpstr>  SELF MONITORING PLAN ELEMENTS</vt:lpstr>
      <vt:lpstr>DATA MANAGEMENT</vt:lpstr>
      <vt:lpstr>PERFORMANCE MEASURES / MINIMUM DATA COLLECTION2016_TribalDataRequestForm.doc</vt:lpstr>
      <vt:lpstr>PERFORMANCE MEASURES / MINIMUM DATA COLLECTION DCD_Qtrly_Stats 2018.xlsx</vt:lpstr>
      <vt:lpstr>COMMUNITY SOCIOECONOMIC PROFILE</vt:lpstr>
      <vt:lpstr>PLANNING, PLANNING, PLANNING</vt:lpstr>
      <vt:lpstr>PLANNING REPORT REVELATIONS</vt:lpstr>
      <vt:lpstr>PowerPoint Presentation</vt:lpstr>
      <vt:lpstr>VISION</vt:lpstr>
      <vt:lpstr>Self Governance Team</vt:lpstr>
      <vt:lpstr>YDSP’s Self Evaluation Process </vt:lpstr>
      <vt:lpstr>PLANNING REPORT OUTCOMES</vt:lpstr>
      <vt:lpstr>DOI Self Governance Orientation</vt:lpstr>
      <vt:lpstr>Negotiation Overview</vt:lpstr>
      <vt:lpstr>Negotiation Process</vt:lpstr>
      <vt:lpstr>Negotiation Process</vt:lpstr>
      <vt:lpstr>Negotiation Process</vt:lpstr>
      <vt:lpstr>Negotiation Process</vt:lpstr>
      <vt:lpstr>DOI Self Governance Orientation</vt:lpstr>
      <vt:lpstr>Self Governance Compact</vt:lpstr>
      <vt:lpstr>Self Governance Compact - Trust Evaluations</vt:lpstr>
      <vt:lpstr>Self Governance Compact – Trust Evaluations</vt:lpstr>
      <vt:lpstr>Annual Funding Agreement (AFA)</vt:lpstr>
      <vt:lpstr>Annual Funding Agreements (AFAs)</vt:lpstr>
      <vt:lpstr>Multi-Year Agreement (MFA)</vt:lpstr>
      <vt:lpstr>Reprogramming Request Worksheet</vt:lpstr>
      <vt:lpstr>Worksheets / Reprogramming Requests / Funding Agreement Online</vt:lpstr>
      <vt:lpstr>DOI Self Governance Orientation</vt:lpstr>
      <vt:lpstr>Federal Law…</vt:lpstr>
      <vt:lpstr>…and Regulations</vt:lpstr>
      <vt:lpstr>OSG Negotiation Guidance</vt:lpstr>
      <vt:lpstr>OSG Negotiation Guidance</vt:lpstr>
      <vt:lpstr>OSG Negotiation Guidance</vt:lpstr>
      <vt:lpstr>Green Book (President’s BIA Budget Request to Congress)</vt:lpstr>
      <vt:lpstr>Green Book (President’s BIA Budget Request to Congress)</vt:lpstr>
      <vt:lpstr>DOI Self Governance Orientation</vt:lpstr>
      <vt:lpstr>Finance Overview</vt:lpstr>
      <vt:lpstr>Funding Distributions</vt:lpstr>
      <vt:lpstr>Self Governance Database Website www.osgdb.org</vt:lpstr>
      <vt:lpstr>Authority to Obligate (ATO)</vt:lpstr>
      <vt:lpstr>SGDB Reports</vt:lpstr>
      <vt:lpstr>Support Assistance Northwest Field Office (NWFO)</vt:lpstr>
      <vt:lpstr>Additional Finance Sessions</vt:lpstr>
      <vt:lpstr>Self Governance Finance</vt:lpstr>
      <vt:lpstr>Self Governance Finance 1-1 Training</vt:lpstr>
      <vt:lpstr>DOI Self Governance Orientation</vt:lpstr>
      <vt:lpstr>YDSP—Journey to Self Governance</vt:lpstr>
      <vt:lpstr>  Meet the Tiguas</vt:lpstr>
      <vt:lpstr>  Meet the Tiguas</vt:lpstr>
      <vt:lpstr>  Why Self Governance for YDSP?</vt:lpstr>
      <vt:lpstr>  Why Self Governance for YDSP?</vt:lpstr>
      <vt:lpstr>YDS Self Governance Transition Timeline</vt:lpstr>
      <vt:lpstr>  YDSP Becomes Self Governance Tribe</vt:lpstr>
      <vt:lpstr>Self Governance Changes</vt:lpstr>
      <vt:lpstr>Self Governance Expectations</vt:lpstr>
      <vt:lpstr>Lessons Learned</vt:lpstr>
      <vt:lpstr>PowerPoint Presentation</vt:lpstr>
      <vt:lpstr>COMMUNICATE, COMMUNICATE, COMMUNICATE</vt:lpstr>
      <vt:lpstr>DOI Self Governance Orientation</vt:lpstr>
      <vt:lpstr>What Can Tribes Expect From OSG?</vt:lpstr>
      <vt:lpstr>What Can Tribes Expect From OSG?</vt:lpstr>
      <vt:lpstr>What Can Tribes Expect From OSG?</vt:lpstr>
      <vt:lpstr>I Used to Work With __________ at BIA, Now Who Do I Work With at OSG?</vt:lpstr>
      <vt:lpstr>I Used to Work With __________ at BIA, Now Who Do I Work With at OSG?</vt:lpstr>
      <vt:lpstr>Visit the OSG Website</vt:lpstr>
      <vt:lpstr>Thank you! Please get in touch!</vt:lpstr>
      <vt:lpstr>Open discussion</vt:lpstr>
    </vt:vector>
  </TitlesOfParts>
  <Company>Bureau of Indian Affairs</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Selected Legislative Foundation of the Self Governance Program</dc:title>
  <dc:creator>Kallappa, Matthew</dc:creator>
  <cp:lastModifiedBy>Hanvey, Vickie Linn</cp:lastModifiedBy>
  <cp:revision>369</cp:revision>
  <cp:lastPrinted>2017-04-14T19:03:26Z</cp:lastPrinted>
  <dcterms:created xsi:type="dcterms:W3CDTF">2015-01-29T22:13:25Z</dcterms:created>
  <dcterms:modified xsi:type="dcterms:W3CDTF">2018-04-20T15:46:44Z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0x01010099136148F2F6934AAC2E87DB64F2BD49</vt:lpwstr>
  </property>
</Properties>
</file>