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4"/>
  </p:sldMasterIdLst>
  <p:notesMasterIdLst>
    <p:notesMasterId r:id="rId19"/>
  </p:notesMasterIdLst>
  <p:handoutMasterIdLst>
    <p:handoutMasterId r:id="rId20"/>
  </p:handoutMasterIdLst>
  <p:sldIdLst>
    <p:sldId id="653" r:id="rId5"/>
    <p:sldId id="877" r:id="rId6"/>
    <p:sldId id="777" r:id="rId7"/>
    <p:sldId id="879" r:id="rId8"/>
    <p:sldId id="672" r:id="rId9"/>
    <p:sldId id="834" r:id="rId10"/>
    <p:sldId id="677" r:id="rId11"/>
    <p:sldId id="678" r:id="rId12"/>
    <p:sldId id="843" r:id="rId13"/>
    <p:sldId id="846" r:id="rId14"/>
    <p:sldId id="870" r:id="rId15"/>
    <p:sldId id="848" r:id="rId16"/>
    <p:sldId id="828" r:id="rId17"/>
    <p:sldId id="722" r:id="rId18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p, Robert A" initials="LRA" lastIdx="0" clrIdx="0">
    <p:extLst>
      <p:ext uri="{19B8F6BF-5375-455C-9EA6-DF929625EA0E}">
        <p15:presenceInfo xmlns:p15="http://schemas.microsoft.com/office/powerpoint/2012/main" userId="S-1-5-21-746137067-1677128483-1177238915-296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412"/>
    <a:srgbClr val="575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7269" autoAdjust="0"/>
    <p:restoredTop sz="91335" autoAdjust="0"/>
  </p:normalViewPr>
  <p:slideViewPr>
    <p:cSldViewPr>
      <p:cViewPr varScale="1">
        <p:scale>
          <a:sx n="105" d="100"/>
          <a:sy n="105" d="100"/>
        </p:scale>
        <p:origin x="141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355"/>
      </p:cViewPr>
      <p:guideLst>
        <p:guide orient="horz" pos="3024"/>
        <p:guide pos="230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285" tIns="46643" rIns="93285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285" tIns="46643" rIns="93285" bIns="46643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285" tIns="46643" rIns="93285" bIns="46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3285" tIns="46643" rIns="93285" bIns="46643" rtlCol="0" anchor="b"/>
          <a:lstStyle>
            <a:lvl1pPr algn="r">
              <a:defRPr sz="1200"/>
            </a:lvl1pPr>
          </a:lstStyle>
          <a:p>
            <a:fld id="{77241AA6-C86F-4846-9F0B-1A530C81C9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7863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4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1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FFE3E5C-CF4D-4EFA-AF89-E067B08F2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483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83BFF-60FF-4965-949C-84C64D638CB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808" y="4420595"/>
            <a:ext cx="5151493" cy="4188172"/>
          </a:xfrm>
          <a:noFill/>
          <a:ln/>
        </p:spPr>
        <p:txBody>
          <a:bodyPr lIns="93915" tIns="46959" rIns="93915" bIns="46959"/>
          <a:lstStyle/>
          <a:p>
            <a:pPr eaLnBrk="1" hangingPunct="1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864"/>
            <a:r>
              <a:rPr lang="en-US" dirty="0"/>
              <a:t>Title VI Loan Guarantee Program Training for Lenders and Tribes</a:t>
            </a:r>
          </a:p>
        </p:txBody>
      </p:sp>
      <p:sp>
        <p:nvSpPr>
          <p:cNvPr id="12902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3864"/>
            <a:r>
              <a:rPr lang="en-US" dirty="0"/>
              <a:t>Page (#)</a:t>
            </a:r>
          </a:p>
        </p:txBody>
      </p:sp>
      <p:sp>
        <p:nvSpPr>
          <p:cNvPr id="1290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864"/>
            <a:fld id="{3FB9C201-0EB3-49DE-8564-CCA041E79A9A}" type="slidenum">
              <a:rPr lang="en-US" smtClean="0"/>
              <a:pPr defTabSz="923864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766"/>
            <a:r>
              <a:rPr lang="en-US" dirty="0"/>
              <a:t>Title VI Loan Guarantee Program Training for Lenders and Tribes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3766"/>
            <a:r>
              <a:rPr lang="en-US" dirty="0"/>
              <a:t>Page (#)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766"/>
            <a:fld id="{62702A2D-DA7A-46C1-BF51-9C31010D0348}" type="slidenum">
              <a:rPr lang="en-US" smtClean="0"/>
              <a:pPr defTabSz="923766"/>
              <a:t>2</a:t>
            </a:fld>
            <a:endParaRPr lang="en-US" dirty="0"/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42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766"/>
            <a:r>
              <a:rPr lang="en-US" dirty="0"/>
              <a:t>Title VI Loan Guarantee Program Training for Lenders and Tribes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3766"/>
            <a:r>
              <a:rPr lang="en-US" dirty="0"/>
              <a:t>Page (#)</a:t>
            </a: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766"/>
            <a:fld id="{9C05FE29-0A47-4D54-9DCF-A00995651D08}" type="slidenum">
              <a:rPr lang="en-US" smtClean="0"/>
              <a:pPr defTabSz="923766"/>
              <a:t>5</a:t>
            </a:fld>
            <a:endParaRPr lang="en-US" dirty="0"/>
          </a:p>
        </p:txBody>
      </p:sp>
      <p:sp>
        <p:nvSpPr>
          <p:cNvPr id="86021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368" tIns="46185" rIns="92368" bIns="4618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23766"/>
            <a:r>
              <a:rPr lang="en-US" dirty="0"/>
              <a:t>Title VI Loan Guarantee Program Training for Lenders and Tribes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23766"/>
            <a:r>
              <a:rPr lang="en-US" dirty="0"/>
              <a:t>Page (#)</a:t>
            </a: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766"/>
            <a:fld id="{545B5257-6FCA-4811-B09E-EBA72360DBBD}" type="slidenum">
              <a:rPr lang="en-US" smtClean="0"/>
              <a:pPr defTabSz="923766"/>
              <a:t>6</a:t>
            </a:fld>
            <a:endParaRPr lang="en-US" dirty="0"/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372" tIns="46187" rIns="92372" bIns="4618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76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FE3E5C-CF4D-4EFA-AF89-E067B08F26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01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FE3E5C-CF4D-4EFA-AF89-E067B08F26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70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FE3E5C-CF4D-4EFA-AF89-E067B08F26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04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FE3E5C-CF4D-4EFA-AF89-E067B08F26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55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FE3E5C-CF4D-4EFA-AF89-E067B08F263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37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105AB-691F-425F-86D5-BF2A8E01EF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D8326-EAEF-4DF3-890A-6A32FD44CE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366A8-B78E-468C-AC23-896428BFD6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7B26A-2B77-4A7A-915D-66FD84672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D773E-86C9-46BB-869E-91D219E57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51767-6C54-478B-9E2F-E0FC987E52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8E90-70A2-461B-A72A-79116430D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D7D2-9389-4A63-B83A-96BE0EE50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585BA-F68A-4AA5-8275-E41F8B0E55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C5928-A067-40D0-9B3F-106D64514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1163A-E818-4398-94E9-1151C763A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2">
                <a:lumMod val="75000"/>
              </a:schemeClr>
            </a:gs>
            <a:gs pos="5000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426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6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6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6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6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6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6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6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6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7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427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27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27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27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27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91A030-4004-48B5-B549-325FB2C60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2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0"/>
            <a:ext cx="9144000" cy="2514600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TITLE VI</a:t>
            </a:r>
          </a:p>
          <a:p>
            <a:r>
              <a:rPr lang="en-US" sz="4400" b="1" dirty="0">
                <a:solidFill>
                  <a:schemeClr val="tx2"/>
                </a:solidFill>
              </a:rPr>
              <a:t>LOAN GUARANTEE PROGAM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33401"/>
            <a:ext cx="4343400" cy="914399"/>
          </a:xfrm>
        </p:spPr>
        <p:txBody>
          <a:bodyPr anchorCtr="0">
            <a:normAutofit/>
          </a:bodyPr>
          <a:lstStyle/>
          <a:p>
            <a:pPr algn="ctr" eaLnBrk="1" hangingPunct="1">
              <a:defRPr/>
            </a:pPr>
            <a:endParaRPr lang="en-US" sz="4400" b="1" dirty="0">
              <a:latin typeface="+mn-lt"/>
            </a:endParaRPr>
          </a:p>
        </p:txBody>
      </p:sp>
      <p:pic>
        <p:nvPicPr>
          <p:cNvPr id="5" name="Picture 5" descr="onap logo 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0050"/>
            <a:ext cx="9144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udseal go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400050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105AB-691F-425F-86D5-BF2A8E01EFB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56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dirty="0"/>
              <a:t>General Checklist</a:t>
            </a:r>
            <a:br>
              <a:rPr lang="en-US" sz="4000" dirty="0"/>
            </a:br>
            <a:r>
              <a:rPr lang="en-US" sz="4000" dirty="0"/>
              <a:t>PLA &amp; Firm Commitment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006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en-US" b="0" dirty="0"/>
              <a:t> </a:t>
            </a:r>
            <a:r>
              <a:rPr lang="en-US" sz="8000" b="0" dirty="0"/>
              <a:t>Cover Letter - Summary of vision &amp; project </a:t>
            </a:r>
          </a:p>
          <a:p>
            <a:pPr marL="514350" indent="-514350">
              <a:buNone/>
            </a:pPr>
            <a:endParaRPr lang="en-US" sz="6700" b="0" dirty="0"/>
          </a:p>
          <a:p>
            <a:pPr marL="457200" indent="-457200">
              <a:buNone/>
            </a:pPr>
            <a:r>
              <a:rPr lang="en-US" sz="7500" b="0" dirty="0"/>
              <a:t>1.  Project Overview</a:t>
            </a:r>
          </a:p>
          <a:p>
            <a:pPr lvl="1"/>
            <a:r>
              <a:rPr lang="en-US" sz="7000" dirty="0"/>
              <a:t>Tribal support </a:t>
            </a:r>
          </a:p>
          <a:p>
            <a:pPr lvl="1"/>
            <a:r>
              <a:rPr lang="en-US" sz="7000" b="0" dirty="0"/>
              <a:t>Primary contacts</a:t>
            </a:r>
          </a:p>
          <a:p>
            <a:pPr lvl="1"/>
            <a:r>
              <a:rPr lang="en-US" sz="7000" b="0" dirty="0"/>
              <a:t>Description of project</a:t>
            </a:r>
          </a:p>
          <a:p>
            <a:pPr lvl="1"/>
            <a:r>
              <a:rPr lang="en-US" sz="7000" b="1" dirty="0"/>
              <a:t>Implementation plan </a:t>
            </a:r>
            <a:r>
              <a:rPr lang="en-US" sz="7000" b="0" dirty="0"/>
              <a:t>(Title VI Loan Amount)</a:t>
            </a:r>
          </a:p>
          <a:p>
            <a:pPr lvl="1"/>
            <a:r>
              <a:rPr lang="en-US" sz="7000" dirty="0"/>
              <a:t>Population to be served  </a:t>
            </a:r>
            <a:r>
              <a:rPr lang="en-US" sz="7000" b="0" dirty="0"/>
              <a:t>Location of </a:t>
            </a:r>
            <a:r>
              <a:rPr lang="en-US" sz="7000" dirty="0"/>
              <a:t>project - </a:t>
            </a:r>
            <a:r>
              <a:rPr lang="en-US" sz="7000" b="0" dirty="0"/>
              <a:t>site specific  </a:t>
            </a:r>
          </a:p>
          <a:p>
            <a:pPr lvl="1"/>
            <a:r>
              <a:rPr lang="en-US" sz="7000" dirty="0"/>
              <a:t>Site control  </a:t>
            </a:r>
            <a:endParaRPr lang="en-US" sz="7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74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A58C5-DA46-4C49-82BE-83AA21CE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2000"/>
          </a:xfrm>
        </p:spPr>
        <p:txBody>
          <a:bodyPr/>
          <a:lstStyle/>
          <a:p>
            <a:r>
              <a:rPr lang="en-US" sz="4000" dirty="0"/>
              <a:t>Title VI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76A9D-6F45-40AD-BC15-5DDBA0E9B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Alignment of Costs and Sources of Funds</a:t>
            </a:r>
          </a:p>
          <a:p>
            <a:pPr lvl="1"/>
            <a:r>
              <a:rPr lang="en-US" dirty="0"/>
              <a:t>Itemized project cost</a:t>
            </a:r>
          </a:p>
          <a:p>
            <a:pPr lvl="1"/>
            <a:r>
              <a:rPr lang="en-US" dirty="0"/>
              <a:t>Sources and uses of funds</a:t>
            </a:r>
          </a:p>
          <a:p>
            <a:pPr lvl="1"/>
            <a:r>
              <a:rPr lang="en-US" dirty="0"/>
              <a:t>Documentation of sources of funds that are not IHBG of CDBG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3. Operating Income and Expense </a:t>
            </a:r>
          </a:p>
          <a:p>
            <a:pPr lvl="1"/>
            <a:r>
              <a:rPr lang="en-US" dirty="0"/>
              <a:t>Projected income</a:t>
            </a:r>
          </a:p>
          <a:p>
            <a:pPr lvl="1"/>
            <a:r>
              <a:rPr lang="en-US" dirty="0"/>
              <a:t>Itemized expenses</a:t>
            </a:r>
          </a:p>
          <a:p>
            <a:pPr lvl="1"/>
            <a:r>
              <a:rPr lang="en-US" dirty="0"/>
              <a:t>Operating subsidies and 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7A457-24D4-4495-9888-E941E53A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4000" dirty="0"/>
              <a:t>Title VI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953000"/>
          </a:xfrm>
        </p:spPr>
        <p:txBody>
          <a:bodyPr/>
          <a:lstStyle/>
          <a:p>
            <a:pPr>
              <a:buNone/>
            </a:pPr>
            <a:r>
              <a:rPr lang="en-US" dirty="0"/>
              <a:t>4. Title VI Loan Details</a:t>
            </a:r>
          </a:p>
          <a:p>
            <a:pPr lvl="1"/>
            <a:r>
              <a:rPr lang="en-US" sz="2400" dirty="0"/>
              <a:t>Lender contact information (if applicable) </a:t>
            </a:r>
          </a:p>
          <a:p>
            <a:pPr lvl="1"/>
            <a:r>
              <a:rPr lang="en-US" sz="2400" dirty="0"/>
              <a:t>Terms and conditions of loan</a:t>
            </a:r>
          </a:p>
          <a:p>
            <a:pPr lvl="1"/>
            <a:r>
              <a:rPr lang="en-US" sz="2400" dirty="0"/>
              <a:t>Borrower’s credit report  (from lender)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Assistance available from HUD’s ONAP Area Office and Office of Loan Guarantee</a:t>
            </a:r>
          </a:p>
          <a:p>
            <a:pPr marL="457200" lvl="1" indent="0">
              <a:buNone/>
            </a:pPr>
            <a:endParaRPr lang="en-US" sz="1400" dirty="0"/>
          </a:p>
          <a:p>
            <a:pPr marL="400050" lvl="1" indent="0">
              <a:buNone/>
            </a:pPr>
            <a:endParaRPr lang="en-US" sz="2400" dirty="0"/>
          </a:p>
          <a:p>
            <a:pPr lvl="1">
              <a:buNone/>
            </a:pPr>
            <a:endParaRPr lang="en-US" sz="1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Ysleta del Sur Pueblo</a:t>
            </a:r>
            <a:endParaRPr lang="en-US" sz="3800" dirty="0"/>
          </a:p>
        </p:txBody>
      </p:sp>
      <p:pic>
        <p:nvPicPr>
          <p:cNvPr id="8198" name="Picture 6" descr="J:\PIH-ONAP\LOAN GUARANTEE Programs\Pictures\Ysleta del sur Pueblo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295400"/>
            <a:ext cx="7874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44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629400" cy="1143000"/>
          </a:xfrm>
        </p:spPr>
        <p:txBody>
          <a:bodyPr/>
          <a:lstStyle/>
          <a:p>
            <a:r>
              <a:rPr lang="en-US" dirty="0"/>
              <a:t>Contact Information</a:t>
            </a:r>
            <a:r>
              <a:rPr lang="en-US" sz="3200" dirty="0"/>
              <a:t> 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2600" b="1" dirty="0"/>
              <a:t>Robert Lamp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600" b="1" dirty="0"/>
              <a:t>Loan Guarantee Specialist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600" b="0" dirty="0"/>
              <a:t>Office of Loan Guarantee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600" b="0" dirty="0"/>
              <a:t>U.S. Dept. Housing &amp; Urban Development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600" b="0" dirty="0"/>
              <a:t>451 7</a:t>
            </a:r>
            <a:r>
              <a:rPr lang="en-US" sz="2600" b="0" baseline="30000" dirty="0"/>
              <a:t>th</a:t>
            </a:r>
            <a:r>
              <a:rPr lang="en-US" sz="2600" b="0" dirty="0"/>
              <a:t> Street SW, Room 4108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600" b="0" dirty="0"/>
              <a:t>Washington, DC 20410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600" b="0" dirty="0"/>
              <a:t>202-402-4134 (phone)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600" b="0" dirty="0"/>
              <a:t>202-401-2475 (fax)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600" b="0" dirty="0"/>
              <a:t>Robert.A.Lamp@HUD</a:t>
            </a:r>
            <a:r>
              <a:rPr lang="en-US" sz="2600" dirty="0"/>
              <a:t>.GOV</a:t>
            </a:r>
            <a:endParaRPr lang="en-US" sz="2600" b="0" dirty="0"/>
          </a:p>
          <a:p>
            <a:pPr>
              <a:lnSpc>
                <a:spcPct val="90000"/>
              </a:lnSpc>
              <a:buNone/>
            </a:pPr>
            <a:endParaRPr lang="en-US" sz="2600" dirty="0"/>
          </a:p>
          <a:p>
            <a:pPr>
              <a:lnSpc>
                <a:spcPct val="90000"/>
              </a:lnSpc>
              <a:buNone/>
            </a:pPr>
            <a:r>
              <a:rPr lang="en-US" sz="2600" dirty="0"/>
              <a:t>www.hud.gov/codetalk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5562600" cy="914400"/>
          </a:xfrm>
        </p:spPr>
        <p:txBody>
          <a:bodyPr/>
          <a:lstStyle/>
          <a:p>
            <a:r>
              <a:rPr lang="en-US" dirty="0"/>
              <a:t>Purpose of Title VI</a:t>
            </a:r>
          </a:p>
        </p:txBody>
      </p:sp>
      <p:sp>
        <p:nvSpPr>
          <p:cNvPr id="14340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391400" cy="5257800"/>
          </a:xfrm>
        </p:spPr>
        <p:txBody>
          <a:bodyPr/>
          <a:lstStyle/>
          <a:p>
            <a:pPr marL="0">
              <a:lnSpc>
                <a:spcPct val="80000"/>
              </a:lnSpc>
              <a:buNone/>
            </a:pPr>
            <a:r>
              <a:rPr lang="en-US" dirty="0"/>
              <a:t>Native American Housing Assistance and Self-Determination Act</a:t>
            </a:r>
          </a:p>
          <a:p>
            <a:pPr marL="0">
              <a:lnSpc>
                <a:spcPct val="80000"/>
              </a:lnSpc>
              <a:buNone/>
            </a:pP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b="0" dirty="0">
                <a:solidFill>
                  <a:schemeClr val="tx1"/>
                </a:solidFill>
              </a:rPr>
              <a:t>To assist and promote affordable housing on Indian reservations and in other Indian areas for occupancy by low/moderate income Indian families</a:t>
            </a:r>
          </a:p>
          <a:p>
            <a:pPr lvl="1">
              <a:lnSpc>
                <a:spcPct val="80000"/>
              </a:lnSpc>
            </a:pPr>
            <a:endParaRPr lang="en-US" sz="1400" b="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b="0" dirty="0">
                <a:solidFill>
                  <a:schemeClr val="tx1"/>
                </a:solidFill>
              </a:rPr>
              <a:t>To encourage the participation and investment by traditional financial institutions who historically have not served tribal entities</a:t>
            </a:r>
          </a:p>
          <a:p>
            <a:pPr lvl="1">
              <a:lnSpc>
                <a:spcPct val="80000"/>
              </a:lnSpc>
            </a:pPr>
            <a:endParaRPr lang="en-US" sz="1400" b="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b="0" dirty="0">
                <a:solidFill>
                  <a:schemeClr val="tx1"/>
                </a:solidFill>
              </a:rPr>
              <a:t>To leverage resources</a:t>
            </a:r>
          </a:p>
        </p:txBody>
      </p:sp>
    </p:spTree>
    <p:extLst>
      <p:ext uri="{BB962C8B-B14F-4D97-AF65-F5344CB8AC3E}">
        <p14:creationId xmlns:p14="http://schemas.microsoft.com/office/powerpoint/2010/main" val="15437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914399"/>
          </a:xfrm>
        </p:spPr>
        <p:txBody>
          <a:bodyPr/>
          <a:lstStyle/>
          <a:p>
            <a:r>
              <a:rPr lang="en-US" dirty="0"/>
              <a:t>Eligible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5562"/>
          </a:xfrm>
        </p:spPr>
        <p:txBody>
          <a:bodyPr/>
          <a:lstStyle/>
          <a:p>
            <a:r>
              <a:rPr lang="en-US" dirty="0"/>
              <a:t>NO MINIMUM SIZE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One or more of NAHASDA (IHBG) eligible activities.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b="1" u="sng" dirty="0"/>
              <a:t>All</a:t>
            </a:r>
            <a:r>
              <a:rPr lang="en-US" dirty="0"/>
              <a:t> IHBG regulations apply to Title VI projects</a:t>
            </a:r>
            <a:r>
              <a:rPr lang="en-US" sz="2800" dirty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dirty="0"/>
              <a:t>Title VI </a:t>
            </a:r>
            <a:br>
              <a:rPr lang="en-US" dirty="0"/>
            </a:br>
            <a:r>
              <a:rPr lang="en-US" dirty="0"/>
              <a:t>Development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Development</a:t>
            </a:r>
          </a:p>
          <a:p>
            <a:pPr lvl="1"/>
            <a:r>
              <a:rPr lang="en-US" dirty="0"/>
              <a:t>New Construction</a:t>
            </a:r>
          </a:p>
          <a:p>
            <a:pPr lvl="1"/>
            <a:r>
              <a:rPr lang="en-US" dirty="0"/>
              <a:t>Rehabilitation</a:t>
            </a:r>
          </a:p>
          <a:p>
            <a:pPr lvl="1"/>
            <a:r>
              <a:rPr lang="en-US" b="1" dirty="0"/>
              <a:t>Infrastructure (roads, utilities, water &amp; sewer)</a:t>
            </a:r>
          </a:p>
          <a:p>
            <a:pPr lvl="1"/>
            <a:r>
              <a:rPr lang="en-US" dirty="0"/>
              <a:t>Community Facilities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122237"/>
            <a:ext cx="8001000" cy="792163"/>
          </a:xfrm>
        </p:spPr>
        <p:txBody>
          <a:bodyPr>
            <a:noAutofit/>
          </a:bodyPr>
          <a:lstStyle/>
          <a:p>
            <a:r>
              <a:rPr lang="en-US" sz="4000" dirty="0"/>
              <a:t>How Does Title VI Work? </a:t>
            </a:r>
          </a:p>
        </p:txBody>
      </p:sp>
      <p:sp>
        <p:nvSpPr>
          <p:cNvPr id="21508" name="Rectangle 2051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001000" cy="5715000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n-US" sz="1400" dirty="0"/>
          </a:p>
          <a:p>
            <a:pPr marL="347472">
              <a:spcBef>
                <a:spcPts val="720"/>
              </a:spcBef>
              <a:spcAft>
                <a:spcPts val="0"/>
              </a:spcAft>
              <a:defRPr/>
            </a:pPr>
            <a:r>
              <a:rPr lang="en-US" sz="2800" u="sng" dirty="0"/>
              <a:t>Tribe/TDHE </a:t>
            </a:r>
            <a:r>
              <a:rPr lang="en-US" sz="2800" b="1" u="sng" dirty="0"/>
              <a:t>pledges </a:t>
            </a:r>
            <a:r>
              <a:rPr lang="en-US" sz="2800" b="0" dirty="0"/>
              <a:t>current and future IHBG funds </a:t>
            </a:r>
            <a:r>
              <a:rPr lang="en-US" sz="2800" b="1" dirty="0"/>
              <a:t>to HUD </a:t>
            </a:r>
            <a:r>
              <a:rPr lang="en-US" sz="2800" b="0" dirty="0"/>
              <a:t>as security for a loan guarantee.</a:t>
            </a: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  <a:defRPr/>
            </a:pPr>
            <a:endParaRPr lang="en-US" sz="1400" b="0" dirty="0"/>
          </a:p>
          <a:p>
            <a:pPr marL="182880">
              <a:lnSpc>
                <a:spcPct val="90000"/>
              </a:lnSpc>
              <a:spcAft>
                <a:spcPts val="300"/>
              </a:spcAft>
              <a:defRPr/>
            </a:pPr>
            <a:r>
              <a:rPr lang="en-US" sz="2800" dirty="0"/>
              <a:t>Lender issues loan to tribe/TDHE</a:t>
            </a:r>
            <a:endParaRPr lang="en-US" sz="2800" b="0" dirty="0"/>
          </a:p>
          <a:p>
            <a:pPr marL="182880" indent="0">
              <a:lnSpc>
                <a:spcPct val="90000"/>
              </a:lnSpc>
              <a:spcAft>
                <a:spcPts val="300"/>
              </a:spcAft>
              <a:buNone/>
              <a:defRPr/>
            </a:pPr>
            <a:endParaRPr lang="en-US" sz="1400" b="0" dirty="0"/>
          </a:p>
          <a:p>
            <a:pPr marL="347472">
              <a:spcBef>
                <a:spcPts val="720"/>
              </a:spcBef>
              <a:spcAft>
                <a:spcPts val="0"/>
              </a:spcAft>
              <a:defRPr/>
            </a:pPr>
            <a:r>
              <a:rPr lang="en-US" sz="2800" dirty="0"/>
              <a:t>HUD</a:t>
            </a:r>
            <a:r>
              <a:rPr lang="en-US" sz="2800" b="0" dirty="0"/>
              <a:t> issues a guarantee </a:t>
            </a:r>
            <a:r>
              <a:rPr lang="en-US" sz="2800" b="1" dirty="0"/>
              <a:t>to lender </a:t>
            </a:r>
            <a:r>
              <a:rPr lang="en-US" sz="2800" dirty="0"/>
              <a:t>on the loan   to the Tribe/TDHE.</a:t>
            </a:r>
          </a:p>
          <a:p>
            <a:pPr marL="982980" lvl="2">
              <a:lnSpc>
                <a:spcPct val="90000"/>
              </a:lnSpc>
              <a:defRPr/>
            </a:pPr>
            <a:r>
              <a:rPr lang="en-US" dirty="0"/>
              <a:t>Guarantee is for </a:t>
            </a:r>
            <a:r>
              <a:rPr lang="en-US" b="0" dirty="0"/>
              <a:t>95% of the outstanding principal and interest </a:t>
            </a:r>
          </a:p>
          <a:p>
            <a:pPr marL="697230" lvl="2" indent="0">
              <a:lnSpc>
                <a:spcPct val="90000"/>
              </a:lnSpc>
              <a:buNone/>
              <a:defRPr/>
            </a:pPr>
            <a:endParaRPr lang="en-US" sz="1000" b="0" dirty="0"/>
          </a:p>
          <a:p>
            <a:pPr marL="982980" lvl="2">
              <a:lnSpc>
                <a:spcPct val="90000"/>
              </a:lnSpc>
              <a:defRPr/>
            </a:pPr>
            <a:r>
              <a:rPr lang="en-US" dirty="0"/>
              <a:t>Land/Buildings are </a:t>
            </a:r>
            <a:r>
              <a:rPr lang="en-US" b="1" dirty="0"/>
              <a:t>not collateral </a:t>
            </a:r>
            <a:r>
              <a:rPr lang="en-US" dirty="0"/>
              <a:t>for the loan.</a:t>
            </a:r>
          </a:p>
          <a:p>
            <a:pPr marL="697230" lvl="2" indent="0">
              <a:lnSpc>
                <a:spcPct val="90000"/>
              </a:lnSpc>
              <a:buNone/>
              <a:defRPr/>
            </a:pPr>
            <a:endParaRPr lang="en-US" sz="1000" dirty="0"/>
          </a:p>
          <a:p>
            <a:pPr marL="982980" lvl="2">
              <a:lnSpc>
                <a:spcPct val="90000"/>
              </a:lnSpc>
              <a:defRPr/>
            </a:pPr>
            <a:r>
              <a:rPr lang="en-US" dirty="0"/>
              <a:t>No guarantee fee</a:t>
            </a:r>
          </a:p>
          <a:p>
            <a:pPr marL="582930" lvl="1">
              <a:lnSpc>
                <a:spcPct val="90000"/>
              </a:lnSpc>
              <a:buNone/>
              <a:defRPr/>
            </a:pPr>
            <a:endParaRPr lang="en-US" sz="24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03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1219200"/>
          </a:xfrm>
        </p:spPr>
        <p:txBody>
          <a:bodyPr>
            <a:noAutofit/>
          </a:bodyPr>
          <a:lstStyle/>
          <a:p>
            <a:r>
              <a:rPr lang="en-US" sz="3600" dirty="0"/>
              <a:t>$$ How Much $$ </a:t>
            </a:r>
            <a:br>
              <a:rPr lang="en-US" sz="3600" dirty="0"/>
            </a:br>
            <a:r>
              <a:rPr lang="en-US" sz="2800" dirty="0"/>
              <a:t>Determining Title VI Maximum Commitment</a:t>
            </a:r>
            <a:endParaRPr lang="en-US" sz="2800" b="0" dirty="0"/>
          </a:p>
        </p:txBody>
      </p:sp>
      <p:sp>
        <p:nvSpPr>
          <p:cNvPr id="18436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10600" cy="510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guarantee is based on most recent final IHBG allocation: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    </a:t>
            </a:r>
            <a:r>
              <a:rPr lang="en-US" sz="2400" dirty="0"/>
              <a:t>Need A</a:t>
            </a:r>
            <a:r>
              <a:rPr lang="en-US" sz="2400" b="0" dirty="0">
                <a:solidFill>
                  <a:schemeClr val="tx1"/>
                </a:solidFill>
              </a:rPr>
              <a:t>llocation                                $400,000</a:t>
            </a:r>
          </a:p>
          <a:p>
            <a:pPr marL="0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  X</a:t>
            </a:r>
            <a:r>
              <a:rPr lang="en-US" sz="2400" b="0" u="sng" dirty="0">
                <a:solidFill>
                  <a:schemeClr val="tx1"/>
                </a:solidFill>
              </a:rPr>
              <a:t>                    5 </a:t>
            </a:r>
            <a:r>
              <a:rPr lang="en-US" sz="2400" b="0" dirty="0">
                <a:solidFill>
                  <a:schemeClr val="tx1"/>
                </a:solidFill>
              </a:rPr>
              <a:t>                              </a:t>
            </a:r>
            <a:r>
              <a:rPr lang="en-US" sz="2400" b="0" u="sng" dirty="0">
                <a:solidFill>
                  <a:schemeClr val="tx1"/>
                </a:solidFill>
              </a:rPr>
              <a:t>X           5</a:t>
            </a:r>
          </a:p>
          <a:p>
            <a:pPr marL="457200" lvl="1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   Product                                     $2,000,000</a:t>
            </a:r>
          </a:p>
          <a:p>
            <a:pPr lvl="1">
              <a:buFontTx/>
              <a:buChar char="-"/>
            </a:pPr>
            <a:r>
              <a:rPr lang="en-US" sz="2400" b="0" u="sng" dirty="0">
                <a:solidFill>
                  <a:schemeClr val="tx1"/>
                </a:solidFill>
              </a:rPr>
              <a:t>Other Title VI Loans </a:t>
            </a:r>
            <a:r>
              <a:rPr lang="en-US" sz="2400" b="0" dirty="0">
                <a:solidFill>
                  <a:schemeClr val="tx1"/>
                </a:solidFill>
              </a:rPr>
              <a:t>                   </a:t>
            </a:r>
            <a:r>
              <a:rPr lang="en-US" sz="2400" b="0" u="sng" dirty="0">
                <a:solidFill>
                  <a:schemeClr val="tx1"/>
                </a:solidFill>
              </a:rPr>
              <a:t>-             0</a:t>
            </a:r>
            <a:endParaRPr lang="en-US" sz="2400" b="0" u="sng" dirty="0"/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Maximum Commitment Amount (MCA</a:t>
            </a:r>
            <a:r>
              <a:rPr lang="en-US" sz="2400" dirty="0">
                <a:solidFill>
                  <a:schemeClr val="tx1"/>
                </a:solidFill>
              </a:rPr>
              <a:t>)      $2,000,000</a:t>
            </a:r>
            <a:endParaRPr lang="en-US" sz="2400" dirty="0"/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90600"/>
          </a:xfrm>
        </p:spPr>
        <p:txBody>
          <a:bodyPr/>
          <a:lstStyle/>
          <a:p>
            <a:r>
              <a:rPr lang="en-US" dirty="0"/>
              <a:t>Debt Service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sz="3000" dirty="0"/>
              <a:t>Title VI financing is a </a:t>
            </a:r>
            <a:r>
              <a:rPr lang="en-US" sz="3000" u="sng" dirty="0"/>
              <a:t>loan</a:t>
            </a:r>
            <a:r>
              <a:rPr lang="en-US" sz="3000" dirty="0"/>
              <a:t> guaranteed by HUD </a:t>
            </a:r>
          </a:p>
          <a:p>
            <a:endParaRPr lang="en-US" sz="1000" dirty="0"/>
          </a:p>
          <a:p>
            <a:r>
              <a:rPr lang="en-US" sz="3000" dirty="0"/>
              <a:t>The annual debt service must not exceed the annual Need portion of the annual IHBG allocation.</a:t>
            </a:r>
          </a:p>
          <a:p>
            <a:r>
              <a:rPr lang="en-US" sz="3000" dirty="0"/>
              <a:t>The Need portion of your IHBG allocation is leveraged, but is </a:t>
            </a:r>
            <a:r>
              <a:rPr lang="en-US" sz="3000" u="sng" dirty="0"/>
              <a:t>still available </a:t>
            </a:r>
            <a:r>
              <a:rPr lang="en-US" sz="3000" dirty="0"/>
              <a:t>for the project, debt service or other eligible IHBG activities.)</a:t>
            </a:r>
          </a:p>
          <a:p>
            <a:endParaRPr lang="en-US" sz="1000" dirty="0"/>
          </a:p>
          <a:p>
            <a:r>
              <a:rPr lang="en-US" sz="3000" dirty="0"/>
              <a:t>The loan term may be up to 20 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90600"/>
          </a:xfrm>
        </p:spPr>
        <p:txBody>
          <a:bodyPr/>
          <a:lstStyle/>
          <a:p>
            <a:r>
              <a:rPr lang="en-US" dirty="0"/>
              <a:t>Title VI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Infrastructure Loans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# of Loans                          7                    </a:t>
            </a:r>
          </a:p>
          <a:p>
            <a:pPr marL="0" indent="0">
              <a:buNone/>
            </a:pPr>
            <a:r>
              <a:rPr lang="en-US" sz="2800" dirty="0"/>
              <a:t># of Tribes		                 6                    </a:t>
            </a:r>
          </a:p>
          <a:p>
            <a:pPr marL="0" indent="0">
              <a:buNone/>
            </a:pPr>
            <a:r>
              <a:rPr lang="en-US" sz="2800" dirty="0"/>
              <a:t>Impacted Units                 488                 </a:t>
            </a:r>
          </a:p>
          <a:p>
            <a:pPr marL="0" indent="0">
              <a:buNone/>
            </a:pPr>
            <a:r>
              <a:rPr lang="en-US" sz="2800" dirty="0"/>
              <a:t>Title VI Funding    $12,570,000</a:t>
            </a:r>
          </a:p>
          <a:p>
            <a:pPr marL="0" indent="0">
              <a:buNone/>
            </a:pPr>
            <a:r>
              <a:rPr lang="en-US" dirty="0"/>
              <a:t>Loans Paid Off                 3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7924800" cy="792163"/>
          </a:xfrm>
        </p:spPr>
        <p:txBody>
          <a:bodyPr>
            <a:normAutofit/>
          </a:bodyPr>
          <a:lstStyle/>
          <a:p>
            <a:r>
              <a:rPr lang="en-US" sz="4000" dirty="0"/>
              <a:t>Title VI Application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PLA Application From Borrower - Optional</a:t>
            </a:r>
            <a:r>
              <a:rPr lang="en-US" sz="3500" dirty="0"/>
              <a:t> </a:t>
            </a:r>
          </a:p>
          <a:p>
            <a:pPr marL="0">
              <a:spcBef>
                <a:spcPts val="0"/>
              </a:spcBef>
              <a:buNone/>
            </a:pPr>
            <a:r>
              <a:rPr lang="en-US" sz="4000" dirty="0"/>
              <a:t>   </a:t>
            </a:r>
            <a:r>
              <a:rPr lang="en-US" sz="2600" dirty="0"/>
              <a:t>(preliminary information and concept)</a:t>
            </a:r>
          </a:p>
          <a:p>
            <a:pPr lvl="1"/>
            <a:r>
              <a:rPr lang="en-US" sz="2600" dirty="0"/>
              <a:t>Listing major items necessary for project</a:t>
            </a:r>
          </a:p>
          <a:p>
            <a:pPr lvl="1"/>
            <a:r>
              <a:rPr lang="en-US" sz="2600" dirty="0"/>
              <a:t>Firm Commitment request is due in 120 days</a:t>
            </a:r>
          </a:p>
          <a:p>
            <a:pPr lvl="1"/>
            <a:r>
              <a:rPr lang="en-US" sz="2600" dirty="0"/>
              <a:t>Extensions available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dirty="0"/>
              <a:t>Firm Commitment Request From Lender </a:t>
            </a:r>
            <a:r>
              <a:rPr lang="en-US" sz="2600" dirty="0"/>
              <a:t>(refined project with limited future changes) </a:t>
            </a:r>
          </a:p>
          <a:p>
            <a:pPr lvl="1"/>
            <a:r>
              <a:rPr lang="en-US" sz="2600" dirty="0"/>
              <a:t>Lists conditions for guarantee</a:t>
            </a:r>
          </a:p>
          <a:p>
            <a:pPr lvl="1"/>
            <a:r>
              <a:rPr lang="en-US" sz="2600" dirty="0"/>
              <a:t>Closing in 90 days </a:t>
            </a:r>
          </a:p>
          <a:p>
            <a:pPr lvl="1"/>
            <a:r>
              <a:rPr lang="en-US" sz="2600" dirty="0"/>
              <a:t>Extensions available 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7B26A-2B77-4A7A-915D-66FD84672CA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65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6A109C5492404C954273BEB97E849E" ma:contentTypeVersion="0" ma:contentTypeDescription="Create a new document." ma:contentTypeScope="" ma:versionID="c5cbac7901950ab7ff6f38a5bcdbfbe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46B7A-CB8B-4DE0-B704-3EB9E8D2BA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6A4689D-F96F-40EC-B2CD-84B36B09D44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FFA62BF-D92A-4A73-8D55-A41A6DBEAB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17268</TotalTime>
  <Words>577</Words>
  <Application>Microsoft Office PowerPoint</Application>
  <PresentationFormat>On-screen Show (4:3)</PresentationFormat>
  <Paragraphs>143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Balance</vt:lpstr>
      <vt:lpstr>PowerPoint Presentation</vt:lpstr>
      <vt:lpstr>Purpose of Title VI</vt:lpstr>
      <vt:lpstr>Eligible Projects</vt:lpstr>
      <vt:lpstr>Title VI  Development Projects </vt:lpstr>
      <vt:lpstr>How Does Title VI Work? </vt:lpstr>
      <vt:lpstr>$$ How Much $$  Determining Title VI Maximum Commitment</vt:lpstr>
      <vt:lpstr>Debt Service </vt:lpstr>
      <vt:lpstr>Title VI Results</vt:lpstr>
      <vt:lpstr>Title VI Application</vt:lpstr>
      <vt:lpstr>General Checklist PLA &amp; Firm Commitment</vt:lpstr>
      <vt:lpstr>Title VI Application</vt:lpstr>
      <vt:lpstr>Title VI Application</vt:lpstr>
      <vt:lpstr>Ysleta del Sur Pueblo</vt:lpstr>
      <vt:lpstr>Contact Information 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RESERVATION     BASED       NON-PROFIT  AFFORDABLE HOUSING         DEVELOPMENT        CORPORATION</dc:title>
  <dc:creator>H14417</dc:creator>
  <cp:lastModifiedBy>User</cp:lastModifiedBy>
  <cp:revision>886</cp:revision>
  <cp:lastPrinted>2018-04-23T15:04:50Z</cp:lastPrinted>
  <dcterms:created xsi:type="dcterms:W3CDTF">2007-08-06T15:10:33Z</dcterms:created>
  <dcterms:modified xsi:type="dcterms:W3CDTF">2018-04-25T23:23:42Z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0x010100856A109C5492404C954273BEB97E849E</vt:lpwstr>
  </property>
  <property fmtid="{D5CDD505-2E9C-101B-9397-08002B2CF9AE}" pid="3" name="_NewReviewCycle">
    <vt:lpwstr/>
  </property>
</Properties>
</file>