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69" r:id="rId1"/>
  </p:sldMasterIdLst>
  <p:sldIdLst>
    <p:sldId id="256" r:id="rId2"/>
    <p:sldId id="257" r:id="rId3"/>
    <p:sldId id="258" r:id="rId4"/>
    <p:sldId id="259" r:id="rId5"/>
    <p:sldId id="261" r:id="rId6"/>
    <p:sldId id="260" r:id="rId7"/>
    <p:sldId id="262" r:id="rId8"/>
    <p:sldId id="263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653"/>
    <p:restoredTop sz="94681"/>
  </p:normalViewPr>
  <p:slideViewPr>
    <p:cSldViewPr snapToGrid="0" snapToObjects="1">
      <p:cViewPr>
        <p:scale>
          <a:sx n="80" d="100"/>
          <a:sy n="80" d="100"/>
        </p:scale>
        <p:origin x="-456" y="14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284890-85D2-4D7B-8EF5-15A9C1DB8F42}" type="datetimeFigureOut">
              <a:rPr lang="en-US" smtClean="0"/>
              <a:t>4/25/18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06827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5661D-6934-4B32-B92C-470368BF1EC6}" type="datetimeFigureOut">
              <a:rPr lang="en-US" smtClean="0"/>
              <a:t>4/25/18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10152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822A4-8DA6-4447-9B1F-C5DB58435268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568095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48D31E-DCDA-41A7-9C67-C4B11B94D21D}" type="datetimeFigureOut">
              <a:rPr lang="en-US" smtClean="0"/>
              <a:t>4/25/18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4630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3762C0-B258-48F1-ADE6-176B4174CCDD}" type="datetimeFigureOut">
              <a:rPr lang="en-US" smtClean="0"/>
              <a:t>4/25/18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91294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7919A6-33EB-49BD-A62F-1FA56B9F9712}" type="datetimeFigureOut">
              <a:rPr lang="en-US" smtClean="0"/>
              <a:t>4/25/18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98042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4E7D1B-D673-4CF6-8672-009D42ABD2A0}" type="datetimeFigureOut">
              <a:rPr lang="en-US" smtClean="0"/>
              <a:t>4/25/18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244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6AA21-1863-4931-97CB-99D0A168701B}" type="datetimeFigureOut">
              <a:rPr lang="en-US" smtClean="0"/>
              <a:t>4/25/18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62923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72C379-9A7C-4C87-A116-CBE9F58B04C5}" type="datetimeFigureOut">
              <a:rPr lang="en-US" smtClean="0"/>
              <a:t>4/25/18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28051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1251761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586660211"/>
      </p:ext>
    </p:extLst>
  </p:cSld>
  <p:clrMapOvr>
    <a:masterClrMapping/>
  </p:clrMapOvr>
  <p:hf sldNum="0"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7513369"/>
      </p:ext>
    </p:extLst>
  </p:cSld>
  <p:clrMapOvr>
    <a:masterClrMapping/>
  </p:clrMapOvr>
  <p:hf sldNum="0"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184096675"/>
      </p:ext>
    </p:extLst>
  </p:cSld>
  <p:clrMapOvr>
    <a:masterClrMapping/>
  </p:clrMapOvr>
  <p:hf sldNum="0" hdr="0" ftr="0" dt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0647218"/>
      </p:ext>
    </p:extLst>
  </p:cSld>
  <p:clrMapOvr>
    <a:masterClrMapping/>
  </p:clrMapOvr>
  <p:hf sldNum="0" hdr="0" ftr="0" dt="0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157CC2-0FC8-4686-B024-99790E0F5162}" type="datetimeFigureOut">
              <a:rPr lang="en-US" smtClean="0"/>
              <a:t>4/25/18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57085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764DA5-CD3D-4590-A511-FCD3BC7A793E}" type="datetimeFigureOut">
              <a:rPr lang="en-US" smtClean="0"/>
              <a:t>4/25/18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0542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157"/>
            <a:ext cx="2356674" cy="6853096"/>
            <a:chOff x="6627813" y="195610"/>
            <a:chExt cx="1952625" cy="5678141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5610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664C608-40B1-4030-A28D-5B74BC98ADCE}" type="datetimeFigureOut">
              <a:rPr lang="en-US" smtClean="0"/>
              <a:t>4/25/18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716946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70" r:id="rId1"/>
    <p:sldLayoutId id="2147483871" r:id="rId2"/>
    <p:sldLayoutId id="2147483872" r:id="rId3"/>
    <p:sldLayoutId id="2147483873" r:id="rId4"/>
    <p:sldLayoutId id="2147483874" r:id="rId5"/>
    <p:sldLayoutId id="2147483875" r:id="rId6"/>
    <p:sldLayoutId id="2147483876" r:id="rId7"/>
    <p:sldLayoutId id="2147483877" r:id="rId8"/>
    <p:sldLayoutId id="2147483878" r:id="rId9"/>
    <p:sldLayoutId id="2147483879" r:id="rId10"/>
    <p:sldLayoutId id="2147483880" r:id="rId11"/>
    <p:sldLayoutId id="2147483881" r:id="rId12"/>
    <p:sldLayoutId id="2147483882" r:id="rId13"/>
    <p:sldLayoutId id="2147483883" r:id="rId14"/>
    <p:sldLayoutId id="2147483884" r:id="rId15"/>
    <p:sldLayoutId id="2147483885" r:id="rId16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2">
              <a:lumMod val="7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FCE57D-AE60-FF48-8846-C77744F5AD08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The Council of Athabascan Tribal Governments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E17416E-BA28-AD40-B714-A57AFE41A92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543210"/>
          </a:xfrm>
        </p:spPr>
        <p:txBody>
          <a:bodyPr>
            <a:normAutofit fontScale="77500" lnSpcReduction="20000"/>
          </a:bodyPr>
          <a:lstStyle/>
          <a:p>
            <a:r>
              <a:rPr lang="en-US" sz="2400" b="1" dirty="0"/>
              <a:t>Promoting Self-Governance in the Yukon Flats for 30 Years 1985-2018</a:t>
            </a:r>
          </a:p>
          <a:p>
            <a:endParaRPr lang="en-US" dirty="0"/>
          </a:p>
          <a:p>
            <a:pPr algn="ctr"/>
            <a:r>
              <a:rPr lang="en-US" dirty="0"/>
              <a:t>2018 Annual Self-Governance Consultation Conference</a:t>
            </a:r>
          </a:p>
          <a:p>
            <a:pPr algn="ctr"/>
            <a:r>
              <a:rPr lang="en-US" dirty="0"/>
              <a:t>April 22-26, 2018</a:t>
            </a:r>
          </a:p>
          <a:p>
            <a:pPr algn="ctr"/>
            <a:r>
              <a:rPr lang="en-US" dirty="0"/>
              <a:t>Albuquerque, New Mexico</a:t>
            </a:r>
          </a:p>
        </p:txBody>
      </p:sp>
      <p:pic>
        <p:nvPicPr>
          <p:cNvPr id="4" name="Picture 3" descr="olorlogo-600">
            <a:extLst>
              <a:ext uri="{FF2B5EF4-FFF2-40B4-BE49-F238E27FC236}">
                <a16:creationId xmlns:a16="http://schemas.microsoft.com/office/drawing/2014/main" id="{87D01057-61BB-994F-9AD0-0DD83FCD2125}"/>
              </a:ext>
            </a:extLst>
          </p:cNvPr>
          <p:cNvPicPr/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-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66484" y="374074"/>
            <a:ext cx="2938127" cy="2865452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84161966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C0A6C222-9839-F948-84CF-7E362984DE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89212" y="446088"/>
            <a:ext cx="4351915" cy="976312"/>
          </a:xfrm>
        </p:spPr>
        <p:txBody>
          <a:bodyPr/>
          <a:lstStyle/>
          <a:p>
            <a:pPr algn="ctr"/>
            <a:r>
              <a:rPr lang="en-US" dirty="0"/>
              <a:t>Council of Athabascan Tribal Governments</a:t>
            </a:r>
          </a:p>
        </p:txBody>
      </p:sp>
      <p:pic>
        <p:nvPicPr>
          <p:cNvPr id="4" name="officeArt object">
            <a:extLst>
              <a:ext uri="{FF2B5EF4-FFF2-40B4-BE49-F238E27FC236}">
                <a16:creationId xmlns:a16="http://schemas.microsoft.com/office/drawing/2014/main" id="{D4C9EA83-230F-5146-8177-71A436658658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>
            <a:extLst/>
          </a:blip>
          <a:stretch>
            <a:fillRect/>
          </a:stretch>
        </p:blipFill>
        <p:spPr>
          <a:xfrm>
            <a:off x="7377545" y="914400"/>
            <a:ext cx="3927764" cy="5237018"/>
          </a:xfrm>
          <a:prstGeom prst="rect">
            <a:avLst/>
          </a:prstGeom>
          <a:ln w="12700" cap="flat">
            <a:noFill/>
            <a:miter lim="400000"/>
          </a:ln>
          <a:effectLst/>
        </p:spPr>
      </p:pic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3D865B1-B595-C34E-A10D-91939FA39C2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2244436" y="1868775"/>
            <a:ext cx="4696691" cy="4676404"/>
          </a:xfrm>
        </p:spPr>
        <p:txBody>
          <a:bodyPr>
            <a:noAutofit/>
          </a:bodyPr>
          <a:lstStyle/>
          <a:p>
            <a:r>
              <a:rPr lang="en-US" sz="1800" dirty="0"/>
              <a:t>The Council of Athabascan Tribal Governments (CATG) is a tribal consortium founded in September of 1985 with the </a:t>
            </a:r>
            <a:r>
              <a:rPr lang="en-US" sz="1800" b="1" dirty="0"/>
              <a:t>vision of self-sufficient communities with a shared commitment to promoting common goals and taking responsibility for a culturally integrated economy based on customary and traditional values in a contemporary setting. </a:t>
            </a:r>
          </a:p>
          <a:p>
            <a:r>
              <a:rPr lang="en-US" sz="1800" dirty="0"/>
              <a:t>The ten remote Alaskan villages Gwich’in and </a:t>
            </a:r>
            <a:r>
              <a:rPr lang="en-US" sz="1800" dirty="0" err="1"/>
              <a:t>Koyukon</a:t>
            </a:r>
            <a:r>
              <a:rPr lang="en-US" sz="1800" dirty="0"/>
              <a:t> Athabascan Tribes that form CATG are: Arctic Village, Beaver, Birch Creek, Canyon Village, </a:t>
            </a:r>
            <a:r>
              <a:rPr lang="en-US" sz="1800" dirty="0" err="1"/>
              <a:t>Chalkyitsik</a:t>
            </a:r>
            <a:r>
              <a:rPr lang="en-US" sz="1800" dirty="0"/>
              <a:t>, Circle, Fort Yukon, Rampart, Stevens Village, and </a:t>
            </a:r>
            <a:r>
              <a:rPr lang="en-US" sz="1800" dirty="0" err="1"/>
              <a:t>Venetie</a:t>
            </a:r>
            <a:r>
              <a:rPr lang="en-US" sz="1800" dirty="0"/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8623415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2385DC-D36C-A24E-983C-36F0289998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b="1" dirty="0"/>
              <a:t>CATG </a:t>
            </a:r>
            <a:br>
              <a:rPr lang="en-US" b="1" dirty="0"/>
            </a:br>
            <a:r>
              <a:rPr lang="en-US" b="1" dirty="0"/>
              <a:t>Self-Governance </a:t>
            </a:r>
            <a:br>
              <a:rPr lang="en-US" b="1" dirty="0"/>
            </a:br>
            <a:r>
              <a:rPr lang="en-US" b="1" dirty="0"/>
              <a:t>Philosophy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526F0F08-F237-794D-90E4-9348255A9AB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207125" y="1123752"/>
            <a:ext cx="5414963" cy="4061222"/>
          </a:xfrm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64E9C71-7F06-584A-8D34-56F20AFD1CB5}"/>
              </a:ext>
            </a:extLst>
          </p:cNvPr>
          <p:cNvSpPr>
            <a:spLocks noGrp="1"/>
          </p:cNvSpPr>
          <p:nvPr>
            <p:ph type="body" sz="half" idx="2"/>
          </p:nvPr>
        </p:nvSpPr>
        <p:spPr/>
        <p:txBody>
          <a:bodyPr>
            <a:normAutofit fontScale="85000" lnSpcReduction="10000"/>
          </a:bodyPr>
          <a:lstStyle/>
          <a:p>
            <a:pPr algn="ctr"/>
            <a:r>
              <a:rPr lang="en-US" sz="2400" b="1" dirty="0" err="1"/>
              <a:t>T’ee</a:t>
            </a:r>
            <a:r>
              <a:rPr lang="en-US" sz="2400" b="1" dirty="0"/>
              <a:t> </a:t>
            </a:r>
            <a:r>
              <a:rPr lang="en-US" sz="2400" b="1" dirty="0" err="1"/>
              <a:t>Teraa’in</a:t>
            </a:r>
            <a:endParaRPr lang="en-US" sz="2400" b="1" dirty="0"/>
          </a:p>
          <a:p>
            <a:endParaRPr lang="en-US" dirty="0"/>
          </a:p>
          <a:p>
            <a:pPr algn="ctr"/>
            <a:r>
              <a:rPr lang="en-US" sz="2400" dirty="0"/>
              <a:t>If Tribal Governments within the Yukon Flats do not practice self-governance in fish and wildlife management, regulation, and decision-making there will be continued loss to the subsistence economy, the traditional Athabascan way of life, food security, and self-sufficiency.</a:t>
            </a:r>
          </a:p>
        </p:txBody>
      </p:sp>
    </p:spTree>
    <p:extLst>
      <p:ext uri="{BB962C8B-B14F-4D97-AF65-F5344CB8AC3E}">
        <p14:creationId xmlns:p14="http://schemas.microsoft.com/office/powerpoint/2010/main" val="42522930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10B9C5-DE0D-4C44-A45E-EBBC95E944F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98662" y="650040"/>
            <a:ext cx="6117939" cy="755511"/>
          </a:xfrm>
        </p:spPr>
        <p:txBody>
          <a:bodyPr/>
          <a:lstStyle/>
          <a:p>
            <a:r>
              <a:rPr lang="en-US" dirty="0"/>
              <a:t>Fighting for our </a:t>
            </a:r>
            <a:r>
              <a:rPr lang="en-US" b="1" dirty="0"/>
              <a:t>WAY of LIFE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8A830C5-D6DA-D843-8225-7F3C8952CCF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476830" y="1394092"/>
            <a:ext cx="4443663" cy="936596"/>
          </a:xfrm>
        </p:spPr>
        <p:txBody>
          <a:bodyPr/>
          <a:lstStyle/>
          <a:p>
            <a:r>
              <a:rPr lang="en-US" dirty="0"/>
              <a:t>USFWS 809 Agreements with Office of Self-Governance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C117D6F-3AEE-124F-B2C1-0F874EBFC4B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219201" y="2451214"/>
            <a:ext cx="4958925" cy="2553923"/>
          </a:xfrm>
        </p:spPr>
        <p:txBody>
          <a:bodyPr>
            <a:normAutofit lnSpcReduction="10000"/>
          </a:bodyPr>
          <a:lstStyle/>
          <a:p>
            <a:r>
              <a:rPr lang="en-US" dirty="0"/>
              <a:t>1993 Harvest Data Collection $66,108</a:t>
            </a:r>
          </a:p>
          <a:p>
            <a:r>
              <a:rPr lang="en-US" dirty="0"/>
              <a:t>1994 Harvest Data Collection $112,964</a:t>
            </a:r>
          </a:p>
          <a:p>
            <a:r>
              <a:rPr lang="en-US" dirty="0"/>
              <a:t>94/95 Harvest Data Collection $160,747</a:t>
            </a:r>
          </a:p>
          <a:p>
            <a:r>
              <a:rPr lang="en-US" dirty="0"/>
              <a:t>96/97 Harvest Data Collection $149,500</a:t>
            </a:r>
          </a:p>
          <a:p>
            <a:r>
              <a:rPr lang="en-US" dirty="0"/>
              <a:t>97/98 Harvest Data Collection $197,377</a:t>
            </a:r>
          </a:p>
          <a:p>
            <a:r>
              <a:rPr lang="en-US" dirty="0"/>
              <a:t>01/03 Moose Harvest &amp; Population Data $93,851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5FCE8C9-3230-C848-A2AC-2641EB35D3B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7249984" y="1158670"/>
            <a:ext cx="3338853" cy="576262"/>
          </a:xfrm>
        </p:spPr>
        <p:txBody>
          <a:bodyPr/>
          <a:lstStyle/>
          <a:p>
            <a:r>
              <a:rPr lang="en-US" dirty="0"/>
              <a:t>USFWS AFA Amounts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319855F-5EC2-3F4B-BC74-B2DDD88DC02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400800" y="1734932"/>
            <a:ext cx="5486400" cy="4986709"/>
          </a:xfrm>
        </p:spPr>
        <p:txBody>
          <a:bodyPr>
            <a:normAutofit lnSpcReduction="10000"/>
          </a:bodyPr>
          <a:lstStyle/>
          <a:p>
            <a:r>
              <a:rPr lang="en-US" dirty="0"/>
              <a:t>2004-2011 	$60,000  </a:t>
            </a:r>
          </a:p>
          <a:p>
            <a:pPr lvl="1"/>
            <a:r>
              <a:rPr lang="en-US" dirty="0"/>
              <a:t>Harvest Data Collection, Moose Population Surveys, Environmental Education/ Outreach, Hunter Education/ Outreach, Moose Management Outreach, Locating 17b Easements, logistics</a:t>
            </a:r>
          </a:p>
          <a:p>
            <a:r>
              <a:rPr lang="en-US" dirty="0"/>
              <a:t>2012  		$20,000</a:t>
            </a:r>
          </a:p>
          <a:p>
            <a:pPr lvl="1"/>
            <a:r>
              <a:rPr lang="en-US" dirty="0"/>
              <a:t>Technical Report Writing/Data Analysis, Moose Management Outreach</a:t>
            </a:r>
          </a:p>
          <a:p>
            <a:r>
              <a:rPr lang="en-US" dirty="0"/>
              <a:t>2013			$0</a:t>
            </a:r>
          </a:p>
          <a:p>
            <a:r>
              <a:rPr lang="en-US" dirty="0"/>
              <a:t>2014-2015	$37,000/year</a:t>
            </a:r>
          </a:p>
          <a:p>
            <a:pPr lvl="1"/>
            <a:r>
              <a:rPr lang="en-US" dirty="0"/>
              <a:t>Moose Management Outreach</a:t>
            </a:r>
          </a:p>
          <a:p>
            <a:r>
              <a:rPr lang="en-US" dirty="0"/>
              <a:t>2016-2017	$121,000</a:t>
            </a:r>
          </a:p>
          <a:p>
            <a:r>
              <a:rPr lang="en-US" dirty="0"/>
              <a:t>2018-2019  	$82,000 w/Addendum</a:t>
            </a:r>
          </a:p>
        </p:txBody>
      </p:sp>
    </p:spTree>
    <p:extLst>
      <p:ext uri="{BB962C8B-B14F-4D97-AF65-F5344CB8AC3E}">
        <p14:creationId xmlns:p14="http://schemas.microsoft.com/office/powerpoint/2010/main" val="376844812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EE735C-4401-CB46-9A75-C9E8443585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BLM </a:t>
            </a:r>
            <a:br>
              <a:rPr lang="en-US" dirty="0"/>
            </a:br>
            <a:r>
              <a:rPr lang="en-US" dirty="0"/>
              <a:t>Alaska Fire Service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931A7A8-56E8-1448-9E53-C5B43DE50EA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Activities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F19C713-89B0-FA48-8473-7AE9C2CFC4C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851834"/>
          </a:xfrm>
        </p:spPr>
        <p:txBody>
          <a:bodyPr>
            <a:normAutofit/>
          </a:bodyPr>
          <a:lstStyle/>
          <a:p>
            <a:r>
              <a:rPr lang="en-US" dirty="0"/>
              <a:t>2011, 2012, 2013-2014, 2015-2016</a:t>
            </a:r>
          </a:p>
          <a:p>
            <a:r>
              <a:rPr lang="en-US" dirty="0"/>
              <a:t>Programs, Functions, Services, Activities</a:t>
            </a:r>
          </a:p>
          <a:p>
            <a:r>
              <a:rPr lang="en-US" dirty="0"/>
              <a:t>Emergency Firefighter (EFF) testing and training</a:t>
            </a:r>
          </a:p>
          <a:p>
            <a:r>
              <a:rPr lang="en-US" dirty="0"/>
              <a:t>Squad Boss Training</a:t>
            </a:r>
          </a:p>
          <a:p>
            <a:r>
              <a:rPr lang="en-US" dirty="0"/>
              <a:t>Wilderness First Aide Certification</a:t>
            </a:r>
          </a:p>
          <a:p>
            <a:r>
              <a:rPr lang="en-US" dirty="0"/>
              <a:t>Advanced &amp; Increased Trainings</a:t>
            </a:r>
          </a:p>
          <a:p>
            <a:r>
              <a:rPr lang="en-US" dirty="0"/>
              <a:t>Logistical Support to remote BLM fire station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10E76E1-3E8C-124E-B9D7-43C41C1C3EB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en-US" dirty="0"/>
              <a:t>BLM AFA Levels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80BC9F0-C480-224D-B4F1-24E180667BA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3420832" cy="2363146"/>
          </a:xfrm>
        </p:spPr>
        <p:txBody>
          <a:bodyPr>
            <a:normAutofit/>
          </a:bodyPr>
          <a:lstStyle/>
          <a:p>
            <a:r>
              <a:rPr lang="en-US" dirty="0"/>
              <a:t>2011			$61,334</a:t>
            </a:r>
          </a:p>
          <a:p>
            <a:r>
              <a:rPr lang="en-US" dirty="0"/>
              <a:t>2012			$100,509</a:t>
            </a:r>
          </a:p>
          <a:p>
            <a:r>
              <a:rPr lang="en-US" dirty="0"/>
              <a:t>2013-2014	$108,800</a:t>
            </a:r>
          </a:p>
          <a:p>
            <a:r>
              <a:rPr lang="en-US" dirty="0"/>
              <a:t>2015-2016	$143,829</a:t>
            </a:r>
          </a:p>
          <a:p>
            <a:r>
              <a:rPr lang="en-US" dirty="0"/>
              <a:t>2017-2018	$143,829 </a:t>
            </a:r>
          </a:p>
        </p:txBody>
      </p:sp>
    </p:spTree>
    <p:extLst>
      <p:ext uri="{BB962C8B-B14F-4D97-AF65-F5344CB8AC3E}">
        <p14:creationId xmlns:p14="http://schemas.microsoft.com/office/powerpoint/2010/main" val="26253805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FCE71A58-DFE8-B149-A24D-D7FC3A2CA5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AFA Negotiations</a:t>
            </a:r>
            <a:br>
              <a:rPr lang="en-US" dirty="0"/>
            </a:br>
            <a:r>
              <a:rPr lang="en-US" dirty="0"/>
              <a:t>Guiding Regulations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318B599A-3F36-C54E-A97B-9C9B0719C3A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89212" y="2085473"/>
            <a:ext cx="8915400" cy="4411580"/>
          </a:xfrm>
        </p:spPr>
        <p:txBody>
          <a:bodyPr/>
          <a:lstStyle/>
          <a:p>
            <a:r>
              <a:rPr lang="en-US" dirty="0"/>
              <a:t>Federal Register of Non-BIA Programs for Eligible for Inclusion in FYXXXX Self-Governance Funding Agreements</a:t>
            </a:r>
          </a:p>
          <a:p>
            <a:r>
              <a:rPr lang="en-US" dirty="0"/>
              <a:t>CFR Title 25: Indians PART 1000 – Annual Funding Agreements Under the Self-Government Act – Amendments to the Indian Self-Determination and Education Act</a:t>
            </a:r>
          </a:p>
          <a:p>
            <a:pPr lvl="1"/>
            <a:r>
              <a:rPr lang="en-US" dirty="0"/>
              <a:t>Subpart F – Non-BIA Annual Self-Governance Compacts and Funding Agreements</a:t>
            </a:r>
          </a:p>
          <a:p>
            <a:pPr lvl="1"/>
            <a:r>
              <a:rPr lang="en-US" dirty="0"/>
              <a:t>Subpart G – Negotiation Process for Annual Funding Agreements</a:t>
            </a:r>
          </a:p>
          <a:p>
            <a:r>
              <a:rPr lang="en-US" dirty="0"/>
              <a:t>Lessons Learned:</a:t>
            </a:r>
          </a:p>
          <a:p>
            <a:pPr lvl="1"/>
            <a:r>
              <a:rPr lang="en-US" dirty="0"/>
              <a:t>Requesting Negotiations, Timing of Negotiations “The Time is NOW,” The AFA – Funding Levels = PFSAs, Navigating Signing &amp; Processing, Implementing and Reporting, Relationship Building, Building Political Support</a:t>
            </a:r>
          </a:p>
        </p:txBody>
      </p:sp>
    </p:spTree>
    <p:extLst>
      <p:ext uri="{BB962C8B-B14F-4D97-AF65-F5344CB8AC3E}">
        <p14:creationId xmlns:p14="http://schemas.microsoft.com/office/powerpoint/2010/main" val="35444424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E64D18-A6E1-A74E-8469-6893C99E09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/>
              <a:t>Natural Resources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168682AE-C7DF-D440-9910-68E23924C14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alphaModFix/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9727" r="492"/>
          <a:stretch/>
        </p:blipFill>
        <p:spPr>
          <a:xfrm>
            <a:off x="7395411" y="446088"/>
            <a:ext cx="3577390" cy="5168649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002564D-3D0D-084A-BB91-9D9EBE251A9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2589212" y="1598612"/>
            <a:ext cx="3505199" cy="3903829"/>
          </a:xfrm>
        </p:spPr>
        <p:txBody>
          <a:bodyPr>
            <a:normAutofit/>
          </a:bodyPr>
          <a:lstStyle/>
          <a:p>
            <a:pPr algn="ctr">
              <a:lnSpc>
                <a:spcPct val="120000"/>
              </a:lnSpc>
            </a:pPr>
            <a:r>
              <a:rPr lang="en-US" sz="1800" b="1" dirty="0"/>
              <a:t>Integrated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inter-agency collaboration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is key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to building an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effective, efficient, and comprehensive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Tribal Natural Resources Stewardship Program </a:t>
            </a:r>
          </a:p>
          <a:p>
            <a:pPr algn="ctr">
              <a:lnSpc>
                <a:spcPct val="120000"/>
              </a:lnSpc>
            </a:pPr>
            <a:r>
              <a:rPr lang="en-US" sz="1800" b="1" dirty="0"/>
              <a:t>in Alaska.</a:t>
            </a:r>
          </a:p>
        </p:txBody>
      </p:sp>
    </p:spTree>
    <p:extLst>
      <p:ext uri="{BB962C8B-B14F-4D97-AF65-F5344CB8AC3E}">
        <p14:creationId xmlns:p14="http://schemas.microsoft.com/office/powerpoint/2010/main" val="13460215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3096A9-3809-264D-AA07-0B4E90F44B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89212" y="446087"/>
            <a:ext cx="3505199" cy="1912102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Mahsi</a:t>
            </a:r>
            <a:r>
              <a:rPr lang="en-US" b="1" dirty="0"/>
              <a:t>’ </a:t>
            </a:r>
            <a:r>
              <a:rPr lang="en-US" b="1" dirty="0" err="1"/>
              <a:t>Choh</a:t>
            </a:r>
            <a:br>
              <a:rPr lang="en-US" b="1" dirty="0"/>
            </a:br>
            <a:r>
              <a:rPr lang="en-US" b="1" dirty="0"/>
              <a:t> </a:t>
            </a:r>
            <a:br>
              <a:rPr lang="en-US" b="1" dirty="0"/>
            </a:br>
            <a:r>
              <a:rPr lang="en-US" b="1" dirty="0" err="1"/>
              <a:t>Basee</a:t>
            </a:r>
            <a:r>
              <a:rPr lang="en-US" b="1" dirty="0"/>
              <a:t>’</a:t>
            </a:r>
            <a:br>
              <a:rPr lang="en-US" b="1" dirty="0"/>
            </a:br>
            <a:br>
              <a:rPr lang="en-US" b="1" dirty="0"/>
            </a:br>
            <a:r>
              <a:rPr lang="en-US" b="1" dirty="0"/>
              <a:t>Thank you!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F95EC051-27F7-DC4B-BDE4-619161EB593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493530" y="1082839"/>
            <a:ext cx="5087643" cy="3815732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FA2E270-C373-E64B-B104-2275B89CD63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2589212" y="2630906"/>
            <a:ext cx="3505199" cy="2438400"/>
          </a:xfrm>
        </p:spPr>
        <p:txBody>
          <a:bodyPr/>
          <a:lstStyle/>
          <a:p>
            <a:r>
              <a:rPr lang="en-US" sz="4000" dirty="0"/>
              <a:t>Questions?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By: Chief Rhonda Pitka </a:t>
            </a:r>
          </a:p>
          <a:p>
            <a:r>
              <a:rPr lang="en-US" dirty="0"/>
              <a:t>&amp; </a:t>
            </a:r>
          </a:p>
          <a:p>
            <a:r>
              <a:rPr lang="en-US" dirty="0"/>
              <a:t>Dr. Charleen Fisher</a:t>
            </a:r>
          </a:p>
        </p:txBody>
      </p:sp>
    </p:spTree>
    <p:extLst>
      <p:ext uri="{BB962C8B-B14F-4D97-AF65-F5344CB8AC3E}">
        <p14:creationId xmlns:p14="http://schemas.microsoft.com/office/powerpoint/2010/main" val="927478500"/>
      </p:ext>
    </p:extLst>
  </p:cSld>
  <p:clrMapOvr>
    <a:masterClrMapping/>
  </p:clrMapOvr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2E5369"/>
      </a:dk2>
      <a:lt2>
        <a:srgbClr val="CFE2E7"/>
      </a:lt2>
      <a:accent1>
        <a:srgbClr val="353535"/>
      </a:accent1>
      <a:accent2>
        <a:srgbClr val="31B4E6"/>
      </a:accent2>
      <a:accent3>
        <a:srgbClr val="265991"/>
      </a:accent3>
      <a:accent4>
        <a:srgbClr val="7E40CC"/>
      </a:accent4>
      <a:accent5>
        <a:srgbClr val="B927E9"/>
      </a:accent5>
      <a:accent6>
        <a:srgbClr val="E833BF"/>
      </a:accent6>
      <a:hlink>
        <a:srgbClr val="2DA0F1"/>
      </a:hlink>
      <a:folHlink>
        <a:srgbClr val="7ED1E6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4F34B87B-9C7A-41AE-A6CB-48536223DFF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{8BE18447-41BB-8646-8A34-B095A9AD3B6D}tf10001069</Template>
  <TotalTime>538</TotalTime>
  <Words>410</Words>
  <Application>Microsoft Macintosh PowerPoint</Application>
  <PresentationFormat>Widescreen</PresentationFormat>
  <Paragraphs>68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Century Gothic</vt:lpstr>
      <vt:lpstr>Wingdings 3</vt:lpstr>
      <vt:lpstr>Wisp</vt:lpstr>
      <vt:lpstr>The Council of Athabascan Tribal Governments</vt:lpstr>
      <vt:lpstr>Council of Athabascan Tribal Governments</vt:lpstr>
      <vt:lpstr>CATG  Self-Governance  Philosophy</vt:lpstr>
      <vt:lpstr>Fighting for our WAY of LIFE</vt:lpstr>
      <vt:lpstr>BLM  Alaska Fire Service</vt:lpstr>
      <vt:lpstr>AFA Negotiations Guiding Regulations</vt:lpstr>
      <vt:lpstr>Natural Resources</vt:lpstr>
      <vt:lpstr>Mahsi’ Choh   Basee’  Thank you!</vt:lpstr>
    </vt:vector>
  </TitlesOfParts>
  <Company/>
  <LinksUpToDate>false</LinksUpToDate>
  <SharedDoc>false</SharedDoc>
  <HyperlinksChanged>false</HyperlinksChanged>
  <AppVersion>16.0012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Council of Athabascan Tribal Governments</dc:title>
  <dc:creator>Charleen Fisher</dc:creator>
  <cp:lastModifiedBy>Charleen Fisher</cp:lastModifiedBy>
  <cp:revision>14</cp:revision>
  <cp:lastPrinted>2018-04-26T04:42:29Z</cp:lastPrinted>
  <dcterms:created xsi:type="dcterms:W3CDTF">2018-04-25T19:45:55Z</dcterms:created>
  <dcterms:modified xsi:type="dcterms:W3CDTF">2018-04-26T04:44:30Z</dcterms:modified>
</cp:coreProperties>
</file>