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33"/>
    <p:restoredTop sz="94668"/>
  </p:normalViewPr>
  <p:slideViewPr>
    <p:cSldViewPr snapToGrid="0" snapToObjects="1">
      <p:cViewPr varScale="1">
        <p:scale>
          <a:sx n="63" d="100"/>
          <a:sy n="63" d="100"/>
        </p:scale>
        <p:origin x="96" y="204"/>
      </p:cViewPr>
      <p:guideLst/>
    </p:cSldViewPr>
  </p:slideViewPr>
  <p:notesTextViewPr>
    <p:cViewPr>
      <p:scale>
        <a:sx n="1" d="1"/>
        <a:sy n="1" d="1"/>
      </p:scale>
      <p:origin x="0" y="0"/>
    </p:cViewPr>
  </p:notesTextViewPr>
  <p:notesViewPr>
    <p:cSldViewPr snapToGrid="0" snapToObjects="1">
      <p:cViewPr>
        <p:scale>
          <a:sx n="130" d="100"/>
          <a:sy n="130" d="100"/>
        </p:scale>
        <p:origin x="3200" y="-1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A4334-2113-D54A-B353-31C4939212BA}" type="datetimeFigureOut">
              <a:rPr lang="en-US" smtClean="0"/>
              <a:t>4/26/2018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DC0D1-7056-5143-A3F7-DC927B96E29F}" type="slidenum">
              <a:rPr lang="en-US" smtClean="0"/>
              <a:t>‹#›</a:t>
            </a:fld>
            <a:endParaRPr lang="en-US"/>
          </a:p>
        </p:txBody>
      </p:sp>
    </p:spTree>
    <p:extLst>
      <p:ext uri="{BB962C8B-B14F-4D97-AF65-F5344CB8AC3E}">
        <p14:creationId xmlns:p14="http://schemas.microsoft.com/office/powerpoint/2010/main" val="599087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Legal infrastructure, physical infrastructure and economic development are interwoven, and support the development of the tribal government nation state and its economy.</a:t>
            </a:r>
          </a:p>
          <a:p>
            <a:r>
              <a:rPr lang="en-US" sz="1200" kern="1200" dirty="0">
                <a:solidFill>
                  <a:schemeClr val="tx1"/>
                </a:solidFill>
                <a:effectLst/>
                <a:latin typeface="+mn-lt"/>
                <a:ea typeface="+mn-ea"/>
                <a:cs typeface="+mn-cs"/>
              </a:rPr>
              <a:t>America has yet to regard such infrastructure as worthy of capital investment.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Infrastructure requires the infusion of enormous amounts of capital expenditures, and thereafter, requires continued investment and maintenance.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Public works are grouped in (1) transportation, (2) utilities, and (3) housing and telecommunications.</a:t>
            </a:r>
          </a:p>
          <a:p>
            <a:endParaRPr lang="en-US" dirty="0"/>
          </a:p>
        </p:txBody>
      </p:sp>
      <p:sp>
        <p:nvSpPr>
          <p:cNvPr id="4" name="Slide Number Placeholder 3"/>
          <p:cNvSpPr>
            <a:spLocks noGrp="1"/>
          </p:cNvSpPr>
          <p:nvPr>
            <p:ph type="sldNum" sz="quarter" idx="10"/>
          </p:nvPr>
        </p:nvSpPr>
        <p:spPr/>
        <p:txBody>
          <a:bodyPr/>
          <a:lstStyle/>
          <a:p>
            <a:fld id="{532DC0D1-7056-5143-A3F7-DC927B96E29F}" type="slidenum">
              <a:rPr lang="en-US" smtClean="0"/>
              <a:t>2</a:t>
            </a:fld>
            <a:endParaRPr lang="en-US"/>
          </a:p>
        </p:txBody>
      </p:sp>
    </p:spTree>
    <p:extLst>
      <p:ext uri="{BB962C8B-B14F-4D97-AF65-F5344CB8AC3E}">
        <p14:creationId xmlns:p14="http://schemas.microsoft.com/office/powerpoint/2010/main" val="224003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Tribes need to build economies.</a:t>
            </a:r>
          </a:p>
          <a:p>
            <a:pPr lvl="0"/>
            <a:r>
              <a:rPr lang="en-US" sz="1200" kern="1200" dirty="0">
                <a:solidFill>
                  <a:schemeClr val="tx1"/>
                </a:solidFill>
                <a:effectLst/>
                <a:latin typeface="+mn-lt"/>
                <a:ea typeface="+mn-ea"/>
                <a:cs typeface="+mn-cs"/>
              </a:rPr>
              <a:t>ISDEAA Tribal Self-Governance Title IV offer opportunities for compacting/contracting Federal PSFAs from bureaus in DOI outside of BIA and in other Departments and agencies.</a:t>
            </a:r>
          </a:p>
          <a:p>
            <a:pPr lvl="0"/>
            <a:r>
              <a:rPr lang="en-US" sz="1200" kern="1200" dirty="0">
                <a:solidFill>
                  <a:schemeClr val="tx1"/>
                </a:solidFill>
                <a:effectLst/>
                <a:latin typeface="+mn-lt"/>
                <a:ea typeface="+mn-ea"/>
                <a:cs typeface="+mn-cs"/>
              </a:rPr>
              <a:t>Globalization offers opportunities.</a:t>
            </a:r>
          </a:p>
          <a:p>
            <a:pPr lvl="0"/>
            <a:r>
              <a:rPr lang="en-US" sz="1200" kern="1200" dirty="0">
                <a:solidFill>
                  <a:schemeClr val="tx1"/>
                </a:solidFill>
                <a:effectLst/>
                <a:latin typeface="+mn-lt"/>
                <a:ea typeface="+mn-ea"/>
                <a:cs typeface="+mn-cs"/>
              </a:rPr>
              <a:t>Federal policy has become less favorable to tribal governments</a:t>
            </a:r>
          </a:p>
          <a:p>
            <a:pPr lvl="0"/>
            <a:r>
              <a:rPr lang="en-US" sz="1200" kern="1200" dirty="0">
                <a:solidFill>
                  <a:schemeClr val="tx1"/>
                </a:solidFill>
                <a:effectLst/>
                <a:latin typeface="+mn-lt"/>
                <a:ea typeface="+mn-ea"/>
                <a:cs typeface="+mn-cs"/>
              </a:rPr>
              <a:t>Federal budgets and appropriations to tribal governments will fall significantly as the Federal discretionary non-Defense outlays shrink in response to increasing Federal debt and annual Federal deficits.</a:t>
            </a:r>
          </a:p>
          <a:p>
            <a:endParaRPr lang="en-US" dirty="0"/>
          </a:p>
        </p:txBody>
      </p:sp>
      <p:sp>
        <p:nvSpPr>
          <p:cNvPr id="4" name="Slide Number Placeholder 3"/>
          <p:cNvSpPr>
            <a:spLocks noGrp="1"/>
          </p:cNvSpPr>
          <p:nvPr>
            <p:ph type="sldNum" sz="quarter" idx="10"/>
          </p:nvPr>
        </p:nvSpPr>
        <p:spPr/>
        <p:txBody>
          <a:bodyPr/>
          <a:lstStyle/>
          <a:p>
            <a:fld id="{532DC0D1-7056-5143-A3F7-DC927B96E29F}" type="slidenum">
              <a:rPr lang="en-US" smtClean="0"/>
              <a:t>3</a:t>
            </a:fld>
            <a:endParaRPr lang="en-US"/>
          </a:p>
        </p:txBody>
      </p:sp>
    </p:spTree>
    <p:extLst>
      <p:ext uri="{BB962C8B-B14F-4D97-AF65-F5344CB8AC3E}">
        <p14:creationId xmlns:p14="http://schemas.microsoft.com/office/powerpoint/2010/main" val="946286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“ITARA” - H.R. 812 (and S.383), President Obama signed into law on June 22, 2016 Pub. L. 114-178.</a:t>
            </a:r>
          </a:p>
          <a:p>
            <a:r>
              <a:rPr lang="en-US" sz="1200" b="1" kern="1200" dirty="0">
                <a:solidFill>
                  <a:schemeClr val="tx1"/>
                </a:solidFill>
                <a:effectLst/>
                <a:latin typeface="+mn-lt"/>
                <a:ea typeface="+mn-ea"/>
                <a:cs typeface="+mn-cs"/>
              </a:rPr>
              <a:t>Title II: Indian Trust Asset Demonstration Project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Authorizes tribes to submit trust asset management plans to the Secretary that will guide federal or tribal management. Secretary must act within 120 days of submission. Secretary shall approve unless proposed plan:(1) fails to include the application requirements</a:t>
            </a:r>
          </a:p>
          <a:p>
            <a:r>
              <a:rPr lang="en-US" sz="1200" kern="1200" dirty="0">
                <a:solidFill>
                  <a:schemeClr val="tx1"/>
                </a:solidFill>
                <a:effectLst/>
                <a:latin typeface="+mn-lt"/>
                <a:ea typeface="+mn-ea"/>
                <a:cs typeface="+mn-cs"/>
              </a:rPr>
              <a:t>(2) violates treaties, statutes, or Executive orders that are applicable to the trust assets; or</a:t>
            </a:r>
          </a:p>
          <a:p>
            <a:r>
              <a:rPr lang="en-US" sz="1200" kern="1200" dirty="0">
                <a:solidFill>
                  <a:schemeClr val="tx1"/>
                </a:solidFill>
                <a:effectLst/>
                <a:latin typeface="+mn-lt"/>
                <a:ea typeface="+mn-ea"/>
                <a:cs typeface="+mn-cs"/>
              </a:rPr>
              <a:t>(3) the cost of implementing plan exceeds available federal funding</a:t>
            </a:r>
          </a:p>
          <a:p>
            <a:r>
              <a:rPr lang="en-US" sz="1200" b="1" kern="1200" dirty="0">
                <a:solidFill>
                  <a:schemeClr val="tx1"/>
                </a:solidFill>
                <a:effectLst/>
                <a:latin typeface="+mn-lt"/>
                <a:ea typeface="+mn-ea"/>
                <a:cs typeface="+mn-cs"/>
              </a:rPr>
              <a:t>Trust Asset Management Plans: Waiving Federal Regulations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Tribes may waive federal regulations in trust asset management plans. Not limited to regulations in title 25 of the CFR</a:t>
            </a:r>
          </a:p>
          <a:p>
            <a:r>
              <a:rPr lang="en-US" sz="1200" kern="1200" dirty="0">
                <a:solidFill>
                  <a:schemeClr val="tx1"/>
                </a:solidFill>
                <a:effectLst/>
                <a:latin typeface="+mn-lt"/>
                <a:ea typeface="+mn-ea"/>
                <a:cs typeface="+mn-cs"/>
              </a:rPr>
              <a:t>Plan cannot violate federal statutes, but potentially any federal regulations relating to trust assets not prescribed by statute can be waived (BLM, OSMRE, ONNR, Fish &amp; Wildfire, others)</a:t>
            </a:r>
          </a:p>
          <a:p>
            <a:r>
              <a:rPr lang="en-US" sz="1200" kern="1200" dirty="0">
                <a:solidFill>
                  <a:schemeClr val="tx1"/>
                </a:solidFill>
                <a:effectLst/>
                <a:latin typeface="+mn-lt"/>
                <a:ea typeface="+mn-ea"/>
                <a:cs typeface="+mn-cs"/>
              </a:rPr>
              <a:t>New flexibility and possibilities. No resources excluded from asset management plans</a:t>
            </a:r>
          </a:p>
          <a:p>
            <a:r>
              <a:rPr lang="en-US" sz="1200" kern="1200" dirty="0">
                <a:solidFill>
                  <a:schemeClr val="tx1"/>
                </a:solidFill>
                <a:effectLst/>
                <a:latin typeface="+mn-lt"/>
                <a:ea typeface="+mn-ea"/>
                <a:cs typeface="+mn-cs"/>
              </a:rPr>
              <a:t>Land, energy resources, and trust funds</a:t>
            </a:r>
          </a:p>
          <a:p>
            <a:r>
              <a:rPr lang="en-US" sz="1200" kern="1200" dirty="0">
                <a:solidFill>
                  <a:schemeClr val="tx1"/>
                </a:solidFill>
                <a:effectLst/>
                <a:latin typeface="+mn-lt"/>
                <a:ea typeface="+mn-ea"/>
                <a:cs typeface="+mn-cs"/>
              </a:rPr>
              <a:t>Title II also authorizes HEARTH Act treatment for forest management activities </a:t>
            </a:r>
          </a:p>
          <a:p>
            <a:r>
              <a:rPr lang="en-US" sz="1200" kern="1200" dirty="0">
                <a:solidFill>
                  <a:schemeClr val="tx1"/>
                </a:solidFill>
                <a:effectLst/>
                <a:latin typeface="+mn-lt"/>
                <a:ea typeface="+mn-ea"/>
                <a:cs typeface="+mn-cs"/>
              </a:rPr>
              <a:t>Management plans can waive federal regulations </a:t>
            </a:r>
          </a:p>
          <a:p>
            <a:r>
              <a:rPr lang="en-US" sz="1200" kern="1200" dirty="0">
                <a:solidFill>
                  <a:schemeClr val="tx1"/>
                </a:solidFill>
                <a:effectLst/>
                <a:latin typeface="+mn-lt"/>
                <a:ea typeface="+mn-ea"/>
                <a:cs typeface="+mn-cs"/>
              </a:rPr>
              <a:t>10 year demo project can be extended by Secretary</a:t>
            </a:r>
          </a:p>
          <a:p>
            <a:r>
              <a:rPr lang="en-US" sz="1200" kern="1200" dirty="0">
                <a:solidFill>
                  <a:schemeClr val="tx1"/>
                </a:solidFill>
                <a:effectLst/>
                <a:latin typeface="+mn-lt"/>
                <a:ea typeface="+mn-ea"/>
                <a:cs typeface="+mn-cs"/>
              </a:rPr>
              <a:t>No limit on number of participating tribes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32DC0D1-7056-5143-A3F7-DC927B96E29F}" type="slidenum">
              <a:rPr lang="en-US" smtClean="0"/>
              <a:t>4</a:t>
            </a:fld>
            <a:endParaRPr lang="en-US"/>
          </a:p>
        </p:txBody>
      </p:sp>
    </p:spTree>
    <p:extLst>
      <p:ext uri="{BB962C8B-B14F-4D97-AF65-F5344CB8AC3E}">
        <p14:creationId xmlns:p14="http://schemas.microsoft.com/office/powerpoint/2010/main" val="3305949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Environmental Policy Act, with regard to a Tribe’s proposed use of its tribal trust land resources is subject to review by BIA staff of a Tribe’s proposed actions pursuant to NEPA. A Tribe’s proposed use of resources wholly within a Tribe’s trust estate should not constitute a major federal action in the absence of reasonably </a:t>
            </a:r>
            <a:r>
              <a:rPr lang="en-US" dirty="0" err="1"/>
              <a:t>forseeable</a:t>
            </a:r>
            <a:r>
              <a:rPr lang="en-US" dirty="0"/>
              <a:t> potentially significant, adverse impacts and qualify for categorical exclusion.</a:t>
            </a:r>
          </a:p>
          <a:p>
            <a:r>
              <a:rPr lang="en-US" dirty="0"/>
              <a:t>A Tribe’s proposed action to use its trust land resources for economic gain does not require NEPA compliance because the trust beneficiary’s proposed action does not lead to a change in land use on the trust property. It is beyond dispute that the portion of the trust property used by the trust beneficiary is no different than the trust beneficiary’s use of the remaining portion of its trust property, and that the entire trust property, that is a Tribe’s Reservation, will remain subject the will of a Tribe and, therefore, represents no change in use – it will remain in use for the benefit of the trust beneficiary, a Tribe.</a:t>
            </a:r>
          </a:p>
          <a:p>
            <a:r>
              <a:rPr lang="en-US" dirty="0"/>
              <a:t>A Tribe’s proposed action is in fact a request for a Tribe’s trustee to accept its beneficiary’s use of its trust land resources for the sole and exclusive benefit of the trust beneficiary, a Tribe, and the proposed action will take place exclusively on a Tribe’s trust property. This trustee action is a non-discretionary duty required to be performed by the Trustee in the best interests of her beneficiary. This activity does not constitute a major federal action significantly affecting the environment.</a:t>
            </a:r>
          </a:p>
          <a:p>
            <a:r>
              <a:rPr lang="en-US" dirty="0"/>
              <a:t>The Secretary has a fiduciary obligation to promptly give legal effect to a Tribe’s proposed action for the exclusive use of its trust land resources by a Tribe, the trust beneficiary, and, therefore, the Secretary has no discretion in making such decision. It is generally understood that a trustee is under a duty to maximize the value of the trust estate. </a:t>
            </a:r>
          </a:p>
          <a:p>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532DC0D1-7056-5143-A3F7-DC927B96E29F}" type="slidenum">
              <a:rPr lang="en-US" smtClean="0"/>
              <a:t>5</a:t>
            </a:fld>
            <a:endParaRPr lang="en-US"/>
          </a:p>
        </p:txBody>
      </p:sp>
    </p:spTree>
    <p:extLst>
      <p:ext uri="{BB962C8B-B14F-4D97-AF65-F5344CB8AC3E}">
        <p14:creationId xmlns:p14="http://schemas.microsoft.com/office/powerpoint/2010/main" val="2739547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basic requirement for survival is for tribal governments to act as a nation state.  The attributes of a tribal nation state are: </a:t>
            </a:r>
          </a:p>
          <a:p>
            <a:pPr lvl="0"/>
            <a:r>
              <a:rPr lang="en-US" sz="1200" kern="1200" dirty="0">
                <a:solidFill>
                  <a:schemeClr val="tx1"/>
                </a:solidFill>
                <a:effectLst/>
                <a:latin typeface="+mn-lt"/>
                <a:ea typeface="+mn-ea"/>
                <a:cs typeface="+mn-cs"/>
              </a:rPr>
              <a:t>sovereign immunity, </a:t>
            </a:r>
          </a:p>
          <a:p>
            <a:pPr lvl="0"/>
            <a:r>
              <a:rPr lang="en-US" sz="1200" kern="1200" dirty="0">
                <a:solidFill>
                  <a:schemeClr val="tx1"/>
                </a:solidFill>
                <a:effectLst/>
                <a:latin typeface="+mn-lt"/>
                <a:ea typeface="+mn-ea"/>
                <a:cs typeface="+mn-cs"/>
              </a:rPr>
              <a:t>jurisdiction, </a:t>
            </a:r>
          </a:p>
          <a:p>
            <a:pPr lvl="0"/>
            <a:r>
              <a:rPr lang="en-US" sz="1200" kern="1200" dirty="0">
                <a:solidFill>
                  <a:schemeClr val="tx1"/>
                </a:solidFill>
                <a:effectLst/>
                <a:latin typeface="+mn-lt"/>
                <a:ea typeface="+mn-ea"/>
                <a:cs typeface="+mn-cs"/>
              </a:rPr>
              <a:t>accountability, </a:t>
            </a:r>
          </a:p>
          <a:p>
            <a:pPr lvl="0"/>
            <a:r>
              <a:rPr lang="en-US" sz="1200" kern="1200" dirty="0">
                <a:solidFill>
                  <a:schemeClr val="tx1"/>
                </a:solidFill>
                <a:effectLst/>
                <a:latin typeface="+mn-lt"/>
                <a:ea typeface="+mn-ea"/>
                <a:cs typeface="+mn-cs"/>
              </a:rPr>
              <a:t>rule of law, </a:t>
            </a:r>
          </a:p>
          <a:p>
            <a:pPr lvl="0"/>
            <a:r>
              <a:rPr lang="en-US" sz="1200" kern="1200" dirty="0">
                <a:solidFill>
                  <a:schemeClr val="tx1"/>
                </a:solidFill>
                <a:effectLst/>
                <a:latin typeface="+mn-lt"/>
                <a:ea typeface="+mn-ea"/>
                <a:cs typeface="+mn-cs"/>
              </a:rPr>
              <a:t>property rights, </a:t>
            </a:r>
          </a:p>
          <a:p>
            <a:pPr lvl="0"/>
            <a:r>
              <a:rPr lang="en-US" sz="1200" kern="1200" dirty="0">
                <a:solidFill>
                  <a:schemeClr val="tx1"/>
                </a:solidFill>
                <a:effectLst/>
                <a:latin typeface="+mn-lt"/>
                <a:ea typeface="+mn-ea"/>
                <a:cs typeface="+mn-cs"/>
              </a:rPr>
              <a:t>power to tax, </a:t>
            </a:r>
          </a:p>
          <a:p>
            <a:pPr lvl="0"/>
            <a:r>
              <a:rPr lang="en-US" sz="1200" kern="1200" dirty="0">
                <a:solidFill>
                  <a:schemeClr val="tx1"/>
                </a:solidFill>
                <a:effectLst/>
                <a:latin typeface="+mn-lt"/>
                <a:ea typeface="+mn-ea"/>
                <a:cs typeface="+mn-cs"/>
              </a:rPr>
              <a:t>power to establish its citizens.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Tribal governments need to develop economies that supports enterprises that are strategically integrated, customer-focused, and large-scale.</a:t>
            </a:r>
          </a:p>
          <a:p>
            <a:endParaRPr lang="en-US" dirty="0"/>
          </a:p>
        </p:txBody>
      </p:sp>
      <p:sp>
        <p:nvSpPr>
          <p:cNvPr id="4" name="Slide Number Placeholder 3"/>
          <p:cNvSpPr>
            <a:spLocks noGrp="1"/>
          </p:cNvSpPr>
          <p:nvPr>
            <p:ph type="sldNum" sz="quarter" idx="10"/>
          </p:nvPr>
        </p:nvSpPr>
        <p:spPr/>
        <p:txBody>
          <a:bodyPr/>
          <a:lstStyle/>
          <a:p>
            <a:fld id="{532DC0D1-7056-5143-A3F7-DC927B96E29F}" type="slidenum">
              <a:rPr lang="en-US" smtClean="0"/>
              <a:t>6</a:t>
            </a:fld>
            <a:endParaRPr lang="en-US"/>
          </a:p>
        </p:txBody>
      </p:sp>
    </p:spTree>
    <p:extLst>
      <p:ext uri="{BB962C8B-B14F-4D97-AF65-F5344CB8AC3E}">
        <p14:creationId xmlns:p14="http://schemas.microsoft.com/office/powerpoint/2010/main" val="1425617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Legal infrastructure  - Internal</a:t>
            </a:r>
          </a:p>
          <a:p>
            <a:pPr lvl="2"/>
            <a:r>
              <a:rPr lang="en-US" sz="1200" kern="1200" dirty="0">
                <a:solidFill>
                  <a:schemeClr val="tx1"/>
                </a:solidFill>
                <a:effectLst/>
                <a:latin typeface="+mn-lt"/>
                <a:ea typeface="+mn-ea"/>
                <a:cs typeface="+mn-cs"/>
              </a:rPr>
              <a:t>“Rule of Law” – good governance means acts of the cannot be arbitrary, selfish or corrupt. Rules should be constant and stable.</a:t>
            </a:r>
          </a:p>
          <a:p>
            <a:pPr lvl="2"/>
            <a:r>
              <a:rPr lang="en-US" sz="1200" kern="1200" dirty="0">
                <a:solidFill>
                  <a:schemeClr val="tx1"/>
                </a:solidFill>
                <a:effectLst/>
                <a:latin typeface="+mn-lt"/>
                <a:ea typeface="+mn-ea"/>
                <a:cs typeface="+mn-cs"/>
              </a:rPr>
              <a:t>Transparency</a:t>
            </a:r>
          </a:p>
          <a:p>
            <a:pPr lvl="2"/>
            <a:r>
              <a:rPr lang="en-US" sz="1200" kern="1200" dirty="0">
                <a:solidFill>
                  <a:schemeClr val="tx1"/>
                </a:solidFill>
                <a:effectLst/>
                <a:latin typeface="+mn-lt"/>
                <a:ea typeface="+mn-ea"/>
                <a:cs typeface="+mn-cs"/>
              </a:rPr>
              <a:t>Fairness</a:t>
            </a:r>
          </a:p>
          <a:p>
            <a:pPr lvl="2"/>
            <a:r>
              <a:rPr lang="en-US" sz="1200" kern="1200" dirty="0">
                <a:solidFill>
                  <a:schemeClr val="tx1"/>
                </a:solidFill>
                <a:effectLst/>
                <a:latin typeface="+mn-lt"/>
                <a:ea typeface="+mn-ea"/>
                <a:cs typeface="+mn-cs"/>
              </a:rPr>
              <a:t>Accountability</a:t>
            </a:r>
          </a:p>
          <a:p>
            <a:pPr lvl="2"/>
            <a:r>
              <a:rPr lang="en-US" sz="1200" kern="1200" dirty="0">
                <a:solidFill>
                  <a:schemeClr val="tx1"/>
                </a:solidFill>
                <a:effectLst/>
                <a:latin typeface="+mn-lt"/>
                <a:ea typeface="+mn-ea"/>
                <a:cs typeface="+mn-cs"/>
              </a:rPr>
              <a:t>Predictability</a:t>
            </a:r>
          </a:p>
          <a:p>
            <a:r>
              <a:rPr lang="en-US" sz="1200" kern="1200" dirty="0">
                <a:solidFill>
                  <a:schemeClr val="tx1"/>
                </a:solidFill>
                <a:effectLst/>
                <a:latin typeface="+mn-lt"/>
                <a:ea typeface="+mn-ea"/>
                <a:cs typeface="+mn-cs"/>
              </a:rPr>
              <a:t>Legal infrastructure – External</a:t>
            </a:r>
          </a:p>
          <a:p>
            <a:pPr lvl="0"/>
            <a:r>
              <a:rPr lang="en-US" sz="1200" kern="1200" dirty="0">
                <a:solidFill>
                  <a:schemeClr val="tx1"/>
                </a:solidFill>
                <a:effectLst/>
                <a:latin typeface="+mn-lt"/>
                <a:ea typeface="+mn-ea"/>
                <a:cs typeface="+mn-cs"/>
              </a:rPr>
              <a:t>Jurisdiction</a:t>
            </a:r>
          </a:p>
          <a:p>
            <a:pPr lvl="0"/>
            <a:r>
              <a:rPr lang="en-US" sz="1200" kern="1200" dirty="0">
                <a:solidFill>
                  <a:schemeClr val="tx1"/>
                </a:solidFill>
                <a:effectLst/>
                <a:latin typeface="+mn-lt"/>
                <a:ea typeface="+mn-ea"/>
                <a:cs typeface="+mn-cs"/>
              </a:rPr>
              <a:t>Immunity</a:t>
            </a:r>
          </a:p>
          <a:p>
            <a:pPr lvl="0"/>
            <a:r>
              <a:rPr lang="en-US" sz="1200" kern="1200" dirty="0">
                <a:solidFill>
                  <a:schemeClr val="tx1"/>
                </a:solidFill>
                <a:effectLst/>
                <a:latin typeface="+mn-lt"/>
                <a:ea typeface="+mn-ea"/>
                <a:cs typeface="+mn-cs"/>
              </a:rPr>
              <a:t>Integral part (arm of the Tribe)</a:t>
            </a:r>
          </a:p>
          <a:p>
            <a:r>
              <a:rPr lang="en-US" sz="1200" kern="1200" dirty="0">
                <a:solidFill>
                  <a:schemeClr val="tx1"/>
                </a:solidFill>
                <a:effectLst/>
                <a:latin typeface="+mn-lt"/>
                <a:ea typeface="+mn-ea"/>
                <a:cs typeface="+mn-cs"/>
              </a:rPr>
              <a:t>Corporate veil</a:t>
            </a:r>
            <a:r>
              <a:rPr lang="en-US" dirty="0">
                <a:effectLst/>
              </a:rPr>
              <a:t> </a:t>
            </a:r>
            <a:endParaRPr lang="en-US" dirty="0"/>
          </a:p>
        </p:txBody>
      </p:sp>
      <p:sp>
        <p:nvSpPr>
          <p:cNvPr id="4" name="Slide Number Placeholder 3"/>
          <p:cNvSpPr>
            <a:spLocks noGrp="1"/>
          </p:cNvSpPr>
          <p:nvPr>
            <p:ph type="sldNum" sz="quarter" idx="10"/>
          </p:nvPr>
        </p:nvSpPr>
        <p:spPr/>
        <p:txBody>
          <a:bodyPr/>
          <a:lstStyle/>
          <a:p>
            <a:fld id="{532DC0D1-7056-5143-A3F7-DC927B96E29F}" type="slidenum">
              <a:rPr lang="en-US" smtClean="0"/>
              <a:t>7</a:t>
            </a:fld>
            <a:endParaRPr lang="en-US"/>
          </a:p>
        </p:txBody>
      </p:sp>
    </p:spTree>
    <p:extLst>
      <p:ext uri="{BB962C8B-B14F-4D97-AF65-F5344CB8AC3E}">
        <p14:creationId xmlns:p14="http://schemas.microsoft.com/office/powerpoint/2010/main" val="324188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3B91BB-0D07-164E-8484-C973A2A14E6B}" type="datetimeFigureOut">
              <a:rPr lang="en-US" smtClean="0"/>
              <a:t>4/26/2018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5E45B0A-7845-C24F-BB95-D4EBFD93192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537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3B91BB-0D07-164E-8484-C973A2A14E6B}"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45B0A-7845-C24F-BB95-D4EBFD93192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616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3B91BB-0D07-164E-8484-C973A2A14E6B}"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45B0A-7845-C24F-BB95-D4EBFD93192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5600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3B91BB-0D07-164E-8484-C973A2A14E6B}"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45B0A-7845-C24F-BB95-D4EBFD93192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836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3B91BB-0D07-164E-8484-C973A2A14E6B}"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45B0A-7845-C24F-BB95-D4EBFD93192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917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3B91BB-0D07-164E-8484-C973A2A14E6B}"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45B0A-7845-C24F-BB95-D4EBFD93192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2034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3B91BB-0D07-164E-8484-C973A2A14E6B}" type="datetimeFigureOut">
              <a:rPr lang="en-US" smtClean="0"/>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E45B0A-7845-C24F-BB95-D4EBFD93192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927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3B91BB-0D07-164E-8484-C973A2A14E6B}" type="datetimeFigureOut">
              <a:rPr lang="en-US" smtClean="0"/>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E45B0A-7845-C24F-BB95-D4EBFD93192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700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B91BB-0D07-164E-8484-C973A2A14E6B}" type="datetimeFigureOut">
              <a:rPr lang="en-US" smtClean="0"/>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45B0A-7845-C24F-BB95-D4EBFD931924}" type="slidenum">
              <a:rPr lang="en-US" smtClean="0"/>
              <a:t>‹#›</a:t>
            </a:fld>
            <a:endParaRPr lang="en-US"/>
          </a:p>
        </p:txBody>
      </p:sp>
    </p:spTree>
    <p:extLst>
      <p:ext uri="{BB962C8B-B14F-4D97-AF65-F5344CB8AC3E}">
        <p14:creationId xmlns:p14="http://schemas.microsoft.com/office/powerpoint/2010/main" val="122651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3B91BB-0D07-164E-8484-C973A2A14E6B}"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45B0A-7845-C24F-BB95-D4EBFD93192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18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B3B91BB-0D07-164E-8484-C973A2A14E6B}" type="datetimeFigureOut">
              <a:rPr lang="en-US" smtClean="0"/>
              <a:t>4/26/2018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25E45B0A-7845-C24F-BB95-D4EBFD93192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8946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B3B91BB-0D07-164E-8484-C973A2A14E6B}" type="datetimeFigureOut">
              <a:rPr lang="en-US" smtClean="0"/>
              <a:t>4/26/2018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5E45B0A-7845-C24F-BB95-D4EBFD93192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08631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63916-18F7-4648-80DC-4BEFAFEDCA1B}"/>
              </a:ext>
            </a:extLst>
          </p:cNvPr>
          <p:cNvSpPr>
            <a:spLocks noGrp="1"/>
          </p:cNvSpPr>
          <p:nvPr>
            <p:ph type="ctrTitle"/>
          </p:nvPr>
        </p:nvSpPr>
        <p:spPr/>
        <p:txBody>
          <a:bodyPr>
            <a:noAutofit/>
          </a:bodyPr>
          <a:lstStyle/>
          <a:p>
            <a:r>
              <a:rPr lang="en-US" sz="4800" dirty="0"/>
              <a:t>Foundations of a Tribal Government economy</a:t>
            </a:r>
          </a:p>
        </p:txBody>
      </p:sp>
      <p:sp>
        <p:nvSpPr>
          <p:cNvPr id="3" name="Subtitle 2">
            <a:extLst>
              <a:ext uri="{FF2B5EF4-FFF2-40B4-BE49-F238E27FC236}">
                <a16:creationId xmlns:a16="http://schemas.microsoft.com/office/drawing/2014/main" id="{D2F57701-234B-AE4B-8E9C-3FA4D2D8DB21}"/>
              </a:ext>
            </a:extLst>
          </p:cNvPr>
          <p:cNvSpPr>
            <a:spLocks noGrp="1"/>
          </p:cNvSpPr>
          <p:nvPr>
            <p:ph type="subTitle" idx="1"/>
          </p:nvPr>
        </p:nvSpPr>
        <p:spPr/>
        <p:txBody>
          <a:bodyPr>
            <a:normAutofit/>
          </a:bodyPr>
          <a:lstStyle/>
          <a:p>
            <a:r>
              <a:rPr lang="en-US" dirty="0"/>
              <a:t>Will Micklin, VP, Central Council Tlingit &amp; Haida Tribes</a:t>
            </a:r>
          </a:p>
          <a:p>
            <a:r>
              <a:rPr lang="en-US" dirty="0"/>
              <a:t>CEO, </a:t>
            </a:r>
            <a:r>
              <a:rPr lang="en-US" dirty="0" err="1"/>
              <a:t>Ewiiaapaayp</a:t>
            </a:r>
            <a:r>
              <a:rPr lang="en-US" dirty="0"/>
              <a:t> Band of </a:t>
            </a:r>
            <a:r>
              <a:rPr lang="en-US" dirty="0" err="1"/>
              <a:t>Kumeyaay</a:t>
            </a:r>
            <a:r>
              <a:rPr lang="en-US" dirty="0"/>
              <a:t> Indians</a:t>
            </a:r>
          </a:p>
        </p:txBody>
      </p:sp>
    </p:spTree>
    <p:extLst>
      <p:ext uri="{BB962C8B-B14F-4D97-AF65-F5344CB8AC3E}">
        <p14:creationId xmlns:p14="http://schemas.microsoft.com/office/powerpoint/2010/main" val="475980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ECC5-845B-1C44-BAFF-52880D675BAA}"/>
              </a:ext>
            </a:extLst>
          </p:cNvPr>
          <p:cNvSpPr>
            <a:spLocks noGrp="1"/>
          </p:cNvSpPr>
          <p:nvPr>
            <p:ph type="title"/>
          </p:nvPr>
        </p:nvSpPr>
        <p:spPr/>
        <p:txBody>
          <a:bodyPr/>
          <a:lstStyle/>
          <a:p>
            <a:r>
              <a:rPr lang="en-US" dirty="0"/>
              <a:t>Legal infrastructure [cont’d]</a:t>
            </a:r>
          </a:p>
        </p:txBody>
      </p:sp>
      <p:sp>
        <p:nvSpPr>
          <p:cNvPr id="3" name="Content Placeholder 2">
            <a:extLst>
              <a:ext uri="{FF2B5EF4-FFF2-40B4-BE49-F238E27FC236}">
                <a16:creationId xmlns:a16="http://schemas.microsoft.com/office/drawing/2014/main" id="{E9976655-7E6B-5345-BA68-8C6994A4E957}"/>
              </a:ext>
            </a:extLst>
          </p:cNvPr>
          <p:cNvSpPr>
            <a:spLocks noGrp="1"/>
          </p:cNvSpPr>
          <p:nvPr>
            <p:ph idx="1"/>
          </p:nvPr>
        </p:nvSpPr>
        <p:spPr/>
        <p:txBody>
          <a:bodyPr/>
          <a:lstStyle/>
          <a:p>
            <a:r>
              <a:rPr lang="en-US" dirty="0"/>
              <a:t>Taxation</a:t>
            </a:r>
          </a:p>
        </p:txBody>
      </p:sp>
    </p:spTree>
    <p:extLst>
      <p:ext uri="{BB962C8B-B14F-4D97-AF65-F5344CB8AC3E}">
        <p14:creationId xmlns:p14="http://schemas.microsoft.com/office/powerpoint/2010/main" val="821833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463DE-F4EC-8845-B45B-4DDFF3F0E691}"/>
              </a:ext>
            </a:extLst>
          </p:cNvPr>
          <p:cNvSpPr>
            <a:spLocks noGrp="1"/>
          </p:cNvSpPr>
          <p:nvPr>
            <p:ph type="title"/>
          </p:nvPr>
        </p:nvSpPr>
        <p:spPr/>
        <p:txBody>
          <a:bodyPr/>
          <a:lstStyle/>
          <a:p>
            <a:r>
              <a:rPr lang="en-US" dirty="0"/>
              <a:t>strategic direction</a:t>
            </a:r>
          </a:p>
        </p:txBody>
      </p:sp>
      <p:sp>
        <p:nvSpPr>
          <p:cNvPr id="3" name="Content Placeholder 2">
            <a:extLst>
              <a:ext uri="{FF2B5EF4-FFF2-40B4-BE49-F238E27FC236}">
                <a16:creationId xmlns:a16="http://schemas.microsoft.com/office/drawing/2014/main" id="{DBC19653-0741-7B4F-BBCA-5ECFA402B063}"/>
              </a:ext>
            </a:extLst>
          </p:cNvPr>
          <p:cNvSpPr>
            <a:spLocks noGrp="1"/>
          </p:cNvSpPr>
          <p:nvPr>
            <p:ph idx="1"/>
          </p:nvPr>
        </p:nvSpPr>
        <p:spPr/>
        <p:txBody>
          <a:bodyPr/>
          <a:lstStyle/>
          <a:p>
            <a:r>
              <a:rPr lang="en-US" dirty="0"/>
              <a:t>Business parameters</a:t>
            </a:r>
          </a:p>
          <a:p>
            <a:pPr lvl="1"/>
            <a:r>
              <a:rPr lang="en-US" dirty="0"/>
              <a:t>Total of investment capital</a:t>
            </a:r>
          </a:p>
          <a:p>
            <a:pPr lvl="1"/>
            <a:r>
              <a:rPr lang="en-US" dirty="0"/>
              <a:t>Leverage percentage (low to high)</a:t>
            </a:r>
          </a:p>
          <a:p>
            <a:pPr lvl="1"/>
            <a:r>
              <a:rPr lang="en-US" dirty="0"/>
              <a:t>Risk appetite</a:t>
            </a:r>
          </a:p>
          <a:p>
            <a:pPr lvl="1"/>
            <a:r>
              <a:rPr lang="en-US" dirty="0"/>
              <a:t>Capital available for capex, bonding, debt, liability</a:t>
            </a:r>
          </a:p>
          <a:p>
            <a:r>
              <a:rPr lang="en-US" dirty="0"/>
              <a:t>Business core (contracting, manufacturing, operations, distribution, retail, investment) </a:t>
            </a:r>
          </a:p>
          <a:p>
            <a:r>
              <a:rPr lang="en-US" dirty="0"/>
              <a:t>Empowering key employees</a:t>
            </a:r>
          </a:p>
          <a:p>
            <a:pPr lvl="1"/>
            <a:r>
              <a:rPr lang="en-US" dirty="0"/>
              <a:t>Identify champion (early phase), recruit and empower key executives</a:t>
            </a:r>
          </a:p>
          <a:p>
            <a:endParaRPr lang="en-US" dirty="0"/>
          </a:p>
        </p:txBody>
      </p:sp>
    </p:spTree>
    <p:extLst>
      <p:ext uri="{BB962C8B-B14F-4D97-AF65-F5344CB8AC3E}">
        <p14:creationId xmlns:p14="http://schemas.microsoft.com/office/powerpoint/2010/main" val="1353648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23FA-5064-2E49-8FA9-F893D9761727}"/>
              </a:ext>
            </a:extLst>
          </p:cNvPr>
          <p:cNvSpPr>
            <a:spLocks noGrp="1"/>
          </p:cNvSpPr>
          <p:nvPr>
            <p:ph type="title"/>
          </p:nvPr>
        </p:nvSpPr>
        <p:spPr/>
        <p:txBody>
          <a:bodyPr/>
          <a:lstStyle/>
          <a:p>
            <a:r>
              <a:rPr lang="en-US" dirty="0"/>
              <a:t>Strategic direction</a:t>
            </a:r>
          </a:p>
        </p:txBody>
      </p:sp>
      <p:sp>
        <p:nvSpPr>
          <p:cNvPr id="3" name="Content Placeholder 2">
            <a:extLst>
              <a:ext uri="{FF2B5EF4-FFF2-40B4-BE49-F238E27FC236}">
                <a16:creationId xmlns:a16="http://schemas.microsoft.com/office/drawing/2014/main" id="{DD4EBAD5-79E8-A64D-B1A6-E51D356662EB}"/>
              </a:ext>
            </a:extLst>
          </p:cNvPr>
          <p:cNvSpPr>
            <a:spLocks noGrp="1"/>
          </p:cNvSpPr>
          <p:nvPr>
            <p:ph idx="1"/>
          </p:nvPr>
        </p:nvSpPr>
        <p:spPr/>
        <p:txBody>
          <a:bodyPr>
            <a:normAutofit fontScale="92500" lnSpcReduction="20000"/>
          </a:bodyPr>
          <a:lstStyle/>
          <a:p>
            <a:r>
              <a:rPr lang="en-US" dirty="0"/>
              <a:t>Risk management</a:t>
            </a:r>
          </a:p>
          <a:p>
            <a:r>
              <a:rPr lang="en-US" dirty="0"/>
              <a:t>Cash flow management</a:t>
            </a:r>
          </a:p>
          <a:p>
            <a:pPr lvl="1"/>
            <a:r>
              <a:rPr lang="en-US" dirty="0"/>
              <a:t>Bank </a:t>
            </a:r>
            <a:r>
              <a:rPr lang="en-US" dirty="0" err="1"/>
              <a:t>convenants</a:t>
            </a:r>
            <a:r>
              <a:rPr lang="en-US" dirty="0"/>
              <a:t>; line of credit; (VC vs loan) </a:t>
            </a:r>
          </a:p>
          <a:p>
            <a:pPr lvl="1"/>
            <a:r>
              <a:rPr lang="en-US" dirty="0"/>
              <a:t>Repayment: after retained earnings retire acquisition debt first (deleverage), then repay investment, then pay to benchmark return and profit </a:t>
            </a:r>
          </a:p>
          <a:p>
            <a:r>
              <a:rPr lang="en-US" dirty="0"/>
              <a:t>Internal control systems</a:t>
            </a:r>
          </a:p>
          <a:p>
            <a:r>
              <a:rPr lang="en-US" dirty="0"/>
              <a:t>Key metrics and key indicators</a:t>
            </a:r>
          </a:p>
          <a:p>
            <a:r>
              <a:rPr lang="en-US" dirty="0"/>
              <a:t>Narrow portfolio of products/services and customers</a:t>
            </a:r>
          </a:p>
          <a:p>
            <a:pPr lvl="1"/>
            <a:r>
              <a:rPr lang="en-US" dirty="0"/>
              <a:t>Core competencies</a:t>
            </a:r>
          </a:p>
          <a:p>
            <a:endParaRPr lang="en-US" dirty="0"/>
          </a:p>
        </p:txBody>
      </p:sp>
    </p:spTree>
    <p:extLst>
      <p:ext uri="{BB962C8B-B14F-4D97-AF65-F5344CB8AC3E}">
        <p14:creationId xmlns:p14="http://schemas.microsoft.com/office/powerpoint/2010/main" val="3446290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7BC0-ABC9-8A4D-9E8C-A172B638A86E}"/>
              </a:ext>
            </a:extLst>
          </p:cNvPr>
          <p:cNvSpPr>
            <a:spLocks noGrp="1"/>
          </p:cNvSpPr>
          <p:nvPr>
            <p:ph type="title"/>
          </p:nvPr>
        </p:nvSpPr>
        <p:spPr/>
        <p:txBody>
          <a:bodyPr/>
          <a:lstStyle/>
          <a:p>
            <a:r>
              <a:rPr lang="en-US" dirty="0"/>
              <a:t>Customer orientation</a:t>
            </a:r>
          </a:p>
        </p:txBody>
      </p:sp>
      <p:sp>
        <p:nvSpPr>
          <p:cNvPr id="3" name="Content Placeholder 2">
            <a:extLst>
              <a:ext uri="{FF2B5EF4-FFF2-40B4-BE49-F238E27FC236}">
                <a16:creationId xmlns:a16="http://schemas.microsoft.com/office/drawing/2014/main" id="{09A4FFC1-3EC1-2045-9985-875B78E9B9F8}"/>
              </a:ext>
            </a:extLst>
          </p:cNvPr>
          <p:cNvSpPr>
            <a:spLocks noGrp="1"/>
          </p:cNvSpPr>
          <p:nvPr>
            <p:ph idx="1"/>
          </p:nvPr>
        </p:nvSpPr>
        <p:spPr/>
        <p:txBody>
          <a:bodyPr/>
          <a:lstStyle/>
          <a:p>
            <a:r>
              <a:rPr lang="en-US" dirty="0"/>
              <a:t>Customer acquisition and retention processes</a:t>
            </a:r>
          </a:p>
          <a:p>
            <a:r>
              <a:rPr lang="en-US" dirty="0"/>
              <a:t>Cost of customer acquisition</a:t>
            </a:r>
          </a:p>
          <a:p>
            <a:r>
              <a:rPr lang="en-US" dirty="0"/>
              <a:t>Competitive advantage provided to customers / teaming partners</a:t>
            </a:r>
          </a:p>
        </p:txBody>
      </p:sp>
    </p:spTree>
    <p:extLst>
      <p:ext uri="{BB962C8B-B14F-4D97-AF65-F5344CB8AC3E}">
        <p14:creationId xmlns:p14="http://schemas.microsoft.com/office/powerpoint/2010/main" val="2695269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D9B7-6B2F-1549-A3C4-56B04EA40658}"/>
              </a:ext>
            </a:extLst>
          </p:cNvPr>
          <p:cNvSpPr>
            <a:spLocks noGrp="1"/>
          </p:cNvSpPr>
          <p:nvPr>
            <p:ph type="title"/>
          </p:nvPr>
        </p:nvSpPr>
        <p:spPr/>
        <p:txBody>
          <a:bodyPr/>
          <a:lstStyle/>
          <a:p>
            <a:r>
              <a:rPr lang="en-US" dirty="0"/>
              <a:t>Acquisition, Integration, Growth</a:t>
            </a:r>
          </a:p>
        </p:txBody>
      </p:sp>
      <p:sp>
        <p:nvSpPr>
          <p:cNvPr id="3" name="Content Placeholder 2">
            <a:extLst>
              <a:ext uri="{FF2B5EF4-FFF2-40B4-BE49-F238E27FC236}">
                <a16:creationId xmlns:a16="http://schemas.microsoft.com/office/drawing/2014/main" id="{C0EAEA64-84F5-9A4E-B2FC-5886C622CDA2}"/>
              </a:ext>
            </a:extLst>
          </p:cNvPr>
          <p:cNvSpPr>
            <a:spLocks noGrp="1"/>
          </p:cNvSpPr>
          <p:nvPr>
            <p:ph idx="1"/>
          </p:nvPr>
        </p:nvSpPr>
        <p:spPr/>
        <p:txBody>
          <a:bodyPr/>
          <a:lstStyle/>
          <a:p>
            <a:r>
              <a:rPr lang="en-US" dirty="0"/>
              <a:t>First, acquire or establish the right business with capacity for growth</a:t>
            </a:r>
          </a:p>
          <a:p>
            <a:r>
              <a:rPr lang="en-US" dirty="0"/>
              <a:t>Second, integrate business</a:t>
            </a:r>
          </a:p>
          <a:p>
            <a:r>
              <a:rPr lang="en-US" dirty="0"/>
              <a:t>Then, grow to scale through:</a:t>
            </a:r>
          </a:p>
          <a:p>
            <a:endParaRPr lang="en-US" dirty="0"/>
          </a:p>
          <a:p>
            <a:pPr lvl="1"/>
            <a:r>
              <a:rPr lang="en-US" dirty="0"/>
              <a:t>Organic growth (from cash flow, without added investment or debt)</a:t>
            </a:r>
          </a:p>
          <a:p>
            <a:pPr lvl="1"/>
            <a:r>
              <a:rPr lang="en-US" dirty="0"/>
              <a:t>Mergers and acquisitions</a:t>
            </a:r>
          </a:p>
          <a:p>
            <a:pPr lvl="1"/>
            <a:r>
              <a:rPr lang="en-US" dirty="0"/>
              <a:t>Strategic alliances (teaming agreements, joint ventures, partnerships)</a:t>
            </a:r>
          </a:p>
        </p:txBody>
      </p:sp>
    </p:spTree>
    <p:extLst>
      <p:ext uri="{BB962C8B-B14F-4D97-AF65-F5344CB8AC3E}">
        <p14:creationId xmlns:p14="http://schemas.microsoft.com/office/powerpoint/2010/main" val="2019780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981E-F34F-5247-95E9-C73E71A97EF0}"/>
              </a:ext>
            </a:extLst>
          </p:cNvPr>
          <p:cNvSpPr>
            <a:spLocks noGrp="1"/>
          </p:cNvSpPr>
          <p:nvPr>
            <p:ph type="title"/>
          </p:nvPr>
        </p:nvSpPr>
        <p:spPr/>
        <p:txBody>
          <a:bodyPr/>
          <a:lstStyle/>
          <a:p>
            <a:r>
              <a:rPr lang="en-US" dirty="0"/>
              <a:t>growth</a:t>
            </a:r>
          </a:p>
        </p:txBody>
      </p:sp>
      <p:sp>
        <p:nvSpPr>
          <p:cNvPr id="3" name="Content Placeholder 2">
            <a:extLst>
              <a:ext uri="{FF2B5EF4-FFF2-40B4-BE49-F238E27FC236}">
                <a16:creationId xmlns:a16="http://schemas.microsoft.com/office/drawing/2014/main" id="{7330CBF6-D86D-F24C-B238-91A2E08932B5}"/>
              </a:ext>
            </a:extLst>
          </p:cNvPr>
          <p:cNvSpPr>
            <a:spLocks noGrp="1"/>
          </p:cNvSpPr>
          <p:nvPr>
            <p:ph idx="1"/>
          </p:nvPr>
        </p:nvSpPr>
        <p:spPr/>
        <p:txBody>
          <a:bodyPr/>
          <a:lstStyle/>
          <a:p>
            <a:r>
              <a:rPr lang="en-US" dirty="0"/>
              <a:t>Successful growth requires:</a:t>
            </a:r>
          </a:p>
          <a:p>
            <a:pPr lvl="1"/>
            <a:r>
              <a:rPr lang="en-US" dirty="0"/>
              <a:t>Being in the profitable part of the value chain</a:t>
            </a:r>
          </a:p>
          <a:p>
            <a:pPr lvl="1"/>
            <a:r>
              <a:rPr lang="en-US" dirty="0"/>
              <a:t>Targeting customers you can best serve</a:t>
            </a:r>
          </a:p>
          <a:p>
            <a:pPr lvl="1"/>
            <a:r>
              <a:rPr lang="en-US" dirty="0"/>
              <a:t>Delivering on the value proposition</a:t>
            </a:r>
          </a:p>
          <a:p>
            <a:pPr lvl="1"/>
            <a:r>
              <a:rPr lang="en-US" dirty="0"/>
              <a:t>Developing your business portfolio</a:t>
            </a:r>
          </a:p>
          <a:p>
            <a:pPr lvl="1"/>
            <a:r>
              <a:rPr lang="en-US" dirty="0"/>
              <a:t>Perpetual adaptation and improvement</a:t>
            </a:r>
          </a:p>
          <a:p>
            <a:endParaRPr lang="en-US" dirty="0"/>
          </a:p>
        </p:txBody>
      </p:sp>
    </p:spTree>
    <p:extLst>
      <p:ext uri="{BB962C8B-B14F-4D97-AF65-F5344CB8AC3E}">
        <p14:creationId xmlns:p14="http://schemas.microsoft.com/office/powerpoint/2010/main" val="4249686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5DEAD-49C0-FF43-8879-5FC2D772BA03}"/>
              </a:ext>
            </a:extLst>
          </p:cNvPr>
          <p:cNvSpPr>
            <a:spLocks noGrp="1"/>
          </p:cNvSpPr>
          <p:nvPr>
            <p:ph type="title"/>
          </p:nvPr>
        </p:nvSpPr>
        <p:spPr/>
        <p:txBody>
          <a:bodyPr/>
          <a:lstStyle/>
          <a:p>
            <a:r>
              <a:rPr lang="en-US" dirty="0"/>
              <a:t>Value chain</a:t>
            </a:r>
          </a:p>
        </p:txBody>
      </p:sp>
      <p:sp>
        <p:nvSpPr>
          <p:cNvPr id="3" name="Content Placeholder 2">
            <a:extLst>
              <a:ext uri="{FF2B5EF4-FFF2-40B4-BE49-F238E27FC236}">
                <a16:creationId xmlns:a16="http://schemas.microsoft.com/office/drawing/2014/main" id="{E15EC664-CD0A-0F4A-B374-7E841AF90DAE}"/>
              </a:ext>
            </a:extLst>
          </p:cNvPr>
          <p:cNvSpPr>
            <a:spLocks noGrp="1"/>
          </p:cNvSpPr>
          <p:nvPr>
            <p:ph idx="1"/>
          </p:nvPr>
        </p:nvSpPr>
        <p:spPr/>
        <p:txBody>
          <a:bodyPr/>
          <a:lstStyle/>
          <a:p>
            <a:r>
              <a:rPr lang="en-US" dirty="0"/>
              <a:t>Traditional value chain:</a:t>
            </a:r>
          </a:p>
          <a:p>
            <a:pPr lvl="1"/>
            <a:r>
              <a:rPr lang="en-US" dirty="0"/>
              <a:t>Raw materials – Components – Assembly – Distribution – Retail - After market</a:t>
            </a:r>
          </a:p>
          <a:p>
            <a:r>
              <a:rPr lang="en-US" dirty="0"/>
              <a:t> Where in value chain?</a:t>
            </a:r>
          </a:p>
          <a:p>
            <a:r>
              <a:rPr lang="en-US" dirty="0"/>
              <a:t>Profit in each part of value chain?</a:t>
            </a:r>
          </a:p>
          <a:p>
            <a:r>
              <a:rPr lang="en-US" dirty="0"/>
              <a:t> Match attractiveness of customer to ability to serve customer</a:t>
            </a:r>
          </a:p>
          <a:p>
            <a:endParaRPr lang="en-US" dirty="0"/>
          </a:p>
        </p:txBody>
      </p:sp>
    </p:spTree>
    <p:extLst>
      <p:ext uri="{BB962C8B-B14F-4D97-AF65-F5344CB8AC3E}">
        <p14:creationId xmlns:p14="http://schemas.microsoft.com/office/powerpoint/2010/main" val="3928299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B677A-2563-B74B-92FF-4A5407E5E6DA}"/>
              </a:ext>
            </a:extLst>
          </p:cNvPr>
          <p:cNvSpPr>
            <a:spLocks noGrp="1"/>
          </p:cNvSpPr>
          <p:nvPr>
            <p:ph type="title"/>
          </p:nvPr>
        </p:nvSpPr>
        <p:spPr/>
        <p:txBody>
          <a:bodyPr/>
          <a:lstStyle/>
          <a:p>
            <a:r>
              <a:rPr lang="en-US" dirty="0"/>
              <a:t>Understand and value the customer</a:t>
            </a:r>
          </a:p>
        </p:txBody>
      </p:sp>
      <p:sp>
        <p:nvSpPr>
          <p:cNvPr id="3" name="Content Placeholder 2">
            <a:extLst>
              <a:ext uri="{FF2B5EF4-FFF2-40B4-BE49-F238E27FC236}">
                <a16:creationId xmlns:a16="http://schemas.microsoft.com/office/drawing/2014/main" id="{6698AFF0-317C-3543-B7A8-6CFE638DA3A5}"/>
              </a:ext>
            </a:extLst>
          </p:cNvPr>
          <p:cNvSpPr>
            <a:spLocks noGrp="1"/>
          </p:cNvSpPr>
          <p:nvPr>
            <p:ph idx="1"/>
          </p:nvPr>
        </p:nvSpPr>
        <p:spPr/>
        <p:txBody>
          <a:bodyPr/>
          <a:lstStyle/>
          <a:p>
            <a:r>
              <a:rPr lang="en-US" dirty="0"/>
              <a:t>Ability to serve customer relative to attractiveness of customer</a:t>
            </a:r>
          </a:p>
          <a:p>
            <a:pPr lvl="1"/>
            <a:r>
              <a:rPr lang="en-US" dirty="0"/>
              <a:t>time wasters to cash cows</a:t>
            </a:r>
          </a:p>
          <a:p>
            <a:pPr lvl="1"/>
            <a:r>
              <a:rPr lang="en-US" dirty="0"/>
              <a:t>reputation destroyers to success stories</a:t>
            </a:r>
          </a:p>
          <a:p>
            <a:r>
              <a:rPr lang="en-US" dirty="0"/>
              <a:t> Options for business growth</a:t>
            </a:r>
          </a:p>
          <a:p>
            <a:pPr lvl="1"/>
            <a:r>
              <a:rPr lang="en-US" dirty="0"/>
              <a:t>customer penetration gives way to new product development</a:t>
            </a:r>
          </a:p>
          <a:p>
            <a:pPr lvl="1"/>
            <a:r>
              <a:rPr lang="en-US" dirty="0"/>
              <a:t>market penetration gives way to diversification. </a:t>
            </a:r>
          </a:p>
        </p:txBody>
      </p:sp>
    </p:spTree>
    <p:extLst>
      <p:ext uri="{BB962C8B-B14F-4D97-AF65-F5344CB8AC3E}">
        <p14:creationId xmlns:p14="http://schemas.microsoft.com/office/powerpoint/2010/main" val="4092832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5CFEF-AD45-6145-8FDD-A719BF7DFB56}"/>
              </a:ext>
            </a:extLst>
          </p:cNvPr>
          <p:cNvSpPr>
            <a:spLocks noGrp="1"/>
          </p:cNvSpPr>
          <p:nvPr>
            <p:ph type="title"/>
          </p:nvPr>
        </p:nvSpPr>
        <p:spPr/>
        <p:txBody>
          <a:bodyPr/>
          <a:lstStyle/>
          <a:p>
            <a:r>
              <a:rPr lang="en-US" dirty="0"/>
              <a:t>Diversification</a:t>
            </a:r>
          </a:p>
        </p:txBody>
      </p:sp>
      <p:sp>
        <p:nvSpPr>
          <p:cNvPr id="3" name="Content Placeholder 2">
            <a:extLst>
              <a:ext uri="{FF2B5EF4-FFF2-40B4-BE49-F238E27FC236}">
                <a16:creationId xmlns:a16="http://schemas.microsoft.com/office/drawing/2014/main" id="{2D038E42-9EDA-FA44-B0D0-4F054DF8E40C}"/>
              </a:ext>
            </a:extLst>
          </p:cNvPr>
          <p:cNvSpPr>
            <a:spLocks noGrp="1"/>
          </p:cNvSpPr>
          <p:nvPr>
            <p:ph idx="1"/>
          </p:nvPr>
        </p:nvSpPr>
        <p:spPr/>
        <p:txBody>
          <a:bodyPr/>
          <a:lstStyle/>
          <a:p>
            <a:r>
              <a:rPr lang="en-US" dirty="0"/>
              <a:t>All products, services and customers have a life cycle</a:t>
            </a:r>
          </a:p>
          <a:p>
            <a:r>
              <a:rPr lang="en-US" dirty="0"/>
              <a:t> A diversified portfolio is better than a single product/service/customer</a:t>
            </a:r>
          </a:p>
          <a:p>
            <a:endParaRPr lang="en-US" dirty="0"/>
          </a:p>
        </p:txBody>
      </p:sp>
    </p:spTree>
    <p:extLst>
      <p:ext uri="{BB962C8B-B14F-4D97-AF65-F5344CB8AC3E}">
        <p14:creationId xmlns:p14="http://schemas.microsoft.com/office/powerpoint/2010/main" val="1566477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F1B9B-2FCC-604C-9244-5AB711951689}"/>
              </a:ext>
            </a:extLst>
          </p:cNvPr>
          <p:cNvSpPr>
            <a:spLocks noGrp="1"/>
          </p:cNvSpPr>
          <p:nvPr>
            <p:ph type="title"/>
          </p:nvPr>
        </p:nvSpPr>
        <p:spPr/>
        <p:txBody>
          <a:bodyPr/>
          <a:lstStyle/>
          <a:p>
            <a:r>
              <a:rPr lang="en-US" dirty="0"/>
              <a:t>Competitive advantage</a:t>
            </a:r>
          </a:p>
        </p:txBody>
      </p:sp>
      <p:sp>
        <p:nvSpPr>
          <p:cNvPr id="3" name="Content Placeholder 2">
            <a:extLst>
              <a:ext uri="{FF2B5EF4-FFF2-40B4-BE49-F238E27FC236}">
                <a16:creationId xmlns:a16="http://schemas.microsoft.com/office/drawing/2014/main" id="{F6E82B70-6624-904B-8D39-36D8CF65DC68}"/>
              </a:ext>
            </a:extLst>
          </p:cNvPr>
          <p:cNvSpPr>
            <a:spLocks noGrp="1"/>
          </p:cNvSpPr>
          <p:nvPr>
            <p:ph idx="1"/>
          </p:nvPr>
        </p:nvSpPr>
        <p:spPr/>
        <p:txBody>
          <a:bodyPr/>
          <a:lstStyle/>
          <a:p>
            <a:r>
              <a:rPr lang="en-US" dirty="0"/>
              <a:t>Success depends on competitive advantage</a:t>
            </a:r>
          </a:p>
          <a:p>
            <a:pPr lvl="1"/>
            <a:r>
              <a:rPr lang="en-US" dirty="0"/>
              <a:t>Do it better, lower cost, higher quality, superior delivery, more flexible</a:t>
            </a:r>
          </a:p>
          <a:p>
            <a:r>
              <a:rPr lang="en-US" dirty="0"/>
              <a:t>Do it differently</a:t>
            </a:r>
          </a:p>
          <a:p>
            <a:pPr lvl="1"/>
            <a:r>
              <a:rPr lang="en-US" dirty="0"/>
              <a:t>Segment, target, position, innovate.  </a:t>
            </a:r>
          </a:p>
          <a:p>
            <a:pPr lvl="0">
              <a:buClr>
                <a:srgbClr val="B71E42"/>
              </a:buClr>
            </a:pPr>
            <a:r>
              <a:rPr lang="en-US" dirty="0"/>
              <a:t>Differentiation strategy.</a:t>
            </a:r>
          </a:p>
          <a:p>
            <a:r>
              <a:rPr lang="en-US" dirty="0"/>
              <a:t>Gain customer loyalty</a:t>
            </a:r>
          </a:p>
          <a:p>
            <a:pPr lvl="1"/>
            <a:r>
              <a:rPr lang="en-US" dirty="0"/>
              <a:t>Repeat vs. one time customer, customer relationship management</a:t>
            </a:r>
          </a:p>
          <a:p>
            <a:endParaRPr lang="en-US" dirty="0"/>
          </a:p>
        </p:txBody>
      </p:sp>
    </p:spTree>
    <p:extLst>
      <p:ext uri="{BB962C8B-B14F-4D97-AF65-F5344CB8AC3E}">
        <p14:creationId xmlns:p14="http://schemas.microsoft.com/office/powerpoint/2010/main" val="71837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18609-8238-FC4B-B4CE-002B6DB8D035}"/>
              </a:ext>
            </a:extLst>
          </p:cNvPr>
          <p:cNvSpPr>
            <a:spLocks noGrp="1"/>
          </p:cNvSpPr>
          <p:nvPr>
            <p:ph type="title"/>
          </p:nvPr>
        </p:nvSpPr>
        <p:spPr/>
        <p:txBody>
          <a:bodyPr>
            <a:normAutofit/>
          </a:bodyPr>
          <a:lstStyle/>
          <a:p>
            <a:r>
              <a:rPr lang="en-US" dirty="0"/>
              <a:t>Tribal government nation state and its economy</a:t>
            </a:r>
          </a:p>
        </p:txBody>
      </p:sp>
      <p:sp>
        <p:nvSpPr>
          <p:cNvPr id="3" name="Content Placeholder 2">
            <a:extLst>
              <a:ext uri="{FF2B5EF4-FFF2-40B4-BE49-F238E27FC236}">
                <a16:creationId xmlns:a16="http://schemas.microsoft.com/office/drawing/2014/main" id="{FEB6A702-B3D6-494F-B2D7-52B330778EF1}"/>
              </a:ext>
            </a:extLst>
          </p:cNvPr>
          <p:cNvSpPr>
            <a:spLocks noGrp="1"/>
          </p:cNvSpPr>
          <p:nvPr>
            <p:ph idx="1"/>
          </p:nvPr>
        </p:nvSpPr>
        <p:spPr/>
        <p:txBody>
          <a:bodyPr>
            <a:normAutofit/>
          </a:bodyPr>
          <a:lstStyle/>
          <a:p>
            <a:r>
              <a:rPr lang="en-US" sz="4200" dirty="0"/>
              <a:t>Legal infrastructure</a:t>
            </a:r>
          </a:p>
          <a:p>
            <a:r>
              <a:rPr lang="en-US" sz="4200" dirty="0"/>
              <a:t>Physical infrastructure</a:t>
            </a:r>
          </a:p>
          <a:p>
            <a:r>
              <a:rPr lang="en-US" sz="4200" dirty="0"/>
              <a:t>Economic development </a:t>
            </a:r>
          </a:p>
        </p:txBody>
      </p:sp>
    </p:spTree>
    <p:extLst>
      <p:ext uri="{BB962C8B-B14F-4D97-AF65-F5344CB8AC3E}">
        <p14:creationId xmlns:p14="http://schemas.microsoft.com/office/powerpoint/2010/main" val="67548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04C0-291D-234F-8202-30F6651B46F2}"/>
              </a:ext>
            </a:extLst>
          </p:cNvPr>
          <p:cNvSpPr>
            <a:spLocks noGrp="1"/>
          </p:cNvSpPr>
          <p:nvPr>
            <p:ph type="title"/>
          </p:nvPr>
        </p:nvSpPr>
        <p:spPr/>
        <p:txBody>
          <a:bodyPr/>
          <a:lstStyle/>
          <a:p>
            <a:r>
              <a:rPr lang="en-US" dirty="0"/>
              <a:t>thesis</a:t>
            </a:r>
          </a:p>
        </p:txBody>
      </p:sp>
      <p:sp>
        <p:nvSpPr>
          <p:cNvPr id="3" name="Content Placeholder 2">
            <a:extLst>
              <a:ext uri="{FF2B5EF4-FFF2-40B4-BE49-F238E27FC236}">
                <a16:creationId xmlns:a16="http://schemas.microsoft.com/office/drawing/2014/main" id="{063EB81C-86A1-354A-B60E-0A3BA6741246}"/>
              </a:ext>
            </a:extLst>
          </p:cNvPr>
          <p:cNvSpPr>
            <a:spLocks noGrp="1"/>
          </p:cNvSpPr>
          <p:nvPr>
            <p:ph idx="1"/>
          </p:nvPr>
        </p:nvSpPr>
        <p:spPr/>
        <p:txBody>
          <a:bodyPr>
            <a:normAutofit/>
          </a:bodyPr>
          <a:lstStyle/>
          <a:p>
            <a:r>
              <a:rPr lang="en-US" dirty="0"/>
              <a:t>Tribes need to build economies.</a:t>
            </a:r>
          </a:p>
          <a:p>
            <a:r>
              <a:rPr lang="en-US" dirty="0"/>
              <a:t>ISDEAA Tribal Self-Governance Title IV.</a:t>
            </a:r>
          </a:p>
          <a:p>
            <a:r>
              <a:rPr lang="en-US" dirty="0"/>
              <a:t>Globalization.</a:t>
            </a:r>
          </a:p>
          <a:p>
            <a:r>
              <a:rPr lang="en-US" dirty="0"/>
              <a:t>Federal policy has become less favorable to tribal governments</a:t>
            </a:r>
          </a:p>
          <a:p>
            <a:r>
              <a:rPr lang="en-US" dirty="0"/>
              <a:t>Federal discretionary non-Defense outlays shrink in response to increasing Federal debt and annual Federal deficits.</a:t>
            </a:r>
          </a:p>
          <a:p>
            <a:endParaRPr lang="en-US" dirty="0"/>
          </a:p>
        </p:txBody>
      </p:sp>
    </p:spTree>
    <p:extLst>
      <p:ext uri="{BB962C8B-B14F-4D97-AF65-F5344CB8AC3E}">
        <p14:creationId xmlns:p14="http://schemas.microsoft.com/office/powerpoint/2010/main" val="394578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1FAD8-E123-B346-A22B-F78FE37BC813}"/>
              </a:ext>
            </a:extLst>
          </p:cNvPr>
          <p:cNvSpPr>
            <a:spLocks noGrp="1"/>
          </p:cNvSpPr>
          <p:nvPr>
            <p:ph type="title"/>
          </p:nvPr>
        </p:nvSpPr>
        <p:spPr/>
        <p:txBody>
          <a:bodyPr/>
          <a:lstStyle/>
          <a:p>
            <a:r>
              <a:rPr lang="en-US" dirty="0"/>
              <a:t>Revenue opportunities</a:t>
            </a:r>
          </a:p>
        </p:txBody>
      </p:sp>
      <p:sp>
        <p:nvSpPr>
          <p:cNvPr id="3" name="Content Placeholder 2">
            <a:extLst>
              <a:ext uri="{FF2B5EF4-FFF2-40B4-BE49-F238E27FC236}">
                <a16:creationId xmlns:a16="http://schemas.microsoft.com/office/drawing/2014/main" id="{C7383CB8-E447-A74C-98B2-FDF3789AA8C9}"/>
              </a:ext>
            </a:extLst>
          </p:cNvPr>
          <p:cNvSpPr>
            <a:spLocks noGrp="1"/>
          </p:cNvSpPr>
          <p:nvPr>
            <p:ph idx="1"/>
          </p:nvPr>
        </p:nvSpPr>
        <p:spPr/>
        <p:txBody>
          <a:bodyPr>
            <a:normAutofit fontScale="92500" lnSpcReduction="20000"/>
          </a:bodyPr>
          <a:lstStyle/>
          <a:p>
            <a:r>
              <a:rPr lang="en-US" dirty="0"/>
              <a:t>Taxation</a:t>
            </a:r>
          </a:p>
          <a:p>
            <a:r>
              <a:rPr lang="en-US" dirty="0"/>
              <a:t>ISDEAA Title IV compacting / 638 contracting</a:t>
            </a:r>
          </a:p>
          <a:p>
            <a:r>
              <a:rPr lang="en-US" dirty="0"/>
              <a:t>Indian Trust Asset Reform Act (ITARA)</a:t>
            </a:r>
          </a:p>
          <a:p>
            <a:r>
              <a:rPr lang="en-US" dirty="0"/>
              <a:t>Tribal government enterprise entities</a:t>
            </a:r>
          </a:p>
          <a:p>
            <a:pPr lvl="1"/>
            <a:r>
              <a:rPr lang="en-US" dirty="0"/>
              <a:t>Section 17 corporation</a:t>
            </a:r>
          </a:p>
          <a:p>
            <a:pPr lvl="1"/>
            <a:r>
              <a:rPr lang="en-US" dirty="0"/>
              <a:t>Political subdivision</a:t>
            </a:r>
          </a:p>
          <a:p>
            <a:pPr lvl="1"/>
            <a:r>
              <a:rPr lang="en-US" dirty="0"/>
              <a:t>Tribal law corporations</a:t>
            </a:r>
          </a:p>
          <a:p>
            <a:pPr lvl="1"/>
            <a:r>
              <a:rPr lang="en-US" dirty="0"/>
              <a:t>Conservation districts</a:t>
            </a:r>
          </a:p>
          <a:p>
            <a:pPr lvl="1"/>
            <a:r>
              <a:rPr lang="en-US" dirty="0"/>
              <a:t>Tribal Energy Resource Agreements (TERA)</a:t>
            </a:r>
          </a:p>
        </p:txBody>
      </p:sp>
    </p:spTree>
    <p:extLst>
      <p:ext uri="{BB962C8B-B14F-4D97-AF65-F5344CB8AC3E}">
        <p14:creationId xmlns:p14="http://schemas.microsoft.com/office/powerpoint/2010/main" val="1374868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B8270-FF6A-7348-A2CF-77DBAECAEF27}"/>
              </a:ext>
            </a:extLst>
          </p:cNvPr>
          <p:cNvSpPr>
            <a:spLocks noGrp="1"/>
          </p:cNvSpPr>
          <p:nvPr>
            <p:ph type="title"/>
          </p:nvPr>
        </p:nvSpPr>
        <p:spPr/>
        <p:txBody>
          <a:bodyPr/>
          <a:lstStyle/>
          <a:p>
            <a:r>
              <a:rPr lang="en-US" dirty="0"/>
              <a:t>Categorical exclusion (</a:t>
            </a:r>
            <a:r>
              <a:rPr lang="en-US" dirty="0" err="1"/>
              <a:t>Catex</a:t>
            </a:r>
            <a:r>
              <a:rPr lang="en-US" dirty="0"/>
              <a:t>)</a:t>
            </a:r>
          </a:p>
        </p:txBody>
      </p:sp>
      <p:sp>
        <p:nvSpPr>
          <p:cNvPr id="3" name="Content Placeholder 2">
            <a:extLst>
              <a:ext uri="{FF2B5EF4-FFF2-40B4-BE49-F238E27FC236}">
                <a16:creationId xmlns:a16="http://schemas.microsoft.com/office/drawing/2014/main" id="{180909C2-7E70-6940-9CC3-D7FDEB890B2C}"/>
              </a:ext>
            </a:extLst>
          </p:cNvPr>
          <p:cNvSpPr>
            <a:spLocks noGrp="1"/>
          </p:cNvSpPr>
          <p:nvPr>
            <p:ph idx="1"/>
          </p:nvPr>
        </p:nvSpPr>
        <p:spPr/>
        <p:txBody>
          <a:bodyPr/>
          <a:lstStyle/>
          <a:p>
            <a:r>
              <a:rPr lang="en-US" dirty="0"/>
              <a:t>NEPA inequity for tribes</a:t>
            </a:r>
          </a:p>
          <a:p>
            <a:r>
              <a:rPr lang="en-US" dirty="0"/>
              <a:t>Discretion and Major Federal Action trigger NEPA</a:t>
            </a:r>
          </a:p>
          <a:p>
            <a:r>
              <a:rPr lang="en-US" dirty="0"/>
              <a:t>Disproportionate burden of additional cost and delay on tribes</a:t>
            </a:r>
          </a:p>
          <a:p>
            <a:r>
              <a:rPr lang="en-US" dirty="0"/>
              <a:t>Tribe as lead agency</a:t>
            </a:r>
          </a:p>
          <a:p>
            <a:r>
              <a:rPr lang="en-US" dirty="0"/>
              <a:t>Secretary’s trustee action as non-discretionary duty</a:t>
            </a:r>
          </a:p>
          <a:p>
            <a:r>
              <a:rPr lang="en-US" dirty="0"/>
              <a:t>Duty is to make productive the tribal trust estate</a:t>
            </a:r>
          </a:p>
          <a:p>
            <a:endParaRPr lang="en-US" dirty="0"/>
          </a:p>
          <a:p>
            <a:endParaRPr lang="en-US" dirty="0"/>
          </a:p>
        </p:txBody>
      </p:sp>
    </p:spTree>
    <p:extLst>
      <p:ext uri="{BB962C8B-B14F-4D97-AF65-F5344CB8AC3E}">
        <p14:creationId xmlns:p14="http://schemas.microsoft.com/office/powerpoint/2010/main" val="3925175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01938-5659-3644-81EA-B8698C52D83B}"/>
              </a:ext>
            </a:extLst>
          </p:cNvPr>
          <p:cNvSpPr>
            <a:spLocks noGrp="1"/>
          </p:cNvSpPr>
          <p:nvPr>
            <p:ph type="title"/>
          </p:nvPr>
        </p:nvSpPr>
        <p:spPr/>
        <p:txBody>
          <a:bodyPr/>
          <a:lstStyle/>
          <a:p>
            <a:r>
              <a:rPr lang="en-US" dirty="0"/>
              <a:t>Tribal governments as nation states</a:t>
            </a:r>
          </a:p>
        </p:txBody>
      </p:sp>
      <p:sp>
        <p:nvSpPr>
          <p:cNvPr id="3" name="Content Placeholder 2">
            <a:extLst>
              <a:ext uri="{FF2B5EF4-FFF2-40B4-BE49-F238E27FC236}">
                <a16:creationId xmlns:a16="http://schemas.microsoft.com/office/drawing/2014/main" id="{4D21B8E7-110F-3040-A883-BAAE918A3A28}"/>
              </a:ext>
            </a:extLst>
          </p:cNvPr>
          <p:cNvSpPr>
            <a:spLocks noGrp="1"/>
          </p:cNvSpPr>
          <p:nvPr>
            <p:ph idx="1"/>
          </p:nvPr>
        </p:nvSpPr>
        <p:spPr/>
        <p:txBody>
          <a:bodyPr/>
          <a:lstStyle/>
          <a:p>
            <a:r>
              <a:rPr lang="en-US" dirty="0"/>
              <a:t>Sovereign immunity, </a:t>
            </a:r>
          </a:p>
          <a:p>
            <a:r>
              <a:rPr lang="en-US" dirty="0"/>
              <a:t>Jurisdiction, </a:t>
            </a:r>
          </a:p>
          <a:p>
            <a:r>
              <a:rPr lang="en-US" dirty="0"/>
              <a:t>Accountability, </a:t>
            </a:r>
          </a:p>
          <a:p>
            <a:r>
              <a:rPr lang="en-US" dirty="0"/>
              <a:t>Rule of law, </a:t>
            </a:r>
          </a:p>
          <a:p>
            <a:r>
              <a:rPr lang="en-US" dirty="0"/>
              <a:t>Property rights, </a:t>
            </a:r>
          </a:p>
          <a:p>
            <a:r>
              <a:rPr lang="en-US" dirty="0"/>
              <a:t>Power to tax, </a:t>
            </a:r>
          </a:p>
          <a:p>
            <a:r>
              <a:rPr lang="en-US" dirty="0"/>
              <a:t>Power to establish its citizens.  </a:t>
            </a:r>
          </a:p>
        </p:txBody>
      </p:sp>
    </p:spTree>
    <p:extLst>
      <p:ext uri="{BB962C8B-B14F-4D97-AF65-F5344CB8AC3E}">
        <p14:creationId xmlns:p14="http://schemas.microsoft.com/office/powerpoint/2010/main" val="307897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2FC60-DA65-D64D-8D62-1B109BC6F14A}"/>
              </a:ext>
            </a:extLst>
          </p:cNvPr>
          <p:cNvSpPr>
            <a:spLocks noGrp="1"/>
          </p:cNvSpPr>
          <p:nvPr>
            <p:ph type="title"/>
          </p:nvPr>
        </p:nvSpPr>
        <p:spPr/>
        <p:txBody>
          <a:bodyPr/>
          <a:lstStyle/>
          <a:p>
            <a:r>
              <a:rPr lang="en-US" dirty="0"/>
              <a:t>Legal infrastructure</a:t>
            </a:r>
          </a:p>
        </p:txBody>
      </p:sp>
      <p:sp>
        <p:nvSpPr>
          <p:cNvPr id="3" name="Content Placeholder 2">
            <a:extLst>
              <a:ext uri="{FF2B5EF4-FFF2-40B4-BE49-F238E27FC236}">
                <a16:creationId xmlns:a16="http://schemas.microsoft.com/office/drawing/2014/main" id="{1485D32D-87CC-4647-BD98-7F8D9BE92F41}"/>
              </a:ext>
            </a:extLst>
          </p:cNvPr>
          <p:cNvSpPr>
            <a:spLocks noGrp="1"/>
          </p:cNvSpPr>
          <p:nvPr>
            <p:ph idx="1"/>
          </p:nvPr>
        </p:nvSpPr>
        <p:spPr/>
        <p:txBody>
          <a:bodyPr>
            <a:normAutofit fontScale="77500" lnSpcReduction="20000"/>
          </a:bodyPr>
          <a:lstStyle/>
          <a:p>
            <a:r>
              <a:rPr lang="en-US" dirty="0"/>
              <a:t>Internal</a:t>
            </a:r>
          </a:p>
          <a:p>
            <a:pPr lvl="2"/>
            <a:r>
              <a:rPr lang="en-US" dirty="0"/>
              <a:t>Rule of Law</a:t>
            </a:r>
          </a:p>
          <a:p>
            <a:pPr lvl="2"/>
            <a:r>
              <a:rPr lang="en-US" dirty="0"/>
              <a:t>Transparency</a:t>
            </a:r>
          </a:p>
          <a:p>
            <a:pPr lvl="2"/>
            <a:r>
              <a:rPr lang="en-US" dirty="0"/>
              <a:t>Fairness</a:t>
            </a:r>
          </a:p>
          <a:p>
            <a:pPr lvl="2"/>
            <a:r>
              <a:rPr lang="en-US" dirty="0"/>
              <a:t>Accountability</a:t>
            </a:r>
          </a:p>
          <a:p>
            <a:pPr lvl="2"/>
            <a:r>
              <a:rPr lang="en-US" dirty="0"/>
              <a:t>Predictability</a:t>
            </a:r>
          </a:p>
          <a:p>
            <a:r>
              <a:rPr lang="en-US" dirty="0"/>
              <a:t>External</a:t>
            </a:r>
          </a:p>
          <a:p>
            <a:pPr lvl="0"/>
            <a:r>
              <a:rPr lang="en-US" dirty="0"/>
              <a:t>Jurisdiction</a:t>
            </a:r>
          </a:p>
          <a:p>
            <a:pPr lvl="0"/>
            <a:r>
              <a:rPr lang="en-US" dirty="0"/>
              <a:t>Immunity</a:t>
            </a:r>
          </a:p>
          <a:p>
            <a:pPr lvl="0"/>
            <a:r>
              <a:rPr lang="en-US" dirty="0"/>
              <a:t>Integral part (arm of the Tribe)</a:t>
            </a:r>
          </a:p>
          <a:p>
            <a:pPr lvl="0"/>
            <a:r>
              <a:rPr lang="en-US" dirty="0"/>
              <a:t>Corporate veil</a:t>
            </a:r>
          </a:p>
          <a:p>
            <a:endParaRPr lang="en-US" dirty="0"/>
          </a:p>
        </p:txBody>
      </p:sp>
    </p:spTree>
    <p:extLst>
      <p:ext uri="{BB962C8B-B14F-4D97-AF65-F5344CB8AC3E}">
        <p14:creationId xmlns:p14="http://schemas.microsoft.com/office/powerpoint/2010/main" val="601810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E115-FE5E-F743-B99F-64843F3D71FA}"/>
              </a:ext>
            </a:extLst>
          </p:cNvPr>
          <p:cNvSpPr>
            <a:spLocks noGrp="1"/>
          </p:cNvSpPr>
          <p:nvPr>
            <p:ph type="title"/>
          </p:nvPr>
        </p:nvSpPr>
        <p:spPr/>
        <p:txBody>
          <a:bodyPr/>
          <a:lstStyle/>
          <a:p>
            <a:r>
              <a:rPr lang="en-US" dirty="0"/>
              <a:t>Legal infrastructure [cont’d]</a:t>
            </a:r>
          </a:p>
        </p:txBody>
      </p:sp>
      <p:sp>
        <p:nvSpPr>
          <p:cNvPr id="3" name="Content Placeholder 2">
            <a:extLst>
              <a:ext uri="{FF2B5EF4-FFF2-40B4-BE49-F238E27FC236}">
                <a16:creationId xmlns:a16="http://schemas.microsoft.com/office/drawing/2014/main" id="{8AAD2CF2-EFAD-B34F-841B-0FD36E85D74C}"/>
              </a:ext>
            </a:extLst>
          </p:cNvPr>
          <p:cNvSpPr>
            <a:spLocks noGrp="1"/>
          </p:cNvSpPr>
          <p:nvPr>
            <p:ph idx="1"/>
          </p:nvPr>
        </p:nvSpPr>
        <p:spPr/>
        <p:txBody>
          <a:bodyPr/>
          <a:lstStyle/>
          <a:p>
            <a:r>
              <a:rPr lang="en-US" dirty="0"/>
              <a:t>State Regulation and Taxation</a:t>
            </a:r>
          </a:p>
          <a:p>
            <a:r>
              <a:rPr lang="en-US" dirty="0"/>
              <a:t>Federal Tax and Regulatory Laws</a:t>
            </a:r>
          </a:p>
          <a:p>
            <a:r>
              <a:rPr lang="en-US" dirty="0"/>
              <a:t>Federal Trust Responsibility</a:t>
            </a:r>
          </a:p>
          <a:p>
            <a:r>
              <a:rPr lang="en-US" dirty="0"/>
              <a:t>Federal Limitations on Tribal Authority (over non-Indians)</a:t>
            </a:r>
          </a:p>
          <a:p>
            <a:r>
              <a:rPr lang="en-US" dirty="0"/>
              <a:t>Balance of Federal Supremacy over State Jurisdiction vs. Tribal Jurisdiction</a:t>
            </a:r>
          </a:p>
        </p:txBody>
      </p:sp>
    </p:spTree>
    <p:extLst>
      <p:ext uri="{BB962C8B-B14F-4D97-AF65-F5344CB8AC3E}">
        <p14:creationId xmlns:p14="http://schemas.microsoft.com/office/powerpoint/2010/main" val="3945200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082A-3F65-EC4A-A80F-F11D8CE8F6BF}"/>
              </a:ext>
            </a:extLst>
          </p:cNvPr>
          <p:cNvSpPr>
            <a:spLocks noGrp="1"/>
          </p:cNvSpPr>
          <p:nvPr>
            <p:ph type="title"/>
          </p:nvPr>
        </p:nvSpPr>
        <p:spPr/>
        <p:txBody>
          <a:bodyPr/>
          <a:lstStyle/>
          <a:p>
            <a:r>
              <a:rPr lang="en-US" dirty="0"/>
              <a:t>Legal infrastructure [cont’d]</a:t>
            </a:r>
          </a:p>
        </p:txBody>
      </p:sp>
      <p:sp>
        <p:nvSpPr>
          <p:cNvPr id="3" name="Content Placeholder 2">
            <a:extLst>
              <a:ext uri="{FF2B5EF4-FFF2-40B4-BE49-F238E27FC236}">
                <a16:creationId xmlns:a16="http://schemas.microsoft.com/office/drawing/2014/main" id="{50F5A93F-58A1-364A-902D-18FE7C6EE723}"/>
              </a:ext>
            </a:extLst>
          </p:cNvPr>
          <p:cNvSpPr>
            <a:spLocks noGrp="1"/>
          </p:cNvSpPr>
          <p:nvPr>
            <p:ph idx="1"/>
          </p:nvPr>
        </p:nvSpPr>
        <p:spPr/>
        <p:txBody>
          <a:bodyPr>
            <a:normAutofit fontScale="77500" lnSpcReduction="20000"/>
          </a:bodyPr>
          <a:lstStyle/>
          <a:p>
            <a:r>
              <a:rPr lang="en-US" dirty="0"/>
              <a:t>Tribe’s enactment of General Commercial Laws</a:t>
            </a:r>
          </a:p>
          <a:p>
            <a:pPr lvl="1"/>
            <a:r>
              <a:rPr lang="en-US" dirty="0"/>
              <a:t>Debtor/Creditor</a:t>
            </a:r>
          </a:p>
          <a:p>
            <a:pPr lvl="1"/>
            <a:r>
              <a:rPr lang="en-US" dirty="0"/>
              <a:t>Mortgages and Secured Transactions</a:t>
            </a:r>
          </a:p>
          <a:p>
            <a:pPr lvl="1"/>
            <a:r>
              <a:rPr lang="en-US" dirty="0"/>
              <a:t>Tribal Commercial Codes</a:t>
            </a:r>
          </a:p>
          <a:p>
            <a:pPr lvl="1"/>
            <a:r>
              <a:rPr lang="en-US" dirty="0"/>
              <a:t>Corporation Codes</a:t>
            </a:r>
          </a:p>
          <a:p>
            <a:r>
              <a:rPr lang="en-US" dirty="0"/>
              <a:t>Civil Regulatory Laws</a:t>
            </a:r>
          </a:p>
          <a:p>
            <a:pPr lvl="1"/>
            <a:r>
              <a:rPr lang="en-US" dirty="0"/>
              <a:t>Zoning and Land Use</a:t>
            </a:r>
          </a:p>
          <a:p>
            <a:pPr lvl="1"/>
            <a:r>
              <a:rPr lang="en-US" dirty="0"/>
              <a:t>Environmental Regulation</a:t>
            </a:r>
          </a:p>
          <a:p>
            <a:pPr lvl="1"/>
            <a:r>
              <a:rPr lang="en-US" dirty="0"/>
              <a:t>Labor and Workers Rights</a:t>
            </a:r>
          </a:p>
          <a:p>
            <a:pPr lvl="1"/>
            <a:r>
              <a:rPr lang="en-US" dirty="0"/>
              <a:t>Workers Compensation</a:t>
            </a:r>
          </a:p>
          <a:p>
            <a:r>
              <a:rPr lang="en-US" dirty="0"/>
              <a:t>Tribal Court and Administrative Appeals</a:t>
            </a:r>
          </a:p>
          <a:p>
            <a:endParaRPr lang="en-US" dirty="0"/>
          </a:p>
        </p:txBody>
      </p:sp>
    </p:spTree>
    <p:extLst>
      <p:ext uri="{BB962C8B-B14F-4D97-AF65-F5344CB8AC3E}">
        <p14:creationId xmlns:p14="http://schemas.microsoft.com/office/powerpoint/2010/main" val="206722851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{C9D032F1-D198-0543-AD66-2C8DA5CA6496}tf10001119</Template>
  <TotalTime>179</TotalTime>
  <Words>1385</Words>
  <Application>Microsoft Office PowerPoint</Application>
  <PresentationFormat>Widescreen</PresentationFormat>
  <Paragraphs>189</Paragraphs>
  <Slides>19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Gill Sans MT</vt:lpstr>
      <vt:lpstr>Gallery</vt:lpstr>
      <vt:lpstr>Foundations of a Tribal Government economy</vt:lpstr>
      <vt:lpstr>Tribal government nation state and its economy</vt:lpstr>
      <vt:lpstr>thesis</vt:lpstr>
      <vt:lpstr>Revenue opportunities</vt:lpstr>
      <vt:lpstr>Categorical exclusion (Catex)</vt:lpstr>
      <vt:lpstr>Tribal governments as nation states</vt:lpstr>
      <vt:lpstr>Legal infrastructure</vt:lpstr>
      <vt:lpstr>Legal infrastructure [cont’d]</vt:lpstr>
      <vt:lpstr>Legal infrastructure [cont’d]</vt:lpstr>
      <vt:lpstr>Legal infrastructure [cont’d]</vt:lpstr>
      <vt:lpstr>strategic direction</vt:lpstr>
      <vt:lpstr>Strategic direction</vt:lpstr>
      <vt:lpstr>Customer orientation</vt:lpstr>
      <vt:lpstr>Acquisition, Integration, Growth</vt:lpstr>
      <vt:lpstr>growth</vt:lpstr>
      <vt:lpstr>Value chain</vt:lpstr>
      <vt:lpstr>Understand and value the customer</vt:lpstr>
      <vt:lpstr>Diversification</vt:lpstr>
      <vt:lpstr>Competitive advantage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Government Economic Development Infrastructure and New Revenues</dc:title>
  <dc:creator>William Micklin</dc:creator>
  <cp:lastModifiedBy>User</cp:lastModifiedBy>
  <cp:revision>14</cp:revision>
  <dcterms:created xsi:type="dcterms:W3CDTF">2018-04-26T02:54:33Z</dcterms:created>
  <dcterms:modified xsi:type="dcterms:W3CDTF">2018-04-26T21:12:34Z</dcterms:modified>
</cp:coreProperties>
</file>