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9" r:id="rId5"/>
    <p:sldId id="275" r:id="rId6"/>
    <p:sldId id="281" r:id="rId7"/>
    <p:sldId id="282" r:id="rId8"/>
    <p:sldId id="280" r:id="rId9"/>
    <p:sldId id="265" r:id="rId10"/>
    <p:sldId id="278" r:id="rId11"/>
    <p:sldId id="279" r:id="rId12"/>
    <p:sldId id="283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4A12-285F-4A57-B4FF-BEB7E489A982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AE078-B214-44FD-A3EF-B17CA20BC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5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E078-B214-44FD-A3EF-B17CA20BC9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2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E078-B214-44FD-A3EF-B17CA20BC9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E078-B214-44FD-A3EF-B17CA20BC9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E078-B214-44FD-A3EF-B17CA20BC9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26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E078-B214-44FD-A3EF-B17CA20BC9D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7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2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1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3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2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7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E7E3-0FFB-4CF0-827D-E45D29E2C68E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1FB3-A8A4-475D-A9FC-7E5FE460B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" y="203200"/>
            <a:ext cx="9025467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1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01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397" y="1081825"/>
            <a:ext cx="86546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Emergency </a:t>
            </a:r>
            <a:r>
              <a:rPr lang="en-US" sz="2400" dirty="0"/>
              <a:t>room visits </a:t>
            </a:r>
            <a:r>
              <a:rPr lang="en-US" sz="2400" dirty="0" smtClean="0"/>
              <a:t>annually  	    55,000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Inpatient </a:t>
            </a:r>
            <a:r>
              <a:rPr lang="en-US" sz="2400" dirty="0" smtClean="0"/>
              <a:t>visits annually 		      4,300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Babies </a:t>
            </a:r>
            <a:r>
              <a:rPr lang="en-US" sz="2400" dirty="0" smtClean="0"/>
              <a:t>born annually		    </a:t>
            </a:r>
            <a:r>
              <a:rPr lang="en-US" sz="2400" dirty="0" smtClean="0"/>
              <a:t>  </a:t>
            </a:r>
            <a:r>
              <a:rPr lang="en-US" sz="2400" dirty="0" smtClean="0"/>
              <a:t>1,000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Gross outpatient visits annually      </a:t>
            </a:r>
            <a:r>
              <a:rPr lang="en-US" sz="2400" dirty="0" smtClean="0"/>
              <a:t> 552,000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Licensed 72 bed Joint Commission </a:t>
            </a:r>
            <a:r>
              <a:rPr lang="en-US" sz="2400" dirty="0" smtClean="0"/>
              <a:t>accredited </a:t>
            </a:r>
            <a:r>
              <a:rPr lang="en-US" sz="2400" dirty="0" smtClean="0"/>
              <a:t>hospital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14500" y="127718"/>
            <a:ext cx="6485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Chickasaw Nation Department of Health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Ada, Oklahoma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015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1751" y="0"/>
            <a:ext cx="571118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Premium Assistance Program Facts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" y="937260"/>
            <a:ext cx="83667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Tribes can assist with the cost of health insurance for specific American Indians who qualify.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Eligibility is determined by income and </a:t>
            </a:r>
            <a:r>
              <a:rPr lang="en-US" sz="2400" dirty="0" smtClean="0"/>
              <a:t>need.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There is no cost to the qualified </a:t>
            </a:r>
            <a:r>
              <a:rPr lang="en-US" sz="2400" dirty="0" smtClean="0"/>
              <a:t>applicant.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co-pay or deductible when </a:t>
            </a:r>
            <a:r>
              <a:rPr lang="en-US" sz="2400" dirty="0" smtClean="0"/>
              <a:t>served by the CNDH </a:t>
            </a:r>
            <a:r>
              <a:rPr lang="en-US" sz="2400" dirty="0" smtClean="0"/>
              <a:t>or when referred in the health care network by our facility.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Gives you more treatment options and </a:t>
            </a:r>
            <a:r>
              <a:rPr lang="en-US" sz="2400" dirty="0" smtClean="0"/>
              <a:t>choices when traveling  </a:t>
            </a:r>
            <a:r>
              <a:rPr lang="en-US" sz="2400" dirty="0" smtClean="0"/>
              <a:t>away from your tribal health care </a:t>
            </a:r>
            <a:r>
              <a:rPr lang="en-US" sz="2400" dirty="0" smtClean="0"/>
              <a:t>facility.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01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397" y="1081825"/>
            <a:ext cx="865460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Applicant requirements: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65 years of age or younger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Currently receive services at CNDH 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Enrolled citizen of a federally recognized tribe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Live in the Chickasaw Nation service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Eligibility and income guidelines of the program are met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other medical insurance coverage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Filed a tax return in the last year and intend to file in the upcoming </a:t>
            </a:r>
            <a:r>
              <a:rPr lang="en-US" sz="2400" dirty="0" smtClean="0"/>
              <a:t>year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48790" y="-137160"/>
            <a:ext cx="6840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Premium Assistance Program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015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6214" y="308610"/>
            <a:ext cx="88592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Pilot Program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Implemented </a:t>
            </a:r>
            <a:r>
              <a:rPr lang="en-US" sz="2800" dirty="0" smtClean="0"/>
              <a:t>September 1,2014</a:t>
            </a:r>
            <a:r>
              <a:rPr lang="en-US" sz="2800" dirty="0" smtClean="0"/>
              <a:t> 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High cost medical patients </a:t>
            </a:r>
            <a:r>
              <a:rPr lang="en-US" sz="2800" dirty="0" smtClean="0"/>
              <a:t>and</a:t>
            </a:r>
            <a:r>
              <a:rPr lang="en-US" sz="2800" dirty="0" smtClean="0"/>
              <a:t> </a:t>
            </a:r>
            <a:r>
              <a:rPr lang="en-US" sz="2800" dirty="0"/>
              <a:t>pharmacy </a:t>
            </a:r>
            <a:r>
              <a:rPr lang="en-US" sz="2800" dirty="0" smtClean="0"/>
              <a:t>expenses for patients</a:t>
            </a:r>
            <a:r>
              <a:rPr lang="en-US" sz="2800" dirty="0" smtClean="0"/>
              <a:t> </a:t>
            </a:r>
            <a:r>
              <a:rPr lang="en-US" sz="2800" dirty="0"/>
              <a:t>in Service Unit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246 </a:t>
            </a:r>
            <a:r>
              <a:rPr lang="en-US" sz="2800" dirty="0"/>
              <a:t>patients enrolled in the </a:t>
            </a:r>
            <a:r>
              <a:rPr lang="en-US" sz="2800" dirty="0" smtClean="0"/>
              <a:t>pilot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ROI  6.4 </a:t>
            </a:r>
            <a:r>
              <a:rPr lang="en-US" sz="2800" dirty="0"/>
              <a:t>to 1 with </a:t>
            </a:r>
            <a:r>
              <a:rPr lang="en-US" sz="2800" dirty="0" smtClean="0"/>
              <a:t>73</a:t>
            </a:r>
            <a:r>
              <a:rPr lang="en-US" sz="2800" dirty="0"/>
              <a:t> </a:t>
            </a:r>
            <a:r>
              <a:rPr lang="en-US" sz="2800" dirty="0" smtClean="0"/>
              <a:t>percent</a:t>
            </a:r>
            <a:r>
              <a:rPr lang="en-US" sz="2800" dirty="0" smtClean="0"/>
              <a:t> third </a:t>
            </a:r>
            <a:r>
              <a:rPr lang="en-US" sz="2800" dirty="0"/>
              <a:t>party revenue and </a:t>
            </a:r>
            <a:r>
              <a:rPr lang="en-US" sz="2800" dirty="0" smtClean="0"/>
              <a:t>27percent </a:t>
            </a:r>
            <a:r>
              <a:rPr lang="en-US" sz="2800" dirty="0"/>
              <a:t>cost avoidance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Blue </a:t>
            </a:r>
            <a:r>
              <a:rPr lang="en-US" sz="2800" dirty="0" smtClean="0"/>
              <a:t>Cross Blue </a:t>
            </a:r>
            <a:r>
              <a:rPr lang="en-US" sz="2800" dirty="0" smtClean="0"/>
              <a:t>Shield of Oklahoma </a:t>
            </a:r>
            <a:r>
              <a:rPr lang="en-US" sz="2800" dirty="0" smtClean="0"/>
              <a:t>Blue </a:t>
            </a:r>
            <a:r>
              <a:rPr lang="en-US" sz="2800" dirty="0"/>
              <a:t>P</a:t>
            </a:r>
            <a:r>
              <a:rPr lang="en-US" sz="2800" dirty="0" smtClean="0"/>
              <a:t>referred </a:t>
            </a:r>
            <a:r>
              <a:rPr lang="en-US" sz="2800" dirty="0"/>
              <a:t>B</a:t>
            </a:r>
            <a:r>
              <a:rPr lang="en-US" sz="2800" dirty="0" smtClean="0"/>
              <a:t>ronze </a:t>
            </a:r>
            <a:r>
              <a:rPr lang="en-US" sz="2800" dirty="0" smtClean="0"/>
              <a:t>PPO 102 </a:t>
            </a:r>
            <a:r>
              <a:rPr lang="en-US" sz="2800" dirty="0" smtClean="0"/>
              <a:t>marketplace </a:t>
            </a:r>
            <a:r>
              <a:rPr lang="en-US" sz="2800" dirty="0" smtClean="0"/>
              <a:t>plan</a:t>
            </a:r>
          </a:p>
          <a:p>
            <a:endParaRPr lang="en-US" sz="2800" b="1" dirty="0" smtClean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62896" y="-363578"/>
            <a:ext cx="56426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 smtClean="0"/>
          </a:p>
          <a:p>
            <a:pPr algn="ctr"/>
            <a:r>
              <a:rPr lang="en-US" sz="3600" dirty="0" smtClean="0"/>
              <a:t>Premium Assistance Program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9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987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97280" y="834391"/>
            <a:ext cx="80467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Hepatitis C </a:t>
            </a:r>
            <a:r>
              <a:rPr lang="en-US" sz="3600" dirty="0" smtClean="0"/>
              <a:t>Clinic</a:t>
            </a:r>
          </a:p>
          <a:p>
            <a:pPr algn="ctr"/>
            <a:r>
              <a:rPr lang="en-US" sz="2800" dirty="0" smtClean="0"/>
              <a:t>Premium Assistance Program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April </a:t>
            </a:r>
            <a:r>
              <a:rPr lang="en-US" sz="3600" dirty="0"/>
              <a:t>2016   </a:t>
            </a:r>
            <a:endParaRPr lang="en-US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Return on investment: </a:t>
            </a:r>
            <a:r>
              <a:rPr lang="en-US" sz="3600" dirty="0" smtClean="0"/>
              <a:t>1.88 </a:t>
            </a:r>
            <a:r>
              <a:rPr lang="en-US" sz="3600" dirty="0" smtClean="0"/>
              <a:t>to 1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118</a:t>
            </a:r>
            <a:r>
              <a:rPr lang="en-US" sz="3600" dirty="0"/>
              <a:t> </a:t>
            </a:r>
            <a:r>
              <a:rPr lang="en-US" sz="3600" dirty="0" smtClean="0"/>
              <a:t>patients </a:t>
            </a:r>
            <a:r>
              <a:rPr lang="en-US" sz="3600" dirty="0" smtClean="0"/>
              <a:t>completed </a:t>
            </a:r>
            <a:r>
              <a:rPr lang="en-US" sz="3600" dirty="0" smtClean="0"/>
              <a:t>treatment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84 cured patients as of </a:t>
            </a:r>
            <a:r>
              <a:rPr lang="en-US" sz="3600" dirty="0" smtClean="0"/>
              <a:t>Jan. </a:t>
            </a:r>
            <a:r>
              <a:rPr lang="en-US" sz="3600" dirty="0" smtClean="0"/>
              <a:t>31,2018</a:t>
            </a:r>
          </a:p>
        </p:txBody>
      </p:sp>
    </p:spTree>
    <p:extLst>
      <p:ext uri="{BB962C8B-B14F-4D97-AF65-F5344CB8AC3E}">
        <p14:creationId xmlns:p14="http://schemas.microsoft.com/office/powerpoint/2010/main" val="11428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256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9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75794" y="360728"/>
            <a:ext cx="6644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Medicare Part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" y="1155700"/>
            <a:ext cx="7627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			</a:t>
            </a:r>
            <a:endParaRPr lang="en-US" sz="8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549" y="1707634"/>
            <a:ext cx="900233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Medicare Part B </a:t>
            </a:r>
            <a:r>
              <a:rPr lang="en-US" sz="2800" b="1" dirty="0" smtClean="0"/>
              <a:t>Pilot </a:t>
            </a:r>
            <a:r>
              <a:rPr lang="en-US" sz="2800" b="1" dirty="0" smtClean="0"/>
              <a:t>Program</a:t>
            </a: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Implemented  </a:t>
            </a:r>
            <a:r>
              <a:rPr lang="en-US" sz="2800" dirty="0"/>
              <a:t>July 1,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Patients who did not elect Part B at 65 and now have a surcharge penalty associated with their monthly </a:t>
            </a:r>
            <a:r>
              <a:rPr lang="en-US" sz="2800" dirty="0" smtClean="0"/>
              <a:t>payment 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Patient </a:t>
            </a:r>
            <a:r>
              <a:rPr lang="en-US" sz="2800" dirty="0"/>
              <a:t>will pay the </a:t>
            </a:r>
            <a:r>
              <a:rPr lang="en-US" sz="2800" dirty="0" smtClean="0"/>
              <a:t>$</a:t>
            </a:r>
            <a:r>
              <a:rPr lang="en-US" sz="2800" dirty="0" smtClean="0"/>
              <a:t>134 premium; we pick </a:t>
            </a:r>
            <a:r>
              <a:rPr lang="en-US" sz="2800" dirty="0"/>
              <a:t>up the penalty associated </a:t>
            </a:r>
            <a:r>
              <a:rPr lang="en-US" sz="2800" dirty="0" smtClean="0"/>
              <a:t>with</a:t>
            </a:r>
            <a:r>
              <a:rPr lang="en-US" sz="2800" dirty="0" smtClean="0"/>
              <a:t> </a:t>
            </a:r>
            <a:r>
              <a:rPr lang="en-US" sz="2800" dirty="0" smtClean="0"/>
              <a:t>them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38</a:t>
            </a:r>
            <a:r>
              <a:rPr lang="en-US" sz="2800" dirty="0" smtClean="0"/>
              <a:t> </a:t>
            </a:r>
            <a:r>
              <a:rPr lang="en-US" sz="2800" dirty="0"/>
              <a:t>patients in Service Unit </a:t>
            </a:r>
            <a:r>
              <a:rPr lang="en-US" sz="2800" dirty="0" smtClean="0"/>
              <a:t>with </a:t>
            </a:r>
            <a:r>
              <a:rPr lang="en-US" sz="2800" dirty="0" smtClean="0"/>
              <a:t>multiple </a:t>
            </a:r>
            <a:r>
              <a:rPr lang="en-US" sz="2800" dirty="0"/>
              <a:t>visits to our </a:t>
            </a:r>
            <a:r>
              <a:rPr lang="en-US" sz="2800" dirty="0" smtClean="0"/>
              <a:t>facilities </a:t>
            </a:r>
            <a:r>
              <a:rPr lang="en-US" sz="2800" dirty="0" smtClean="0"/>
              <a:t>and </a:t>
            </a:r>
            <a:r>
              <a:rPr lang="en-US" sz="2800" dirty="0"/>
              <a:t>p</a:t>
            </a:r>
            <a:r>
              <a:rPr lang="en-US" sz="2800" dirty="0" smtClean="0"/>
              <a:t>urchase refer care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80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9016"/>
            <a:ext cx="12192000" cy="7497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5160" y="0"/>
            <a:ext cx="777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Medicare Part D Premium </a:t>
            </a:r>
            <a:r>
              <a:rPr lang="en-US" sz="3600" dirty="0"/>
              <a:t>A</a:t>
            </a:r>
            <a:r>
              <a:rPr lang="en-US" sz="3600" dirty="0" smtClean="0"/>
              <a:t>ssistance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76518" y="1100680"/>
            <a:ext cx="86674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Pilot Program</a:t>
            </a:r>
          </a:p>
          <a:p>
            <a:r>
              <a:rPr lang="en-US" sz="2800" b="1" dirty="0" smtClean="0"/>
              <a:t>(Patient’s </a:t>
            </a:r>
            <a:r>
              <a:rPr lang="en-US" sz="2800" b="1" dirty="0"/>
              <a:t>on Medicare but did not have a </a:t>
            </a:r>
            <a:r>
              <a:rPr lang="en-US" sz="2800" b="1" dirty="0" smtClean="0"/>
              <a:t>prescription</a:t>
            </a:r>
            <a:r>
              <a:rPr lang="en-US" sz="2800" b="1" dirty="0" smtClean="0"/>
              <a:t> </a:t>
            </a:r>
            <a:r>
              <a:rPr lang="en-US" sz="2800" b="1" dirty="0"/>
              <a:t>plan)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Started </a:t>
            </a:r>
            <a:r>
              <a:rPr lang="en-US" sz="2800" dirty="0" smtClean="0"/>
              <a:t>Jan.1,</a:t>
            </a:r>
            <a:r>
              <a:rPr lang="en-US" sz="2800" dirty="0" smtClean="0"/>
              <a:t>2013 </a:t>
            </a:r>
            <a:r>
              <a:rPr lang="en-US" sz="2800" dirty="0"/>
              <a:t>currently in year </a:t>
            </a:r>
            <a:r>
              <a:rPr lang="en-US" sz="2800" dirty="0" smtClean="0"/>
              <a:t>six</a:t>
            </a: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High cost pharmacy use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816 patients enrolled</a:t>
            </a: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Return on </a:t>
            </a:r>
            <a:r>
              <a:rPr lang="en-US" sz="2800" dirty="0" smtClean="0"/>
              <a:t>investment </a:t>
            </a:r>
            <a:r>
              <a:rPr lang="en-US" sz="2800" dirty="0"/>
              <a:t>of </a:t>
            </a:r>
            <a:r>
              <a:rPr lang="en-US" sz="2800" dirty="0" smtClean="0"/>
              <a:t>13 to 1</a:t>
            </a:r>
            <a:r>
              <a:rPr lang="en-US" sz="2800" dirty="0"/>
              <a:t>	</a:t>
            </a: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Coventry First Health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1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987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/>
          </a:p>
          <a:p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97280" y="834391"/>
            <a:ext cx="80467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Questions?</a:t>
            </a:r>
            <a:endParaRPr lang="en-US" sz="6600" dirty="0" smtClean="0"/>
          </a:p>
          <a:p>
            <a:pPr algn="ctr"/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0" y="1942387"/>
            <a:ext cx="10169429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400" b="1" cap="none" spc="0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1" cap="none" spc="0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Brenda Teel, Executive Officer of Revenue</a:t>
            </a:r>
          </a:p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Brenda.Teel@Chickasaw.net</a:t>
            </a:r>
          </a:p>
          <a:p>
            <a:pPr algn="ctr"/>
            <a:endParaRPr lang="en-US" sz="28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35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530642DC4054393231F06337CCED0" ma:contentTypeVersion="0" ma:contentTypeDescription="Create a new document." ma:contentTypeScope="" ma:versionID="5ba0b99da62b8ab581a5378e74bb01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D9D056-CB9F-4157-AC4D-C05186FA38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12AA2A-04E8-462E-A81F-02C0506C5E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EAAD69-84E0-445C-810F-E5685B5E83BD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348</Words>
  <Application>Microsoft Office PowerPoint</Application>
  <PresentationFormat>Widescreen</PresentationFormat>
  <Paragraphs>80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Chickasaw Nation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Stanberry</dc:creator>
  <cp:lastModifiedBy>Tina A. Johnson</cp:lastModifiedBy>
  <cp:revision>58</cp:revision>
  <cp:lastPrinted>2017-04-17T21:33:59Z</cp:lastPrinted>
  <dcterms:created xsi:type="dcterms:W3CDTF">2015-12-04T22:33:09Z</dcterms:created>
  <dcterms:modified xsi:type="dcterms:W3CDTF">2018-04-13T19:57:46Z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0x010100321530642DC4054393231F06337CCED0</vt:lpwstr>
  </property>
</Properties>
</file>