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62" r:id="rId4"/>
    <p:sldId id="263" r:id="rId5"/>
    <p:sldId id="261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12192000" cy="6858000"/>
  <p:notesSz cx="7086600" cy="90249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99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37C7A-7312-4068-9724-B349303B93A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4391D-FFBB-4564-B6C8-3A1FC42D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67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528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528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C74CA-BE6F-413D-AD55-9D4FFBD543D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6613" y="1128713"/>
            <a:ext cx="5413375" cy="3044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343252"/>
            <a:ext cx="5669280" cy="355356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125"/>
            <a:ext cx="3070860" cy="4528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572125"/>
            <a:ext cx="3070860" cy="4528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4F89D-FADA-4672-A36C-43AA23A5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94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53247">
              <a:defRPr/>
            </a:pPr>
            <a:r>
              <a:rPr lang="en-US" b="1" dirty="0" smtClean="0">
                <a:solidFill>
                  <a:srgbClr val="FF0000"/>
                </a:solidFill>
              </a:rPr>
              <a:t>From previously cleared slide:</a:t>
            </a:r>
          </a:p>
          <a:p>
            <a:pPr defTabSz="853247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159984" indent="-159984" defTabSz="853247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CDC supports and respects tribal sovereignty and self-determination for tribal governments</a:t>
            </a:r>
          </a:p>
          <a:p>
            <a:pPr marL="159984" indent="-159984" defTabSz="853247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CDC/ATSDR policy requires that all centers, institutes, and offices, consult with tribal governments when they develop programs and activities that will affect AIAN communities</a:t>
            </a:r>
          </a:p>
          <a:p>
            <a:pPr marL="159984" indent="-159984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Tribal consultation between CDC and American Indian Alaska Native (AI/AN) tribes is built on core principles of tribal sovereignty and respect of the government-to-government relationship</a:t>
            </a:r>
          </a:p>
          <a:p>
            <a:pPr marL="159984" indent="-159984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CDC is committed to continuing to work with federally recognized tribal governments on a government-to-government basis</a:t>
            </a:r>
          </a:p>
          <a:p>
            <a:pPr marL="159984" indent="-159984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Look forward to continuing to strengthen relationship and partnership with tribes as we work to improve AI/AN public health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2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53247">
              <a:defRPr/>
            </a:pPr>
            <a:r>
              <a:rPr lang="en-US" b="1" dirty="0" smtClean="0">
                <a:solidFill>
                  <a:srgbClr val="FF0000"/>
                </a:solidFill>
              </a:rPr>
              <a:t>From previously cleared slide:</a:t>
            </a:r>
          </a:p>
          <a:p>
            <a:pPr defTabSz="853247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159984" indent="-159984" defTabSz="853247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CDC supports and respects tribal sovereignty and self-determination for tribal governments</a:t>
            </a:r>
          </a:p>
          <a:p>
            <a:pPr marL="159984" indent="-159984" defTabSz="853247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CDC/ATSDR policy requires that all centers, institutes, and offices, consult with tribal governments when they develop programs and activities that will affect AIAN communities</a:t>
            </a:r>
          </a:p>
          <a:p>
            <a:pPr marL="159984" indent="-159984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Tribal consultation between CDC and American Indian Alaska Native (AI/AN) tribes is built on core principles of tribal sovereignty and respect of the government-to-government relationship</a:t>
            </a:r>
          </a:p>
          <a:p>
            <a:pPr marL="159984" indent="-159984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CDC is committed to continuing to work with federally recognized tribal governments on a government-to-government basis</a:t>
            </a:r>
          </a:p>
          <a:p>
            <a:pPr marL="159984" indent="-159984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Look forward to continuing to strengthen relationship and partnership with tribes as we work to improve AI/AN public health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18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Speaker note: Even under the new data parameters, which better target only funding provided directly to tribes and tribal </a:t>
            </a:r>
            <a:r>
              <a:rPr lang="en-US" dirty="0" smtClean="0"/>
              <a:t>organizations, an increase was observed from FY 2013 to FY 2014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054C-5FFB-4925-88B8-34BFE44764D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9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1BCD-1983-4AF4-BA54-D450BDFB573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CCE4-420D-4961-9CBE-2C9A744A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1BCD-1983-4AF4-BA54-D450BDFB573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CCE4-420D-4961-9CBE-2C9A744A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4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1BCD-1983-4AF4-BA54-D450BDFB573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CCE4-420D-4961-9CBE-2C9A744A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27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SLIDE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39A6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 smtClean="0"/>
              <a:t>Bottom band: OD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42" b="-5052"/>
          <a:stretch/>
        </p:blipFill>
        <p:spPr>
          <a:xfrm>
            <a:off x="8585" y="6690957"/>
            <a:ext cx="12192001" cy="248992"/>
          </a:xfrm>
          <a:prstGeom prst="rect">
            <a:avLst/>
          </a:prstGeom>
        </p:spPr>
      </p:pic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5DAA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532E63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9A3B26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953890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1BCD-1983-4AF4-BA54-D450BDFB573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CCE4-420D-4961-9CBE-2C9A744A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1BCD-1983-4AF4-BA54-D450BDFB573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CCE4-420D-4961-9CBE-2C9A744A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1BCD-1983-4AF4-BA54-D450BDFB573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CCE4-420D-4961-9CBE-2C9A744A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7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1BCD-1983-4AF4-BA54-D450BDFB573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CCE4-420D-4961-9CBE-2C9A744A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2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1BCD-1983-4AF4-BA54-D450BDFB573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CCE4-420D-4961-9CBE-2C9A744A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3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1BCD-1983-4AF4-BA54-D450BDFB573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CCE4-420D-4961-9CBE-2C9A744A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3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1BCD-1983-4AF4-BA54-D450BDFB573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CCE4-420D-4961-9CBE-2C9A744A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4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1BCD-1983-4AF4-BA54-D450BDFB573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CCE4-420D-4961-9CBE-2C9A744A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3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41BCD-1983-4AF4-BA54-D450BDFB573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6CCE4-420D-4961-9CBE-2C9A744A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6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Ahg2@cdc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tribal/cooperative-agreements/tribal-capacity-building-OT18-1803.html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tribal" TargetMode="External"/><Relationship Id="rId2" Type="http://schemas.openxmlformats.org/officeDocument/2006/relationships/hyperlink" Target="http://www.cdc.gov/chronicdisease/pdf/CDC-indian-country.pdf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cdc.gov/chronicdisease/tribal/index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hronicdisease/resources/publications/aag/indian-country.htm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hronicdisease/tribal/tecphi.htm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hronicdisease/about/foa/tribal/1812/index.htm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Centers for Disease Control (CDC)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Tribal </a:t>
            </a:r>
            <a:r>
              <a:rPr lang="en-US" sz="4400" b="1" dirty="0"/>
              <a:t>Advisory Committee Update and Public Health Initiatives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Amy Groom, MPH</a:t>
            </a:r>
          </a:p>
          <a:p>
            <a:r>
              <a:rPr lang="en-US" dirty="0" smtClean="0"/>
              <a:t>National Center for Chronic Disease Prevention and Health Promotion, CDC</a:t>
            </a:r>
          </a:p>
          <a:p>
            <a:r>
              <a:rPr lang="en-US" dirty="0" smtClean="0">
                <a:hlinkClick r:id="rId2"/>
              </a:rPr>
              <a:t>Ahg2@cdc.gov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5379844"/>
            <a:ext cx="8229600" cy="103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7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2705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Tribal </a:t>
            </a:r>
            <a:r>
              <a:rPr lang="en-US" dirty="0"/>
              <a:t>Umbrella Cooperative Agreement (NEW)</a:t>
            </a:r>
            <a:br>
              <a:rPr lang="en-US" dirty="0"/>
            </a:br>
            <a:r>
              <a:rPr lang="en-US" dirty="0"/>
              <a:t>(CDC-RFA-OT18-1803: Tribal Public Health Capacity Building and Quality Improvement)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4301" y="1700741"/>
            <a:ext cx="10972800" cy="44555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New FY 2018-2023 umbrella cooperative agreement to  fund AI/AN tribal nations and regional AI/AN tribally designated organizations </a:t>
            </a:r>
            <a:endParaRPr lang="en-US" dirty="0" smtClean="0"/>
          </a:p>
          <a:p>
            <a:r>
              <a:rPr lang="en-US" dirty="0" smtClean="0"/>
              <a:t>Two-part </a:t>
            </a:r>
            <a:r>
              <a:rPr lang="en-US" dirty="0"/>
              <a:t>funding strategy </a:t>
            </a:r>
            <a:r>
              <a:rPr lang="en-US" dirty="0" smtClean="0"/>
              <a:t>to build tribal public health capacity</a:t>
            </a:r>
            <a:endParaRPr lang="en-US" dirty="0"/>
          </a:p>
          <a:p>
            <a:r>
              <a:rPr lang="en-US" b="1" dirty="0"/>
              <a:t>Funding Strategy 1: Initial Funding </a:t>
            </a:r>
            <a:r>
              <a:rPr lang="en-US" dirty="0"/>
              <a:t>– Awards under Funding Strategy 1 will support building </a:t>
            </a:r>
            <a:r>
              <a:rPr lang="en-US" dirty="0" smtClean="0"/>
              <a:t>public health capacity. </a:t>
            </a:r>
            <a:r>
              <a:rPr lang="en-US" b="1" dirty="0" smtClean="0"/>
              <a:t>Applicants </a:t>
            </a:r>
            <a:r>
              <a:rPr lang="en-US" b="1" dirty="0"/>
              <a:t>selected for Funding Strategy 1 will become part of a group of organizations that are eligible for funding under Funding Strategy 2. </a:t>
            </a:r>
          </a:p>
          <a:p>
            <a:r>
              <a:rPr lang="en-US" b="1" dirty="0"/>
              <a:t>Funding Strategy 2: CIO Project Plans </a:t>
            </a:r>
            <a:r>
              <a:rPr lang="en-US" dirty="0"/>
              <a:t>– The second funding strategy is subject to the availability of appropriated funds and agency priorities. </a:t>
            </a:r>
            <a:r>
              <a:rPr lang="en-US" b="1" dirty="0"/>
              <a:t>A</a:t>
            </a:r>
            <a:r>
              <a:rPr lang="en-US" b="1" dirty="0" smtClean="0"/>
              <a:t>pplicants </a:t>
            </a:r>
            <a:r>
              <a:rPr lang="en-US" b="1" dirty="0"/>
              <a:t>funded under Funding Strategy 1 will be eligible to apply for additional funding under Funding Strategy 2.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9768" y="6311900"/>
            <a:ext cx="11097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more information: </a:t>
            </a:r>
            <a:r>
              <a:rPr lang="en-US" dirty="0" smtClean="0">
                <a:hlinkClick r:id="rId2"/>
              </a:rPr>
              <a:t>https://www.cdc.gov/tribal/cooperative-agreements/tribal-capacity-building-OT18-1803.html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10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Gaps</a:t>
            </a:r>
          </a:p>
          <a:p>
            <a:pPr lvl="1"/>
            <a:r>
              <a:rPr lang="en-US" dirty="0"/>
              <a:t>How can CDC support tribes, especially large tribes that have a health department, to deliver effective public health services?</a:t>
            </a:r>
          </a:p>
          <a:p>
            <a:pPr lvl="0"/>
            <a:r>
              <a:rPr lang="en-US" dirty="0"/>
              <a:t>We’re eager to understand your needs and priorities and how we might work together with our TAC and with all of you to get those met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641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CDC and Indian Country Working Together Brochure 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hlinkClick r:id="rId2"/>
              </a:rPr>
              <a:t>www.cdc.gov/chronicdisease/pdf/CDC-indian-country.pdf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CDC Office of Tribal Affairs and Strategic Alliance  </a:t>
            </a:r>
            <a:endParaRPr lang="en-US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solidFill>
                  <a:srgbClr val="0E66AF"/>
                </a:solidFill>
                <a:latin typeface="Calibri" panose="020F0502020204030204" pitchFamily="34" charset="0"/>
                <a:hlinkClick r:id="rId3"/>
              </a:rPr>
              <a:t>www.cdc.gov/tribal</a:t>
            </a:r>
            <a:r>
              <a:rPr lang="en-US" dirty="0" smtClean="0">
                <a:solidFill>
                  <a:srgbClr val="0E66AF"/>
                </a:solidFill>
                <a:latin typeface="Calibri" panose="020F0502020204030204" pitchFamily="34" charset="0"/>
              </a:rPr>
              <a:t> </a:t>
            </a:r>
            <a:endParaRPr lang="en-US" dirty="0">
              <a:solidFill>
                <a:srgbClr val="0E66AF"/>
              </a:solidFill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E66AF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Tribal Chronic Disease Prevention and Health </a:t>
            </a:r>
            <a:r>
              <a:rPr lang="en-US" dirty="0" smtClean="0">
                <a:latin typeface="Calibri" panose="020F0502020204030204" pitchFamily="34" charset="0"/>
              </a:rPr>
              <a:t>Promotion </a:t>
            </a:r>
            <a:r>
              <a:rPr lang="en-US" dirty="0" smtClean="0">
                <a:solidFill>
                  <a:srgbClr val="0E66AF"/>
                </a:solidFill>
                <a:latin typeface="Calibri" panose="020F0502020204030204" pitchFamily="34" charset="0"/>
                <a:hlinkClick r:id="rId4"/>
              </a:rPr>
              <a:t>www.cdc.gov/chronicdisease/tribal/index.htm</a:t>
            </a:r>
            <a:endParaRPr lang="en-US" dirty="0">
              <a:solidFill>
                <a:srgbClr val="0E66AF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4930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CDC’s Mission – Public Health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417639"/>
            <a:ext cx="9253728" cy="4455584"/>
          </a:xfrm>
        </p:spPr>
        <p:txBody>
          <a:bodyPr>
            <a:noAutofit/>
          </a:bodyPr>
          <a:lstStyle/>
          <a:p>
            <a:r>
              <a:rPr lang="en-US" dirty="0" smtClean="0"/>
              <a:t>CDC </a:t>
            </a:r>
            <a:r>
              <a:rPr lang="en-US" dirty="0"/>
              <a:t>is the nation’s public health </a:t>
            </a:r>
            <a:r>
              <a:rPr lang="en-US" dirty="0" smtClean="0"/>
              <a:t>agency</a:t>
            </a:r>
            <a:endParaRPr lang="en-US" dirty="0"/>
          </a:p>
          <a:p>
            <a:pPr lvl="2"/>
            <a:r>
              <a:rPr lang="en-US" dirty="0"/>
              <a:t>“Treat” the population or the community, not the individual </a:t>
            </a:r>
            <a:r>
              <a:rPr lang="en-US" dirty="0" smtClean="0"/>
              <a:t>person</a:t>
            </a:r>
            <a:endParaRPr lang="en-US" dirty="0"/>
          </a:p>
          <a:p>
            <a:pPr lvl="1"/>
            <a:r>
              <a:rPr lang="en-US" dirty="0"/>
              <a:t>Public health works to make sure that the whole community has resources to be healthy </a:t>
            </a:r>
          </a:p>
          <a:p>
            <a:pPr lvl="2"/>
            <a:r>
              <a:rPr lang="en-US" dirty="0"/>
              <a:t>For example, access to healthy foods and places to be active</a:t>
            </a:r>
          </a:p>
          <a:p>
            <a:pPr lvl="1"/>
            <a:r>
              <a:rPr lang="en-US" dirty="0"/>
              <a:t>Public health tools include surveillance and epidemiology</a:t>
            </a:r>
          </a:p>
          <a:p>
            <a:pPr lvl="2"/>
            <a:r>
              <a:rPr lang="en-US" dirty="0"/>
              <a:t>To understand community strengths and needs</a:t>
            </a:r>
          </a:p>
          <a:p>
            <a:pPr lvl="2"/>
            <a:r>
              <a:rPr lang="en-US" dirty="0"/>
              <a:t>To provide data and information to solve problems and track progress</a:t>
            </a:r>
          </a:p>
        </p:txBody>
      </p:sp>
    </p:spTree>
    <p:extLst>
      <p:ext uri="{BB962C8B-B14F-4D97-AF65-F5344CB8AC3E}">
        <p14:creationId xmlns:p14="http://schemas.microsoft.com/office/powerpoint/2010/main" val="6405274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CDC’s Commitment to Working with Tribal Governments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197864"/>
            <a:ext cx="9253728" cy="4455584"/>
          </a:xfrm>
        </p:spPr>
        <p:txBody>
          <a:bodyPr>
            <a:noAutofit/>
          </a:bodyPr>
          <a:lstStyle/>
          <a:p>
            <a:pPr>
              <a:spcBef>
                <a:spcPts val="836"/>
              </a:spcBef>
              <a:buSzPct val="100000"/>
            </a:pPr>
            <a:endParaRPr lang="en-US" sz="2400" dirty="0">
              <a:solidFill>
                <a:srgbClr val="5F5F5F"/>
              </a:solidFill>
            </a:endParaRPr>
          </a:p>
          <a:p>
            <a:pPr marL="159984" indent="-159984" defTabSz="853247">
              <a:buFont typeface="Arial" panose="020B0604020202020204" pitchFamily="34" charset="0"/>
              <a:buChar char="•"/>
              <a:defRPr/>
            </a:pPr>
            <a:r>
              <a:rPr lang="en-US" sz="2670" dirty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en-US" sz="2670" dirty="0" smtClean="0">
                <a:solidFill>
                  <a:schemeClr val="accent4">
                    <a:lumMod val="50000"/>
                  </a:schemeClr>
                </a:solidFill>
              </a:rPr>
              <a:t>upports </a:t>
            </a:r>
            <a:r>
              <a:rPr lang="en-US" sz="2670" dirty="0">
                <a:solidFill>
                  <a:schemeClr val="accent4">
                    <a:lumMod val="50000"/>
                  </a:schemeClr>
                </a:solidFill>
              </a:rPr>
              <a:t>and respects tribal sovereignty and self-determination </a:t>
            </a:r>
            <a:endParaRPr lang="en-US" sz="267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59984" indent="-159984" defTabSz="853247">
              <a:buFont typeface="Arial" panose="020B0604020202020204" pitchFamily="34" charset="0"/>
              <a:buChar char="•"/>
              <a:defRPr/>
            </a:pPr>
            <a:r>
              <a:rPr lang="en-US" sz="2670" dirty="0" smtClean="0">
                <a:solidFill>
                  <a:schemeClr val="accent4">
                    <a:lumMod val="50000"/>
                  </a:schemeClr>
                </a:solidFill>
              </a:rPr>
              <a:t>Tribal consultation</a:t>
            </a:r>
          </a:p>
          <a:p>
            <a:pPr marL="159984" indent="-159984">
              <a:buFont typeface="Arial" panose="020B0604020202020204" pitchFamily="34" charset="0"/>
              <a:buChar char="•"/>
            </a:pPr>
            <a:r>
              <a:rPr lang="en-US" sz="2670" dirty="0" smtClean="0">
                <a:solidFill>
                  <a:schemeClr val="accent4">
                    <a:lumMod val="50000"/>
                  </a:schemeClr>
                </a:solidFill>
              </a:rPr>
              <a:t>Government-to-government partnership</a:t>
            </a:r>
            <a:endParaRPr lang="en-US" sz="267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450" y="6207341"/>
            <a:ext cx="11197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more information on CDC/ATSDR’s Tribal </a:t>
            </a:r>
            <a:r>
              <a:rPr lang="en-US" dirty="0"/>
              <a:t>Consultation Policy: https://www.cdc.gov/tribal/consultation/policy.html</a:t>
            </a:r>
          </a:p>
        </p:txBody>
      </p:sp>
    </p:spTree>
    <p:extLst>
      <p:ext uri="{BB962C8B-B14F-4D97-AF65-F5344CB8AC3E}">
        <p14:creationId xmlns:p14="http://schemas.microsoft.com/office/powerpoint/2010/main" val="11867036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CDC/ATSDR Tribal Advisory Committee (TAC)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</a:t>
            </a:r>
            <a:r>
              <a:rPr lang="en-US" dirty="0"/>
              <a:t>CDC and ATSDR with input and guidance on </a:t>
            </a:r>
            <a:r>
              <a:rPr lang="en-US" dirty="0" smtClean="0"/>
              <a:t>issues </a:t>
            </a:r>
            <a:r>
              <a:rPr lang="en-US" dirty="0"/>
              <a:t>affecting the health of </a:t>
            </a:r>
            <a:r>
              <a:rPr lang="en-US" dirty="0" smtClean="0"/>
              <a:t>AI/AN nations</a:t>
            </a:r>
            <a:endParaRPr lang="en-US" dirty="0"/>
          </a:p>
          <a:p>
            <a:r>
              <a:rPr lang="en-US" dirty="0" smtClean="0"/>
              <a:t>Allows for exchange of information on public </a:t>
            </a:r>
            <a:r>
              <a:rPr lang="en-US" dirty="0"/>
              <a:t>health issues in Indian </a:t>
            </a:r>
            <a:r>
              <a:rPr lang="en-US" dirty="0" smtClean="0"/>
              <a:t>Country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urgent public health </a:t>
            </a:r>
            <a:r>
              <a:rPr lang="en-US" dirty="0" smtClean="0"/>
              <a:t>needs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iscuss </a:t>
            </a:r>
            <a:r>
              <a:rPr lang="en-US" dirty="0"/>
              <a:t>collaborative approaches </a:t>
            </a:r>
            <a:endParaRPr lang="en-US" dirty="0" smtClean="0"/>
          </a:p>
          <a:p>
            <a:r>
              <a:rPr lang="en-US" dirty="0" smtClean="0"/>
              <a:t>Provides guidance for  </a:t>
            </a:r>
            <a:r>
              <a:rPr lang="en-US" dirty="0"/>
              <a:t>government-to-government consultation </a:t>
            </a:r>
            <a:endParaRPr lang="en-US" dirty="0" smtClean="0"/>
          </a:p>
          <a:p>
            <a:r>
              <a:rPr lang="en-US" dirty="0" smtClean="0"/>
              <a:t>Composition:</a:t>
            </a:r>
          </a:p>
          <a:p>
            <a:pPr lvl="1"/>
            <a:r>
              <a:rPr lang="en-US" dirty="0" smtClean="0"/>
              <a:t>16 </a:t>
            </a:r>
            <a:r>
              <a:rPr lang="en-US" dirty="0"/>
              <a:t>delegates (and authorized representatives) from federally recognized tribes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6128279"/>
            <a:ext cx="6851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more information on the TAC: https://www.cdc.gov/tribal/tac/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9895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512"/>
            <a:ext cx="10972800" cy="1039592"/>
          </a:xfrm>
        </p:spPr>
        <p:txBody>
          <a:bodyPr>
            <a:normAutofit/>
          </a:bodyPr>
          <a:lstStyle/>
          <a:p>
            <a:r>
              <a:rPr lang="en-US" sz="3200" dirty="0"/>
              <a:t>CDC FY 2017 Funding to Tribal Recipients by </a:t>
            </a:r>
            <a:r>
              <a:rPr lang="en-US" sz="3200" dirty="0" smtClean="0"/>
              <a:t>Public </a:t>
            </a:r>
            <a:r>
              <a:rPr lang="en-US" sz="3200" dirty="0"/>
              <a:t>Health Focus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8532" y="6237827"/>
            <a:ext cx="8799033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solidFill>
                  <a:srgbClr val="0039A6"/>
                </a:solidFill>
              </a:rPr>
              <a:t>*Funding from grants and cooperative agreements to all tribal grantees and funding to TECs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058532" y="1229626"/>
          <a:ext cx="9028272" cy="4941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26671">
                  <a:extLst>
                    <a:ext uri="{9D8B030D-6E8A-4147-A177-3AD203B41FA5}">
                      <a16:colId xmlns:a16="http://schemas.microsoft.com/office/drawing/2014/main" val="345746184"/>
                    </a:ext>
                  </a:extLst>
                </a:gridCol>
                <a:gridCol w="2201601">
                  <a:extLst>
                    <a:ext uri="{9D8B030D-6E8A-4147-A177-3AD203B41FA5}">
                      <a16:colId xmlns:a16="http://schemas.microsoft.com/office/drawing/2014/main" val="1159341723"/>
                    </a:ext>
                  </a:extLst>
                </a:gridCol>
              </a:tblGrid>
              <a:tr h="3325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</a:rPr>
                        <a:t>Public Health Focus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</a:rPr>
                        <a:t>FY 2017 Funding*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2477060454"/>
                  </a:ext>
                </a:extLst>
              </a:tr>
              <a:tr h="3325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</a:rPr>
                        <a:t>Cancer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$12,872,999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4082554029"/>
                  </a:ext>
                </a:extLst>
              </a:tr>
              <a:tr h="325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</a:rPr>
                        <a:t>Environmental Health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$350,000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579142298"/>
                  </a:ext>
                </a:extLst>
              </a:tr>
              <a:tr h="6436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</a:rPr>
                        <a:t>Good Health and Wellness in Indian Country (e.g., diabetes, obesity, and tobacco use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$</a:t>
                      </a:r>
                      <a:r>
                        <a:rPr lang="en-US" sz="1600" kern="1200" dirty="0" smtClean="0">
                          <a:effectLst/>
                        </a:rPr>
                        <a:t>15,389,766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3111717267"/>
                  </a:ext>
                </a:extLst>
              </a:tr>
              <a:tr h="3325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</a:rPr>
                        <a:t>Hepatitis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$131,522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1877178444"/>
                  </a:ext>
                </a:extLst>
              </a:tr>
              <a:tr h="3325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</a:rPr>
                        <a:t>HIV/AIDS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$695,198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1503775569"/>
                  </a:ext>
                </a:extLst>
              </a:tr>
              <a:tr h="3325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</a:rPr>
                        <a:t>Injury Prevention and Control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$381,743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2268985174"/>
                  </a:ext>
                </a:extLst>
              </a:tr>
              <a:tr h="3325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</a:rPr>
                        <a:t>Public Health Capacity Building - General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$1,553,896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2948421171"/>
                  </a:ext>
                </a:extLst>
              </a:tr>
              <a:tr h="3325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</a:rPr>
                        <a:t>Public Health Capacity Building – Chronic disease focused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$8,500,000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1392695942"/>
                  </a:ext>
                </a:extLst>
              </a:tr>
              <a:tr h="3325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</a:rPr>
                        <a:t>Preventive Health and Health Services Block Grant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$93,766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1298590859"/>
                  </a:ext>
                </a:extLst>
              </a:tr>
              <a:tr h="3325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</a:rPr>
                        <a:t>Racial &amp; Ethnic Approaches to Community Health (REACH)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 $2,212,169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1557549816"/>
                  </a:ext>
                </a:extLst>
              </a:tr>
              <a:tr h="3325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</a:rPr>
                        <a:t>WISEWOMAN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$1,242,206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1972870765"/>
                  </a:ext>
                </a:extLst>
              </a:tr>
              <a:tr h="314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</a:rPr>
                        <a:t>Zika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$500,000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319771847"/>
                  </a:ext>
                </a:extLst>
              </a:tr>
              <a:tr h="33254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</a:rPr>
                        <a:t>Grand Total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tc>
                  <a:txBody>
                    <a:bodyPr/>
                    <a:lstStyle/>
                    <a:p>
                      <a:pPr marL="45720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$43,923,265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4" marR="39984" marT="6035" marB="0"/>
                </a:tc>
                <a:extLst>
                  <a:ext uri="{0D108BD9-81ED-4DB2-BD59-A6C34878D82A}">
                    <a16:rowId xmlns:a16="http://schemas.microsoft.com/office/drawing/2014/main" val="3139445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11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Center for Chronic Disease Prevention and Health Promotion (NCCDPHP)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recent funding opportunities developed </a:t>
            </a:r>
            <a:r>
              <a:rPr lang="en-US" dirty="0"/>
              <a:t>through consultation and partnership with CDC’s Tribal Advisory Committee </a:t>
            </a:r>
          </a:p>
          <a:p>
            <a:pPr lvl="1"/>
            <a:r>
              <a:rPr lang="en-US" dirty="0"/>
              <a:t>Good Health and Wellness in Indian Country (GHWIC)</a:t>
            </a:r>
          </a:p>
          <a:p>
            <a:pPr lvl="2"/>
            <a:r>
              <a:rPr lang="en-US" dirty="0"/>
              <a:t>Public health programs implemented by tribes and tribal organizations</a:t>
            </a:r>
          </a:p>
          <a:p>
            <a:pPr lvl="1"/>
            <a:r>
              <a:rPr lang="en-US" dirty="0"/>
              <a:t>Tribal Epidemiology Center Public Health Infrastructure (TECPHI)</a:t>
            </a:r>
          </a:p>
          <a:p>
            <a:pPr lvl="2"/>
            <a:r>
              <a:rPr lang="en-US" dirty="0" smtClean="0"/>
              <a:t>Supports development of the Tribal Epidemiology Centers public </a:t>
            </a:r>
            <a:r>
              <a:rPr lang="en-US" dirty="0"/>
              <a:t>health infrastructure </a:t>
            </a:r>
            <a:endParaRPr lang="en-US" dirty="0" smtClean="0"/>
          </a:p>
          <a:p>
            <a:pPr lvl="1"/>
            <a:r>
              <a:rPr lang="en-US" dirty="0" smtClean="0"/>
              <a:t>Tribal </a:t>
            </a:r>
            <a:r>
              <a:rPr lang="en-US" dirty="0"/>
              <a:t>Practices to Promote Wellness </a:t>
            </a:r>
          </a:p>
          <a:p>
            <a:pPr lvl="2"/>
            <a:r>
              <a:rPr lang="en-US" dirty="0"/>
              <a:t>Supports tribal practices and cultural traditions </a:t>
            </a:r>
            <a:r>
              <a:rPr lang="en-US" dirty="0" smtClean="0"/>
              <a:t>to </a:t>
            </a:r>
            <a:r>
              <a:rPr lang="en-US" dirty="0"/>
              <a:t>promote resiliency in tribes and urban Indian centers</a:t>
            </a:r>
          </a:p>
        </p:txBody>
      </p:sp>
    </p:spTree>
    <p:extLst>
      <p:ext uri="{BB962C8B-B14F-4D97-AF65-F5344CB8AC3E}">
        <p14:creationId xmlns:p14="http://schemas.microsoft.com/office/powerpoint/2010/main" val="27200755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Health and Wellness in Indian Country</a:t>
            </a:r>
            <a:br>
              <a:rPr lang="en-US" dirty="0"/>
            </a:br>
            <a:r>
              <a:rPr lang="en-US" dirty="0"/>
              <a:t>(GHWIC)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Five year funding opportunity (2014 – 2019)</a:t>
            </a:r>
          </a:p>
          <a:p>
            <a:pPr lvl="1"/>
            <a:r>
              <a:rPr lang="en-US" dirty="0"/>
              <a:t>79 million dollars</a:t>
            </a:r>
          </a:p>
          <a:p>
            <a:pPr lvl="1"/>
            <a:r>
              <a:rPr lang="en-US" dirty="0"/>
              <a:t>Direct funding to 12 tribes, 11 tribal organizations, and 12 Tribal Epidemiology </a:t>
            </a:r>
            <a:r>
              <a:rPr lang="en-US" dirty="0" smtClean="0"/>
              <a:t>Centers</a:t>
            </a:r>
            <a:endParaRPr lang="en-US" dirty="0"/>
          </a:p>
          <a:p>
            <a:pPr lvl="2"/>
            <a:r>
              <a:rPr lang="en-US" dirty="0" smtClean="0"/>
              <a:t>Sub-awards </a:t>
            </a:r>
            <a:r>
              <a:rPr lang="en-US" dirty="0"/>
              <a:t>and other resources disseminated to over 100 tribes</a:t>
            </a:r>
          </a:p>
          <a:p>
            <a:r>
              <a:rPr lang="en-US" dirty="0"/>
              <a:t>Strategies to reduce obesity, and reduce death and disability from diabetes, heart disease, stroke and tobacco</a:t>
            </a:r>
          </a:p>
          <a:p>
            <a:pPr lvl="1"/>
            <a:r>
              <a:rPr lang="en-US" dirty="0"/>
              <a:t>“Upstream” approaches  - policy, systems and environmental changes</a:t>
            </a:r>
          </a:p>
          <a:p>
            <a:pPr lvl="2"/>
            <a:r>
              <a:rPr lang="en-US" dirty="0"/>
              <a:t>Nutritional guidelines for food served in community centers, schools; tobacco </a:t>
            </a:r>
            <a:r>
              <a:rPr lang="en-US" dirty="0" smtClean="0"/>
              <a:t>–free </a:t>
            </a:r>
            <a:r>
              <a:rPr lang="en-US" dirty="0"/>
              <a:t>policies</a:t>
            </a:r>
          </a:p>
          <a:p>
            <a:pPr lvl="2"/>
            <a:r>
              <a:rPr lang="en-US" dirty="0"/>
              <a:t>Community gardens, walking paths</a:t>
            </a:r>
          </a:p>
          <a:p>
            <a:pPr lvl="2"/>
            <a:r>
              <a:rPr lang="en-US" dirty="0"/>
              <a:t>Community/care linkages – patient navigators, trainings for Community Health Representatives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2376" y="6176963"/>
            <a:ext cx="10732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more information; see: </a:t>
            </a:r>
            <a:r>
              <a:rPr lang="en-US" dirty="0" smtClean="0">
                <a:hlinkClick r:id="rId2"/>
              </a:rPr>
              <a:t>https://www.cdc.gov/chronicdisease/resources/publications/aag/indian-country.htm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748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Tribal Epidemiology Center Public Health Infrastructure (TECPHI)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Five year funding opportunity (Sept. 2017 – 2022)</a:t>
            </a:r>
          </a:p>
          <a:p>
            <a:r>
              <a:rPr lang="en-US" dirty="0"/>
              <a:t>8.5 million/year</a:t>
            </a:r>
          </a:p>
          <a:p>
            <a:r>
              <a:rPr lang="en-US" dirty="0"/>
              <a:t>Funds the </a:t>
            </a:r>
            <a:r>
              <a:rPr lang="en-US" dirty="0" smtClean="0"/>
              <a:t>12 Tribal </a:t>
            </a:r>
            <a:r>
              <a:rPr lang="en-US" dirty="0"/>
              <a:t>Epidemiology Centers (</a:t>
            </a:r>
            <a:r>
              <a:rPr lang="en-US" dirty="0" smtClean="0"/>
              <a:t>TECs)</a:t>
            </a:r>
          </a:p>
          <a:p>
            <a:pPr lvl="1"/>
            <a:r>
              <a:rPr lang="en-US" dirty="0" smtClean="0"/>
              <a:t>11 regional TECS, 1 Urban TEC (Urban Indian Health Institute)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uild </a:t>
            </a:r>
            <a:r>
              <a:rPr lang="en-US" dirty="0"/>
              <a:t>the public health infrastructure and capacity in Indian Country</a:t>
            </a:r>
          </a:p>
          <a:p>
            <a:r>
              <a:rPr lang="en-US" dirty="0"/>
              <a:t>Funds one Network Coordinating Center  (Alaska Native Epi Center) to coordinate and evaluate activities across TECs</a:t>
            </a:r>
          </a:p>
          <a:p>
            <a:r>
              <a:rPr lang="en-US" dirty="0"/>
              <a:t>Activities:</a:t>
            </a:r>
          </a:p>
          <a:p>
            <a:pPr lvl="1"/>
            <a:r>
              <a:rPr lang="en-US" dirty="0"/>
              <a:t>Improve surveillance data for AI/AN communities</a:t>
            </a:r>
          </a:p>
          <a:p>
            <a:pPr lvl="1"/>
            <a:r>
              <a:rPr lang="en-US" dirty="0"/>
              <a:t>Work force development – internship programs for AI/AN students, training</a:t>
            </a:r>
          </a:p>
          <a:p>
            <a:pPr lvl="1"/>
            <a:r>
              <a:rPr lang="en-US" dirty="0"/>
              <a:t>Enhance sustainability through increased cross-sector collaborations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311900"/>
            <a:ext cx="745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more information: </a:t>
            </a:r>
            <a:r>
              <a:rPr lang="en-US" dirty="0" smtClean="0">
                <a:hlinkClick r:id="rId2"/>
              </a:rPr>
              <a:t>https://www.cdc.gov/chronicdisease/tribal/tecphi.htm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36426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Tribal Practices for Wellness in Indian Country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year cooperative agreement (April 2018 -2021)</a:t>
            </a:r>
          </a:p>
          <a:p>
            <a:r>
              <a:rPr lang="en-US" dirty="0"/>
              <a:t>Will fund 21 American Indian tribes, Alaska Native villages, or AI/AN tribally designated organizations and 15 Urban Indian </a:t>
            </a:r>
            <a:r>
              <a:rPr lang="en-US" dirty="0" smtClean="0"/>
              <a:t>Organizations</a:t>
            </a:r>
          </a:p>
          <a:p>
            <a:pPr lvl="1"/>
            <a:r>
              <a:rPr lang="en-US" dirty="0" smtClean="0"/>
              <a:t>~$150,000 /year</a:t>
            </a:r>
            <a:endParaRPr lang="en-US" dirty="0"/>
          </a:p>
          <a:p>
            <a:r>
              <a:rPr lang="en-US" dirty="0"/>
              <a:t>Supports practices identified by tribal health leaders to build resiliency and connections to community, family, and culture, which over time, can reduce risk factors for chronic disease</a:t>
            </a:r>
          </a:p>
          <a:p>
            <a:r>
              <a:rPr lang="en-US" dirty="0"/>
              <a:t>Based on information gathered from 3 “</a:t>
            </a:r>
            <a:r>
              <a:rPr lang="en-US" dirty="0" err="1"/>
              <a:t>convenings</a:t>
            </a:r>
            <a:r>
              <a:rPr lang="en-US" dirty="0"/>
              <a:t>” with tribal leaders and </a:t>
            </a:r>
            <a:r>
              <a:rPr lang="en-US" dirty="0" smtClean="0"/>
              <a:t>NCCDPHP </a:t>
            </a:r>
            <a:r>
              <a:rPr lang="en-US" dirty="0"/>
              <a:t>Director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1832" y="6099048"/>
            <a:ext cx="89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more information: </a:t>
            </a:r>
            <a:r>
              <a:rPr lang="en-US" dirty="0" smtClean="0">
                <a:hlinkClick r:id="rId2"/>
              </a:rPr>
              <a:t>https://www.cdc.gov/chronicdisease/about/foa/tribal/1812/index.htm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72217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1159</Words>
  <Application>Microsoft Office PowerPoint</Application>
  <PresentationFormat>Widescreen</PresentationFormat>
  <Paragraphs>130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Centers for Disease Control (CDC)  Tribal Advisory Committee Update and Public Health Initiatives</vt:lpstr>
      <vt:lpstr>CDC’s Mission – Public Health</vt:lpstr>
      <vt:lpstr>CDC’s Commitment to Working with Tribal Governments</vt:lpstr>
      <vt:lpstr>CDC/ATSDR Tribal Advisory Committee (TAC)</vt:lpstr>
      <vt:lpstr>CDC FY 2017 Funding to Tribal Recipients by Public Health Focus</vt:lpstr>
      <vt:lpstr>National Center for Chronic Disease Prevention and Health Promotion (NCCDPHP) </vt:lpstr>
      <vt:lpstr>Good Health and Wellness in Indian Country (GHWIC)</vt:lpstr>
      <vt:lpstr>Tribal Epidemiology Center Public Health Infrastructure (TECPHI)</vt:lpstr>
      <vt:lpstr>Tribal Practices for Wellness in Indian Country</vt:lpstr>
      <vt:lpstr>            Tribal Umbrella Cooperative Agreement (NEW) (CDC-RFA-OT18-1803: Tribal Public Health Capacity Building and Quality Improvement)</vt:lpstr>
      <vt:lpstr>Moving Forward</vt:lpstr>
      <vt:lpstr>CDC Resources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Groom, Amy (CDC/OID/NCIRD)</dc:creator>
  <cp:lastModifiedBy>User</cp:lastModifiedBy>
  <cp:revision>30</cp:revision>
  <cp:lastPrinted>2018-04-24T13:53:03Z</cp:lastPrinted>
  <dcterms:created xsi:type="dcterms:W3CDTF">2018-04-23T16:42:01Z</dcterms:created>
  <dcterms:modified xsi:type="dcterms:W3CDTF">2018-04-24T18:58:10Z</dcterms:modified>
</cp:coreProperties>
</file>