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handoutMasterIdLst>
    <p:handoutMasterId r:id="rId16"/>
  </p:handoutMasterIdLst>
  <p:sldIdLst>
    <p:sldId id="265" r:id="rId3"/>
    <p:sldId id="390" r:id="rId4"/>
    <p:sldId id="395" r:id="rId5"/>
    <p:sldId id="394" r:id="rId6"/>
    <p:sldId id="396" r:id="rId7"/>
    <p:sldId id="393" r:id="rId8"/>
    <p:sldId id="398" r:id="rId9"/>
    <p:sldId id="397" r:id="rId10"/>
    <p:sldId id="399" r:id="rId11"/>
    <p:sldId id="400" r:id="rId12"/>
    <p:sldId id="275" r:id="rId13"/>
    <p:sldId id="401" r:id="rId14"/>
  </p:sldIdLst>
  <p:sldSz cx="12192000" cy="6858000"/>
  <p:notesSz cx="92233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3B8197"/>
    <a:srgbClr val="302F35"/>
    <a:srgbClr val="39383E"/>
    <a:srgbClr val="2B2A2E"/>
    <a:srgbClr val="252428"/>
    <a:srgbClr val="3C9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75481" autoAdjust="0"/>
  </p:normalViewPr>
  <p:slideViewPr>
    <p:cSldViewPr snapToGrid="0">
      <p:cViewPr varScale="1">
        <p:scale>
          <a:sx n="51" d="100"/>
          <a:sy n="51" d="100"/>
        </p:scale>
        <p:origin x="840" y="78"/>
      </p:cViewPr>
      <p:guideLst/>
    </p:cSldViewPr>
  </p:slideViewPr>
  <p:notesTextViewPr>
    <p:cViewPr>
      <p:scale>
        <a:sx n="1" d="1"/>
        <a:sy n="1" d="1"/>
      </p:scale>
      <p:origin x="0" y="-162"/>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997631" cy="3511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23658" y="3"/>
            <a:ext cx="3997631" cy="351124"/>
          </a:xfrm>
          <a:prstGeom prst="rect">
            <a:avLst/>
          </a:prstGeom>
        </p:spPr>
        <p:txBody>
          <a:bodyPr vert="horz" lIns="91440" tIns="45720" rIns="91440" bIns="45720" rtlCol="0"/>
          <a:lstStyle>
            <a:lvl1pPr algn="r">
              <a:defRPr sz="1200"/>
            </a:lvl1pPr>
          </a:lstStyle>
          <a:p>
            <a:fld id="{C16826D3-1E23-4564-BDCC-EDF508698698}" type="datetimeFigureOut">
              <a:rPr lang="en-US" smtClean="0"/>
              <a:t>4/23/2018</a:t>
            </a:fld>
            <a:endParaRPr lang="en-US"/>
          </a:p>
        </p:txBody>
      </p:sp>
      <p:sp>
        <p:nvSpPr>
          <p:cNvPr id="4" name="Footer Placeholder 3"/>
          <p:cNvSpPr>
            <a:spLocks noGrp="1"/>
          </p:cNvSpPr>
          <p:nvPr>
            <p:ph type="ftr" sz="quarter" idx="2"/>
          </p:nvPr>
        </p:nvSpPr>
        <p:spPr>
          <a:xfrm>
            <a:off x="3" y="6659278"/>
            <a:ext cx="3997631" cy="35112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23658" y="6659278"/>
            <a:ext cx="3997631" cy="351123"/>
          </a:xfrm>
          <a:prstGeom prst="rect">
            <a:avLst/>
          </a:prstGeom>
        </p:spPr>
        <p:txBody>
          <a:bodyPr vert="horz" lIns="91440" tIns="45720" rIns="91440" bIns="45720" rtlCol="0" anchor="b"/>
          <a:lstStyle>
            <a:lvl1pPr algn="r">
              <a:defRPr sz="1200"/>
            </a:lvl1pPr>
          </a:lstStyle>
          <a:p>
            <a:fld id="{6B73FFF6-4614-4BC7-A9FD-1F57063DCDC4}" type="slidenum">
              <a:rPr lang="en-US" smtClean="0"/>
              <a:t>‹#›</a:t>
            </a:fld>
            <a:endParaRPr lang="en-US"/>
          </a:p>
        </p:txBody>
      </p:sp>
    </p:spTree>
    <p:extLst>
      <p:ext uri="{BB962C8B-B14F-4D97-AF65-F5344CB8AC3E}">
        <p14:creationId xmlns:p14="http://schemas.microsoft.com/office/powerpoint/2010/main" val="1472390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996796" cy="351737"/>
          </a:xfrm>
          <a:prstGeom prst="rect">
            <a:avLst/>
          </a:prstGeom>
        </p:spPr>
        <p:txBody>
          <a:bodyPr vert="horz" lIns="91879" tIns="45939" rIns="91879" bIns="45939" rtlCol="0"/>
          <a:lstStyle>
            <a:lvl1pPr algn="l">
              <a:defRPr sz="1200"/>
            </a:lvl1pPr>
          </a:lstStyle>
          <a:p>
            <a:endParaRPr lang="en-US"/>
          </a:p>
        </p:txBody>
      </p:sp>
      <p:sp>
        <p:nvSpPr>
          <p:cNvPr id="3" name="Date Placeholder 2"/>
          <p:cNvSpPr>
            <a:spLocks noGrp="1"/>
          </p:cNvSpPr>
          <p:nvPr>
            <p:ph type="dt" idx="1"/>
          </p:nvPr>
        </p:nvSpPr>
        <p:spPr>
          <a:xfrm>
            <a:off x="5224445" y="3"/>
            <a:ext cx="3996796" cy="351737"/>
          </a:xfrm>
          <a:prstGeom prst="rect">
            <a:avLst/>
          </a:prstGeom>
        </p:spPr>
        <p:txBody>
          <a:bodyPr vert="horz" lIns="91879" tIns="45939" rIns="91879" bIns="45939" rtlCol="0"/>
          <a:lstStyle>
            <a:lvl1pPr algn="r">
              <a:defRPr sz="1200"/>
            </a:lvl1pPr>
          </a:lstStyle>
          <a:p>
            <a:fld id="{4E58CC54-180B-42F7-BCE6-55DFC143644E}" type="datetimeFigureOut">
              <a:rPr lang="en-US" smtClean="0"/>
              <a:t>4/23/2018</a:t>
            </a:fld>
            <a:endParaRPr lang="en-US"/>
          </a:p>
        </p:txBody>
      </p:sp>
      <p:sp>
        <p:nvSpPr>
          <p:cNvPr id="4" name="Slide Image Placeholder 3"/>
          <p:cNvSpPr>
            <a:spLocks noGrp="1" noRot="1" noChangeAspect="1"/>
          </p:cNvSpPr>
          <p:nvPr>
            <p:ph type="sldImg" idx="2"/>
          </p:nvPr>
        </p:nvSpPr>
        <p:spPr>
          <a:xfrm>
            <a:off x="2509838" y="876300"/>
            <a:ext cx="4203700" cy="2365375"/>
          </a:xfrm>
          <a:prstGeom prst="rect">
            <a:avLst/>
          </a:prstGeom>
          <a:noFill/>
          <a:ln w="12700">
            <a:solidFill>
              <a:prstClr val="black"/>
            </a:solidFill>
          </a:ln>
        </p:spPr>
        <p:txBody>
          <a:bodyPr vert="horz" lIns="91879" tIns="45939" rIns="91879" bIns="45939" rtlCol="0" anchor="ctr"/>
          <a:lstStyle/>
          <a:p>
            <a:endParaRPr lang="en-US"/>
          </a:p>
        </p:txBody>
      </p:sp>
      <p:sp>
        <p:nvSpPr>
          <p:cNvPr id="5" name="Notes Placeholder 4"/>
          <p:cNvSpPr>
            <a:spLocks noGrp="1"/>
          </p:cNvSpPr>
          <p:nvPr>
            <p:ph type="body" sz="quarter" idx="3"/>
          </p:nvPr>
        </p:nvSpPr>
        <p:spPr>
          <a:xfrm>
            <a:off x="922338" y="3373756"/>
            <a:ext cx="7378700" cy="2760347"/>
          </a:xfrm>
          <a:prstGeom prst="rect">
            <a:avLst/>
          </a:prstGeom>
        </p:spPr>
        <p:txBody>
          <a:bodyPr vert="horz" lIns="91879" tIns="45939" rIns="91879" bIns="459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8"/>
            <a:ext cx="3996796" cy="351736"/>
          </a:xfrm>
          <a:prstGeom prst="rect">
            <a:avLst/>
          </a:prstGeom>
        </p:spPr>
        <p:txBody>
          <a:bodyPr vert="horz" lIns="91879" tIns="45939" rIns="91879" bIns="45939" rtlCol="0" anchor="b"/>
          <a:lstStyle>
            <a:lvl1pPr algn="l">
              <a:defRPr sz="1200"/>
            </a:lvl1pPr>
          </a:lstStyle>
          <a:p>
            <a:endParaRPr lang="en-US"/>
          </a:p>
        </p:txBody>
      </p:sp>
      <p:sp>
        <p:nvSpPr>
          <p:cNvPr id="7" name="Slide Number Placeholder 6"/>
          <p:cNvSpPr>
            <a:spLocks noGrp="1"/>
          </p:cNvSpPr>
          <p:nvPr>
            <p:ph type="sldNum" sz="quarter" idx="5"/>
          </p:nvPr>
        </p:nvSpPr>
        <p:spPr>
          <a:xfrm>
            <a:off x="5224445" y="6658668"/>
            <a:ext cx="3996796" cy="351736"/>
          </a:xfrm>
          <a:prstGeom prst="rect">
            <a:avLst/>
          </a:prstGeom>
        </p:spPr>
        <p:txBody>
          <a:bodyPr vert="horz" lIns="91879" tIns="45939" rIns="91879" bIns="45939" rtlCol="0" anchor="b"/>
          <a:lstStyle>
            <a:lvl1pPr algn="r">
              <a:defRPr sz="1200"/>
            </a:lvl1pPr>
          </a:lstStyle>
          <a:p>
            <a:fld id="{5A2DB493-9C5D-4D76-B736-2C3295FDD405}" type="slidenum">
              <a:rPr lang="en-US" smtClean="0"/>
              <a:t>‹#›</a:t>
            </a:fld>
            <a:endParaRPr lang="en-US"/>
          </a:p>
        </p:txBody>
      </p:sp>
    </p:spTree>
    <p:extLst>
      <p:ext uri="{BB962C8B-B14F-4D97-AF65-F5344CB8AC3E}">
        <p14:creationId xmlns:p14="http://schemas.microsoft.com/office/powerpoint/2010/main" val="295387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I am Jessica Steinberg, Director for the Center for Indian Health Policy and Research at NIHB. I am a member of the Little River Band of Ottawa Indians, a self-governance tribe located on the beautiful eastern shore of Lake Michigan, in Manistee MI.  </a:t>
            </a:r>
          </a:p>
          <a:p>
            <a:r>
              <a:rPr lang="en-US" baseline="0" dirty="0" smtClean="0"/>
              <a:t>First, I want to congratulate all of the Tribes participating in what is now 30 years of self-governance.  I also want to acknowledge the assistance of our Legislative Department, and my colleagues Caitrin Shuy on today’s presentation.  </a:t>
            </a:r>
          </a:p>
          <a:p>
            <a:endParaRPr lang="en-US" baseline="0" dirty="0" smtClean="0"/>
          </a:p>
        </p:txBody>
      </p:sp>
      <p:sp>
        <p:nvSpPr>
          <p:cNvPr id="4" name="Slide Number Placeholder 3"/>
          <p:cNvSpPr>
            <a:spLocks noGrp="1"/>
          </p:cNvSpPr>
          <p:nvPr>
            <p:ph type="sldNum" sz="quarter" idx="10"/>
          </p:nvPr>
        </p:nvSpPr>
        <p:spPr/>
        <p:txBody>
          <a:bodyPr/>
          <a:lstStyle/>
          <a:p>
            <a:fld id="{5A2DB493-9C5D-4D76-B736-2C3295FDD405}" type="slidenum">
              <a:rPr lang="en-US" smtClean="0"/>
              <a:t>1</a:t>
            </a:fld>
            <a:endParaRPr lang="en-US"/>
          </a:p>
        </p:txBody>
      </p:sp>
    </p:spTree>
    <p:extLst>
      <p:ext uri="{BB962C8B-B14F-4D97-AF65-F5344CB8AC3E}">
        <p14:creationId xmlns:p14="http://schemas.microsoft.com/office/powerpoint/2010/main" val="4014410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NIHB will host a 3-agency Tribal consultation on the opioid epidemic during the Tribal Public Health Summit in Priori Lake, MN from May 21-22.  Agencies present are: </a:t>
            </a:r>
          </a:p>
          <a:p>
            <a:pPr lvl="1"/>
            <a:r>
              <a:rPr lang="en-US" sz="2800" dirty="0" smtClean="0"/>
              <a:t>Indian Health Service</a:t>
            </a:r>
          </a:p>
          <a:p>
            <a:pPr lvl="1"/>
            <a:r>
              <a:rPr lang="en-US" sz="2800" dirty="0" smtClean="0"/>
              <a:t>National Institutes of Health </a:t>
            </a:r>
          </a:p>
          <a:p>
            <a:pPr lvl="1"/>
            <a:r>
              <a:rPr lang="en-US" sz="2800" dirty="0" smtClean="0"/>
              <a:t>Substance Abuse and Mental Health Services Administration</a:t>
            </a:r>
          </a:p>
          <a:p>
            <a:endParaRPr lang="en-US" dirty="0"/>
          </a:p>
        </p:txBody>
      </p:sp>
      <p:sp>
        <p:nvSpPr>
          <p:cNvPr id="4" name="Slide Number Placeholder 3"/>
          <p:cNvSpPr>
            <a:spLocks noGrp="1"/>
          </p:cNvSpPr>
          <p:nvPr>
            <p:ph type="sldNum" sz="quarter" idx="10"/>
          </p:nvPr>
        </p:nvSpPr>
        <p:spPr/>
        <p:txBody>
          <a:bodyPr/>
          <a:lstStyle/>
          <a:p>
            <a:fld id="{5A2DB493-9C5D-4D76-B736-2C3295FDD405}" type="slidenum">
              <a:rPr lang="en-US" smtClean="0"/>
              <a:t>10</a:t>
            </a:fld>
            <a:endParaRPr lang="en-US"/>
          </a:p>
        </p:txBody>
      </p:sp>
    </p:spTree>
    <p:extLst>
      <p:ext uri="{BB962C8B-B14F-4D97-AF65-F5344CB8AC3E}">
        <p14:creationId xmlns:p14="http://schemas.microsoft.com/office/powerpoint/2010/main" val="41354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NIHB continues to advocate</a:t>
            </a:r>
            <a:r>
              <a:rPr lang="en-US" baseline="0" dirty="0" smtClean="0"/>
              <a:t> on behalf of Tribes; this crisis impacts our people disproportionately, impacting our families, our friends and our nations.  The NIHB Board of Directors passed a resolution asking for Tribal Consultation on the distribution of State Targeted Response grants that were placed in the 2018 Omnibus---I believe this initiative will be further discussed by SAMHSA here at this conference. </a:t>
            </a:r>
          </a:p>
          <a:p>
            <a:r>
              <a:rPr lang="en-US" baseline="0" dirty="0" smtClean="0"/>
              <a:t>We received a resolution from Midwest Alliance of Sovereign Tribes declaring a State of Emergency surrounding opioid use, abuse and intervention.  I have a favor to ask of all of you; would you forward your resolutions on this issue to us?  We would like to assist with carrying the water on this issue, so devastating to all of us.   </a:t>
            </a:r>
            <a:endParaRPr lang="en-US" dirty="0"/>
          </a:p>
        </p:txBody>
      </p:sp>
      <p:sp>
        <p:nvSpPr>
          <p:cNvPr id="4" name="Slide Number Placeholder 3"/>
          <p:cNvSpPr>
            <a:spLocks noGrp="1"/>
          </p:cNvSpPr>
          <p:nvPr>
            <p:ph type="sldNum" sz="quarter" idx="10"/>
          </p:nvPr>
        </p:nvSpPr>
        <p:spPr/>
        <p:txBody>
          <a:bodyPr/>
          <a:lstStyle/>
          <a:p>
            <a:fld id="{5A2DB493-9C5D-4D76-B736-2C3295FDD405}" type="slidenum">
              <a:rPr lang="en-US" smtClean="0"/>
              <a:t>11</a:t>
            </a:fld>
            <a:endParaRPr lang="en-US"/>
          </a:p>
        </p:txBody>
      </p:sp>
    </p:spTree>
    <p:extLst>
      <p:ext uri="{BB962C8B-B14F-4D97-AF65-F5344CB8AC3E}">
        <p14:creationId xmlns:p14="http://schemas.microsoft.com/office/powerpoint/2010/main" val="1596879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para</a:t>
            </a:r>
            <a:r>
              <a:rPr lang="en-US" baseline="0" dirty="0" smtClean="0"/>
              <a:t>phrase:  one arrow alone, is easily broken—many arrows together in a bundle, are not.  NIHB is ready to assist our Tribes, NIHB is ready to be that bundle of arrows. </a:t>
            </a:r>
          </a:p>
          <a:p>
            <a:r>
              <a:rPr lang="en-US" baseline="0" dirty="0" err="1" smtClean="0"/>
              <a:t>Kchii</a:t>
            </a:r>
            <a:r>
              <a:rPr lang="en-US" baseline="0" dirty="0" smtClean="0"/>
              <a:t> </a:t>
            </a:r>
            <a:r>
              <a:rPr lang="en-US" baseline="0" dirty="0" err="1" smtClean="0"/>
              <a:t>Miigwech</a:t>
            </a:r>
            <a:r>
              <a:rPr lang="en-US" baseline="0" dirty="0" smtClean="0"/>
              <a:t>,</a:t>
            </a:r>
          </a:p>
          <a:p>
            <a:r>
              <a:rPr lang="en-US" baseline="0" dirty="0" smtClean="0"/>
              <a:t>Thank You.  </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5A2DB493-9C5D-4D76-B736-2C3295FDD405}" type="slidenum">
              <a:rPr lang="en-US" smtClean="0"/>
              <a:t>12</a:t>
            </a:fld>
            <a:endParaRPr lang="en-US"/>
          </a:p>
        </p:txBody>
      </p:sp>
    </p:spTree>
    <p:extLst>
      <p:ext uri="{BB962C8B-B14F-4D97-AF65-F5344CB8AC3E}">
        <p14:creationId xmlns:p14="http://schemas.microsoft.com/office/powerpoint/2010/main" val="15742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smtClean="0">
                <a:solidFill>
                  <a:schemeClr val="tx1"/>
                </a:solidFill>
                <a:effectLst/>
                <a:latin typeface="+mn-lt"/>
                <a:ea typeface="+mn-ea"/>
                <a:cs typeface="+mn-cs"/>
              </a:rPr>
              <a:t>Let’s jump right in. Tribes</a:t>
            </a:r>
            <a:r>
              <a:rPr lang="en-US" sz="1200" b="0" kern="1200" baseline="0" dirty="0" smtClean="0">
                <a:solidFill>
                  <a:schemeClr val="tx1"/>
                </a:solidFill>
                <a:effectLst/>
                <a:latin typeface="+mn-lt"/>
                <a:ea typeface="+mn-ea"/>
                <a:cs typeface="+mn-cs"/>
              </a:rPr>
              <a:t> have faced many challenges, but perhaps none more threatening than the current Opioid crisis.  This has the nation’s focus; the topic dominates news and media outlets, the stories we hear are devastating.  We all know someone who has been impacted by this class of medications, this highly addictive treatment modality and sadly, one of the largest diversion challenges presented across the nation.  It has been especially devastating to Indian Country.  The data speaks for itself; </a:t>
            </a:r>
          </a:p>
          <a:p>
            <a:pPr marL="0" lvl="0" indent="0">
              <a:buFont typeface="Arial" panose="020B0604020202020204" pitchFamily="34" charset="0"/>
              <a:buNone/>
            </a:pPr>
            <a:r>
              <a:rPr lang="en-US" sz="1200" b="0" kern="1200" baseline="0" dirty="0" smtClean="0">
                <a:solidFill>
                  <a:schemeClr val="tx1"/>
                </a:solidFill>
                <a:effectLst/>
                <a:latin typeface="+mn-lt"/>
                <a:ea typeface="+mn-ea"/>
                <a:cs typeface="+mn-cs"/>
              </a:rPr>
              <a:t>Drug overdose twice the rate of the general population, deaths increased four-fold between 1999 and 2013; our people have the highest drug overdose rates.  There are many factors, and deferred care, the inability to get our folks the care they need, resulting in patients being placed on pain management as an alternative while waiting for treatment, plays a role as well.  But, there is hope.  We have successfully elevated this issue with Congress, and the focus is now on a nationwide effort to address this crisis.  </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10017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smtClean="0">
                <a:solidFill>
                  <a:schemeClr val="tx1"/>
                </a:solidFill>
                <a:effectLst/>
                <a:latin typeface="+mn-lt"/>
                <a:ea typeface="+mn-ea"/>
                <a:cs typeface="+mn-cs"/>
              </a:rPr>
              <a:t>National</a:t>
            </a:r>
            <a:r>
              <a:rPr lang="en-US" sz="1200" b="0" kern="1200" baseline="0" dirty="0" smtClean="0">
                <a:solidFill>
                  <a:schemeClr val="tx1"/>
                </a:solidFill>
                <a:effectLst/>
                <a:latin typeface="+mn-lt"/>
                <a:ea typeface="+mn-ea"/>
                <a:cs typeface="+mn-cs"/>
              </a:rPr>
              <a:t> Indian Health Board is working on behalf of Tribes to assist Congress to understand how this crisis impacts our people. This February provided opportunity to educate Senate Committees regarding the importance of Medication Assisted Therapies to save lives, allowing our Tribes to have access to these lifesaving drugs, and how they should be deployed.  We (Tribes) know our Traditional healing and ceremonies work in intervention and creating healthy lives; physically, mentally, spiritually and culturally, and that this is a critical component if we are to stop this deterioration of our future.  We have resources but we need broadband access in our remote areas, we need health IT to assist with creating data to support our needs requests and support for epi-centers.  We need access to tools to make the Prescription Drug Monitoring Program available across Indian Country. </a:t>
            </a: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45101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smtClean="0">
                <a:solidFill>
                  <a:schemeClr val="tx1"/>
                </a:solidFill>
                <a:effectLst/>
                <a:latin typeface="+mn-lt"/>
                <a:ea typeface="+mn-ea"/>
                <a:cs typeface="+mn-cs"/>
              </a:rPr>
              <a:t>Our Board of Directors has been actively</a:t>
            </a:r>
            <a:r>
              <a:rPr lang="en-US" sz="1200" b="0" kern="1200" baseline="0" dirty="0" smtClean="0">
                <a:solidFill>
                  <a:schemeClr val="tx1"/>
                </a:solidFill>
                <a:effectLst/>
                <a:latin typeface="+mn-lt"/>
                <a:ea typeface="+mn-ea"/>
                <a:cs typeface="+mn-cs"/>
              </a:rPr>
              <a:t> engaged presenting Testimony on the Hill.  (Highlight the slide).</a:t>
            </a:r>
          </a:p>
          <a:p>
            <a:pPr marL="0" lvl="0" indent="0">
              <a:buFont typeface="Arial" panose="020B0604020202020204" pitchFamily="34" charset="0"/>
              <a:buNone/>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97750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smtClean="0">
                <a:solidFill>
                  <a:schemeClr val="tx1"/>
                </a:solidFill>
                <a:effectLst/>
                <a:latin typeface="+mn-lt"/>
                <a:ea typeface="+mn-ea"/>
                <a:cs typeface="+mn-cs"/>
              </a:rPr>
              <a:t>March was also a busy</a:t>
            </a:r>
            <a:r>
              <a:rPr lang="en-US" sz="1200" b="0" kern="1200" baseline="0" dirty="0" smtClean="0">
                <a:solidFill>
                  <a:schemeClr val="tx1"/>
                </a:solidFill>
                <a:effectLst/>
                <a:latin typeface="+mn-lt"/>
                <a:ea typeface="+mn-ea"/>
                <a:cs typeface="+mn-cs"/>
              </a:rPr>
              <a:t> month, and this issue continues to evolve at a rapid pace.  (HIGHLIGHT SLIDE)</a:t>
            </a:r>
          </a:p>
          <a:p>
            <a:pPr marL="0" lvl="0" indent="0">
              <a:buFont typeface="Arial" panose="020B0604020202020204" pitchFamily="34" charset="0"/>
              <a:buNone/>
            </a:pPr>
            <a:endParaRPr lang="en-US" sz="1200" b="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9475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smtClean="0">
                <a:solidFill>
                  <a:schemeClr val="tx1"/>
                </a:solidFill>
                <a:effectLst/>
                <a:latin typeface="+mn-lt"/>
                <a:ea typeface="+mn-ea"/>
                <a:cs typeface="+mn-cs"/>
              </a:rPr>
              <a:t> There</a:t>
            </a:r>
            <a:r>
              <a:rPr lang="en-US" sz="1200" b="0" kern="1200" baseline="0" dirty="0" smtClean="0">
                <a:solidFill>
                  <a:schemeClr val="tx1"/>
                </a:solidFill>
                <a:effectLst/>
                <a:latin typeface="+mn-lt"/>
                <a:ea typeface="+mn-ea"/>
                <a:cs typeface="+mn-cs"/>
              </a:rPr>
              <a:t> is action occurring and here is a listing of the legislation that has been introduced to combat this epidemic.  Advocacy has been impactful; Indian Country set asides have been included in many of the initiatives, and NIHB continues to advocate the notion that funds should be put in the hands of the Tribes directly, in non-competitive grants, as often as possible.</a:t>
            </a:r>
          </a:p>
          <a:p>
            <a:pPr marL="0" lvl="0" indent="0">
              <a:buFont typeface="Arial" panose="020B0604020202020204" pitchFamily="34" charset="0"/>
              <a:buNone/>
            </a:pPr>
            <a:r>
              <a:rPr lang="en-US" sz="1200" b="0" kern="1200" baseline="0" dirty="0" smtClean="0">
                <a:solidFill>
                  <a:schemeClr val="tx1"/>
                </a:solidFill>
                <a:effectLst/>
                <a:latin typeface="+mn-lt"/>
                <a:ea typeface="+mn-ea"/>
                <a:cs typeface="+mn-cs"/>
              </a:rPr>
              <a:t>A list of legislation will be available for the attendees here today on the NIHB and SGEC website.</a:t>
            </a:r>
          </a:p>
          <a:p>
            <a:pPr marL="0" lvl="0" indent="0">
              <a:buFont typeface="Arial" panose="020B0604020202020204" pitchFamily="34" charset="0"/>
              <a:buNone/>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1782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smtClean="0">
                <a:solidFill>
                  <a:schemeClr val="tx1"/>
                </a:solidFill>
                <a:effectLst/>
                <a:latin typeface="+mn-lt"/>
                <a:ea typeface="+mn-ea"/>
                <a:cs typeface="+mn-cs"/>
              </a:rPr>
              <a:t>Here</a:t>
            </a:r>
            <a:r>
              <a:rPr lang="en-US" sz="1200" b="0" kern="1200" baseline="0" dirty="0" smtClean="0">
                <a:solidFill>
                  <a:schemeClr val="tx1"/>
                </a:solidFill>
                <a:effectLst/>
                <a:latin typeface="+mn-lt"/>
                <a:ea typeface="+mn-ea"/>
                <a:cs typeface="+mn-cs"/>
              </a:rPr>
              <a:t> are some particulars on current legislation moving forward;  (HIGHLIGHT SLIDE)</a:t>
            </a:r>
          </a:p>
          <a:p>
            <a:pPr marL="0" lv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a:p>
            <a:pPr marL="0" lv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2035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smtClean="0">
                <a:solidFill>
                  <a:schemeClr val="tx1"/>
                </a:solidFill>
                <a:effectLst/>
                <a:latin typeface="+mn-lt"/>
                <a:ea typeface="+mn-ea"/>
                <a:cs typeface="+mn-cs"/>
              </a:rPr>
              <a:t>NIHB</a:t>
            </a:r>
            <a:r>
              <a:rPr lang="en-US" sz="1200" b="0" kern="1200" baseline="0" dirty="0" smtClean="0">
                <a:solidFill>
                  <a:schemeClr val="tx1"/>
                </a:solidFill>
                <a:effectLst/>
                <a:latin typeface="+mn-lt"/>
                <a:ea typeface="+mn-ea"/>
                <a:cs typeface="+mn-cs"/>
              </a:rPr>
              <a:t> would like to thank the Tribes for their efforts to assist us in our advocacy; your engagement has resulted in some good news!</a:t>
            </a:r>
          </a:p>
          <a:p>
            <a:pPr marL="0" lvl="0" indent="0">
              <a:buFont typeface="Arial" panose="020B0604020202020204" pitchFamily="34" charset="0"/>
              <a:buNone/>
            </a:pPr>
            <a:r>
              <a:rPr lang="en-US" sz="1200" b="0" kern="1200" baseline="0" dirty="0" smtClean="0">
                <a:solidFill>
                  <a:schemeClr val="tx1"/>
                </a:solidFill>
                <a:effectLst/>
                <a:latin typeface="+mn-lt"/>
                <a:ea typeface="+mn-ea"/>
                <a:cs typeface="+mn-cs"/>
              </a:rPr>
              <a:t>(HIGHLIGHT SLIDE)</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37235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just want to take a minute to highlight some work that our staff is doing now to strengthen our voice in advocacy.  Our Public Health division currently has a project focused on the opioid crisis.  Shervin </a:t>
            </a:r>
            <a:r>
              <a:rPr lang="en-US" baseline="0" dirty="0" err="1" smtClean="0"/>
              <a:t>Azmati</a:t>
            </a:r>
            <a:r>
              <a:rPr lang="en-US" baseline="0" dirty="0" smtClean="0"/>
              <a:t> is the lead on an extensive project funded by the Centers for Disease Control and Prevention; </a:t>
            </a:r>
          </a:p>
          <a:p>
            <a:r>
              <a:rPr lang="en-US" baseline="0" dirty="0" smtClean="0"/>
              <a:t>(HIGHLIGHT SLIDES)  For more information please access our NIHB.org website.  </a:t>
            </a:r>
            <a:endParaRPr lang="en-US" dirty="0"/>
          </a:p>
        </p:txBody>
      </p:sp>
      <p:sp>
        <p:nvSpPr>
          <p:cNvPr id="4" name="Slide Number Placeholder 3"/>
          <p:cNvSpPr>
            <a:spLocks noGrp="1"/>
          </p:cNvSpPr>
          <p:nvPr>
            <p:ph type="sldNum" sz="quarter" idx="10"/>
          </p:nvPr>
        </p:nvSpPr>
        <p:spPr/>
        <p:txBody>
          <a:bodyPr/>
          <a:lstStyle/>
          <a:p>
            <a:fld id="{5A2DB493-9C5D-4D76-B736-2C3295FDD405}" type="slidenum">
              <a:rPr lang="en-US" smtClean="0"/>
              <a:t>9</a:t>
            </a:fld>
            <a:endParaRPr lang="en-US"/>
          </a:p>
        </p:txBody>
      </p:sp>
    </p:spTree>
    <p:extLst>
      <p:ext uri="{BB962C8B-B14F-4D97-AF65-F5344CB8AC3E}">
        <p14:creationId xmlns:p14="http://schemas.microsoft.com/office/powerpoint/2010/main" val="215136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22710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252613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2677384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878487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045549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4035997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6" name="Footer Placeholder 5"/>
          <p:cNvSpPr>
            <a:spLocks noGrp="1"/>
          </p:cNvSpPr>
          <p:nvPr>
            <p:ph type="ftr" sz="quarter" idx="11"/>
          </p:nvPr>
        </p:nvSpPr>
        <p:spPr/>
        <p:txBody>
          <a:bodyPr/>
          <a:lstStyle/>
          <a:p>
            <a:endParaRPr lang="en-US">
              <a:solidFill>
                <a:srgbClr val="DEDEE0"/>
              </a:solidFill>
            </a:endParaRPr>
          </a:p>
        </p:txBody>
      </p:sp>
      <p:sp>
        <p:nvSpPr>
          <p:cNvPr id="7" name="Slide Number Placeholder 6"/>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23024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8" name="Footer Placeholder 7"/>
          <p:cNvSpPr>
            <a:spLocks noGrp="1"/>
          </p:cNvSpPr>
          <p:nvPr>
            <p:ph type="ftr" sz="quarter" idx="11"/>
          </p:nvPr>
        </p:nvSpPr>
        <p:spPr/>
        <p:txBody>
          <a:bodyPr/>
          <a:lstStyle/>
          <a:p>
            <a:endParaRPr lang="en-US">
              <a:solidFill>
                <a:srgbClr val="DEDEE0"/>
              </a:solidFill>
            </a:endParaRPr>
          </a:p>
        </p:txBody>
      </p:sp>
      <p:sp>
        <p:nvSpPr>
          <p:cNvPr id="9" name="Slide Number Placeholder 8"/>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2981370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4" name="Footer Placeholder 3"/>
          <p:cNvSpPr>
            <a:spLocks noGrp="1"/>
          </p:cNvSpPr>
          <p:nvPr>
            <p:ph type="ftr" sz="quarter" idx="11"/>
          </p:nvPr>
        </p:nvSpPr>
        <p:spPr/>
        <p:txBody>
          <a:bodyPr/>
          <a:lstStyle/>
          <a:p>
            <a:endParaRPr lang="en-US">
              <a:solidFill>
                <a:srgbClr val="DEDEE0"/>
              </a:solidFill>
            </a:endParaRPr>
          </a:p>
        </p:txBody>
      </p:sp>
      <p:sp>
        <p:nvSpPr>
          <p:cNvPr id="5" name="Slide Number Placeholder 4"/>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257077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3" name="Footer Placeholder 2"/>
          <p:cNvSpPr>
            <a:spLocks noGrp="1"/>
          </p:cNvSpPr>
          <p:nvPr>
            <p:ph type="ftr" sz="quarter" idx="11"/>
          </p:nvPr>
        </p:nvSpPr>
        <p:spPr/>
        <p:txBody>
          <a:bodyPr/>
          <a:lstStyle/>
          <a:p>
            <a:endParaRPr lang="en-US">
              <a:solidFill>
                <a:srgbClr val="DEDEE0"/>
              </a:solidFill>
            </a:endParaRPr>
          </a:p>
        </p:txBody>
      </p:sp>
      <p:sp>
        <p:nvSpPr>
          <p:cNvPr id="4" name="Slide Number Placeholder 3"/>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857851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6" name="Footer Placeholder 5"/>
          <p:cNvSpPr>
            <a:spLocks noGrp="1"/>
          </p:cNvSpPr>
          <p:nvPr>
            <p:ph type="ftr" sz="quarter" idx="11"/>
          </p:nvPr>
        </p:nvSpPr>
        <p:spPr/>
        <p:txBody>
          <a:bodyPr/>
          <a:lstStyle/>
          <a:p>
            <a:endParaRPr lang="en-US">
              <a:solidFill>
                <a:srgbClr val="DEDEE0"/>
              </a:solidFill>
            </a:endParaRPr>
          </a:p>
        </p:txBody>
      </p:sp>
      <p:sp>
        <p:nvSpPr>
          <p:cNvPr id="7" name="Slide Number Placeholder 6"/>
          <p:cNvSpPr>
            <a:spLocks noGrp="1"/>
          </p:cNvSpPr>
          <p:nvPr>
            <p:ph type="sldNum" sz="quarter" idx="12"/>
          </p:nvPr>
        </p:nvSpPr>
        <p:spPr/>
        <p:txBody>
          <a:bodyPr/>
          <a:lstStyle/>
          <a:p>
            <a:fld id="{F04160CB-2F8A-4D53-BFB9-96930DAD3863}"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371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2238385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9" name="Slide Number Placeholder 8"/>
          <p:cNvSpPr>
            <a:spLocks noGrp="1"/>
          </p:cNvSpPr>
          <p:nvPr>
            <p:ph type="sldNum" sz="quarter" idx="11"/>
          </p:nvPr>
        </p:nvSpPr>
        <p:spPr/>
        <p:txBody>
          <a:bodyPr/>
          <a:lstStyle/>
          <a:p>
            <a:fld id="{F04160CB-2F8A-4D53-BFB9-96930DAD3863}"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EDEE0"/>
              </a:solidFill>
            </a:endParaRPr>
          </a:p>
        </p:txBody>
      </p:sp>
    </p:spTree>
    <p:extLst>
      <p:ext uri="{BB962C8B-B14F-4D97-AF65-F5344CB8AC3E}">
        <p14:creationId xmlns:p14="http://schemas.microsoft.com/office/powerpoint/2010/main" val="1105238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17403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8307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70738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6" name="Footer Placeholder 5"/>
          <p:cNvSpPr>
            <a:spLocks noGrp="1"/>
          </p:cNvSpPr>
          <p:nvPr>
            <p:ph type="ftr" sz="quarter" idx="11"/>
          </p:nvPr>
        </p:nvSpPr>
        <p:spPr/>
        <p:txBody>
          <a:bodyPr/>
          <a:lstStyle/>
          <a:p>
            <a:endParaRPr lang="en-US">
              <a:solidFill>
                <a:srgbClr val="DEDEE0"/>
              </a:solidFill>
            </a:endParaRPr>
          </a:p>
        </p:txBody>
      </p:sp>
      <p:sp>
        <p:nvSpPr>
          <p:cNvPr id="7" name="Slide Number Placeholder 6"/>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299814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8" name="Footer Placeholder 7"/>
          <p:cNvSpPr>
            <a:spLocks noGrp="1"/>
          </p:cNvSpPr>
          <p:nvPr>
            <p:ph type="ftr" sz="quarter" idx="11"/>
          </p:nvPr>
        </p:nvSpPr>
        <p:spPr/>
        <p:txBody>
          <a:bodyPr/>
          <a:lstStyle/>
          <a:p>
            <a:endParaRPr lang="en-US">
              <a:solidFill>
                <a:srgbClr val="DEDEE0"/>
              </a:solidFill>
            </a:endParaRPr>
          </a:p>
        </p:txBody>
      </p:sp>
      <p:sp>
        <p:nvSpPr>
          <p:cNvPr id="9" name="Slide Number Placeholder 8"/>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15828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4" name="Footer Placeholder 3"/>
          <p:cNvSpPr>
            <a:spLocks noGrp="1"/>
          </p:cNvSpPr>
          <p:nvPr>
            <p:ph type="ftr" sz="quarter" idx="11"/>
          </p:nvPr>
        </p:nvSpPr>
        <p:spPr/>
        <p:txBody>
          <a:bodyPr/>
          <a:lstStyle/>
          <a:p>
            <a:endParaRPr lang="en-US">
              <a:solidFill>
                <a:srgbClr val="DEDEE0"/>
              </a:solidFill>
            </a:endParaRPr>
          </a:p>
        </p:txBody>
      </p:sp>
      <p:sp>
        <p:nvSpPr>
          <p:cNvPr id="5" name="Slide Number Placeholder 4"/>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192140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3" name="Footer Placeholder 2"/>
          <p:cNvSpPr>
            <a:spLocks noGrp="1"/>
          </p:cNvSpPr>
          <p:nvPr>
            <p:ph type="ftr" sz="quarter" idx="11"/>
          </p:nvPr>
        </p:nvSpPr>
        <p:spPr/>
        <p:txBody>
          <a:bodyPr/>
          <a:lstStyle/>
          <a:p>
            <a:endParaRPr lang="en-US">
              <a:solidFill>
                <a:srgbClr val="DEDEE0"/>
              </a:solidFill>
            </a:endParaRPr>
          </a:p>
        </p:txBody>
      </p:sp>
      <p:sp>
        <p:nvSpPr>
          <p:cNvPr id="4" name="Slide Number Placeholder 3"/>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41480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6" name="Footer Placeholder 5"/>
          <p:cNvSpPr>
            <a:spLocks noGrp="1"/>
          </p:cNvSpPr>
          <p:nvPr>
            <p:ph type="ftr" sz="quarter" idx="11"/>
          </p:nvPr>
        </p:nvSpPr>
        <p:spPr/>
        <p:txBody>
          <a:bodyPr/>
          <a:lstStyle/>
          <a:p>
            <a:endParaRPr lang="en-US">
              <a:solidFill>
                <a:srgbClr val="DEDEE0"/>
              </a:solidFill>
            </a:endParaRPr>
          </a:p>
        </p:txBody>
      </p:sp>
      <p:sp>
        <p:nvSpPr>
          <p:cNvPr id="7" name="Slide Number Placeholder 6"/>
          <p:cNvSpPr>
            <a:spLocks noGrp="1"/>
          </p:cNvSpPr>
          <p:nvPr>
            <p:ph type="sldNum" sz="quarter" idx="12"/>
          </p:nvPr>
        </p:nvSpPr>
        <p:spPr/>
        <p:txBody>
          <a:bodyPr/>
          <a:lstStyle/>
          <a:p>
            <a:fld id="{F04160CB-2F8A-4D53-BFB9-96930DAD3863}"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219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8628040-60C7-40D5-BF81-00C63F4E6CDA}" type="datetimeFigureOut">
              <a:rPr lang="en-US" smtClean="0">
                <a:solidFill>
                  <a:srgbClr val="DEDEE0"/>
                </a:solidFill>
              </a:rPr>
              <a:pPr/>
              <a:t>4/23/2018</a:t>
            </a:fld>
            <a:endParaRPr lang="en-US">
              <a:solidFill>
                <a:srgbClr val="DEDEE0"/>
              </a:solidFill>
            </a:endParaRPr>
          </a:p>
        </p:txBody>
      </p:sp>
      <p:sp>
        <p:nvSpPr>
          <p:cNvPr id="9" name="Slide Number Placeholder 8"/>
          <p:cNvSpPr>
            <a:spLocks noGrp="1"/>
          </p:cNvSpPr>
          <p:nvPr>
            <p:ph type="sldNum" sz="quarter" idx="11"/>
          </p:nvPr>
        </p:nvSpPr>
        <p:spPr/>
        <p:txBody>
          <a:bodyPr/>
          <a:lstStyle/>
          <a:p>
            <a:fld id="{F04160CB-2F8A-4D53-BFB9-96930DAD3863}"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EDEE0"/>
              </a:solidFill>
            </a:endParaRPr>
          </a:p>
        </p:txBody>
      </p:sp>
    </p:spTree>
    <p:extLst>
      <p:ext uri="{BB962C8B-B14F-4D97-AF65-F5344CB8AC3E}">
        <p14:creationId xmlns:p14="http://schemas.microsoft.com/office/powerpoint/2010/main" val="330811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04160CB-2F8A-4D53-BFB9-96930DAD3863}"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EDEE0"/>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8628040-60C7-40D5-BF81-00C63F4E6CDA}" type="datetimeFigureOut">
              <a:rPr lang="en-US" smtClean="0">
                <a:solidFill>
                  <a:srgbClr val="DEDEE0"/>
                </a:solidFill>
              </a:rPr>
              <a:pPr/>
              <a:t>4/23/2018</a:t>
            </a:fld>
            <a:endParaRPr lang="en-US">
              <a:solidFill>
                <a:srgbClr val="DEDEE0"/>
              </a:solidFill>
            </a:endParaRPr>
          </a:p>
        </p:txBody>
      </p:sp>
    </p:spTree>
    <p:extLst>
      <p:ext uri="{BB962C8B-B14F-4D97-AF65-F5344CB8AC3E}">
        <p14:creationId xmlns:p14="http://schemas.microsoft.com/office/powerpoint/2010/main" val="581748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04160CB-2F8A-4D53-BFB9-96930DAD3863}"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EDEE0"/>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8628040-60C7-40D5-BF81-00C63F4E6CDA}" type="datetimeFigureOut">
              <a:rPr lang="en-US" smtClean="0">
                <a:solidFill>
                  <a:srgbClr val="DEDEE0"/>
                </a:solidFill>
              </a:rPr>
              <a:pPr/>
              <a:t>4/23/2018</a:t>
            </a:fld>
            <a:endParaRPr lang="en-US">
              <a:solidFill>
                <a:srgbClr val="DEDEE0"/>
              </a:solidFill>
            </a:endParaRPr>
          </a:p>
        </p:txBody>
      </p:sp>
    </p:spTree>
    <p:extLst>
      <p:ext uri="{BB962C8B-B14F-4D97-AF65-F5344CB8AC3E}">
        <p14:creationId xmlns:p14="http://schemas.microsoft.com/office/powerpoint/2010/main" val="2669372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mailto:jsteinberg@nihb.or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847" y="567763"/>
            <a:ext cx="10752792" cy="2101558"/>
          </a:xfrm>
        </p:spPr>
        <p:txBody>
          <a:bodyPr/>
          <a:lstStyle/>
          <a:p>
            <a:pPr algn="ctr"/>
            <a:r>
              <a:rPr lang="en-US" sz="6000" b="1" dirty="0" smtClean="0"/>
              <a:t>Indian Health Legislative Update</a:t>
            </a:r>
            <a:endParaRPr lang="en-US" sz="6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1" y="6132976"/>
            <a:ext cx="2114031" cy="694693"/>
          </a:xfrm>
          <a:prstGeom prst="rect">
            <a:avLst/>
          </a:prstGeom>
        </p:spPr>
      </p:pic>
      <p:sp>
        <p:nvSpPr>
          <p:cNvPr id="5" name="Subtitle 4"/>
          <p:cNvSpPr>
            <a:spLocks noGrp="1"/>
          </p:cNvSpPr>
          <p:nvPr>
            <p:ph type="subTitle" idx="1"/>
          </p:nvPr>
        </p:nvSpPr>
        <p:spPr/>
        <p:txBody>
          <a:bodyPr/>
          <a:lstStyle/>
          <a:p>
            <a:endParaRPr lang="en-US"/>
          </a:p>
        </p:txBody>
      </p:sp>
      <p:sp>
        <p:nvSpPr>
          <p:cNvPr id="6" name="Subtitle 2"/>
          <p:cNvSpPr txBox="1">
            <a:spLocks/>
          </p:cNvSpPr>
          <p:nvPr/>
        </p:nvSpPr>
        <p:spPr>
          <a:xfrm>
            <a:off x="0" y="3541296"/>
            <a:ext cx="11362804" cy="3286373"/>
          </a:xfrm>
          <a:prstGeom prst="rect">
            <a:avLst/>
          </a:prstGeom>
          <a:solidFill>
            <a:srgbClr val="800000"/>
          </a:solidFill>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endParaRPr lang="en-US" sz="3200" dirty="0">
              <a:solidFill>
                <a:schemeClr val="bg1"/>
              </a:solidFill>
              <a:latin typeface="Papyrus" panose="03070502060502030205" pitchFamily="66" charset="0"/>
            </a:endParaRPr>
          </a:p>
          <a:p>
            <a:endParaRPr lang="en-US" sz="3200" b="1" u="sng" dirty="0" smtClean="0">
              <a:solidFill>
                <a:schemeClr val="bg1"/>
              </a:solidFill>
              <a:latin typeface="Papyrus" panose="03070502060502030205" pitchFamily="66" charset="0"/>
            </a:endParaRPr>
          </a:p>
          <a:p>
            <a:endParaRPr lang="en-US" sz="3200" b="1" u="sng" dirty="0">
              <a:solidFill>
                <a:schemeClr val="bg1"/>
              </a:solidFill>
              <a:latin typeface="Papyrus" panose="03070502060502030205" pitchFamily="66" charset="0"/>
            </a:endParaRPr>
          </a:p>
          <a:p>
            <a:r>
              <a:rPr lang="en-US" sz="3200" b="1" dirty="0" smtClean="0">
                <a:solidFill>
                  <a:schemeClr val="bg1"/>
                </a:solidFill>
                <a:latin typeface="Papyrus" panose="03070502060502030205" pitchFamily="66" charset="0"/>
              </a:rPr>
              <a:t>Jessica Steinberg</a:t>
            </a:r>
          </a:p>
          <a:p>
            <a:r>
              <a:rPr lang="en-US" sz="3200" b="1" dirty="0" smtClean="0">
                <a:solidFill>
                  <a:schemeClr val="bg1"/>
                </a:solidFill>
                <a:latin typeface="Papyrus" panose="03070502060502030205" pitchFamily="66" charset="0"/>
              </a:rPr>
              <a:t>Director, Center for Indian Health Policy and Research</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7666" y="3691220"/>
            <a:ext cx="7185416" cy="2176180"/>
          </a:xfrm>
          <a:prstGeom prst="rect">
            <a:avLst/>
          </a:prstGeom>
        </p:spPr>
      </p:pic>
    </p:spTree>
    <p:extLst>
      <p:ext uri="{BB962C8B-B14F-4D97-AF65-F5344CB8AC3E}">
        <p14:creationId xmlns:p14="http://schemas.microsoft.com/office/powerpoint/2010/main" val="2526720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Tribal Consultation on the Opioid Epidemic – May 21-22</a:t>
            </a:r>
            <a:endParaRPr lang="en-US" sz="4400" b="1" dirty="0"/>
          </a:p>
        </p:txBody>
      </p:sp>
      <p:pic>
        <p:nvPicPr>
          <p:cNvPr id="1026" name="Picture 2" descr="2018 National Tribal Public Health Sum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921" y="1600200"/>
            <a:ext cx="7645736" cy="508441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86253" y="1600200"/>
            <a:ext cx="10806693" cy="3007895"/>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800" dirty="0"/>
          </a:p>
        </p:txBody>
      </p:sp>
    </p:spTree>
    <p:extLst>
      <p:ext uri="{BB962C8B-B14F-4D97-AF65-F5344CB8AC3E}">
        <p14:creationId xmlns:p14="http://schemas.microsoft.com/office/powerpoint/2010/main" val="79339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75" y="420582"/>
            <a:ext cx="11039868" cy="1368150"/>
          </a:xfrm>
        </p:spPr>
        <p:txBody>
          <a:bodyPr/>
          <a:lstStyle/>
          <a:p>
            <a:pPr algn="ctr"/>
            <a:r>
              <a:rPr lang="en-US" sz="7200" b="1" dirty="0" smtClean="0">
                <a:solidFill>
                  <a:srgbClr val="002060"/>
                </a:solidFill>
                <a:latin typeface="Papyrus" panose="03070502060502030205" pitchFamily="66" charset="0"/>
              </a:rPr>
              <a:t>Resolutions</a:t>
            </a:r>
            <a:endParaRPr lang="en-US" sz="7200" b="1" dirty="0">
              <a:solidFill>
                <a:srgbClr val="002060"/>
              </a:solidFill>
              <a:latin typeface="Papyrus" panose="03070502060502030205" pitchFamily="66" charset="0"/>
            </a:endParaRPr>
          </a:p>
        </p:txBody>
      </p:sp>
      <p:sp>
        <p:nvSpPr>
          <p:cNvPr id="3" name="Subtitle 2"/>
          <p:cNvSpPr>
            <a:spLocks noGrp="1"/>
          </p:cNvSpPr>
          <p:nvPr>
            <p:ph type="subTitle" idx="1"/>
          </p:nvPr>
        </p:nvSpPr>
        <p:spPr>
          <a:xfrm>
            <a:off x="921966" y="1788732"/>
            <a:ext cx="9523404" cy="4690746"/>
          </a:xfrm>
        </p:spPr>
        <p:txBody>
          <a:bodyPr>
            <a:normAutofit/>
          </a:bodyPr>
          <a:lstStyle/>
          <a:p>
            <a:r>
              <a:rPr lang="en-US" sz="2800" b="1" u="sng" dirty="0" smtClean="0">
                <a:solidFill>
                  <a:schemeClr val="tx1"/>
                </a:solidFill>
                <a:cs typeface="Times New Roman" panose="02020603050405020304" pitchFamily="18" charset="0"/>
              </a:rPr>
              <a:t> </a:t>
            </a:r>
          </a:p>
          <a:p>
            <a:pPr marL="342900" indent="-342900">
              <a:buFont typeface="Arial" panose="020B0604020202020204" pitchFamily="34" charset="0"/>
              <a:buChar char="•"/>
            </a:pPr>
            <a:r>
              <a:rPr lang="en-US" sz="2800" dirty="0" smtClean="0">
                <a:solidFill>
                  <a:schemeClr val="tx1"/>
                </a:solidFill>
                <a:cs typeface="Times New Roman" panose="02020603050405020304" pitchFamily="18" charset="0"/>
              </a:rPr>
              <a:t>Asking for Consultation on distribution of funding for State Targeted Response (STR) grants in FY 2018 </a:t>
            </a:r>
            <a:r>
              <a:rPr lang="en-US" sz="2800" dirty="0" smtClean="0">
                <a:solidFill>
                  <a:schemeClr val="tx1"/>
                </a:solidFill>
                <a:cs typeface="Times New Roman" panose="02020603050405020304" pitchFamily="18" charset="0"/>
              </a:rPr>
              <a:t>omnibus; passed April 10, 2018.</a:t>
            </a:r>
            <a:endParaRPr lang="en-US" sz="2800" dirty="0" smtClean="0">
              <a:solidFill>
                <a:schemeClr val="tx1"/>
              </a:solidFill>
              <a:cs typeface="Times New Roman" panose="02020603050405020304" pitchFamily="18" charset="0"/>
            </a:endParaRPr>
          </a:p>
          <a:p>
            <a:endParaRPr lang="en-US" sz="2800" dirty="0" smtClean="0">
              <a:solidFill>
                <a:schemeClr val="tx1"/>
              </a:solidFill>
              <a:cs typeface="Times New Roman" panose="02020603050405020304" pitchFamily="18" charset="0"/>
            </a:endParaRPr>
          </a:p>
          <a:p>
            <a:pPr marL="342900" indent="-342900">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cs typeface="Times New Roman" panose="02020603050405020304" pitchFamily="18" charset="0"/>
              </a:rPr>
              <a:t>Midwest Area </a:t>
            </a:r>
            <a:r>
              <a:rPr lang="en-US" sz="2800" dirty="0" smtClean="0">
                <a:solidFill>
                  <a:schemeClr val="tx1"/>
                </a:solidFill>
                <a:cs typeface="Times New Roman" panose="02020603050405020304" pitchFamily="18" charset="0"/>
              </a:rPr>
              <a:t>Tribes - State of Emergency</a:t>
            </a:r>
          </a:p>
          <a:p>
            <a:pPr marL="342900" indent="-342900">
              <a:buFont typeface="Arial" panose="020B0604020202020204" pitchFamily="34" charset="0"/>
              <a:buChar char="•"/>
            </a:pPr>
            <a:endParaRPr lang="en-US" sz="2800" dirty="0">
              <a:solidFill>
                <a:schemeClr val="tx1"/>
              </a:solidFill>
              <a:cs typeface="Times New Roman" panose="02020603050405020304" pitchFamily="18" charset="0"/>
            </a:endParaRPr>
          </a:p>
          <a:p>
            <a:pPr marL="342900" indent="-342900">
              <a:buFont typeface="Arial" panose="020B0604020202020204" pitchFamily="34" charset="0"/>
              <a:buChar char="•"/>
            </a:pPr>
            <a:r>
              <a:rPr lang="en-US" sz="2800" dirty="0" smtClean="0">
                <a:solidFill>
                  <a:schemeClr val="tx1"/>
                </a:solidFill>
                <a:cs typeface="Times New Roman" panose="02020603050405020304" pitchFamily="18" charset="0"/>
              </a:rPr>
              <a:t>Share Area/Tribal Resolutions with NIHB</a:t>
            </a:r>
            <a:endParaRPr lang="en-US" sz="2800" dirty="0">
              <a:solidFill>
                <a:schemeClr val="tx1"/>
              </a:solidFill>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731865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10160000" cy="1962150"/>
          </a:xfrm>
        </p:spPr>
        <p:txBody>
          <a:bodyPr/>
          <a:lstStyle/>
          <a:p>
            <a:pPr algn="ctr"/>
            <a:r>
              <a:rPr lang="en-US" dirty="0" err="1" smtClean="0">
                <a:latin typeface="Papyrus" panose="03070502060502030205" pitchFamily="66" charset="0"/>
              </a:rPr>
              <a:t>Kchii</a:t>
            </a:r>
            <a:r>
              <a:rPr lang="en-US" dirty="0" smtClean="0">
                <a:latin typeface="Papyrus" panose="03070502060502030205" pitchFamily="66" charset="0"/>
              </a:rPr>
              <a:t> </a:t>
            </a:r>
            <a:r>
              <a:rPr lang="en-US" dirty="0" err="1" smtClean="0">
                <a:latin typeface="Papyrus" panose="03070502060502030205" pitchFamily="66" charset="0"/>
              </a:rPr>
              <a:t>Miigwech</a:t>
            </a:r>
            <a:r>
              <a:rPr lang="en-US" dirty="0" smtClean="0">
                <a:latin typeface="Papyrus" panose="03070502060502030205" pitchFamily="66" charset="0"/>
              </a:rPr>
              <a:t> (Many Thanks)</a:t>
            </a:r>
            <a:br>
              <a:rPr lang="en-US" dirty="0" smtClean="0">
                <a:latin typeface="Papyrus" panose="03070502060502030205" pitchFamily="66" charset="0"/>
              </a:rPr>
            </a:br>
            <a:r>
              <a:rPr lang="en-US" dirty="0" smtClean="0">
                <a:latin typeface="Papyrus" panose="03070502060502030205" pitchFamily="66" charset="0"/>
              </a:rPr>
              <a:t/>
            </a:r>
            <a:br>
              <a:rPr lang="en-US" dirty="0" smtClean="0">
                <a:latin typeface="Papyrus" panose="03070502060502030205" pitchFamily="66" charset="0"/>
              </a:rPr>
            </a:br>
            <a:r>
              <a:rPr lang="en-US" sz="3600" dirty="0" smtClean="0">
                <a:latin typeface="Papyrus" panose="03070502060502030205" pitchFamily="66" charset="0"/>
              </a:rPr>
              <a:t>Jessica Steinberg</a:t>
            </a:r>
            <a:br>
              <a:rPr lang="en-US" sz="3600" dirty="0" smtClean="0">
                <a:latin typeface="Papyrus" panose="03070502060502030205" pitchFamily="66" charset="0"/>
              </a:rPr>
            </a:br>
            <a:r>
              <a:rPr lang="en-US" sz="3600" dirty="0" smtClean="0">
                <a:latin typeface="Papyrus" panose="03070502060502030205" pitchFamily="66" charset="0"/>
              </a:rPr>
              <a:t>Director, Center for Indian Health Policy and Research</a:t>
            </a:r>
            <a:br>
              <a:rPr lang="en-US" sz="3600" dirty="0" smtClean="0">
                <a:latin typeface="Papyrus" panose="03070502060502030205" pitchFamily="66" charset="0"/>
              </a:rPr>
            </a:br>
            <a:r>
              <a:rPr lang="en-US" sz="3600" dirty="0" smtClean="0">
                <a:latin typeface="Papyrus" panose="03070502060502030205" pitchFamily="66" charset="0"/>
                <a:hlinkClick r:id="rId3"/>
              </a:rPr>
              <a:t>jsteinberg@nihb.org</a:t>
            </a:r>
            <a:r>
              <a:rPr lang="en-US" sz="3600" dirty="0" smtClean="0">
                <a:latin typeface="Papyrus" panose="03070502060502030205" pitchFamily="66" charset="0"/>
              </a:rPr>
              <a:t/>
            </a:r>
            <a:br>
              <a:rPr lang="en-US" sz="3600" dirty="0" smtClean="0">
                <a:latin typeface="Papyrus" panose="03070502060502030205" pitchFamily="66" charset="0"/>
              </a:rPr>
            </a:br>
            <a:r>
              <a:rPr lang="en-US" sz="3600" dirty="0" smtClean="0">
                <a:latin typeface="Papyrus" panose="03070502060502030205" pitchFamily="66" charset="0"/>
              </a:rPr>
              <a:t>202-507-4083</a:t>
            </a:r>
            <a:br>
              <a:rPr lang="en-US" sz="3600" dirty="0" smtClean="0">
                <a:latin typeface="Papyrus" panose="03070502060502030205" pitchFamily="66" charset="0"/>
              </a:rPr>
            </a:br>
            <a:endParaRPr lang="en-US" sz="3600" dirty="0">
              <a:latin typeface="Papyrus" panose="03070502060502030205" pitchFamily="66" charset="0"/>
            </a:endParaRPr>
          </a:p>
        </p:txBody>
      </p:sp>
      <p:sp>
        <p:nvSpPr>
          <p:cNvPr id="3" name="Content Placeholder 2"/>
          <p:cNvSpPr>
            <a:spLocks noGrp="1"/>
          </p:cNvSpPr>
          <p:nvPr>
            <p:ph idx="1"/>
          </p:nvPr>
        </p:nvSpPr>
        <p:spPr>
          <a:xfrm>
            <a:off x="381000" y="1619250"/>
            <a:ext cx="10160000" cy="4800600"/>
          </a:xfrm>
        </p:spPr>
        <p:txBody>
          <a:bodyPr>
            <a:normAutofit/>
          </a:bodyPr>
          <a:lstStyle/>
          <a:p>
            <a:pPr marL="114300" indent="0">
              <a:buNone/>
            </a:pPr>
            <a:endParaRPr lang="en-US" sz="3600" dirty="0" smtClean="0"/>
          </a:p>
          <a:p>
            <a:pPr marL="114300" indent="0">
              <a:buNone/>
            </a:pPr>
            <a:endParaRPr lang="en-US" sz="3600" dirty="0"/>
          </a:p>
          <a:p>
            <a:pPr marL="114300" indent="0">
              <a:buNone/>
            </a:pPr>
            <a:endParaRPr lang="en-US" sz="3600" dirty="0" smtClean="0"/>
          </a:p>
          <a:p>
            <a:pPr marL="114300" indent="0">
              <a:buNone/>
            </a:pPr>
            <a:endParaRPr lang="en-US" sz="3600" dirty="0"/>
          </a:p>
        </p:txBody>
      </p:sp>
      <p:pic>
        <p:nvPicPr>
          <p:cNvPr id="6" name="Picture 5"/>
          <p:cNvPicPr>
            <a:picLocks noChangeAspect="1"/>
          </p:cNvPicPr>
          <p:nvPr/>
        </p:nvPicPr>
        <p:blipFill>
          <a:blip r:embed="rId4"/>
          <a:stretch>
            <a:fillRect/>
          </a:stretch>
        </p:blipFill>
        <p:spPr>
          <a:xfrm>
            <a:off x="2648146" y="5075238"/>
            <a:ext cx="7187807" cy="2163762"/>
          </a:xfrm>
          <a:prstGeom prst="rect">
            <a:avLst/>
          </a:prstGeom>
        </p:spPr>
      </p:pic>
    </p:spTree>
    <p:extLst>
      <p:ext uri="{BB962C8B-B14F-4D97-AF65-F5344CB8AC3E}">
        <p14:creationId xmlns:p14="http://schemas.microsoft.com/office/powerpoint/2010/main" val="2583857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11473841" cy="1143000"/>
          </a:xfrm>
        </p:spPr>
        <p:txBody>
          <a:bodyPr/>
          <a:lstStyle/>
          <a:p>
            <a:pPr algn="ctr"/>
            <a:r>
              <a:rPr lang="en-US" sz="4400" b="1" dirty="0" smtClean="0"/>
              <a:t>Opioid Crisis in Indian Country – Overview</a:t>
            </a:r>
            <a:endParaRPr lang="en-US" sz="4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4480" y="6197703"/>
            <a:ext cx="1967029" cy="646386"/>
          </a:xfrm>
          <a:prstGeom prst="rect">
            <a:avLst/>
          </a:prstGeom>
        </p:spPr>
      </p:pic>
      <p:sp>
        <p:nvSpPr>
          <p:cNvPr id="5" name="Content Placeholder 2"/>
          <p:cNvSpPr txBox="1">
            <a:spLocks/>
          </p:cNvSpPr>
          <p:nvPr/>
        </p:nvSpPr>
        <p:spPr>
          <a:xfrm>
            <a:off x="371157" y="891139"/>
            <a:ext cx="10525442" cy="1238451"/>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Congress is focusing on solutions to the nationwide opioid crisis.  NIHB has been working with allies on Capitol Hill to ensure that Indian Country is included in any legislation moving through Congress</a:t>
            </a:r>
          </a:p>
          <a:p>
            <a:pPr marL="114300" indent="0">
              <a:buFont typeface="Arial" pitchFamily="34" charset="0"/>
              <a:buNone/>
            </a:pPr>
            <a:endParaRPr lang="en-US" dirty="0" smtClean="0"/>
          </a:p>
        </p:txBody>
      </p:sp>
      <p:sp>
        <p:nvSpPr>
          <p:cNvPr id="8" name="Content Placeholder 7"/>
          <p:cNvSpPr>
            <a:spLocks noGrp="1"/>
          </p:cNvSpPr>
          <p:nvPr>
            <p:ph idx="1"/>
          </p:nvPr>
        </p:nvSpPr>
        <p:spPr>
          <a:xfrm>
            <a:off x="565484" y="2261936"/>
            <a:ext cx="10515601" cy="4415589"/>
          </a:xfr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p>
            <a:pPr marL="114300" indent="0">
              <a:buNone/>
            </a:pPr>
            <a:r>
              <a:rPr lang="en-US" b="1" u="sng" dirty="0" smtClean="0">
                <a:solidFill>
                  <a:schemeClr val="bg1"/>
                </a:solidFill>
              </a:rPr>
              <a:t>Indian Country Statistics: </a:t>
            </a:r>
          </a:p>
          <a:p>
            <a:r>
              <a:rPr lang="en-US" dirty="0" smtClean="0">
                <a:solidFill>
                  <a:schemeClr val="bg1"/>
                </a:solidFill>
              </a:rPr>
              <a:t>The </a:t>
            </a:r>
            <a:r>
              <a:rPr lang="en-US" dirty="0">
                <a:solidFill>
                  <a:schemeClr val="bg1"/>
                </a:solidFill>
              </a:rPr>
              <a:t>rate of drug overdose deaths is twice that of the general population, according to </a:t>
            </a:r>
            <a:r>
              <a:rPr lang="en-US" dirty="0" smtClean="0">
                <a:solidFill>
                  <a:schemeClr val="bg1"/>
                </a:solidFill>
              </a:rPr>
              <a:t>the </a:t>
            </a:r>
            <a:r>
              <a:rPr lang="en-US" dirty="0">
                <a:solidFill>
                  <a:schemeClr val="bg1"/>
                </a:solidFill>
              </a:rPr>
              <a:t>IHS. </a:t>
            </a:r>
            <a:endParaRPr lang="en-US" dirty="0" smtClean="0">
              <a:solidFill>
                <a:schemeClr val="bg1"/>
              </a:solidFill>
            </a:endParaRPr>
          </a:p>
          <a:p>
            <a:endParaRPr lang="en-US" dirty="0" smtClean="0">
              <a:solidFill>
                <a:schemeClr val="bg1"/>
              </a:solidFill>
            </a:endParaRPr>
          </a:p>
          <a:p>
            <a:r>
              <a:rPr lang="en-US" dirty="0" smtClean="0">
                <a:solidFill>
                  <a:schemeClr val="bg1"/>
                </a:solidFill>
              </a:rPr>
              <a:t>Deaths </a:t>
            </a:r>
            <a:r>
              <a:rPr lang="en-US" dirty="0">
                <a:solidFill>
                  <a:schemeClr val="bg1"/>
                </a:solidFill>
              </a:rPr>
              <a:t>from prescription opioid overdoses increased four-fold from 1999 to 2013 among AI/</a:t>
            </a:r>
            <a:r>
              <a:rPr lang="en-US" dirty="0" err="1">
                <a:solidFill>
                  <a:schemeClr val="bg1"/>
                </a:solidFill>
              </a:rPr>
              <a:t>ANs.</a:t>
            </a:r>
            <a:r>
              <a:rPr lang="en-US" dirty="0">
                <a:solidFill>
                  <a:schemeClr val="bg1"/>
                </a:solidFill>
              </a:rPr>
              <a:t>  </a:t>
            </a:r>
            <a:endParaRPr lang="en-US" dirty="0" smtClean="0">
              <a:solidFill>
                <a:schemeClr val="bg1"/>
              </a:solidFill>
            </a:endParaRPr>
          </a:p>
          <a:p>
            <a:r>
              <a:rPr lang="en-US" dirty="0" smtClean="0">
                <a:solidFill>
                  <a:schemeClr val="bg1"/>
                </a:solidFill>
              </a:rPr>
              <a:t>The </a:t>
            </a:r>
            <a:r>
              <a:rPr lang="en-US" dirty="0">
                <a:solidFill>
                  <a:schemeClr val="bg1"/>
                </a:solidFill>
              </a:rPr>
              <a:t>CDC reported that AI/ANs consistently had the highest drug overdose death </a:t>
            </a:r>
            <a:r>
              <a:rPr lang="en-US" dirty="0" smtClean="0">
                <a:solidFill>
                  <a:schemeClr val="bg1"/>
                </a:solidFill>
              </a:rPr>
              <a:t>rate </a:t>
            </a:r>
            <a:r>
              <a:rPr lang="en-US" dirty="0">
                <a:solidFill>
                  <a:schemeClr val="bg1"/>
                </a:solidFill>
              </a:rPr>
              <a:t>every year from 2008-2015, and the highest percentage increase in drug overdose deaths from 1999-2015 at 519%. </a:t>
            </a:r>
            <a:endParaRPr lang="en-US" dirty="0" smtClean="0">
              <a:solidFill>
                <a:schemeClr val="bg1"/>
              </a:solidFill>
            </a:endParaRPr>
          </a:p>
          <a:p>
            <a:endParaRPr lang="en-US" dirty="0" smtClean="0">
              <a:solidFill>
                <a:schemeClr val="bg1"/>
              </a:solidFill>
            </a:endParaRPr>
          </a:p>
          <a:p>
            <a:r>
              <a:rPr lang="en-US" dirty="0" smtClean="0">
                <a:solidFill>
                  <a:schemeClr val="bg1"/>
                </a:solidFill>
              </a:rPr>
              <a:t>IHS Deferred Care for 80,000 ($371M) visits in FY 2016, leading many patients to use opioids instead</a:t>
            </a:r>
          </a:p>
          <a:p>
            <a:endParaRPr lang="en-US" dirty="0" smtClean="0">
              <a:solidFill>
                <a:schemeClr val="bg1"/>
              </a:solidFill>
            </a:endParaRPr>
          </a:p>
          <a:p>
            <a:r>
              <a:rPr lang="en-US" dirty="0" smtClean="0">
                <a:solidFill>
                  <a:schemeClr val="bg1"/>
                </a:solidFill>
              </a:rPr>
              <a:t>Minnesota: AI/AN </a:t>
            </a:r>
            <a:r>
              <a:rPr lang="en-US" dirty="0">
                <a:solidFill>
                  <a:schemeClr val="bg1"/>
                </a:solidFill>
              </a:rPr>
              <a:t>women </a:t>
            </a:r>
            <a:r>
              <a:rPr lang="en-US" dirty="0" smtClean="0">
                <a:solidFill>
                  <a:schemeClr val="bg1"/>
                </a:solidFill>
              </a:rPr>
              <a:t>are 8.7 </a:t>
            </a:r>
            <a:r>
              <a:rPr lang="en-US" dirty="0">
                <a:solidFill>
                  <a:schemeClr val="bg1"/>
                </a:solidFill>
              </a:rPr>
              <a:t>times more likely to be diagnosed with maternal opioid dependency, and </a:t>
            </a:r>
            <a:r>
              <a:rPr lang="en-US" dirty="0" smtClean="0">
                <a:solidFill>
                  <a:schemeClr val="bg1"/>
                </a:solidFill>
              </a:rPr>
              <a:t>AI/AN </a:t>
            </a:r>
            <a:r>
              <a:rPr lang="en-US" dirty="0">
                <a:solidFill>
                  <a:schemeClr val="bg1"/>
                </a:solidFill>
              </a:rPr>
              <a:t>infants </a:t>
            </a:r>
            <a:r>
              <a:rPr lang="en-US" dirty="0" smtClean="0">
                <a:solidFill>
                  <a:schemeClr val="bg1"/>
                </a:solidFill>
              </a:rPr>
              <a:t>are 7.4 </a:t>
            </a:r>
            <a:r>
              <a:rPr lang="en-US" dirty="0">
                <a:solidFill>
                  <a:schemeClr val="bg1"/>
                </a:solidFill>
              </a:rPr>
              <a:t>times more likely to be born with neonatal abstinence syndrome (NAS) – meaning that the repercussions and trauma of this crisis are intergenerational. </a:t>
            </a:r>
          </a:p>
        </p:txBody>
      </p:sp>
    </p:spTree>
    <p:extLst>
      <p:ext uri="{BB962C8B-B14F-4D97-AF65-F5344CB8AC3E}">
        <p14:creationId xmlns:p14="http://schemas.microsoft.com/office/powerpoint/2010/main" val="429109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11473841" cy="1143000"/>
          </a:xfrm>
        </p:spPr>
        <p:txBody>
          <a:bodyPr/>
          <a:lstStyle/>
          <a:p>
            <a:pPr algn="ctr"/>
            <a:r>
              <a:rPr lang="en-US" sz="4400" b="1" dirty="0" smtClean="0"/>
              <a:t>Opioid Crisis in Indian Country - Testimony</a:t>
            </a:r>
            <a:endParaRPr lang="en-US" sz="4400" b="1" dirty="0"/>
          </a:p>
        </p:txBody>
      </p:sp>
      <p:sp>
        <p:nvSpPr>
          <p:cNvPr id="3" name="Content Placeholder 2"/>
          <p:cNvSpPr>
            <a:spLocks noGrp="1"/>
          </p:cNvSpPr>
          <p:nvPr>
            <p:ph idx="1"/>
          </p:nvPr>
        </p:nvSpPr>
        <p:spPr>
          <a:xfrm>
            <a:off x="290946" y="1064824"/>
            <a:ext cx="10585601" cy="4966106"/>
          </a:xfrm>
        </p:spPr>
        <p:txBody>
          <a:bodyPr>
            <a:normAutofit/>
          </a:bodyPr>
          <a:lstStyle/>
          <a:p>
            <a:r>
              <a:rPr lang="en-US" dirty="0" smtClean="0"/>
              <a:t>February 16, 2018 – NIHB Sent Comments to the Senate Finance Committee on ways to address Opioids through CMS programs. </a:t>
            </a:r>
          </a:p>
          <a:p>
            <a:pPr lvl="1"/>
            <a:r>
              <a:rPr lang="en-US" dirty="0"/>
              <a:t>Discussed the importance of Medication Assisted Therapy access in Indian Country and creating standards around it; traditional healing; expansion of CHAP; Prescription Drug Monitoring </a:t>
            </a:r>
            <a:r>
              <a:rPr lang="en-US" dirty="0" smtClean="0"/>
              <a:t>Program (PDMP) penetration </a:t>
            </a:r>
            <a:r>
              <a:rPr lang="en-US" dirty="0"/>
              <a:t>in Indian Country; better electronic health record system tracking; </a:t>
            </a:r>
            <a:r>
              <a:rPr lang="en-US" dirty="0" smtClean="0"/>
              <a:t>and better data sharing with Tribal Epidemiology Centers </a:t>
            </a:r>
          </a:p>
          <a:p>
            <a:pPr lvl="1"/>
            <a:endParaRPr lang="en-US" dirty="0"/>
          </a:p>
          <a:p>
            <a:pPr marL="342900" lvl="1">
              <a:buClr>
                <a:schemeClr val="accent1"/>
              </a:buClr>
            </a:pPr>
            <a:r>
              <a:rPr lang="en-US" sz="2200" dirty="0"/>
              <a:t>February 27, 2018 – Testimony for the Record before the Senate HELP Committee: “The Opioid Crisis: The Role of Technology and Data in Preventing and Treating </a:t>
            </a:r>
            <a:r>
              <a:rPr lang="en-US" sz="2200" dirty="0" smtClean="0"/>
              <a:t>Addiction”</a:t>
            </a:r>
          </a:p>
          <a:p>
            <a:pPr marL="708660" lvl="2">
              <a:buClr>
                <a:schemeClr val="accent1"/>
              </a:buClr>
            </a:pPr>
            <a:r>
              <a:rPr lang="en-US" sz="2000" dirty="0" smtClean="0"/>
              <a:t>Stressed the need to improve RPMS and Health IT generally; improve broadband access on reservations; and the integration of PDMPs with the I/T/U system.</a:t>
            </a:r>
            <a:endParaRPr lang="en-US" sz="2000" dirty="0"/>
          </a:p>
          <a:p>
            <a:pPr lvl="1"/>
            <a:endParaRPr lang="en-US" dirty="0" smtClean="0"/>
          </a:p>
          <a:p>
            <a:pPr marL="114300" indent="0">
              <a:buNone/>
            </a:pP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4480" y="6197703"/>
            <a:ext cx="1967029" cy="646386"/>
          </a:xfrm>
          <a:prstGeom prst="rect">
            <a:avLst/>
          </a:prstGeom>
        </p:spPr>
      </p:pic>
    </p:spTree>
    <p:extLst>
      <p:ext uri="{BB962C8B-B14F-4D97-AF65-F5344CB8AC3E}">
        <p14:creationId xmlns:p14="http://schemas.microsoft.com/office/powerpoint/2010/main" val="2838506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11473841" cy="1143000"/>
          </a:xfrm>
        </p:spPr>
        <p:txBody>
          <a:bodyPr/>
          <a:lstStyle/>
          <a:p>
            <a:pPr algn="ctr"/>
            <a:r>
              <a:rPr lang="en-US" sz="4400" b="1" dirty="0" smtClean="0"/>
              <a:t>Opioid Crisis in Indian Country - Testimony</a:t>
            </a:r>
            <a:endParaRPr lang="en-US" sz="4400" b="1" dirty="0"/>
          </a:p>
        </p:txBody>
      </p:sp>
      <p:sp>
        <p:nvSpPr>
          <p:cNvPr id="3" name="Content Placeholder 2"/>
          <p:cNvSpPr>
            <a:spLocks noGrp="1"/>
          </p:cNvSpPr>
          <p:nvPr>
            <p:ph idx="1"/>
          </p:nvPr>
        </p:nvSpPr>
        <p:spPr>
          <a:xfrm>
            <a:off x="290946" y="1064823"/>
            <a:ext cx="4989971" cy="5468323"/>
          </a:xfrm>
        </p:spPr>
        <p:txBody>
          <a:bodyPr>
            <a:normAutofit/>
          </a:bodyPr>
          <a:lstStyle/>
          <a:p>
            <a:r>
              <a:rPr lang="en-US" dirty="0" smtClean="0"/>
              <a:t>NIHB Treasurer Samuel Moose testified on March 14 before Senate Committee  on Indian Affairs and House Energy and Commerce Committee</a:t>
            </a:r>
          </a:p>
          <a:p>
            <a:pPr lvl="1"/>
            <a:r>
              <a:rPr lang="en-US" dirty="0" smtClean="0"/>
              <a:t>Emphasized the need to fund Tribes directly; embrace traditional health with federal funds; consultation on PDMPs; and Health IT upgrades</a:t>
            </a:r>
          </a:p>
          <a:p>
            <a:pPr marL="411480" lvl="1" indent="0">
              <a:buNone/>
            </a:pPr>
            <a:endParaRPr lang="en-US" dirty="0" smtClean="0"/>
          </a:p>
          <a:p>
            <a:pPr lvl="1"/>
            <a:r>
              <a:rPr lang="en-US" dirty="0" smtClean="0"/>
              <a:t>Outlined the higher disease burden for AI/ANs and the need to have Tribal specific funding for opioids. </a:t>
            </a:r>
          </a:p>
          <a:p>
            <a:pPr marL="411480" lvl="1" indent="0">
              <a:buNone/>
            </a:pPr>
            <a:endParaRPr lang="en-US" dirty="0" smtClean="0"/>
          </a:p>
          <a:p>
            <a:pPr lvl="1"/>
            <a:r>
              <a:rPr lang="en-US" dirty="0" smtClean="0"/>
              <a:t>Stressed program flexibility and integration of traditional healing </a:t>
            </a:r>
          </a:p>
          <a:p>
            <a:pPr marL="114300" indent="0">
              <a:buNone/>
            </a:pP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4480" y="6197703"/>
            <a:ext cx="1967029" cy="64638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813265" y="1618344"/>
            <a:ext cx="4428162" cy="3321122"/>
          </a:xfrm>
          <a:prstGeom prst="rect">
            <a:avLst/>
          </a:prstGeom>
        </p:spPr>
      </p:pic>
      <p:pic>
        <p:nvPicPr>
          <p:cNvPr id="1026" name="Picture 2" descr="http://files.constantcontact.com/a3c45cb9201/5145a540-092c-4f5c-8520-58043565f94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9630" y="3985980"/>
            <a:ext cx="3516559" cy="2633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006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11473841" cy="1143000"/>
          </a:xfrm>
        </p:spPr>
        <p:txBody>
          <a:bodyPr/>
          <a:lstStyle/>
          <a:p>
            <a:pPr algn="ctr"/>
            <a:r>
              <a:rPr lang="en-US" sz="4400" b="1" dirty="0" smtClean="0"/>
              <a:t>Opioid Crisis in Indian Country - Testimony</a:t>
            </a:r>
            <a:endParaRPr lang="en-US" sz="4400" b="1" dirty="0"/>
          </a:p>
        </p:txBody>
      </p:sp>
      <p:sp>
        <p:nvSpPr>
          <p:cNvPr id="3" name="Content Placeholder 2"/>
          <p:cNvSpPr>
            <a:spLocks noGrp="1"/>
          </p:cNvSpPr>
          <p:nvPr>
            <p:ph idx="1"/>
          </p:nvPr>
        </p:nvSpPr>
        <p:spPr>
          <a:xfrm>
            <a:off x="290946" y="1064825"/>
            <a:ext cx="6874104" cy="3754826"/>
          </a:xfrm>
        </p:spPr>
        <p:txBody>
          <a:bodyPr>
            <a:normAutofit/>
          </a:bodyPr>
          <a:lstStyle/>
          <a:p>
            <a:r>
              <a:rPr lang="en-US" dirty="0" smtClean="0"/>
              <a:t>NIHB CEO Stacy A. Bohlen testified on March 22 before the House Energy and Commerce Committee</a:t>
            </a:r>
          </a:p>
          <a:p>
            <a:pPr lvl="1"/>
            <a:r>
              <a:rPr lang="en-US" dirty="0" smtClean="0"/>
              <a:t>Emphasized the need to fund Tribes directly; embrace traditional health with federal funds; consultation on Prescription Drug Monitoring Programs (PDMP’s); and Health IT upgrades</a:t>
            </a:r>
          </a:p>
          <a:p>
            <a:pPr lvl="1"/>
            <a:r>
              <a:rPr lang="en-US" dirty="0" smtClean="0"/>
              <a:t>Grant programs should include Tribes and allow Traditional health practices to be funded with federal dollars. </a:t>
            </a:r>
          </a:p>
          <a:p>
            <a:pPr marL="114300" indent="0">
              <a:buNone/>
            </a:pP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4480" y="6197703"/>
            <a:ext cx="1967029" cy="646386"/>
          </a:xfrm>
          <a:prstGeom prst="rect">
            <a:avLst/>
          </a:prstGeom>
        </p:spPr>
      </p:pic>
      <p:pic>
        <p:nvPicPr>
          <p:cNvPr id="7" name="Picture 4" descr="http://files.constantcontact.com/a3c45cb9201/58a7be74-8937-4252-b1cd-2ea6c64566d9.jpg"/>
          <p:cNvPicPr>
            <a:picLocks noChangeAspect="1" noChangeArrowheads="1"/>
          </p:cNvPicPr>
          <p:nvPr/>
        </p:nvPicPr>
        <p:blipFill rotWithShape="1">
          <a:blip r:embed="rId4">
            <a:extLst>
              <a:ext uri="{28A0092B-C50C-407E-A947-70E740481C1C}">
                <a14:useLocalDpi xmlns:a14="http://schemas.microsoft.com/office/drawing/2010/main" val="0"/>
              </a:ext>
            </a:extLst>
          </a:blip>
          <a:srcRect l="1" t="23065" r="488"/>
          <a:stretch/>
        </p:blipFill>
        <p:spPr bwMode="auto">
          <a:xfrm>
            <a:off x="7426780" y="1127309"/>
            <a:ext cx="3735399" cy="38505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0946" y="4134904"/>
            <a:ext cx="5589342" cy="2585323"/>
          </a:xfrm>
          <a:prstGeom prst="rect">
            <a:avLst/>
          </a:prstGeom>
          <a:solidFill>
            <a:srgbClr val="800000"/>
          </a:solidFill>
          <a:effectLst>
            <a:softEdge rad="12700"/>
          </a:effectLst>
          <a:scene3d>
            <a:camera prst="orthographicFront"/>
            <a:lightRig rig="threePt" dir="t"/>
          </a:scene3d>
          <a:sp3d>
            <a:bevelT/>
          </a:sp3d>
        </p:spPr>
        <p:txBody>
          <a:bodyPr wrap="square" rtlCol="0">
            <a:spAutoFit/>
          </a:bodyPr>
          <a:lstStyle/>
          <a:p>
            <a:r>
              <a:rPr lang="en-US" dirty="0">
                <a:solidFill>
                  <a:schemeClr val="bg1"/>
                </a:solidFill>
              </a:rPr>
              <a:t>“Getting funding to Indian Country is vitally important because most health care for Native Americans is done through the IHS system. That was a federal government obligation through the treaties that were signed… The treaty was made with the federal government.  It is not a handout.  It is payment for land that was taken from the Tribes years and years ago. That obligation and that payment still stays in place</a:t>
            </a:r>
            <a:r>
              <a:rPr lang="en-US" dirty="0" smtClean="0">
                <a:solidFill>
                  <a:schemeClr val="bg1"/>
                </a:solidFill>
              </a:rPr>
              <a:t>.” – Congressman </a:t>
            </a:r>
            <a:r>
              <a:rPr lang="en-US" dirty="0" err="1" smtClean="0">
                <a:solidFill>
                  <a:schemeClr val="bg1"/>
                </a:solidFill>
              </a:rPr>
              <a:t>Markwayne</a:t>
            </a:r>
            <a:r>
              <a:rPr lang="en-US" dirty="0" smtClean="0">
                <a:solidFill>
                  <a:schemeClr val="bg1"/>
                </a:solidFill>
              </a:rPr>
              <a:t> Mullin (R-OK)</a:t>
            </a:r>
            <a:endParaRPr lang="en-US" dirty="0">
              <a:solidFill>
                <a:schemeClr val="bg1"/>
              </a:solidFill>
            </a:endParaRPr>
          </a:p>
        </p:txBody>
      </p:sp>
      <p:pic>
        <p:nvPicPr>
          <p:cNvPr id="5" name="Picture 4"/>
          <p:cNvPicPr>
            <a:picLocks noChangeAspect="1"/>
          </p:cNvPicPr>
          <p:nvPr/>
        </p:nvPicPr>
        <p:blipFill>
          <a:blip r:embed="rId5"/>
          <a:stretch>
            <a:fillRect/>
          </a:stretch>
        </p:blipFill>
        <p:spPr>
          <a:xfrm>
            <a:off x="5998649" y="4148915"/>
            <a:ext cx="3034101" cy="2056446"/>
          </a:xfrm>
          <a:prstGeom prst="rect">
            <a:avLst/>
          </a:prstGeom>
        </p:spPr>
      </p:pic>
    </p:spTree>
    <p:extLst>
      <p:ext uri="{BB962C8B-B14F-4D97-AF65-F5344CB8AC3E}">
        <p14:creationId xmlns:p14="http://schemas.microsoft.com/office/powerpoint/2010/main" val="1023446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192"/>
            <a:ext cx="11473841" cy="1143000"/>
          </a:xfrm>
        </p:spPr>
        <p:txBody>
          <a:bodyPr/>
          <a:lstStyle/>
          <a:p>
            <a:pPr algn="ctr"/>
            <a:r>
              <a:rPr lang="en-US" sz="4400" b="1" dirty="0" smtClean="0"/>
              <a:t>Opioid Crisis in Indian Country</a:t>
            </a:r>
            <a:br>
              <a:rPr lang="en-US" sz="4400" b="1" dirty="0" smtClean="0"/>
            </a:br>
            <a:r>
              <a:rPr lang="en-US" sz="4400" b="1" dirty="0" smtClean="0"/>
              <a:t>Legislation </a:t>
            </a:r>
            <a:endParaRPr lang="en-US" sz="4400" b="1" dirty="0"/>
          </a:p>
        </p:txBody>
      </p:sp>
      <p:sp>
        <p:nvSpPr>
          <p:cNvPr id="3" name="Content Placeholder 2"/>
          <p:cNvSpPr>
            <a:spLocks noGrp="1"/>
          </p:cNvSpPr>
          <p:nvPr>
            <p:ph idx="1"/>
          </p:nvPr>
        </p:nvSpPr>
        <p:spPr>
          <a:xfrm>
            <a:off x="290947" y="1431758"/>
            <a:ext cx="7339992" cy="5163596"/>
          </a:xfrm>
        </p:spPr>
        <p:txBody>
          <a:bodyPr>
            <a:normAutofit fontScale="77500" lnSpcReduction="20000"/>
          </a:bodyPr>
          <a:lstStyle/>
          <a:p>
            <a:pPr marL="114300" lvl="1" indent="0">
              <a:buClr>
                <a:schemeClr val="accent1"/>
              </a:buClr>
              <a:buNone/>
            </a:pPr>
            <a:r>
              <a:rPr lang="en-US" sz="2200" dirty="0" smtClean="0"/>
              <a:t>Bills introduced:</a:t>
            </a:r>
          </a:p>
          <a:p>
            <a:pPr marL="457200" lvl="1" indent="-342900">
              <a:buClr>
                <a:schemeClr val="accent1"/>
              </a:buClr>
            </a:pPr>
            <a:r>
              <a:rPr lang="en-US" sz="2200" dirty="0" smtClean="0"/>
              <a:t>H.R. 3704 – Native Health Access Improvement Act &amp; S. 2545 – Native Behavioral Health Access Improvement Act</a:t>
            </a:r>
          </a:p>
          <a:p>
            <a:pPr marL="457200" lvl="1" indent="-342900">
              <a:buClr>
                <a:schemeClr val="accent1"/>
              </a:buClr>
            </a:pPr>
            <a:r>
              <a:rPr lang="en-US" sz="2200" dirty="0" smtClean="0"/>
              <a:t>H. R 3706 – The Native Health and Wellness Act</a:t>
            </a:r>
            <a:r>
              <a:rPr lang="en-US" dirty="0" smtClean="0"/>
              <a:t>  </a:t>
            </a:r>
          </a:p>
          <a:p>
            <a:pPr marL="457200" lvl="1" indent="-342900">
              <a:buClr>
                <a:schemeClr val="accent1"/>
              </a:buClr>
            </a:pPr>
            <a:r>
              <a:rPr lang="en-US" sz="2200" dirty="0" smtClean="0"/>
              <a:t>S. 2270 – Mitigating the Methamphetamine Epidemic and                        Promoting Tribal Health Act</a:t>
            </a:r>
          </a:p>
          <a:p>
            <a:pPr marL="457200" lvl="1" indent="-342900">
              <a:buClr>
                <a:schemeClr val="accent1"/>
              </a:buClr>
            </a:pPr>
            <a:r>
              <a:rPr lang="en-US" sz="2200" dirty="0" smtClean="0"/>
              <a:t>S. 2437 – Opioid Response Enhancement Act* </a:t>
            </a:r>
          </a:p>
          <a:p>
            <a:pPr marL="457200" lvl="1" indent="-342900">
              <a:buClr>
                <a:schemeClr val="accent1"/>
              </a:buClr>
            </a:pPr>
            <a:r>
              <a:rPr lang="en-US" sz="2200" dirty="0" smtClean="0"/>
              <a:t>H.R. 5140 – Tribal Addiction and Recovery Act</a:t>
            </a:r>
          </a:p>
          <a:p>
            <a:pPr marL="480060" lvl="2" indent="0">
              <a:buClr>
                <a:schemeClr val="accent1"/>
              </a:buClr>
              <a:buNone/>
            </a:pPr>
            <a:r>
              <a:rPr lang="en-US" sz="2000" dirty="0" smtClean="0"/>
              <a:t>All grant access to the State Targeted Response to Opioids </a:t>
            </a:r>
          </a:p>
          <a:p>
            <a:pPr marL="480060" lvl="2" indent="0">
              <a:buClr>
                <a:schemeClr val="accent1"/>
              </a:buClr>
              <a:buNone/>
            </a:pPr>
            <a:r>
              <a:rPr lang="en-US" sz="2000" dirty="0" smtClean="0"/>
              <a:t>S. 2437 that provide 10% Set-aside within the program </a:t>
            </a:r>
          </a:p>
          <a:p>
            <a:pPr marL="480060" lvl="2" indent="0">
              <a:buClr>
                <a:schemeClr val="accent1"/>
              </a:buClr>
              <a:buNone/>
            </a:pPr>
            <a:endParaRPr lang="en-US" sz="2000" dirty="0" smtClean="0"/>
          </a:p>
          <a:p>
            <a:pPr marL="342900" lvl="1">
              <a:buClr>
                <a:schemeClr val="accent1"/>
              </a:buClr>
            </a:pPr>
            <a:r>
              <a:rPr lang="en-US" sz="2200" dirty="0" smtClean="0"/>
              <a:t>Comprehensive Addiction and Recovery Act 2.0 – S. 2456 Introduced by Senator Portman (R-OH)</a:t>
            </a:r>
            <a:r>
              <a:rPr lang="en-US" dirty="0" smtClean="0"/>
              <a:t>.  </a:t>
            </a:r>
            <a:r>
              <a:rPr lang="en-US" sz="2200" dirty="0"/>
              <a:t>Asking for changes </a:t>
            </a:r>
            <a:r>
              <a:rPr lang="en-US" sz="2200" dirty="0" smtClean="0"/>
              <a:t>to help Indian Country including</a:t>
            </a:r>
            <a:r>
              <a:rPr lang="en-US" sz="2200" dirty="0"/>
              <a:t>: </a:t>
            </a:r>
            <a:endParaRPr lang="en-US" sz="2200" dirty="0" smtClean="0"/>
          </a:p>
          <a:p>
            <a:pPr marL="708660" lvl="2">
              <a:buClr>
                <a:schemeClr val="accent1"/>
              </a:buClr>
            </a:pPr>
            <a:r>
              <a:rPr lang="en-US" dirty="0" smtClean="0"/>
              <a:t>Access to technical assistance grants for naloxone training; inclusion of Tribal law for prescribing exemptions; access to funding for pregnant and post partum women; and consultation requirement on state PDMPs. </a:t>
            </a:r>
          </a:p>
          <a:p>
            <a:pPr marL="708660" lvl="2">
              <a:buClr>
                <a:schemeClr val="accent1"/>
              </a:buClr>
            </a:pPr>
            <a:endParaRPr lang="en-US" dirty="0"/>
          </a:p>
          <a:p>
            <a:pPr marL="342900" lvl="1">
              <a:buClr>
                <a:schemeClr val="accent1"/>
              </a:buClr>
            </a:pPr>
            <a:r>
              <a:rPr lang="en-US" sz="2200" dirty="0" smtClean="0"/>
              <a:t>*Senator </a:t>
            </a:r>
            <a:r>
              <a:rPr lang="en-US" sz="2200" dirty="0"/>
              <a:t>Warren Legislation </a:t>
            </a:r>
            <a:r>
              <a:rPr lang="en-US" sz="2200" dirty="0" smtClean="0"/>
              <a:t>– would create 10% Tribal set-aside for formula-based grants for opioids; </a:t>
            </a:r>
            <a:r>
              <a:rPr lang="en-US" sz="2200" dirty="0"/>
              <a:t>additional funding for data for surveillance to epi-centers; possible study on impacts of </a:t>
            </a:r>
            <a:r>
              <a:rPr lang="en-US" sz="2200" dirty="0" smtClean="0"/>
              <a:t>deferred care at IHS on opioid crisis </a:t>
            </a:r>
            <a:endParaRPr lang="en-US" sz="2200" dirty="0"/>
          </a:p>
          <a:p>
            <a:pPr marL="342900" lvl="1">
              <a:buClr>
                <a:schemeClr val="accent1"/>
              </a:buClr>
            </a:pPr>
            <a:endParaRPr lang="en-US" sz="2200" dirty="0"/>
          </a:p>
          <a:p>
            <a:pPr marL="708660" lvl="2">
              <a:buClr>
                <a:schemeClr val="accent1"/>
              </a:buClr>
            </a:pP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4480" y="6197703"/>
            <a:ext cx="1967029" cy="646386"/>
          </a:xfrm>
          <a:prstGeom prst="rect">
            <a:avLst/>
          </a:prstGeom>
        </p:spPr>
      </p:pic>
      <p:pic>
        <p:nvPicPr>
          <p:cNvPr id="4" name="Picture 3"/>
          <p:cNvPicPr>
            <a:picLocks noChangeAspect="1"/>
          </p:cNvPicPr>
          <p:nvPr/>
        </p:nvPicPr>
        <p:blipFill>
          <a:blip r:embed="rId4"/>
          <a:stretch>
            <a:fillRect/>
          </a:stretch>
        </p:blipFill>
        <p:spPr>
          <a:xfrm>
            <a:off x="7630939" y="941839"/>
            <a:ext cx="3630570" cy="2803108"/>
          </a:xfrm>
          <a:prstGeom prst="rect">
            <a:avLst/>
          </a:prstGeom>
        </p:spPr>
      </p:pic>
    </p:spTree>
    <p:extLst>
      <p:ext uri="{BB962C8B-B14F-4D97-AF65-F5344CB8AC3E}">
        <p14:creationId xmlns:p14="http://schemas.microsoft.com/office/powerpoint/2010/main" val="3080283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192"/>
            <a:ext cx="11473841" cy="1143000"/>
          </a:xfrm>
        </p:spPr>
        <p:txBody>
          <a:bodyPr/>
          <a:lstStyle/>
          <a:p>
            <a:pPr algn="ctr"/>
            <a:r>
              <a:rPr lang="en-US" sz="4400" b="1" dirty="0" smtClean="0"/>
              <a:t>Opioid Crisis in Indian Country</a:t>
            </a:r>
            <a:br>
              <a:rPr lang="en-US" sz="4400" b="1" dirty="0" smtClean="0"/>
            </a:br>
            <a:r>
              <a:rPr lang="en-US" sz="4400" b="1" dirty="0" smtClean="0"/>
              <a:t>Legislation </a:t>
            </a:r>
            <a:endParaRPr lang="en-US" sz="4400" b="1" dirty="0"/>
          </a:p>
        </p:txBody>
      </p:sp>
      <p:sp>
        <p:nvSpPr>
          <p:cNvPr id="3" name="Content Placeholder 2"/>
          <p:cNvSpPr>
            <a:spLocks noGrp="1"/>
          </p:cNvSpPr>
          <p:nvPr>
            <p:ph idx="1"/>
          </p:nvPr>
        </p:nvSpPr>
        <p:spPr>
          <a:xfrm>
            <a:off x="290947" y="1431758"/>
            <a:ext cx="10705916" cy="5163596"/>
          </a:xfrm>
        </p:spPr>
        <p:txBody>
          <a:bodyPr>
            <a:normAutofit/>
          </a:bodyPr>
          <a:lstStyle/>
          <a:p>
            <a:pPr marL="342900" lvl="1">
              <a:buClr>
                <a:schemeClr val="accent1"/>
              </a:buClr>
            </a:pPr>
            <a:r>
              <a:rPr lang="en-US" sz="2200" dirty="0" smtClean="0"/>
              <a:t>Senate HELP Committee released a comprehensive opioid package </a:t>
            </a:r>
          </a:p>
          <a:p>
            <a:pPr marL="708660" lvl="2">
              <a:buClr>
                <a:schemeClr val="accent1"/>
              </a:buClr>
            </a:pPr>
            <a:r>
              <a:rPr lang="en-US" sz="2000" dirty="0" smtClean="0"/>
              <a:t>5% set aside out of $500 million for Tribes under the State Response to Opioid Grants</a:t>
            </a:r>
          </a:p>
          <a:p>
            <a:pPr marL="708660" lvl="2">
              <a:buClr>
                <a:schemeClr val="accent1"/>
              </a:buClr>
            </a:pPr>
            <a:r>
              <a:rPr lang="en-US" sz="2000" dirty="0"/>
              <a:t>3</a:t>
            </a:r>
            <a:r>
              <a:rPr lang="en-US" sz="2000" dirty="0" smtClean="0"/>
              <a:t>% Tribal set aside for grants to help with infants with substance abuse disorder </a:t>
            </a:r>
          </a:p>
          <a:p>
            <a:pPr marL="708660" lvl="2">
              <a:buClr>
                <a:schemeClr val="accent1"/>
              </a:buClr>
            </a:pPr>
            <a:r>
              <a:rPr lang="en-US" sz="2000" dirty="0" smtClean="0"/>
              <a:t>Funding for disease surveillance</a:t>
            </a:r>
          </a:p>
          <a:p>
            <a:pPr marL="708660" lvl="2">
              <a:buClr>
                <a:schemeClr val="accent1"/>
              </a:buClr>
            </a:pPr>
            <a:r>
              <a:rPr lang="en-US" sz="2000" dirty="0" smtClean="0"/>
              <a:t> IHS included on trauma informed care task force</a:t>
            </a:r>
          </a:p>
          <a:p>
            <a:pPr marL="480060" lvl="2" indent="0">
              <a:buClr>
                <a:schemeClr val="accent1"/>
              </a:buClr>
              <a:buNone/>
            </a:pPr>
            <a:endParaRPr lang="en-US" dirty="0" smtClean="0"/>
          </a:p>
          <a:p>
            <a:pPr marL="342900" lvl="1">
              <a:buClr>
                <a:schemeClr val="accent1"/>
              </a:buClr>
            </a:pPr>
            <a:r>
              <a:rPr lang="en-US" sz="2200" dirty="0" smtClean="0"/>
              <a:t>Energy and Commerce Committee is creating a package of opioid legislation to be marked up before Memorial Day 	</a:t>
            </a:r>
          </a:p>
          <a:p>
            <a:pPr marL="708660" lvl="2">
              <a:buClr>
                <a:schemeClr val="accent1"/>
              </a:buClr>
            </a:pPr>
            <a:r>
              <a:rPr lang="en-US" sz="2000" dirty="0" smtClean="0"/>
              <a:t>Staff willing to work with us and would like “wish list” of top priorities to include</a:t>
            </a:r>
          </a:p>
          <a:p>
            <a:pPr marL="342900" lvl="1">
              <a:buClr>
                <a:schemeClr val="accent1"/>
              </a:buClr>
            </a:pPr>
            <a:endParaRPr lang="en-US" sz="2200" dirty="0" smtClean="0"/>
          </a:p>
          <a:p>
            <a:pPr marL="708660" lvl="2">
              <a:buClr>
                <a:schemeClr val="accent1"/>
              </a:buClr>
            </a:pP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4480" y="6197703"/>
            <a:ext cx="1967029" cy="646386"/>
          </a:xfrm>
          <a:prstGeom prst="rect">
            <a:avLst/>
          </a:prstGeom>
        </p:spPr>
      </p:pic>
    </p:spTree>
    <p:extLst>
      <p:ext uri="{BB962C8B-B14F-4D97-AF65-F5344CB8AC3E}">
        <p14:creationId xmlns:p14="http://schemas.microsoft.com/office/powerpoint/2010/main" val="724618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192"/>
            <a:ext cx="11473841" cy="1143000"/>
          </a:xfrm>
        </p:spPr>
        <p:txBody>
          <a:bodyPr/>
          <a:lstStyle/>
          <a:p>
            <a:pPr algn="ctr"/>
            <a:r>
              <a:rPr lang="en-US" sz="4400" b="1" dirty="0" smtClean="0"/>
              <a:t>Victories </a:t>
            </a:r>
            <a:endParaRPr lang="en-US" sz="4400" b="1" dirty="0"/>
          </a:p>
        </p:txBody>
      </p:sp>
      <p:sp>
        <p:nvSpPr>
          <p:cNvPr id="3" name="Content Placeholder 2"/>
          <p:cNvSpPr>
            <a:spLocks noGrp="1"/>
          </p:cNvSpPr>
          <p:nvPr>
            <p:ph idx="1"/>
          </p:nvPr>
        </p:nvSpPr>
        <p:spPr>
          <a:xfrm>
            <a:off x="290947" y="1431758"/>
            <a:ext cx="10970562" cy="5163596"/>
          </a:xfrm>
        </p:spPr>
        <p:txBody>
          <a:bodyPr>
            <a:normAutofit/>
          </a:bodyPr>
          <a:lstStyle/>
          <a:p>
            <a:pPr marL="342900" lvl="1">
              <a:buClr>
                <a:schemeClr val="accent1"/>
              </a:buClr>
            </a:pPr>
            <a:r>
              <a:rPr lang="en-US" sz="2200" dirty="0" smtClean="0"/>
              <a:t>FY 2018 Omnibus contained a $50 million (out of $1 billion) Tribal set aside for the State Response to Opioid Grants</a:t>
            </a:r>
          </a:p>
          <a:p>
            <a:pPr marL="114300" lvl="1" indent="0">
              <a:buClr>
                <a:schemeClr val="accent1"/>
              </a:buClr>
              <a:buNone/>
            </a:pPr>
            <a:endParaRPr lang="en-US" sz="2200" dirty="0" smtClean="0"/>
          </a:p>
          <a:p>
            <a:pPr marL="342900" lvl="1">
              <a:buClr>
                <a:schemeClr val="accent1"/>
              </a:buClr>
            </a:pPr>
            <a:r>
              <a:rPr lang="en-US" sz="2200" dirty="0" smtClean="0"/>
              <a:t>Also contained a $5 million (out of $84 million) Tribal set aside out of Mediation Assisted Treatment program</a:t>
            </a:r>
          </a:p>
          <a:p>
            <a:pPr marL="114300" lvl="1" indent="0">
              <a:buClr>
                <a:schemeClr val="accent1"/>
              </a:buClr>
              <a:buNone/>
            </a:pPr>
            <a:endParaRPr lang="en-US" sz="2200" dirty="0" smtClean="0"/>
          </a:p>
          <a:p>
            <a:pPr marL="708660" lvl="2">
              <a:buClr>
                <a:schemeClr val="accent1"/>
              </a:buClr>
            </a:pPr>
            <a:r>
              <a:rPr lang="en-US" sz="2400" dirty="0" smtClean="0"/>
              <a:t>Both will be Administered through SAMHSA </a:t>
            </a:r>
          </a:p>
          <a:p>
            <a:pPr marL="708660" lvl="2">
              <a:buClr>
                <a:schemeClr val="accent1"/>
              </a:buClr>
            </a:pPr>
            <a:r>
              <a:rPr lang="en-US" sz="2400" dirty="0" smtClean="0"/>
              <a:t>No timeline yet on how funding will be distributed; discussions at SG </a:t>
            </a:r>
          </a:p>
          <a:p>
            <a:pPr marL="708660" lvl="2">
              <a:buClr>
                <a:schemeClr val="accent1"/>
              </a:buClr>
            </a:pPr>
            <a:r>
              <a:rPr lang="en-US" sz="2400" dirty="0" smtClean="0"/>
              <a:t>Encourage Tribal Leadership to Continue to Seek Tribal Consultation on the distribution</a:t>
            </a:r>
            <a:r>
              <a:rPr lang="en-US" sz="2000" dirty="0" smtClean="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4480" y="6197703"/>
            <a:ext cx="1967029" cy="646386"/>
          </a:xfrm>
          <a:prstGeom prst="rect">
            <a:avLst/>
          </a:prstGeom>
        </p:spPr>
      </p:pic>
    </p:spTree>
    <p:extLst>
      <p:ext uri="{BB962C8B-B14F-4D97-AF65-F5344CB8AC3E}">
        <p14:creationId xmlns:p14="http://schemas.microsoft.com/office/powerpoint/2010/main" val="1945249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NIHB Opioid </a:t>
            </a:r>
            <a:r>
              <a:rPr lang="en-US" sz="4400" b="1" dirty="0"/>
              <a:t>Project </a:t>
            </a:r>
          </a:p>
        </p:txBody>
      </p:sp>
      <p:sp>
        <p:nvSpPr>
          <p:cNvPr id="3" name="Content Placeholder 2"/>
          <p:cNvSpPr>
            <a:spLocks noGrp="1"/>
          </p:cNvSpPr>
          <p:nvPr>
            <p:ph idx="1"/>
          </p:nvPr>
        </p:nvSpPr>
        <p:spPr>
          <a:xfrm>
            <a:off x="286253" y="1600200"/>
            <a:ext cx="10806693" cy="4800600"/>
          </a:xfrm>
        </p:spPr>
        <p:txBody>
          <a:bodyPr>
            <a:normAutofit fontScale="92500"/>
          </a:bodyPr>
          <a:lstStyle/>
          <a:p>
            <a:pPr marL="114300" indent="0">
              <a:buNone/>
            </a:pPr>
            <a:r>
              <a:rPr lang="en-US" sz="3200" dirty="0" smtClean="0">
                <a:cs typeface="Times New Roman" panose="02020603050405020304" pitchFamily="18" charset="0"/>
              </a:rPr>
              <a:t>Funding through the Centers for Disease Control and Prevention</a:t>
            </a:r>
          </a:p>
          <a:p>
            <a:pPr marL="114300" indent="0">
              <a:buNone/>
            </a:pPr>
            <a:endParaRPr lang="en-US" sz="3200" dirty="0">
              <a:cs typeface="Times New Roman" panose="02020603050405020304" pitchFamily="18" charset="0"/>
            </a:endParaRPr>
          </a:p>
          <a:p>
            <a:pPr marL="114300" indent="0">
              <a:buNone/>
            </a:pPr>
            <a:r>
              <a:rPr lang="en-US" sz="3200" dirty="0" smtClean="0">
                <a:cs typeface="Times New Roman" panose="02020603050405020304" pitchFamily="18" charset="0"/>
              </a:rPr>
              <a:t>Three primary goals: </a:t>
            </a:r>
          </a:p>
          <a:p>
            <a:pPr>
              <a:buFont typeface="Wingdings" panose="05000000000000000000" pitchFamily="2" charset="2"/>
              <a:buChar char="Ø"/>
            </a:pPr>
            <a:r>
              <a:rPr lang="en-US" sz="3200" dirty="0" smtClean="0">
                <a:cs typeface="Times New Roman" panose="02020603050405020304" pitchFamily="18" charset="0"/>
              </a:rPr>
              <a:t>Report on prescription and illicit opioid statistics, challenges, priorities, needs and technical assistance requests from all twelve IHS areas to the CDC</a:t>
            </a:r>
          </a:p>
          <a:p>
            <a:pPr>
              <a:buFont typeface="Wingdings" panose="05000000000000000000" pitchFamily="2" charset="2"/>
              <a:buChar char="Ø"/>
            </a:pPr>
            <a:r>
              <a:rPr lang="en-US" sz="3200" dirty="0" smtClean="0">
                <a:cs typeface="Times New Roman" panose="02020603050405020304" pitchFamily="18" charset="0"/>
              </a:rPr>
              <a:t>Development of a Tribal provider-based toolkit to improve safe and effective prescribing of opioids </a:t>
            </a:r>
          </a:p>
          <a:p>
            <a:pPr>
              <a:buFont typeface="Wingdings" panose="05000000000000000000" pitchFamily="2" charset="2"/>
              <a:buChar char="Ø"/>
            </a:pPr>
            <a:r>
              <a:rPr lang="en-US" sz="3200" dirty="0" smtClean="0">
                <a:cs typeface="Times New Roman" panose="02020603050405020304" pitchFamily="18" charset="0"/>
              </a:rPr>
              <a:t>Piloting of provider toolkit in 4 Tribal clinics</a:t>
            </a:r>
          </a:p>
          <a:p>
            <a:pPr marL="114300" indent="0">
              <a:buNone/>
            </a:pPr>
            <a:endParaRPr lang="en-US" dirty="0"/>
          </a:p>
        </p:txBody>
      </p:sp>
      <p:pic>
        <p:nvPicPr>
          <p:cNvPr id="4" name="Picture 3"/>
          <p:cNvPicPr>
            <a:picLocks noChangeAspect="1"/>
          </p:cNvPicPr>
          <p:nvPr/>
        </p:nvPicPr>
        <p:blipFill>
          <a:blip r:embed="rId3"/>
          <a:stretch>
            <a:fillRect/>
          </a:stretch>
        </p:blipFill>
        <p:spPr>
          <a:xfrm>
            <a:off x="9252786" y="322304"/>
            <a:ext cx="1840161" cy="1095334"/>
          </a:xfrm>
          <a:prstGeom prst="rect">
            <a:avLst/>
          </a:prstGeom>
        </p:spPr>
      </p:pic>
      <p:pic>
        <p:nvPicPr>
          <p:cNvPr id="6" name="Picture 5"/>
          <p:cNvPicPr>
            <a:picLocks noChangeAspect="1"/>
          </p:cNvPicPr>
          <p:nvPr/>
        </p:nvPicPr>
        <p:blipFill>
          <a:blip r:embed="rId4"/>
          <a:stretch>
            <a:fillRect/>
          </a:stretch>
        </p:blipFill>
        <p:spPr>
          <a:xfrm>
            <a:off x="286253" y="322304"/>
            <a:ext cx="1841152" cy="1097375"/>
          </a:xfrm>
          <a:prstGeom prst="rect">
            <a:avLst/>
          </a:prstGeom>
        </p:spPr>
      </p:pic>
    </p:spTree>
    <p:extLst>
      <p:ext uri="{BB962C8B-B14F-4D97-AF65-F5344CB8AC3E}">
        <p14:creationId xmlns:p14="http://schemas.microsoft.com/office/powerpoint/2010/main" val="3897942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16108</TotalTime>
  <Words>1934</Words>
  <Application>Microsoft Office PowerPoint</Application>
  <PresentationFormat>Widescreen</PresentationFormat>
  <Paragraphs>119</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Cambria</vt:lpstr>
      <vt:lpstr>Papyrus</vt:lpstr>
      <vt:lpstr>Times New Roman</vt:lpstr>
      <vt:lpstr>Wingdings</vt:lpstr>
      <vt:lpstr>Adjacency</vt:lpstr>
      <vt:lpstr>1_Adjacency</vt:lpstr>
      <vt:lpstr>Indian Health Legislative Update</vt:lpstr>
      <vt:lpstr>Opioid Crisis in Indian Country – Overview</vt:lpstr>
      <vt:lpstr>Opioid Crisis in Indian Country - Testimony</vt:lpstr>
      <vt:lpstr>Opioid Crisis in Indian Country - Testimony</vt:lpstr>
      <vt:lpstr>Opioid Crisis in Indian Country - Testimony</vt:lpstr>
      <vt:lpstr>Opioid Crisis in Indian Country Legislation </vt:lpstr>
      <vt:lpstr>Opioid Crisis in Indian Country Legislation </vt:lpstr>
      <vt:lpstr>Victories </vt:lpstr>
      <vt:lpstr>NIHB Opioid Project </vt:lpstr>
      <vt:lpstr>Tribal Consultation on the Opioid Epidemic – May 21-22</vt:lpstr>
      <vt:lpstr>Resolutions</vt:lpstr>
      <vt:lpstr>Kchii Miigwech (Many Thanks)  Jessica Steinberg Director, Center for Indian Health Policy and Research jsteinberg@nihb.org 202-507-4083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Delrow</dc:creator>
  <cp:lastModifiedBy>Jessica Steinberg</cp:lastModifiedBy>
  <cp:revision>397</cp:revision>
  <cp:lastPrinted>2018-03-28T13:00:51Z</cp:lastPrinted>
  <dcterms:created xsi:type="dcterms:W3CDTF">2015-04-23T20:15:34Z</dcterms:created>
  <dcterms:modified xsi:type="dcterms:W3CDTF">2018-04-23T17:00:33Z</dcterms:modified>
</cp:coreProperties>
</file>