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xlsx" ContentType="application/vnd.openxmlformats-officedocument.spreadsheetml.sheet"/>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drawings/drawing1.xml" ContentType="application/vnd.openxmlformats-officedocument.drawingml.chartshape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660" r:id="rId5"/>
  </p:sldMasterIdLst>
  <p:notesMasterIdLst>
    <p:notesMasterId r:id="rId25"/>
  </p:notesMasterIdLst>
  <p:sldIdLst>
    <p:sldId id="256" r:id="rId6"/>
    <p:sldId id="273" r:id="rId7"/>
    <p:sldId id="269" r:id="rId8"/>
    <p:sldId id="272" r:id="rId9"/>
    <p:sldId id="290" r:id="rId10"/>
    <p:sldId id="291" r:id="rId11"/>
    <p:sldId id="260" r:id="rId12"/>
    <p:sldId id="295" r:id="rId13"/>
    <p:sldId id="293" r:id="rId14"/>
    <p:sldId id="267" r:id="rId15"/>
    <p:sldId id="263" r:id="rId16"/>
    <p:sldId id="276" r:id="rId17"/>
    <p:sldId id="277" r:id="rId18"/>
    <p:sldId id="278" r:id="rId19"/>
    <p:sldId id="279" r:id="rId20"/>
    <p:sldId id="281" r:id="rId21"/>
    <p:sldId id="285" r:id="rId22"/>
    <p:sldId id="287" r:id="rId23"/>
    <p:sldId id="264" r:id="rId24"/>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Kimberly Fowler" initials="KF" lastIdx="4" clrIdx="0">
    <p:extLst>
      <p:ext uri="{19B8F6BF-5375-455C-9EA6-DF929625EA0E}">
        <p15:presenceInfo xmlns:p15="http://schemas.microsoft.com/office/powerpoint/2012/main" userId="S-1-5-21-213953263-1080430106-3616218232-1464"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9966" autoAdjust="0"/>
    <p:restoredTop sz="95040" autoAdjust="0"/>
  </p:normalViewPr>
  <p:slideViewPr>
    <p:cSldViewPr snapToGrid="0">
      <p:cViewPr varScale="1">
        <p:scale>
          <a:sx n="66" d="100"/>
          <a:sy n="66" d="100"/>
        </p:scale>
        <p:origin x="486" y="3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commentAuthors" Target="commentAuthors.xml"/><Relationship Id="rId3" Type="http://schemas.openxmlformats.org/officeDocument/2006/relationships/customXml" Target="../customXml/item3.xml"/><Relationship Id="rId21" Type="http://schemas.openxmlformats.org/officeDocument/2006/relationships/slide" Target="slides/slide16.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viewProps" Target="viewProps.xml"/><Relationship Id="rId10" Type="http://schemas.openxmlformats.org/officeDocument/2006/relationships/slide" Target="slides/slide5.xml"/><Relationship Id="rId19" Type="http://schemas.openxmlformats.org/officeDocument/2006/relationships/slide" Target="slides/slide14.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presProps" Target="presProps.xml"/><Relationship Id="rId30"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chartUserShapes" Target="../drawings/drawing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spPr>
            <a:gradFill rotWithShape="1">
              <a:gsLst>
                <a:gs pos="0">
                  <a:schemeClr val="accent1">
                    <a:satMod val="103000"/>
                    <a:lumMod val="102000"/>
                    <a:tint val="94000"/>
                  </a:schemeClr>
                </a:gs>
                <a:gs pos="50000">
                  <a:schemeClr val="accent1">
                    <a:satMod val="110000"/>
                    <a:lumMod val="100000"/>
                    <a:shade val="100000"/>
                  </a:schemeClr>
                </a:gs>
                <a:gs pos="100000">
                  <a:schemeClr val="accent1">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layout/>
                <c15:showLeaderLines val="1"/>
                <c15:leaderLines>
                  <c:spPr>
                    <a:ln w="9525" cap="flat" cmpd="sng" algn="ctr">
                      <a:solidFill>
                        <a:schemeClr val="tx1">
                          <a:lumMod val="35000"/>
                          <a:lumOff val="65000"/>
                        </a:schemeClr>
                      </a:solidFill>
                      <a:round/>
                    </a:ln>
                    <a:effectLst/>
                  </c:spPr>
                </c15:leaderLines>
              </c:ext>
            </c:extLst>
          </c:dLbls>
          <c:cat>
            <c:strRef>
              <c:f>Sheet1!$B$3:$B$46</c:f>
              <c:strCache>
                <c:ptCount val="31"/>
                <c:pt idx="0">
                  <c:v>CHEROKEE NATION, OK</c:v>
                </c:pt>
                <c:pt idx="1">
                  <c:v>CHOCTAW NATION, OK</c:v>
                </c:pt>
                <c:pt idx="2">
                  <c:v>NAVAJO TRIBE, AZ NM AND UT</c:v>
                </c:pt>
                <c:pt idx="3">
                  <c:v>MUSCOGEE (CREEK) NATION</c:v>
                </c:pt>
                <c:pt idx="4">
                  <c:v>CHICKASAW NATION, OK</c:v>
                </c:pt>
                <c:pt idx="5">
                  <c:v>SEMINOLE NATION, OK</c:v>
                </c:pt>
                <c:pt idx="6">
                  <c:v>KIOWA INDIAN TRIBE, OK</c:v>
                </c:pt>
                <c:pt idx="7">
                  <c:v>CHEYENNE-ARAPAHO TRIBES, OK</c:v>
                </c:pt>
                <c:pt idx="8">
                  <c:v>COMANCHE NATION, OK</c:v>
                </c:pt>
                <c:pt idx="9">
                  <c:v>BLACKFEET TRIBE, MT</c:v>
                </c:pt>
                <c:pt idx="10">
                  <c:v>INDIAN-NON-TRIBAL MEMBER</c:v>
                </c:pt>
                <c:pt idx="11">
                  <c:v>CITIZEN POTAWATOMI NATION, OK</c:v>
                </c:pt>
                <c:pt idx="12">
                  <c:v>OGLALA SIOUX TRIBE</c:v>
                </c:pt>
                <c:pt idx="13">
                  <c:v>IND ANCESTORS RESDING IN CA ON 6/01/1852</c:v>
                </c:pt>
                <c:pt idx="14">
                  <c:v>TURTLE MOUNTAIN BAND CHIPPEWA, ND</c:v>
                </c:pt>
                <c:pt idx="15">
                  <c:v>OSAGE NATION</c:v>
                </c:pt>
                <c:pt idx="16">
                  <c:v>ROSEBUD SIOUX TRIBE, SD</c:v>
                </c:pt>
                <c:pt idx="17">
                  <c:v>INDIAN- TRIBE UNSPECIFIED</c:v>
                </c:pt>
                <c:pt idx="18">
                  <c:v>CADDO NATION OF OKLAHOMA</c:v>
                </c:pt>
                <c:pt idx="19">
                  <c:v>MISSISSIPPI BAND CHOCTAW INDIANS, MS</c:v>
                </c:pt>
                <c:pt idx="20">
                  <c:v>CONFEDERATED TRIBES, COLVILLE RES, WA</c:v>
                </c:pt>
                <c:pt idx="21">
                  <c:v>CENTRAL COUNCIL TLINGIT &amp;HAIDA IND TRIBES</c:v>
                </c:pt>
                <c:pt idx="22">
                  <c:v>CHEYENNE RIVER SIOUX TRIBE, SD</c:v>
                </c:pt>
                <c:pt idx="23">
                  <c:v>PASCUA YAQUI TRIBE, AZ</c:v>
                </c:pt>
                <c:pt idx="24">
                  <c:v>PONCA TRIBE, OK</c:v>
                </c:pt>
                <c:pt idx="25">
                  <c:v>CHIPPEWA-CREE INDIANS, ROCKY BOY RES, MT</c:v>
                </c:pt>
                <c:pt idx="26">
                  <c:v>APACHE TRIBE, OK</c:v>
                </c:pt>
                <c:pt idx="27">
                  <c:v>ONEIDA TRIBE OF INDIANS, WI</c:v>
                </c:pt>
                <c:pt idx="28">
                  <c:v>STANDING ROCK SIOUX TRIBE, ND AND SD</c:v>
                </c:pt>
                <c:pt idx="29">
                  <c:v>MINNESOTA CHIPPEWA, WHITE EARTH BAND, MN</c:v>
                </c:pt>
                <c:pt idx="30">
                  <c:v>TOTAL</c:v>
                </c:pt>
              </c:strCache>
            </c:strRef>
          </c:cat>
          <c:val>
            <c:numRef>
              <c:f>Sheet1!$C$3:$C$32</c:f>
              <c:numCache>
                <c:formatCode>#,##0</c:formatCode>
                <c:ptCount val="30"/>
                <c:pt idx="0">
                  <c:v>188057</c:v>
                </c:pt>
                <c:pt idx="1">
                  <c:v>78121</c:v>
                </c:pt>
                <c:pt idx="2">
                  <c:v>64796</c:v>
                </c:pt>
                <c:pt idx="3">
                  <c:v>50228</c:v>
                </c:pt>
                <c:pt idx="4">
                  <c:v>21260</c:v>
                </c:pt>
                <c:pt idx="5">
                  <c:v>16595</c:v>
                </c:pt>
                <c:pt idx="6">
                  <c:v>11033</c:v>
                </c:pt>
                <c:pt idx="7">
                  <c:v>10097</c:v>
                </c:pt>
                <c:pt idx="8">
                  <c:v>7344</c:v>
                </c:pt>
                <c:pt idx="9">
                  <c:v>7307</c:v>
                </c:pt>
                <c:pt idx="10">
                  <c:v>7271</c:v>
                </c:pt>
                <c:pt idx="11">
                  <c:v>7006</c:v>
                </c:pt>
                <c:pt idx="12">
                  <c:v>6944</c:v>
                </c:pt>
                <c:pt idx="13">
                  <c:v>6819</c:v>
                </c:pt>
                <c:pt idx="14">
                  <c:v>5957</c:v>
                </c:pt>
                <c:pt idx="15">
                  <c:v>5669</c:v>
                </c:pt>
                <c:pt idx="16">
                  <c:v>5569</c:v>
                </c:pt>
                <c:pt idx="17">
                  <c:v>5531</c:v>
                </c:pt>
                <c:pt idx="18">
                  <c:v>4808</c:v>
                </c:pt>
                <c:pt idx="19">
                  <c:v>4658</c:v>
                </c:pt>
                <c:pt idx="20">
                  <c:v>4321</c:v>
                </c:pt>
                <c:pt idx="21">
                  <c:v>4233</c:v>
                </c:pt>
                <c:pt idx="22">
                  <c:v>3950</c:v>
                </c:pt>
                <c:pt idx="23">
                  <c:v>3940</c:v>
                </c:pt>
                <c:pt idx="24">
                  <c:v>3800</c:v>
                </c:pt>
                <c:pt idx="25">
                  <c:v>3793</c:v>
                </c:pt>
                <c:pt idx="26">
                  <c:v>3399</c:v>
                </c:pt>
                <c:pt idx="27">
                  <c:v>3280</c:v>
                </c:pt>
                <c:pt idx="28">
                  <c:v>3272</c:v>
                </c:pt>
                <c:pt idx="29">
                  <c:v>3252</c:v>
                </c:pt>
              </c:numCache>
            </c:numRef>
          </c:val>
          <c:extLst>
            <c:ext xmlns:c16="http://schemas.microsoft.com/office/drawing/2014/chart" uri="{C3380CC4-5D6E-409C-BE32-E72D297353CC}">
              <c16:uniqueId val="{00000000-29D4-43E0-ADA5-B27895B9DE7E}"/>
            </c:ext>
          </c:extLst>
        </c:ser>
        <c:dLbls>
          <c:showLegendKey val="0"/>
          <c:showVal val="0"/>
          <c:showCatName val="0"/>
          <c:showSerName val="0"/>
          <c:showPercent val="0"/>
          <c:showBubbleSize val="0"/>
        </c:dLbls>
        <c:gapWidth val="115"/>
        <c:overlap val="-20"/>
        <c:axId val="512566072"/>
        <c:axId val="512561760"/>
      </c:barChart>
      <c:catAx>
        <c:axId val="512566072"/>
        <c:scaling>
          <c:orientation val="maxMin"/>
        </c:scaling>
        <c:delete val="0"/>
        <c:axPos val="l"/>
        <c:numFmt formatCode="General" sourceLinked="1"/>
        <c:majorTickMark val="none"/>
        <c:minorTickMark val="none"/>
        <c:tickLblPos val="nextTo"/>
        <c:spPr>
          <a:noFill/>
          <a:ln w="12700" cap="flat" cmpd="sng" algn="ctr">
            <a:solidFill>
              <a:schemeClr val="tx1">
                <a:lumMod val="15000"/>
                <a:lumOff val="85000"/>
              </a:schemeClr>
            </a:solidFill>
            <a:round/>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crossAx val="512561760"/>
        <c:crosses val="autoZero"/>
        <c:auto val="1"/>
        <c:lblAlgn val="ctr"/>
        <c:lblOffset val="100"/>
        <c:noMultiLvlLbl val="0"/>
      </c:catAx>
      <c:valAx>
        <c:axId val="512561760"/>
        <c:scaling>
          <c:orientation val="minMax"/>
        </c:scaling>
        <c:delete val="0"/>
        <c:axPos val="t"/>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crossAx val="512566072"/>
        <c:crosses val="autoZero"/>
        <c:crossBetween val="between"/>
      </c:valAx>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341">
  <cs:axisTitle>
    <cs:lnRef idx="0"/>
    <cs:fillRef idx="0"/>
    <cs:effectRef idx="0"/>
    <cs:fontRef idx="minor">
      <a:schemeClr val="tx1">
        <a:lumMod val="65000"/>
        <a:lumOff val="35000"/>
      </a:schemeClr>
    </cs:fontRef>
    <cs:defRPr sz="1197" kern="1200"/>
  </cs:axisTitle>
  <cs:categoryAxis>
    <cs:lnRef idx="0"/>
    <cs:fillRef idx="0"/>
    <cs:effectRef idx="0"/>
    <cs:fontRef idx="minor">
      <a:schemeClr val="tx1">
        <a:lumMod val="65000"/>
        <a:lumOff val="35000"/>
      </a:schemeClr>
    </cs:fontRef>
    <cs:spPr>
      <a:ln w="12700"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2"/>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3">
      <cs:styleClr val="auto"/>
    </cs:fillRef>
    <cs:effectRef idx="3"/>
    <cs:fontRef idx="minor">
      <a:schemeClr val="tx1"/>
    </cs:fontRef>
  </cs:dataPoint>
  <cs:dataPoint3D>
    <cs:lnRef idx="0"/>
    <cs:fillRef idx="3">
      <cs:styleClr val="auto"/>
    </cs:fillRef>
    <cs:effectRef idx="3"/>
    <cs:fontRef idx="minor">
      <a:schemeClr val="tx1"/>
    </cs:fontRef>
  </cs:dataPoint3D>
  <cs:dataPointLine>
    <cs:lnRef idx="0">
      <cs:styleClr val="auto"/>
    </cs:lnRef>
    <cs:fillRef idx="3"/>
    <cs:effectRef idx="3"/>
    <cs:fontRef idx="minor">
      <a:schemeClr val="tx1"/>
    </cs:fontRef>
    <cs:spPr>
      <a:ln w="34925" cap="rnd">
        <a:solidFill>
          <a:schemeClr val="phClr"/>
        </a:solidFill>
        <a:round/>
      </a:ln>
    </cs:spPr>
  </cs:dataPointLine>
  <cs:dataPointMarker>
    <cs:lnRef idx="0">
      <cs:styleClr val="auto"/>
    </cs:lnRef>
    <cs:fillRef idx="3">
      <cs:styleClr val="auto"/>
    </cs:fillRef>
    <cs:effectRef idx="3"/>
    <cs:fontRef idx="minor">
      <a:schemeClr val="tx1"/>
    </cs:fontRef>
    <cs:spPr>
      <a:ln w="9525">
        <a:solidFill>
          <a:schemeClr val="phClr"/>
        </a:solidFill>
        <a:round/>
      </a:ln>
    </cs:spPr>
  </cs:dataPointMarker>
  <cs:dataPointMarkerLayout size="5"/>
  <cs:dataPointWireframe>
    <cs:lnRef idx="0">
      <cs:styleClr val="auto"/>
    </cs:lnRef>
    <cs:fillRef idx="3"/>
    <cs:effectRef idx="3"/>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lt1"/>
    </cs:fontRef>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cs:lnRef idx="0"/>
    <cs:fillRef idx="0"/>
    <cs:effectRef idx="0"/>
    <cs:fontRef idx="minor">
      <a:schemeClr val="lt1"/>
    </cs:fontRef>
  </cs:plotArea>
  <cs:plotArea3D>
    <cs:lnRef idx="0"/>
    <cs:fillRef idx="0"/>
    <cs:effectRef idx="0"/>
    <cs:fontRef idx="minor">
      <a:schemeClr val="lt1"/>
    </cs:fontRef>
  </cs:plotArea3D>
  <cs:seriesAxis>
    <cs:lnRef idx="0"/>
    <cs:fillRef idx="0"/>
    <cs:effectRef idx="0"/>
    <cs:fontRef idx="minor">
      <a:schemeClr val="tx1">
        <a:lumMod val="65000"/>
        <a:lumOff val="35000"/>
      </a:schemeClr>
    </cs:fontRef>
    <cs:spPr>
      <a:ln w="12700" cap="flat" cmpd="sng" algn="ctr">
        <a:solidFill>
          <a:schemeClr val="tx1">
            <a:lumMod val="15000"/>
            <a:lumOff val="85000"/>
          </a:schemeClr>
        </a:solidFill>
        <a:round/>
      </a:ln>
    </cs:spPr>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2128" b="1" kern="1200" baseline="0"/>
  </cs:title>
  <cs:trendline>
    <cs:lnRef idx="0">
      <cs:styleClr val="auto"/>
    </cs:lnRef>
    <cs:fillRef idx="0"/>
    <cs:effectRef idx="0"/>
    <cs:fontRef idx="minor">
      <a:schemeClr val="lt1"/>
    </cs:fontRef>
    <cs:spPr>
      <a:ln w="19050" cap="rnd">
        <a:solidFill>
          <a:schemeClr val="phClr"/>
        </a:solidFill>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lt1"/>
    </cs:fontRef>
  </cs:wall>
</cs:chartStyle>
</file>

<file path=ppt/diagrams/colors1.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8A6F148A-1E0C-4133-AB78-B2239DE8366F}" type="doc">
      <dgm:prSet loTypeId="urn:microsoft.com/office/officeart/2005/8/layout/hList1" loCatId="list" qsTypeId="urn:microsoft.com/office/officeart/2005/8/quickstyle/simple1" qsCatId="simple" csTypeId="urn:microsoft.com/office/officeart/2005/8/colors/colorful1" csCatId="colorful" phldr="1"/>
      <dgm:spPr/>
      <dgm:t>
        <a:bodyPr/>
        <a:lstStyle/>
        <a:p>
          <a:endParaRPr lang="en-US"/>
        </a:p>
      </dgm:t>
    </dgm:pt>
    <dgm:pt modelId="{9BB92289-05F6-428F-9EFD-2EC2CA84BB4A}">
      <dgm:prSet phldrT="[Text]" custT="1"/>
      <dgm:spPr/>
      <dgm:t>
        <a:bodyPr/>
        <a:lstStyle/>
        <a:p>
          <a:r>
            <a:rPr lang="en-US" altLang="en-US" sz="2200" b="1" dirty="0" smtClean="0">
              <a:solidFill>
                <a:schemeClr val="bg1"/>
              </a:solidFill>
              <a:latin typeface="Palatino Linotype (Body)"/>
              <a:cs typeface="Arial" panose="020B0604020202020204" pitchFamily="34" charset="0"/>
            </a:rPr>
            <a:t>Indian Health Services </a:t>
          </a:r>
          <a:r>
            <a:rPr lang="en-US" altLang="en-US" sz="2200" dirty="0" smtClean="0">
              <a:solidFill>
                <a:schemeClr val="bg1"/>
              </a:solidFill>
              <a:latin typeface="Palatino Linotype (Body)"/>
              <a:cs typeface="Arial" panose="020B0604020202020204" pitchFamily="34" charset="0"/>
            </a:rPr>
            <a:t>(I)</a:t>
          </a:r>
          <a:endParaRPr lang="en-US" sz="2200" dirty="0">
            <a:solidFill>
              <a:schemeClr val="bg1"/>
            </a:solidFill>
            <a:latin typeface="Palatino Linotype (Body)"/>
          </a:endParaRPr>
        </a:p>
      </dgm:t>
    </dgm:pt>
    <dgm:pt modelId="{1F6C27DB-2A35-41A9-9AEC-CF9597978E76}" type="parTrans" cxnId="{A3644E0E-6A15-4938-A850-78972F242B91}">
      <dgm:prSet/>
      <dgm:spPr/>
      <dgm:t>
        <a:bodyPr/>
        <a:lstStyle/>
        <a:p>
          <a:endParaRPr lang="en-US">
            <a:latin typeface="Palatino Linotype (Body)"/>
          </a:endParaRPr>
        </a:p>
      </dgm:t>
    </dgm:pt>
    <dgm:pt modelId="{CC4B2672-08D7-4E21-A8A2-9B3913652287}" type="sibTrans" cxnId="{A3644E0E-6A15-4938-A850-78972F242B91}">
      <dgm:prSet/>
      <dgm:spPr/>
      <dgm:t>
        <a:bodyPr/>
        <a:lstStyle/>
        <a:p>
          <a:endParaRPr lang="en-US">
            <a:latin typeface="Palatino Linotype (Body)"/>
          </a:endParaRPr>
        </a:p>
      </dgm:t>
    </dgm:pt>
    <dgm:pt modelId="{2DFC99B1-CD50-4208-8950-6C30DCC1889A}">
      <dgm:prSet phldrT="[Text]" custT="1"/>
      <dgm:spPr/>
      <dgm:t>
        <a:bodyPr/>
        <a:lstStyle/>
        <a:p>
          <a:r>
            <a:rPr lang="en-US" sz="2200" b="1" dirty="0" smtClean="0">
              <a:latin typeface="Palatino Linotype (Body)"/>
              <a:cs typeface="Arial" panose="020B0604020202020204" pitchFamily="34" charset="0"/>
            </a:rPr>
            <a:t>Tribal (T)</a:t>
          </a:r>
          <a:endParaRPr lang="en-US" sz="2200" b="1" dirty="0">
            <a:latin typeface="Palatino Linotype (Body)"/>
            <a:cs typeface="Arial" panose="020B0604020202020204" pitchFamily="34" charset="0"/>
          </a:endParaRPr>
        </a:p>
      </dgm:t>
    </dgm:pt>
    <dgm:pt modelId="{421A117D-8B00-4DCF-A211-503FA40250AE}" type="parTrans" cxnId="{EE97544A-E561-42EB-B110-649A71D57ED8}">
      <dgm:prSet/>
      <dgm:spPr/>
      <dgm:t>
        <a:bodyPr/>
        <a:lstStyle/>
        <a:p>
          <a:endParaRPr lang="en-US">
            <a:latin typeface="Palatino Linotype (Body)"/>
          </a:endParaRPr>
        </a:p>
      </dgm:t>
    </dgm:pt>
    <dgm:pt modelId="{B25360A4-1F0A-432D-AD8F-30FFB92EA172}" type="sibTrans" cxnId="{EE97544A-E561-42EB-B110-649A71D57ED8}">
      <dgm:prSet/>
      <dgm:spPr/>
      <dgm:t>
        <a:bodyPr/>
        <a:lstStyle/>
        <a:p>
          <a:endParaRPr lang="en-US">
            <a:latin typeface="Palatino Linotype (Body)"/>
          </a:endParaRPr>
        </a:p>
      </dgm:t>
    </dgm:pt>
    <dgm:pt modelId="{9894D751-8776-481D-8FBF-739557A79CFF}">
      <dgm:prSet phldrT="[Text]" custT="1"/>
      <dgm:spPr/>
      <dgm:t>
        <a:bodyPr/>
        <a:lstStyle/>
        <a:p>
          <a:r>
            <a:rPr lang="en-US" sz="2200" b="1" dirty="0" smtClean="0">
              <a:latin typeface="Palatino Linotype (Body)"/>
              <a:cs typeface="Arial" panose="020B0604020202020204" pitchFamily="34" charset="0"/>
            </a:rPr>
            <a:t>Urban Indian Health Programs (U)</a:t>
          </a:r>
          <a:endParaRPr lang="en-US" sz="2200" b="1" dirty="0">
            <a:latin typeface="Palatino Linotype (Body)"/>
            <a:cs typeface="Arial" panose="020B0604020202020204" pitchFamily="34" charset="0"/>
          </a:endParaRPr>
        </a:p>
      </dgm:t>
    </dgm:pt>
    <dgm:pt modelId="{A01C3984-7BFF-4F31-ACBF-FEFD654F10B3}" type="parTrans" cxnId="{40EDC390-66AA-45A3-BF4F-3F2BF3300691}">
      <dgm:prSet/>
      <dgm:spPr/>
      <dgm:t>
        <a:bodyPr/>
        <a:lstStyle/>
        <a:p>
          <a:endParaRPr lang="en-US">
            <a:latin typeface="Palatino Linotype (Body)"/>
          </a:endParaRPr>
        </a:p>
      </dgm:t>
    </dgm:pt>
    <dgm:pt modelId="{32423F4F-F063-457A-9AE7-928C639549AB}" type="sibTrans" cxnId="{40EDC390-66AA-45A3-BF4F-3F2BF3300691}">
      <dgm:prSet/>
      <dgm:spPr/>
      <dgm:t>
        <a:bodyPr/>
        <a:lstStyle/>
        <a:p>
          <a:endParaRPr lang="en-US">
            <a:latin typeface="Palatino Linotype (Body)"/>
          </a:endParaRPr>
        </a:p>
      </dgm:t>
    </dgm:pt>
    <dgm:pt modelId="{1D369624-64CE-4A02-BC3B-C32CCB961C6D}">
      <dgm:prSet custT="1"/>
      <dgm:spPr/>
      <dgm:t>
        <a:bodyPr/>
        <a:lstStyle/>
        <a:p>
          <a:r>
            <a:rPr lang="en-US" sz="2000" dirty="0" smtClean="0">
              <a:latin typeface="Palatino Linotype (Body)"/>
              <a:cs typeface="Arial" panose="020B0604020202020204" pitchFamily="34" charset="0"/>
            </a:rPr>
            <a:t>Federal facilities consisting of hospitals and clinics.</a:t>
          </a:r>
          <a:endParaRPr lang="en-US" sz="2000" dirty="0">
            <a:latin typeface="Palatino Linotype (Body)"/>
            <a:cs typeface="Arial" panose="020B0604020202020204" pitchFamily="34" charset="0"/>
          </a:endParaRPr>
        </a:p>
      </dgm:t>
    </dgm:pt>
    <dgm:pt modelId="{2584EEAF-D7E4-4665-9558-65289E76F7F9}" type="parTrans" cxnId="{A33F1512-7F74-43EC-9BBB-67F2F084F068}">
      <dgm:prSet/>
      <dgm:spPr/>
      <dgm:t>
        <a:bodyPr/>
        <a:lstStyle/>
        <a:p>
          <a:endParaRPr lang="en-US">
            <a:latin typeface="Palatino Linotype (Body)"/>
          </a:endParaRPr>
        </a:p>
      </dgm:t>
    </dgm:pt>
    <dgm:pt modelId="{C9F1C429-97EB-4552-8932-F7FDFE45DE5E}" type="sibTrans" cxnId="{A33F1512-7F74-43EC-9BBB-67F2F084F068}">
      <dgm:prSet/>
      <dgm:spPr/>
      <dgm:t>
        <a:bodyPr/>
        <a:lstStyle/>
        <a:p>
          <a:endParaRPr lang="en-US">
            <a:latin typeface="Palatino Linotype (Body)"/>
          </a:endParaRPr>
        </a:p>
      </dgm:t>
    </dgm:pt>
    <dgm:pt modelId="{DD723BA0-5EF8-4800-A5FA-BA3D9E22AF3F}">
      <dgm:prSet custT="1"/>
      <dgm:spPr/>
      <dgm:t>
        <a:bodyPr/>
        <a:lstStyle/>
        <a:p>
          <a:r>
            <a:rPr lang="en-US" sz="2000" dirty="0" smtClean="0">
              <a:latin typeface="Palatino Linotype (Body)"/>
              <a:cs typeface="Arial" panose="020B0604020202020204" pitchFamily="34" charset="0"/>
            </a:rPr>
            <a:t>Funded at 50% of need for adequate care.</a:t>
          </a:r>
          <a:endParaRPr lang="en-US" sz="2000" dirty="0">
            <a:latin typeface="Palatino Linotype (Body)"/>
            <a:cs typeface="Arial" panose="020B0604020202020204" pitchFamily="34" charset="0"/>
          </a:endParaRPr>
        </a:p>
      </dgm:t>
    </dgm:pt>
    <dgm:pt modelId="{02A999F4-9607-4156-9A46-604C36FE3E08}" type="parTrans" cxnId="{FCB22FB2-B559-41C6-80ED-95BA7BA67A7E}">
      <dgm:prSet/>
      <dgm:spPr/>
      <dgm:t>
        <a:bodyPr/>
        <a:lstStyle/>
        <a:p>
          <a:endParaRPr lang="en-US">
            <a:latin typeface="Palatino Linotype (Body)"/>
          </a:endParaRPr>
        </a:p>
      </dgm:t>
    </dgm:pt>
    <dgm:pt modelId="{CC8A6D5B-7225-4185-98F8-90929F74206B}" type="sibTrans" cxnId="{FCB22FB2-B559-41C6-80ED-95BA7BA67A7E}">
      <dgm:prSet/>
      <dgm:spPr/>
      <dgm:t>
        <a:bodyPr/>
        <a:lstStyle/>
        <a:p>
          <a:endParaRPr lang="en-US">
            <a:latin typeface="Palatino Linotype (Body)"/>
          </a:endParaRPr>
        </a:p>
      </dgm:t>
    </dgm:pt>
    <dgm:pt modelId="{233F5ECE-7D97-4CEE-AC74-6EC9F2863A5F}">
      <dgm:prSet custT="1"/>
      <dgm:spPr/>
      <dgm:t>
        <a:bodyPr/>
        <a:lstStyle/>
        <a:p>
          <a:r>
            <a:rPr lang="en-US" sz="2000" dirty="0" smtClean="0">
              <a:latin typeface="Palatino Linotype (Body)"/>
              <a:cs typeface="Arial" panose="020B0604020202020204" pitchFamily="34" charset="0"/>
            </a:rPr>
            <a:t>12 Regional Offices</a:t>
          </a:r>
          <a:endParaRPr lang="en-US" sz="2000" dirty="0">
            <a:latin typeface="Palatino Linotype (Body)"/>
            <a:cs typeface="Arial" panose="020B0604020202020204" pitchFamily="34" charset="0"/>
          </a:endParaRPr>
        </a:p>
      </dgm:t>
    </dgm:pt>
    <dgm:pt modelId="{1362D1F1-8158-4FDB-8AA8-D5BDDD84AB04}" type="parTrans" cxnId="{18DF83BE-CFD8-462E-9BAA-E0C4671F7B57}">
      <dgm:prSet/>
      <dgm:spPr/>
      <dgm:t>
        <a:bodyPr/>
        <a:lstStyle/>
        <a:p>
          <a:endParaRPr lang="en-US">
            <a:latin typeface="Palatino Linotype (Body)"/>
          </a:endParaRPr>
        </a:p>
      </dgm:t>
    </dgm:pt>
    <dgm:pt modelId="{6C78500C-17DF-4D48-AF34-86AC258633B7}" type="sibTrans" cxnId="{18DF83BE-CFD8-462E-9BAA-E0C4671F7B57}">
      <dgm:prSet/>
      <dgm:spPr/>
      <dgm:t>
        <a:bodyPr/>
        <a:lstStyle/>
        <a:p>
          <a:endParaRPr lang="en-US">
            <a:latin typeface="Palatino Linotype (Body)"/>
          </a:endParaRPr>
        </a:p>
      </dgm:t>
    </dgm:pt>
    <dgm:pt modelId="{1A35BB76-CB94-4B61-A7FD-B4F6CD7289C5}">
      <dgm:prSet custT="1"/>
      <dgm:spPr/>
      <dgm:t>
        <a:bodyPr/>
        <a:lstStyle/>
        <a:p>
          <a:r>
            <a:rPr lang="en-US" sz="2000" dirty="0" smtClean="0">
              <a:latin typeface="Palatino Linotype (Body)"/>
              <a:cs typeface="Arial" panose="020B0604020202020204" pitchFamily="34" charset="0"/>
            </a:rPr>
            <a:t>Compact or Contract to provide health services</a:t>
          </a:r>
          <a:endParaRPr lang="en-US" sz="2000" dirty="0">
            <a:latin typeface="Palatino Linotype (Body)"/>
            <a:cs typeface="Arial" panose="020B0604020202020204" pitchFamily="34" charset="0"/>
          </a:endParaRPr>
        </a:p>
      </dgm:t>
    </dgm:pt>
    <dgm:pt modelId="{85354D8D-51C9-4CD2-AF59-7DA0828CD8F3}" type="parTrans" cxnId="{B702411E-B03E-4F60-B0AE-11C3EDF233F1}">
      <dgm:prSet/>
      <dgm:spPr/>
      <dgm:t>
        <a:bodyPr/>
        <a:lstStyle/>
        <a:p>
          <a:endParaRPr lang="en-US">
            <a:latin typeface="Palatino Linotype (Body)"/>
          </a:endParaRPr>
        </a:p>
      </dgm:t>
    </dgm:pt>
    <dgm:pt modelId="{CE1F860A-0D7F-4DE3-94A7-7A3D7C09B053}" type="sibTrans" cxnId="{B702411E-B03E-4F60-B0AE-11C3EDF233F1}">
      <dgm:prSet/>
      <dgm:spPr/>
      <dgm:t>
        <a:bodyPr/>
        <a:lstStyle/>
        <a:p>
          <a:endParaRPr lang="en-US">
            <a:latin typeface="Palatino Linotype (Body)"/>
          </a:endParaRPr>
        </a:p>
      </dgm:t>
    </dgm:pt>
    <dgm:pt modelId="{A61BC339-90D7-42C5-A8A9-F98D5FFB2A27}">
      <dgm:prSet custT="1"/>
      <dgm:spPr/>
      <dgm:t>
        <a:bodyPr/>
        <a:lstStyle/>
        <a:p>
          <a:r>
            <a:rPr lang="en-US" sz="2000" dirty="0" smtClean="0">
              <a:latin typeface="Palatino Linotype (Body)"/>
              <a:cs typeface="Arial" panose="020B0604020202020204" pitchFamily="34" charset="0"/>
            </a:rPr>
            <a:t>Specialty care through Purchased/ Referred Care dollars for “life or limb”</a:t>
          </a:r>
          <a:endParaRPr lang="en-US" sz="2000" dirty="0">
            <a:latin typeface="Palatino Linotype (Body)"/>
            <a:cs typeface="Arial" panose="020B0604020202020204" pitchFamily="34" charset="0"/>
          </a:endParaRPr>
        </a:p>
      </dgm:t>
    </dgm:pt>
    <dgm:pt modelId="{93131741-74EE-40F9-A9ED-3B7815D0BE49}" type="parTrans" cxnId="{C2F918D3-25EA-4BFB-B128-838BD8D35856}">
      <dgm:prSet/>
      <dgm:spPr/>
      <dgm:t>
        <a:bodyPr/>
        <a:lstStyle/>
        <a:p>
          <a:endParaRPr lang="en-US">
            <a:latin typeface="Palatino Linotype (Body)"/>
          </a:endParaRPr>
        </a:p>
      </dgm:t>
    </dgm:pt>
    <dgm:pt modelId="{CE3C9B90-C95E-4AE0-A113-1D37E1E7D5A8}" type="sibTrans" cxnId="{C2F918D3-25EA-4BFB-B128-838BD8D35856}">
      <dgm:prSet/>
      <dgm:spPr/>
      <dgm:t>
        <a:bodyPr/>
        <a:lstStyle/>
        <a:p>
          <a:endParaRPr lang="en-US">
            <a:latin typeface="Palatino Linotype (Body)"/>
          </a:endParaRPr>
        </a:p>
      </dgm:t>
    </dgm:pt>
    <dgm:pt modelId="{244CAD3D-3ECF-4431-8335-2F12F7B5C957}">
      <dgm:prSet/>
      <dgm:spPr/>
      <dgm:t>
        <a:bodyPr/>
        <a:lstStyle/>
        <a:p>
          <a:endParaRPr lang="en-US" sz="2400">
            <a:latin typeface="Palatino Linotype (Body)"/>
          </a:endParaRPr>
        </a:p>
      </dgm:t>
    </dgm:pt>
    <dgm:pt modelId="{A0FBB85D-B0D8-4237-B393-49DDC9AEF149}" type="parTrans" cxnId="{903FBF7D-2416-4AEC-A737-81498B8A7C3E}">
      <dgm:prSet/>
      <dgm:spPr/>
      <dgm:t>
        <a:bodyPr/>
        <a:lstStyle/>
        <a:p>
          <a:endParaRPr lang="en-US">
            <a:latin typeface="Palatino Linotype (Body)"/>
          </a:endParaRPr>
        </a:p>
      </dgm:t>
    </dgm:pt>
    <dgm:pt modelId="{1357402A-0CC6-4AD6-9529-5019D44E3CF2}" type="sibTrans" cxnId="{903FBF7D-2416-4AEC-A737-81498B8A7C3E}">
      <dgm:prSet/>
      <dgm:spPr/>
      <dgm:t>
        <a:bodyPr/>
        <a:lstStyle/>
        <a:p>
          <a:endParaRPr lang="en-US">
            <a:latin typeface="Palatino Linotype (Body)"/>
          </a:endParaRPr>
        </a:p>
      </dgm:t>
    </dgm:pt>
    <dgm:pt modelId="{77D18AF9-5F75-4D56-BCEB-E60F0922526B}">
      <dgm:prSet custT="1"/>
      <dgm:spPr/>
      <dgm:t>
        <a:bodyPr/>
        <a:lstStyle/>
        <a:p>
          <a:endParaRPr lang="en-US" sz="2000" dirty="0">
            <a:latin typeface="Palatino Linotype (Body)"/>
            <a:cs typeface="Arial" panose="020B0604020202020204" pitchFamily="34" charset="0"/>
          </a:endParaRPr>
        </a:p>
      </dgm:t>
    </dgm:pt>
    <dgm:pt modelId="{3ADD11C5-AD8F-40B9-A7CC-9B42CB9D3124}" type="parTrans" cxnId="{F8FFC9AE-9D11-4128-9C67-15A9944F9901}">
      <dgm:prSet/>
      <dgm:spPr/>
      <dgm:t>
        <a:bodyPr/>
        <a:lstStyle/>
        <a:p>
          <a:endParaRPr lang="en-US">
            <a:latin typeface="Palatino Linotype (Body)"/>
          </a:endParaRPr>
        </a:p>
      </dgm:t>
    </dgm:pt>
    <dgm:pt modelId="{EE3A885E-2502-402A-95C3-6B973896FF27}" type="sibTrans" cxnId="{F8FFC9AE-9D11-4128-9C67-15A9944F9901}">
      <dgm:prSet/>
      <dgm:spPr/>
      <dgm:t>
        <a:bodyPr/>
        <a:lstStyle/>
        <a:p>
          <a:endParaRPr lang="en-US">
            <a:latin typeface="Palatino Linotype (Body)"/>
          </a:endParaRPr>
        </a:p>
      </dgm:t>
    </dgm:pt>
    <dgm:pt modelId="{AF413E28-836B-4564-8101-D1836504B591}">
      <dgm:prSet custT="1"/>
      <dgm:spPr/>
      <dgm:t>
        <a:bodyPr/>
        <a:lstStyle/>
        <a:p>
          <a:endParaRPr lang="en-US" sz="2000" dirty="0">
            <a:latin typeface="Palatino Linotype (Body)"/>
            <a:cs typeface="Arial" panose="020B0604020202020204" pitchFamily="34" charset="0"/>
          </a:endParaRPr>
        </a:p>
      </dgm:t>
    </dgm:pt>
    <dgm:pt modelId="{B0E378CA-E1A8-454B-8D30-CA3779AA7BB9}" type="parTrans" cxnId="{7895F99B-0DF7-474A-B718-13E304B15C69}">
      <dgm:prSet/>
      <dgm:spPr/>
      <dgm:t>
        <a:bodyPr/>
        <a:lstStyle/>
        <a:p>
          <a:endParaRPr lang="en-US">
            <a:latin typeface="Palatino Linotype (Body)"/>
          </a:endParaRPr>
        </a:p>
      </dgm:t>
    </dgm:pt>
    <dgm:pt modelId="{4D62CE58-1B77-4E10-A4EF-B2DCA40584A5}" type="sibTrans" cxnId="{7895F99B-0DF7-474A-B718-13E304B15C69}">
      <dgm:prSet/>
      <dgm:spPr/>
      <dgm:t>
        <a:bodyPr/>
        <a:lstStyle/>
        <a:p>
          <a:endParaRPr lang="en-US">
            <a:latin typeface="Palatino Linotype (Body)"/>
          </a:endParaRPr>
        </a:p>
      </dgm:t>
    </dgm:pt>
    <dgm:pt modelId="{946BD657-4216-4068-B04F-19EF2EB2C651}">
      <dgm:prSet custT="1"/>
      <dgm:spPr/>
      <dgm:t>
        <a:bodyPr/>
        <a:lstStyle/>
        <a:p>
          <a:endParaRPr lang="en-US" sz="2000" dirty="0">
            <a:latin typeface="Palatino Linotype (Body)"/>
            <a:cs typeface="Arial" panose="020B0604020202020204" pitchFamily="34" charset="0"/>
          </a:endParaRPr>
        </a:p>
      </dgm:t>
    </dgm:pt>
    <dgm:pt modelId="{F7AD4EEC-F3D6-443C-8052-B6E5017F9A77}" type="parTrans" cxnId="{B210A093-2DEA-4AC0-B32F-7914EB5D89AE}">
      <dgm:prSet/>
      <dgm:spPr/>
      <dgm:t>
        <a:bodyPr/>
        <a:lstStyle/>
        <a:p>
          <a:endParaRPr lang="en-US">
            <a:latin typeface="Palatino Linotype (Body)"/>
          </a:endParaRPr>
        </a:p>
      </dgm:t>
    </dgm:pt>
    <dgm:pt modelId="{2A7F20F0-D37C-48E7-9C3E-BD78236AAFB5}" type="sibTrans" cxnId="{B210A093-2DEA-4AC0-B32F-7914EB5D89AE}">
      <dgm:prSet/>
      <dgm:spPr/>
      <dgm:t>
        <a:bodyPr/>
        <a:lstStyle/>
        <a:p>
          <a:endParaRPr lang="en-US">
            <a:latin typeface="Palatino Linotype (Body)"/>
          </a:endParaRPr>
        </a:p>
      </dgm:t>
    </dgm:pt>
    <dgm:pt modelId="{9CDBD998-576A-4EE6-A15D-95E9F11710F2}">
      <dgm:prSet custT="1"/>
      <dgm:spPr/>
      <dgm:t>
        <a:bodyPr/>
        <a:lstStyle/>
        <a:p>
          <a:r>
            <a:rPr lang="en-US" sz="2000" dirty="0" smtClean="0">
              <a:latin typeface="Palatino Linotype (Body)"/>
              <a:cs typeface="Arial" panose="020B0604020202020204" pitchFamily="34" charset="0"/>
            </a:rPr>
            <a:t>Receive approximately 1% of IHS Budget and only one line item</a:t>
          </a:r>
          <a:endParaRPr lang="en-US" sz="2000" dirty="0">
            <a:latin typeface="Palatino Linotype (Body)"/>
            <a:cs typeface="Arial" panose="020B0604020202020204" pitchFamily="34" charset="0"/>
          </a:endParaRPr>
        </a:p>
      </dgm:t>
    </dgm:pt>
    <dgm:pt modelId="{C782B671-C10A-4086-86FF-1EA5839FECD8}" type="parTrans" cxnId="{EC80116A-5F48-4612-8052-84FA347D195B}">
      <dgm:prSet/>
      <dgm:spPr/>
      <dgm:t>
        <a:bodyPr/>
        <a:lstStyle/>
        <a:p>
          <a:endParaRPr lang="en-US">
            <a:latin typeface="Palatino Linotype (Body)"/>
          </a:endParaRPr>
        </a:p>
      </dgm:t>
    </dgm:pt>
    <dgm:pt modelId="{9618EDD8-3B0B-4ADD-968A-2F87A0935697}" type="sibTrans" cxnId="{EC80116A-5F48-4612-8052-84FA347D195B}">
      <dgm:prSet/>
      <dgm:spPr/>
      <dgm:t>
        <a:bodyPr/>
        <a:lstStyle/>
        <a:p>
          <a:endParaRPr lang="en-US">
            <a:latin typeface="Palatino Linotype (Body)"/>
          </a:endParaRPr>
        </a:p>
      </dgm:t>
    </dgm:pt>
    <dgm:pt modelId="{F2760B0E-0EE6-4E74-BBF3-345660E64AE5}">
      <dgm:prSet custT="1"/>
      <dgm:spPr/>
      <dgm:t>
        <a:bodyPr/>
        <a:lstStyle/>
        <a:p>
          <a:r>
            <a:rPr lang="en-US" sz="2000" dirty="0" smtClean="0">
              <a:latin typeface="Palatino Linotype (Body)"/>
              <a:cs typeface="Arial" panose="020B0604020202020204" pitchFamily="34" charset="0"/>
            </a:rPr>
            <a:t>3 levels of programs:  Comprehensive, Limited, and Outreach and Referral</a:t>
          </a:r>
          <a:endParaRPr lang="en-US" sz="2000" dirty="0">
            <a:latin typeface="Palatino Linotype (Body)"/>
            <a:cs typeface="Arial" panose="020B0604020202020204" pitchFamily="34" charset="0"/>
          </a:endParaRPr>
        </a:p>
      </dgm:t>
    </dgm:pt>
    <dgm:pt modelId="{F9255994-1B64-47F0-9B85-E50CC7AFD624}" type="parTrans" cxnId="{121BCA89-C7E9-4421-9C8F-7F6574880350}">
      <dgm:prSet/>
      <dgm:spPr/>
      <dgm:t>
        <a:bodyPr/>
        <a:lstStyle/>
        <a:p>
          <a:endParaRPr lang="en-US">
            <a:latin typeface="Palatino Linotype (Body)"/>
          </a:endParaRPr>
        </a:p>
      </dgm:t>
    </dgm:pt>
    <dgm:pt modelId="{9EA6B9FA-93EA-467F-A31E-C1997D9C905B}" type="sibTrans" cxnId="{121BCA89-C7E9-4421-9C8F-7F6574880350}">
      <dgm:prSet/>
      <dgm:spPr/>
      <dgm:t>
        <a:bodyPr/>
        <a:lstStyle/>
        <a:p>
          <a:endParaRPr lang="en-US">
            <a:latin typeface="Palatino Linotype (Body)"/>
          </a:endParaRPr>
        </a:p>
      </dgm:t>
    </dgm:pt>
    <dgm:pt modelId="{FDE77373-A36E-40EE-88AE-A28708B0BD3F}">
      <dgm:prSet custT="1"/>
      <dgm:spPr/>
      <dgm:t>
        <a:bodyPr/>
        <a:lstStyle/>
        <a:p>
          <a:r>
            <a:rPr lang="en-US" sz="2000" dirty="0" smtClean="0">
              <a:latin typeface="Palatino Linotype (Body)"/>
              <a:cs typeface="Arial" panose="020B0604020202020204" pitchFamily="34" charset="0"/>
            </a:rPr>
            <a:t>Wide variability of services</a:t>
          </a:r>
          <a:endParaRPr lang="en-US" sz="2000" dirty="0">
            <a:latin typeface="Palatino Linotype (Body)"/>
            <a:cs typeface="Arial" panose="020B0604020202020204" pitchFamily="34" charset="0"/>
          </a:endParaRPr>
        </a:p>
      </dgm:t>
    </dgm:pt>
    <dgm:pt modelId="{B71CC893-60C1-4A98-8F7B-5995BC82F80F}" type="parTrans" cxnId="{BB2D6091-47C2-4987-9277-E6FFDA176AF6}">
      <dgm:prSet/>
      <dgm:spPr/>
      <dgm:t>
        <a:bodyPr/>
        <a:lstStyle/>
        <a:p>
          <a:endParaRPr lang="en-US">
            <a:latin typeface="Palatino Linotype (Body)"/>
          </a:endParaRPr>
        </a:p>
      </dgm:t>
    </dgm:pt>
    <dgm:pt modelId="{54634FBD-7371-469A-836D-DD93FF1916C3}" type="sibTrans" cxnId="{BB2D6091-47C2-4987-9277-E6FFDA176AF6}">
      <dgm:prSet/>
      <dgm:spPr/>
      <dgm:t>
        <a:bodyPr/>
        <a:lstStyle/>
        <a:p>
          <a:endParaRPr lang="en-US">
            <a:latin typeface="Palatino Linotype (Body)"/>
          </a:endParaRPr>
        </a:p>
      </dgm:t>
    </dgm:pt>
    <dgm:pt modelId="{9381F69E-B0C2-4DA1-BFE3-CBF608E591E8}">
      <dgm:prSet custT="1"/>
      <dgm:spPr/>
      <dgm:t>
        <a:bodyPr/>
        <a:lstStyle/>
        <a:p>
          <a:endParaRPr lang="en-US" sz="2000" dirty="0">
            <a:latin typeface="Palatino Linotype (Body)"/>
            <a:cs typeface="Arial" panose="020B0604020202020204" pitchFamily="34" charset="0"/>
          </a:endParaRPr>
        </a:p>
      </dgm:t>
    </dgm:pt>
    <dgm:pt modelId="{ABFAEC1A-9919-4CE7-B3E9-CB346BAF16AF}" type="parTrans" cxnId="{21224566-E0EB-4EA8-AB84-00285122D4E0}">
      <dgm:prSet/>
      <dgm:spPr/>
      <dgm:t>
        <a:bodyPr/>
        <a:lstStyle/>
        <a:p>
          <a:endParaRPr lang="en-US">
            <a:latin typeface="Palatino Linotype (Body)"/>
          </a:endParaRPr>
        </a:p>
      </dgm:t>
    </dgm:pt>
    <dgm:pt modelId="{82C52A0A-D8E9-4515-85E8-FC7C1CE701BA}" type="sibTrans" cxnId="{21224566-E0EB-4EA8-AB84-00285122D4E0}">
      <dgm:prSet/>
      <dgm:spPr/>
      <dgm:t>
        <a:bodyPr/>
        <a:lstStyle/>
        <a:p>
          <a:endParaRPr lang="en-US">
            <a:latin typeface="Palatino Linotype (Body)"/>
          </a:endParaRPr>
        </a:p>
      </dgm:t>
    </dgm:pt>
    <dgm:pt modelId="{ECCE1444-6A91-471B-8169-996ABA152172}">
      <dgm:prSet custT="1"/>
      <dgm:spPr/>
      <dgm:t>
        <a:bodyPr/>
        <a:lstStyle/>
        <a:p>
          <a:endParaRPr lang="en-US" sz="2000" dirty="0">
            <a:latin typeface="Palatino Linotype (Body)"/>
            <a:cs typeface="Arial" panose="020B0604020202020204" pitchFamily="34" charset="0"/>
          </a:endParaRPr>
        </a:p>
      </dgm:t>
    </dgm:pt>
    <dgm:pt modelId="{07E9697B-356C-448E-A810-9A5922936B3A}" type="parTrans" cxnId="{3880B618-F95D-485E-95D8-98B5827112EB}">
      <dgm:prSet/>
      <dgm:spPr/>
      <dgm:t>
        <a:bodyPr/>
        <a:lstStyle/>
        <a:p>
          <a:endParaRPr lang="en-US">
            <a:latin typeface="Palatino Linotype (Body)"/>
          </a:endParaRPr>
        </a:p>
      </dgm:t>
    </dgm:pt>
    <dgm:pt modelId="{39B58C19-990B-4BDB-A545-3A3EB2CCE746}" type="sibTrans" cxnId="{3880B618-F95D-485E-95D8-98B5827112EB}">
      <dgm:prSet/>
      <dgm:spPr/>
      <dgm:t>
        <a:bodyPr/>
        <a:lstStyle/>
        <a:p>
          <a:endParaRPr lang="en-US">
            <a:latin typeface="Palatino Linotype (Body)"/>
          </a:endParaRPr>
        </a:p>
      </dgm:t>
    </dgm:pt>
    <dgm:pt modelId="{6FA8BF87-03BC-4E81-9D72-00796D444D0C}" type="pres">
      <dgm:prSet presAssocID="{8A6F148A-1E0C-4133-AB78-B2239DE8366F}" presName="Name0" presStyleCnt="0">
        <dgm:presLayoutVars>
          <dgm:dir/>
          <dgm:animLvl val="lvl"/>
          <dgm:resizeHandles val="exact"/>
        </dgm:presLayoutVars>
      </dgm:prSet>
      <dgm:spPr/>
      <dgm:t>
        <a:bodyPr/>
        <a:lstStyle/>
        <a:p>
          <a:endParaRPr lang="en-US"/>
        </a:p>
      </dgm:t>
    </dgm:pt>
    <dgm:pt modelId="{F2E8A5AB-4797-4644-9EB1-556007FE8AAE}" type="pres">
      <dgm:prSet presAssocID="{9BB92289-05F6-428F-9EFD-2EC2CA84BB4A}" presName="composite" presStyleCnt="0"/>
      <dgm:spPr/>
    </dgm:pt>
    <dgm:pt modelId="{0BAF2B22-49BA-449A-BFAB-6CA79621835A}" type="pres">
      <dgm:prSet presAssocID="{9BB92289-05F6-428F-9EFD-2EC2CA84BB4A}" presName="parTx" presStyleLbl="alignNode1" presStyleIdx="0" presStyleCnt="3">
        <dgm:presLayoutVars>
          <dgm:chMax val="0"/>
          <dgm:chPref val="0"/>
          <dgm:bulletEnabled val="1"/>
        </dgm:presLayoutVars>
      </dgm:prSet>
      <dgm:spPr/>
      <dgm:t>
        <a:bodyPr/>
        <a:lstStyle/>
        <a:p>
          <a:endParaRPr lang="en-US"/>
        </a:p>
      </dgm:t>
    </dgm:pt>
    <dgm:pt modelId="{A43F2649-C8D8-4CEC-BA65-FCD1782EDC59}" type="pres">
      <dgm:prSet presAssocID="{9BB92289-05F6-428F-9EFD-2EC2CA84BB4A}" presName="desTx" presStyleLbl="alignAccFollowNode1" presStyleIdx="0" presStyleCnt="3">
        <dgm:presLayoutVars>
          <dgm:bulletEnabled val="1"/>
        </dgm:presLayoutVars>
      </dgm:prSet>
      <dgm:spPr/>
      <dgm:t>
        <a:bodyPr/>
        <a:lstStyle/>
        <a:p>
          <a:endParaRPr lang="en-US"/>
        </a:p>
      </dgm:t>
    </dgm:pt>
    <dgm:pt modelId="{86AD3B7B-FE95-44C9-8048-A00DC92AA8DB}" type="pres">
      <dgm:prSet presAssocID="{CC4B2672-08D7-4E21-A8A2-9B3913652287}" presName="space" presStyleCnt="0"/>
      <dgm:spPr/>
    </dgm:pt>
    <dgm:pt modelId="{4259D562-9D4F-4206-B5CC-1C4537D48548}" type="pres">
      <dgm:prSet presAssocID="{2DFC99B1-CD50-4208-8950-6C30DCC1889A}" presName="composite" presStyleCnt="0"/>
      <dgm:spPr/>
    </dgm:pt>
    <dgm:pt modelId="{CE5B56CA-7F2C-4951-8697-72BED50A6206}" type="pres">
      <dgm:prSet presAssocID="{2DFC99B1-CD50-4208-8950-6C30DCC1889A}" presName="parTx" presStyleLbl="alignNode1" presStyleIdx="1" presStyleCnt="3">
        <dgm:presLayoutVars>
          <dgm:chMax val="0"/>
          <dgm:chPref val="0"/>
          <dgm:bulletEnabled val="1"/>
        </dgm:presLayoutVars>
      </dgm:prSet>
      <dgm:spPr/>
      <dgm:t>
        <a:bodyPr/>
        <a:lstStyle/>
        <a:p>
          <a:endParaRPr lang="en-US"/>
        </a:p>
      </dgm:t>
    </dgm:pt>
    <dgm:pt modelId="{F391AFAF-D2ED-4834-8F67-482359BFC9BB}" type="pres">
      <dgm:prSet presAssocID="{2DFC99B1-CD50-4208-8950-6C30DCC1889A}" presName="desTx" presStyleLbl="alignAccFollowNode1" presStyleIdx="1" presStyleCnt="3" custLinFactNeighborY="1023">
        <dgm:presLayoutVars>
          <dgm:bulletEnabled val="1"/>
        </dgm:presLayoutVars>
      </dgm:prSet>
      <dgm:spPr/>
      <dgm:t>
        <a:bodyPr/>
        <a:lstStyle/>
        <a:p>
          <a:endParaRPr lang="en-US"/>
        </a:p>
      </dgm:t>
    </dgm:pt>
    <dgm:pt modelId="{3612C0CE-B739-47F8-88E2-13374EB4624D}" type="pres">
      <dgm:prSet presAssocID="{B25360A4-1F0A-432D-AD8F-30FFB92EA172}" presName="space" presStyleCnt="0"/>
      <dgm:spPr/>
    </dgm:pt>
    <dgm:pt modelId="{5F198972-B534-4187-BB5A-93CCFCC78494}" type="pres">
      <dgm:prSet presAssocID="{9894D751-8776-481D-8FBF-739557A79CFF}" presName="composite" presStyleCnt="0"/>
      <dgm:spPr/>
    </dgm:pt>
    <dgm:pt modelId="{B48D555B-918B-4D73-A804-D839914DA343}" type="pres">
      <dgm:prSet presAssocID="{9894D751-8776-481D-8FBF-739557A79CFF}" presName="parTx" presStyleLbl="alignNode1" presStyleIdx="2" presStyleCnt="3" custLinFactNeighborX="103" custLinFactNeighborY="932">
        <dgm:presLayoutVars>
          <dgm:chMax val="0"/>
          <dgm:chPref val="0"/>
          <dgm:bulletEnabled val="1"/>
        </dgm:presLayoutVars>
      </dgm:prSet>
      <dgm:spPr/>
      <dgm:t>
        <a:bodyPr/>
        <a:lstStyle/>
        <a:p>
          <a:endParaRPr lang="en-US"/>
        </a:p>
      </dgm:t>
    </dgm:pt>
    <dgm:pt modelId="{A24C6B20-83DB-4047-9697-E03FB7D08021}" type="pres">
      <dgm:prSet presAssocID="{9894D751-8776-481D-8FBF-739557A79CFF}" presName="desTx" presStyleLbl="alignAccFollowNode1" presStyleIdx="2" presStyleCnt="3">
        <dgm:presLayoutVars>
          <dgm:bulletEnabled val="1"/>
        </dgm:presLayoutVars>
      </dgm:prSet>
      <dgm:spPr/>
      <dgm:t>
        <a:bodyPr/>
        <a:lstStyle/>
        <a:p>
          <a:endParaRPr lang="en-US"/>
        </a:p>
      </dgm:t>
    </dgm:pt>
  </dgm:ptLst>
  <dgm:cxnLst>
    <dgm:cxn modelId="{18DF83BE-CFD8-462E-9BAA-E0C4671F7B57}" srcId="{9BB92289-05F6-428F-9EFD-2EC2CA84BB4A}" destId="{233F5ECE-7D97-4CEE-AC74-6EC9F2863A5F}" srcOrd="4" destOrd="0" parTransId="{1362D1F1-8158-4FDB-8AA8-D5BDDD84AB04}" sibTransId="{6C78500C-17DF-4D48-AF34-86AC258633B7}"/>
    <dgm:cxn modelId="{B210A093-2DEA-4AC0-B32F-7914EB5D89AE}" srcId="{9BB92289-05F6-428F-9EFD-2EC2CA84BB4A}" destId="{946BD657-4216-4068-B04F-19EF2EB2C651}" srcOrd="3" destOrd="0" parTransId="{F7AD4EEC-F3D6-443C-8052-B6E5017F9A77}" sibTransId="{2A7F20F0-D37C-48E7-9C3E-BD78236AAFB5}"/>
    <dgm:cxn modelId="{371B06AA-7972-4E4B-8A2B-A05C401534B1}" type="presOf" srcId="{9BB92289-05F6-428F-9EFD-2EC2CA84BB4A}" destId="{0BAF2B22-49BA-449A-BFAB-6CA79621835A}" srcOrd="0" destOrd="0" presId="urn:microsoft.com/office/officeart/2005/8/layout/hList1"/>
    <dgm:cxn modelId="{121BCA89-C7E9-4421-9C8F-7F6574880350}" srcId="{9894D751-8776-481D-8FBF-739557A79CFF}" destId="{F2760B0E-0EE6-4E74-BBF3-345660E64AE5}" srcOrd="2" destOrd="0" parTransId="{F9255994-1B64-47F0-9B85-E50CC7AFD624}" sibTransId="{9EA6B9FA-93EA-467F-A31E-C1997D9C905B}"/>
    <dgm:cxn modelId="{A6A42EC2-DB48-4192-ADBA-28283144DACC}" type="presOf" srcId="{244CAD3D-3ECF-4431-8335-2F12F7B5C957}" destId="{F391AFAF-D2ED-4834-8F67-482359BFC9BB}" srcOrd="0" destOrd="3" presId="urn:microsoft.com/office/officeart/2005/8/layout/hList1"/>
    <dgm:cxn modelId="{E11DF652-6366-482D-B5F0-CD362AADBA15}" type="presOf" srcId="{9894D751-8776-481D-8FBF-739557A79CFF}" destId="{B48D555B-918B-4D73-A804-D839914DA343}" srcOrd="0" destOrd="0" presId="urn:microsoft.com/office/officeart/2005/8/layout/hList1"/>
    <dgm:cxn modelId="{4AF0146B-DD7F-4CD7-8688-33F98A2FEEA0}" type="presOf" srcId="{DD723BA0-5EF8-4800-A5FA-BA3D9E22AF3F}" destId="{A43F2649-C8D8-4CEC-BA65-FCD1782EDC59}" srcOrd="0" destOrd="2" presId="urn:microsoft.com/office/officeart/2005/8/layout/hList1"/>
    <dgm:cxn modelId="{DA691001-C21C-48CB-BFAE-672ACEE5924F}" type="presOf" srcId="{AF413E28-836B-4564-8101-D1836504B591}" destId="{A43F2649-C8D8-4CEC-BA65-FCD1782EDC59}" srcOrd="0" destOrd="1" presId="urn:microsoft.com/office/officeart/2005/8/layout/hList1"/>
    <dgm:cxn modelId="{3D0FC0FB-A5DD-4F91-8A33-69FE75EC6E32}" type="presOf" srcId="{946BD657-4216-4068-B04F-19EF2EB2C651}" destId="{A43F2649-C8D8-4CEC-BA65-FCD1782EDC59}" srcOrd="0" destOrd="3" presId="urn:microsoft.com/office/officeart/2005/8/layout/hList1"/>
    <dgm:cxn modelId="{76718100-7DAA-4EF6-8DED-13D43D32217A}" type="presOf" srcId="{9381F69E-B0C2-4DA1-BFE3-CBF608E591E8}" destId="{A24C6B20-83DB-4047-9697-E03FB7D08021}" srcOrd="0" destOrd="1" presId="urn:microsoft.com/office/officeart/2005/8/layout/hList1"/>
    <dgm:cxn modelId="{EE72101B-6DCD-4531-8A86-B699EDBD29BC}" type="presOf" srcId="{FDE77373-A36E-40EE-88AE-A28708B0BD3F}" destId="{A24C6B20-83DB-4047-9697-E03FB7D08021}" srcOrd="0" destOrd="4" presId="urn:microsoft.com/office/officeart/2005/8/layout/hList1"/>
    <dgm:cxn modelId="{7895F99B-0DF7-474A-B718-13E304B15C69}" srcId="{9BB92289-05F6-428F-9EFD-2EC2CA84BB4A}" destId="{AF413E28-836B-4564-8101-D1836504B591}" srcOrd="1" destOrd="0" parTransId="{B0E378CA-E1A8-454B-8D30-CA3779AA7BB9}" sibTransId="{4D62CE58-1B77-4E10-A4EF-B2DCA40584A5}"/>
    <dgm:cxn modelId="{FCB22FB2-B559-41C6-80ED-95BA7BA67A7E}" srcId="{9BB92289-05F6-428F-9EFD-2EC2CA84BB4A}" destId="{DD723BA0-5EF8-4800-A5FA-BA3D9E22AF3F}" srcOrd="2" destOrd="0" parTransId="{02A999F4-9607-4156-9A46-604C36FE3E08}" sibTransId="{CC8A6D5B-7225-4185-98F8-90929F74206B}"/>
    <dgm:cxn modelId="{B702411E-B03E-4F60-B0AE-11C3EDF233F1}" srcId="{2DFC99B1-CD50-4208-8950-6C30DCC1889A}" destId="{1A35BB76-CB94-4B61-A7FD-B4F6CD7289C5}" srcOrd="0" destOrd="0" parTransId="{85354D8D-51C9-4CD2-AF59-7DA0828CD8F3}" sibTransId="{CE1F860A-0D7F-4DE3-94A7-7A3D7C09B053}"/>
    <dgm:cxn modelId="{40EDC390-66AA-45A3-BF4F-3F2BF3300691}" srcId="{8A6F148A-1E0C-4133-AB78-B2239DE8366F}" destId="{9894D751-8776-481D-8FBF-739557A79CFF}" srcOrd="2" destOrd="0" parTransId="{A01C3984-7BFF-4F31-ACBF-FEFD654F10B3}" sibTransId="{32423F4F-F063-457A-9AE7-928C639549AB}"/>
    <dgm:cxn modelId="{C2F918D3-25EA-4BFB-B128-838BD8D35856}" srcId="{2DFC99B1-CD50-4208-8950-6C30DCC1889A}" destId="{A61BC339-90D7-42C5-A8A9-F98D5FFB2A27}" srcOrd="2" destOrd="0" parTransId="{93131741-74EE-40F9-A9ED-3B7815D0BE49}" sibTransId="{CE3C9B90-C95E-4AE0-A113-1D37E1E7D5A8}"/>
    <dgm:cxn modelId="{6E2B38D1-7C5A-4AE0-8A99-8905181C7B92}" type="presOf" srcId="{9CDBD998-576A-4EE6-A15D-95E9F11710F2}" destId="{A24C6B20-83DB-4047-9697-E03FB7D08021}" srcOrd="0" destOrd="0" presId="urn:microsoft.com/office/officeart/2005/8/layout/hList1"/>
    <dgm:cxn modelId="{F8FFC9AE-9D11-4128-9C67-15A9944F9901}" srcId="{2DFC99B1-CD50-4208-8950-6C30DCC1889A}" destId="{77D18AF9-5F75-4D56-BCEB-E60F0922526B}" srcOrd="1" destOrd="0" parTransId="{3ADD11C5-AD8F-40B9-A7CC-9B42CB9D3124}" sibTransId="{EE3A885E-2502-402A-95C3-6B973896FF27}"/>
    <dgm:cxn modelId="{05153C12-75C4-4D87-919E-D134A5C50581}" type="presOf" srcId="{1D369624-64CE-4A02-BC3B-C32CCB961C6D}" destId="{A43F2649-C8D8-4CEC-BA65-FCD1782EDC59}" srcOrd="0" destOrd="0" presId="urn:microsoft.com/office/officeart/2005/8/layout/hList1"/>
    <dgm:cxn modelId="{21224566-E0EB-4EA8-AB84-00285122D4E0}" srcId="{9894D751-8776-481D-8FBF-739557A79CFF}" destId="{9381F69E-B0C2-4DA1-BFE3-CBF608E591E8}" srcOrd="1" destOrd="0" parTransId="{ABFAEC1A-9919-4CE7-B3E9-CB346BAF16AF}" sibTransId="{82C52A0A-D8E9-4515-85E8-FC7C1CE701BA}"/>
    <dgm:cxn modelId="{7BE0E80C-87CE-4D14-80A3-1B79BA46BAD2}" type="presOf" srcId="{233F5ECE-7D97-4CEE-AC74-6EC9F2863A5F}" destId="{A43F2649-C8D8-4CEC-BA65-FCD1782EDC59}" srcOrd="0" destOrd="4" presId="urn:microsoft.com/office/officeart/2005/8/layout/hList1"/>
    <dgm:cxn modelId="{8AF59B33-2089-4EB7-92B5-A7F6497D16D1}" type="presOf" srcId="{8A6F148A-1E0C-4133-AB78-B2239DE8366F}" destId="{6FA8BF87-03BC-4E81-9D72-00796D444D0C}" srcOrd="0" destOrd="0" presId="urn:microsoft.com/office/officeart/2005/8/layout/hList1"/>
    <dgm:cxn modelId="{3880B618-F95D-485E-95D8-98B5827112EB}" srcId="{9894D751-8776-481D-8FBF-739557A79CFF}" destId="{ECCE1444-6A91-471B-8169-996ABA152172}" srcOrd="3" destOrd="0" parTransId="{07E9697B-356C-448E-A810-9A5922936B3A}" sibTransId="{39B58C19-990B-4BDB-A545-3A3EB2CCE746}"/>
    <dgm:cxn modelId="{08358ED1-C44D-4137-9B4B-086174D88C51}" type="presOf" srcId="{1A35BB76-CB94-4B61-A7FD-B4F6CD7289C5}" destId="{F391AFAF-D2ED-4834-8F67-482359BFC9BB}" srcOrd="0" destOrd="0" presId="urn:microsoft.com/office/officeart/2005/8/layout/hList1"/>
    <dgm:cxn modelId="{EE97544A-E561-42EB-B110-649A71D57ED8}" srcId="{8A6F148A-1E0C-4133-AB78-B2239DE8366F}" destId="{2DFC99B1-CD50-4208-8950-6C30DCC1889A}" srcOrd="1" destOrd="0" parTransId="{421A117D-8B00-4DCF-A211-503FA40250AE}" sibTransId="{B25360A4-1F0A-432D-AD8F-30FFB92EA172}"/>
    <dgm:cxn modelId="{903FBF7D-2416-4AEC-A737-81498B8A7C3E}" srcId="{2DFC99B1-CD50-4208-8950-6C30DCC1889A}" destId="{244CAD3D-3ECF-4431-8335-2F12F7B5C957}" srcOrd="3" destOrd="0" parTransId="{A0FBB85D-B0D8-4237-B393-49DDC9AEF149}" sibTransId="{1357402A-0CC6-4AD6-9529-5019D44E3CF2}"/>
    <dgm:cxn modelId="{A33F1512-7F74-43EC-9BBB-67F2F084F068}" srcId="{9BB92289-05F6-428F-9EFD-2EC2CA84BB4A}" destId="{1D369624-64CE-4A02-BC3B-C32CCB961C6D}" srcOrd="0" destOrd="0" parTransId="{2584EEAF-D7E4-4665-9558-65289E76F7F9}" sibTransId="{C9F1C429-97EB-4552-8932-F7FDFE45DE5E}"/>
    <dgm:cxn modelId="{B7977975-7BD8-4D37-BFC5-9C7A23ACC3D3}" type="presOf" srcId="{ECCE1444-6A91-471B-8169-996ABA152172}" destId="{A24C6B20-83DB-4047-9697-E03FB7D08021}" srcOrd="0" destOrd="3" presId="urn:microsoft.com/office/officeart/2005/8/layout/hList1"/>
    <dgm:cxn modelId="{AD4F0C85-8893-4B82-885F-8AD3AC1DE78F}" type="presOf" srcId="{A61BC339-90D7-42C5-A8A9-F98D5FFB2A27}" destId="{F391AFAF-D2ED-4834-8F67-482359BFC9BB}" srcOrd="0" destOrd="2" presId="urn:microsoft.com/office/officeart/2005/8/layout/hList1"/>
    <dgm:cxn modelId="{6492D6ED-2D7A-4065-A69E-F94C7D2A67C9}" type="presOf" srcId="{2DFC99B1-CD50-4208-8950-6C30DCC1889A}" destId="{CE5B56CA-7F2C-4951-8697-72BED50A6206}" srcOrd="0" destOrd="0" presId="urn:microsoft.com/office/officeart/2005/8/layout/hList1"/>
    <dgm:cxn modelId="{A3644E0E-6A15-4938-A850-78972F242B91}" srcId="{8A6F148A-1E0C-4133-AB78-B2239DE8366F}" destId="{9BB92289-05F6-428F-9EFD-2EC2CA84BB4A}" srcOrd="0" destOrd="0" parTransId="{1F6C27DB-2A35-41A9-9AEC-CF9597978E76}" sibTransId="{CC4B2672-08D7-4E21-A8A2-9B3913652287}"/>
    <dgm:cxn modelId="{F643C534-03E4-4080-A62C-F8DDFA8FC54A}" type="presOf" srcId="{F2760B0E-0EE6-4E74-BBF3-345660E64AE5}" destId="{A24C6B20-83DB-4047-9697-E03FB7D08021}" srcOrd="0" destOrd="2" presId="urn:microsoft.com/office/officeart/2005/8/layout/hList1"/>
    <dgm:cxn modelId="{BB2D6091-47C2-4987-9277-E6FFDA176AF6}" srcId="{9894D751-8776-481D-8FBF-739557A79CFF}" destId="{FDE77373-A36E-40EE-88AE-A28708B0BD3F}" srcOrd="4" destOrd="0" parTransId="{B71CC893-60C1-4A98-8F7B-5995BC82F80F}" sibTransId="{54634FBD-7371-469A-836D-DD93FF1916C3}"/>
    <dgm:cxn modelId="{ED303053-F825-4A3A-BC3C-C0B1A30FFAFF}" type="presOf" srcId="{77D18AF9-5F75-4D56-BCEB-E60F0922526B}" destId="{F391AFAF-D2ED-4834-8F67-482359BFC9BB}" srcOrd="0" destOrd="1" presId="urn:microsoft.com/office/officeart/2005/8/layout/hList1"/>
    <dgm:cxn modelId="{EC80116A-5F48-4612-8052-84FA347D195B}" srcId="{9894D751-8776-481D-8FBF-739557A79CFF}" destId="{9CDBD998-576A-4EE6-A15D-95E9F11710F2}" srcOrd="0" destOrd="0" parTransId="{C782B671-C10A-4086-86FF-1EA5839FECD8}" sibTransId="{9618EDD8-3B0B-4ADD-968A-2F87A0935697}"/>
    <dgm:cxn modelId="{F4BC7676-14DC-4D01-B959-C9A86E771DF5}" type="presParOf" srcId="{6FA8BF87-03BC-4E81-9D72-00796D444D0C}" destId="{F2E8A5AB-4797-4644-9EB1-556007FE8AAE}" srcOrd="0" destOrd="0" presId="urn:microsoft.com/office/officeart/2005/8/layout/hList1"/>
    <dgm:cxn modelId="{498A9733-64CC-43F5-AFD4-18E3394B3B97}" type="presParOf" srcId="{F2E8A5AB-4797-4644-9EB1-556007FE8AAE}" destId="{0BAF2B22-49BA-449A-BFAB-6CA79621835A}" srcOrd="0" destOrd="0" presId="urn:microsoft.com/office/officeart/2005/8/layout/hList1"/>
    <dgm:cxn modelId="{B0C2EE8E-2D3D-4C32-8198-2E9A5D2B8321}" type="presParOf" srcId="{F2E8A5AB-4797-4644-9EB1-556007FE8AAE}" destId="{A43F2649-C8D8-4CEC-BA65-FCD1782EDC59}" srcOrd="1" destOrd="0" presId="urn:microsoft.com/office/officeart/2005/8/layout/hList1"/>
    <dgm:cxn modelId="{B5983BE4-EBE0-4204-BA07-B9D0AC898FFD}" type="presParOf" srcId="{6FA8BF87-03BC-4E81-9D72-00796D444D0C}" destId="{86AD3B7B-FE95-44C9-8048-A00DC92AA8DB}" srcOrd="1" destOrd="0" presId="urn:microsoft.com/office/officeart/2005/8/layout/hList1"/>
    <dgm:cxn modelId="{93DA263E-80F0-461C-97F0-23BAC1DBD944}" type="presParOf" srcId="{6FA8BF87-03BC-4E81-9D72-00796D444D0C}" destId="{4259D562-9D4F-4206-B5CC-1C4537D48548}" srcOrd="2" destOrd="0" presId="urn:microsoft.com/office/officeart/2005/8/layout/hList1"/>
    <dgm:cxn modelId="{2E6FC3CF-341B-4F45-AE1D-94F620FDA315}" type="presParOf" srcId="{4259D562-9D4F-4206-B5CC-1C4537D48548}" destId="{CE5B56CA-7F2C-4951-8697-72BED50A6206}" srcOrd="0" destOrd="0" presId="urn:microsoft.com/office/officeart/2005/8/layout/hList1"/>
    <dgm:cxn modelId="{EF7CE528-4B68-41CB-8DD7-667A2ECF077D}" type="presParOf" srcId="{4259D562-9D4F-4206-B5CC-1C4537D48548}" destId="{F391AFAF-D2ED-4834-8F67-482359BFC9BB}" srcOrd="1" destOrd="0" presId="urn:microsoft.com/office/officeart/2005/8/layout/hList1"/>
    <dgm:cxn modelId="{3208CB65-0E47-4BC6-AD1F-4682736BA760}" type="presParOf" srcId="{6FA8BF87-03BC-4E81-9D72-00796D444D0C}" destId="{3612C0CE-B739-47F8-88E2-13374EB4624D}" srcOrd="3" destOrd="0" presId="urn:microsoft.com/office/officeart/2005/8/layout/hList1"/>
    <dgm:cxn modelId="{F7DE149C-CB42-4308-9CBF-2D4C732F9934}" type="presParOf" srcId="{6FA8BF87-03BC-4E81-9D72-00796D444D0C}" destId="{5F198972-B534-4187-BB5A-93CCFCC78494}" srcOrd="4" destOrd="0" presId="urn:microsoft.com/office/officeart/2005/8/layout/hList1"/>
    <dgm:cxn modelId="{BF1F353A-C289-4352-A5EB-6DAA899A1B0A}" type="presParOf" srcId="{5F198972-B534-4187-BB5A-93CCFCC78494}" destId="{B48D555B-918B-4D73-A804-D839914DA343}" srcOrd="0" destOrd="0" presId="urn:microsoft.com/office/officeart/2005/8/layout/hList1"/>
    <dgm:cxn modelId="{D1BCDFE5-DC2C-478F-AE86-47D9787BB82D}" type="presParOf" srcId="{5F198972-B534-4187-BB5A-93CCFCC78494}" destId="{A24C6B20-83DB-4047-9697-E03FB7D08021}" srcOrd="1" destOrd="0" presId="urn:microsoft.com/office/officeart/2005/8/layout/hLis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BAF2B22-49BA-449A-BFAB-6CA79621835A}">
      <dsp:nvSpPr>
        <dsp:cNvPr id="0" name=""/>
        <dsp:cNvSpPr/>
      </dsp:nvSpPr>
      <dsp:spPr>
        <a:xfrm>
          <a:off x="3286" y="1754"/>
          <a:ext cx="3203971" cy="979200"/>
        </a:xfrm>
        <a:prstGeom prst="rect">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6464" tIns="89408" rIns="156464" bIns="89408" numCol="1" spcCol="1270" anchor="ctr" anchorCtr="0">
          <a:noAutofit/>
        </a:bodyPr>
        <a:lstStyle/>
        <a:p>
          <a:pPr lvl="0" algn="ctr" defTabSz="977900">
            <a:lnSpc>
              <a:spcPct val="90000"/>
            </a:lnSpc>
            <a:spcBef>
              <a:spcPct val="0"/>
            </a:spcBef>
            <a:spcAft>
              <a:spcPct val="35000"/>
            </a:spcAft>
          </a:pPr>
          <a:r>
            <a:rPr lang="en-US" altLang="en-US" sz="2200" b="1" kern="1200" dirty="0" smtClean="0">
              <a:solidFill>
                <a:schemeClr val="bg1"/>
              </a:solidFill>
              <a:latin typeface="Palatino Linotype (Body)"/>
              <a:cs typeface="Arial" panose="020B0604020202020204" pitchFamily="34" charset="0"/>
            </a:rPr>
            <a:t>Indian Health Services </a:t>
          </a:r>
          <a:r>
            <a:rPr lang="en-US" altLang="en-US" sz="2200" kern="1200" dirty="0" smtClean="0">
              <a:solidFill>
                <a:schemeClr val="bg1"/>
              </a:solidFill>
              <a:latin typeface="Palatino Linotype (Body)"/>
              <a:cs typeface="Arial" panose="020B0604020202020204" pitchFamily="34" charset="0"/>
            </a:rPr>
            <a:t>(I)</a:t>
          </a:r>
          <a:endParaRPr lang="en-US" sz="2200" kern="1200" dirty="0">
            <a:solidFill>
              <a:schemeClr val="bg1"/>
            </a:solidFill>
            <a:latin typeface="Palatino Linotype (Body)"/>
          </a:endParaRPr>
        </a:p>
      </dsp:txBody>
      <dsp:txXfrm>
        <a:off x="3286" y="1754"/>
        <a:ext cx="3203971" cy="979200"/>
      </dsp:txXfrm>
    </dsp:sp>
    <dsp:sp modelId="{A43F2649-C8D8-4CEC-BA65-FCD1782EDC59}">
      <dsp:nvSpPr>
        <dsp:cNvPr id="0" name=""/>
        <dsp:cNvSpPr/>
      </dsp:nvSpPr>
      <dsp:spPr>
        <a:xfrm>
          <a:off x="3286" y="980954"/>
          <a:ext cx="3203971" cy="3368629"/>
        </a:xfrm>
        <a:prstGeom prst="rect">
          <a:avLst/>
        </a:prstGeom>
        <a:solidFill>
          <a:schemeClr val="accent2">
            <a:tint val="40000"/>
            <a:alpha val="90000"/>
            <a:hueOff val="0"/>
            <a:satOff val="0"/>
            <a:lumOff val="0"/>
            <a:alphaOff val="0"/>
          </a:schemeClr>
        </a:solidFill>
        <a:ln w="12700" cap="flat" cmpd="sng" algn="ctr">
          <a:solidFill>
            <a:schemeClr val="accent2">
              <a:tint val="40000"/>
              <a:alpha val="9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42240" bIns="160020" numCol="1" spcCol="1270" anchor="t" anchorCtr="0">
          <a:noAutofit/>
        </a:bodyPr>
        <a:lstStyle/>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Federal facilities consisting of hospitals and clinics.</a:t>
          </a: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Funded at 50% of need for adequate care.</a:t>
          </a: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12 Regional Offices</a:t>
          </a:r>
          <a:endParaRPr lang="en-US" sz="2000" kern="1200" dirty="0">
            <a:latin typeface="Palatino Linotype (Body)"/>
            <a:cs typeface="Arial" panose="020B0604020202020204" pitchFamily="34" charset="0"/>
          </a:endParaRPr>
        </a:p>
      </dsp:txBody>
      <dsp:txXfrm>
        <a:off x="3286" y="980954"/>
        <a:ext cx="3203971" cy="3368629"/>
      </dsp:txXfrm>
    </dsp:sp>
    <dsp:sp modelId="{CE5B56CA-7F2C-4951-8697-72BED50A6206}">
      <dsp:nvSpPr>
        <dsp:cNvPr id="0" name=""/>
        <dsp:cNvSpPr/>
      </dsp:nvSpPr>
      <dsp:spPr>
        <a:xfrm>
          <a:off x="3655814" y="1754"/>
          <a:ext cx="3203971" cy="979200"/>
        </a:xfrm>
        <a:prstGeom prst="rect">
          <a:avLst/>
        </a:prstGeom>
        <a:solidFill>
          <a:schemeClr val="accent3">
            <a:hueOff val="0"/>
            <a:satOff val="0"/>
            <a:lumOff val="0"/>
            <a:alphaOff val="0"/>
          </a:schemeClr>
        </a:solidFill>
        <a:ln w="12700" cap="flat" cmpd="sng" algn="ctr">
          <a:solidFill>
            <a:schemeClr val="accent3">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6464" tIns="89408" rIns="156464" bIns="89408" numCol="1" spcCol="1270" anchor="ctr" anchorCtr="0">
          <a:noAutofit/>
        </a:bodyPr>
        <a:lstStyle/>
        <a:p>
          <a:pPr lvl="0" algn="ctr" defTabSz="977900">
            <a:lnSpc>
              <a:spcPct val="90000"/>
            </a:lnSpc>
            <a:spcBef>
              <a:spcPct val="0"/>
            </a:spcBef>
            <a:spcAft>
              <a:spcPct val="35000"/>
            </a:spcAft>
          </a:pPr>
          <a:r>
            <a:rPr lang="en-US" sz="2200" b="1" kern="1200" dirty="0" smtClean="0">
              <a:latin typeface="Palatino Linotype (Body)"/>
              <a:cs typeface="Arial" panose="020B0604020202020204" pitchFamily="34" charset="0"/>
            </a:rPr>
            <a:t>Tribal (T)</a:t>
          </a:r>
          <a:endParaRPr lang="en-US" sz="2200" b="1" kern="1200" dirty="0">
            <a:latin typeface="Palatino Linotype (Body)"/>
            <a:cs typeface="Arial" panose="020B0604020202020204" pitchFamily="34" charset="0"/>
          </a:endParaRPr>
        </a:p>
      </dsp:txBody>
      <dsp:txXfrm>
        <a:off x="3655814" y="1754"/>
        <a:ext cx="3203971" cy="979200"/>
      </dsp:txXfrm>
    </dsp:sp>
    <dsp:sp modelId="{F391AFAF-D2ED-4834-8F67-482359BFC9BB}">
      <dsp:nvSpPr>
        <dsp:cNvPr id="0" name=""/>
        <dsp:cNvSpPr/>
      </dsp:nvSpPr>
      <dsp:spPr>
        <a:xfrm>
          <a:off x="3655814" y="982708"/>
          <a:ext cx="3203971" cy="3368629"/>
        </a:xfrm>
        <a:prstGeom prst="rect">
          <a:avLst/>
        </a:prstGeom>
        <a:solidFill>
          <a:schemeClr val="accent3">
            <a:tint val="40000"/>
            <a:alpha val="90000"/>
            <a:hueOff val="0"/>
            <a:satOff val="0"/>
            <a:lumOff val="0"/>
            <a:alphaOff val="0"/>
          </a:schemeClr>
        </a:solidFill>
        <a:ln w="12700" cap="flat" cmpd="sng" algn="ctr">
          <a:solidFill>
            <a:schemeClr val="accent3">
              <a:tint val="40000"/>
              <a:alpha val="9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42240" bIns="160020" numCol="1" spcCol="1270" anchor="t" anchorCtr="0">
          <a:noAutofit/>
        </a:bodyPr>
        <a:lstStyle/>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Compact or Contract to provide health services</a:t>
          </a: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Specialty care through Purchased/ Referred Care dollars for “life or limb”</a:t>
          </a:r>
          <a:endParaRPr lang="en-US" sz="2000" kern="1200" dirty="0">
            <a:latin typeface="Palatino Linotype (Body)"/>
            <a:cs typeface="Arial" panose="020B0604020202020204" pitchFamily="34" charset="0"/>
          </a:endParaRPr>
        </a:p>
        <a:p>
          <a:pPr marL="228600" lvl="1" indent="-228600" algn="l" defTabSz="1066800">
            <a:lnSpc>
              <a:spcPct val="90000"/>
            </a:lnSpc>
            <a:spcBef>
              <a:spcPct val="0"/>
            </a:spcBef>
            <a:spcAft>
              <a:spcPct val="15000"/>
            </a:spcAft>
            <a:buChar char="••"/>
          </a:pPr>
          <a:endParaRPr lang="en-US" sz="2400" kern="1200">
            <a:latin typeface="Palatino Linotype (Body)"/>
          </a:endParaRPr>
        </a:p>
      </dsp:txBody>
      <dsp:txXfrm>
        <a:off x="3655814" y="982708"/>
        <a:ext cx="3203971" cy="3368629"/>
      </dsp:txXfrm>
    </dsp:sp>
    <dsp:sp modelId="{B48D555B-918B-4D73-A804-D839914DA343}">
      <dsp:nvSpPr>
        <dsp:cNvPr id="0" name=""/>
        <dsp:cNvSpPr/>
      </dsp:nvSpPr>
      <dsp:spPr>
        <a:xfrm>
          <a:off x="7311628" y="10880"/>
          <a:ext cx="3203971" cy="979200"/>
        </a:xfrm>
        <a:prstGeom prst="rect">
          <a:avLst/>
        </a:prstGeom>
        <a:solidFill>
          <a:schemeClr val="accent4">
            <a:hueOff val="0"/>
            <a:satOff val="0"/>
            <a:lumOff val="0"/>
            <a:alphaOff val="0"/>
          </a:schemeClr>
        </a:solidFill>
        <a:ln w="12700" cap="flat" cmpd="sng" algn="ctr">
          <a:solidFill>
            <a:schemeClr val="accent4">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6464" tIns="89408" rIns="156464" bIns="89408" numCol="1" spcCol="1270" anchor="ctr" anchorCtr="0">
          <a:noAutofit/>
        </a:bodyPr>
        <a:lstStyle/>
        <a:p>
          <a:pPr lvl="0" algn="ctr" defTabSz="977900">
            <a:lnSpc>
              <a:spcPct val="90000"/>
            </a:lnSpc>
            <a:spcBef>
              <a:spcPct val="0"/>
            </a:spcBef>
            <a:spcAft>
              <a:spcPct val="35000"/>
            </a:spcAft>
          </a:pPr>
          <a:r>
            <a:rPr lang="en-US" sz="2200" b="1" kern="1200" dirty="0" smtClean="0">
              <a:latin typeface="Palatino Linotype (Body)"/>
              <a:cs typeface="Arial" panose="020B0604020202020204" pitchFamily="34" charset="0"/>
            </a:rPr>
            <a:t>Urban Indian Health Programs (U)</a:t>
          </a:r>
          <a:endParaRPr lang="en-US" sz="2200" b="1" kern="1200" dirty="0">
            <a:latin typeface="Palatino Linotype (Body)"/>
            <a:cs typeface="Arial" panose="020B0604020202020204" pitchFamily="34" charset="0"/>
          </a:endParaRPr>
        </a:p>
      </dsp:txBody>
      <dsp:txXfrm>
        <a:off x="7311628" y="10880"/>
        <a:ext cx="3203971" cy="979200"/>
      </dsp:txXfrm>
    </dsp:sp>
    <dsp:sp modelId="{A24C6B20-83DB-4047-9697-E03FB7D08021}">
      <dsp:nvSpPr>
        <dsp:cNvPr id="0" name=""/>
        <dsp:cNvSpPr/>
      </dsp:nvSpPr>
      <dsp:spPr>
        <a:xfrm>
          <a:off x="7308342" y="980954"/>
          <a:ext cx="3203971" cy="3368629"/>
        </a:xfrm>
        <a:prstGeom prst="rect">
          <a:avLst/>
        </a:prstGeom>
        <a:solidFill>
          <a:schemeClr val="accent4">
            <a:tint val="40000"/>
            <a:alpha val="90000"/>
            <a:hueOff val="0"/>
            <a:satOff val="0"/>
            <a:lumOff val="0"/>
            <a:alphaOff val="0"/>
          </a:schemeClr>
        </a:solidFill>
        <a:ln w="12700" cap="flat" cmpd="sng" algn="ctr">
          <a:solidFill>
            <a:schemeClr val="accent4">
              <a:tint val="40000"/>
              <a:alpha val="9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42240" bIns="160020" numCol="1" spcCol="1270" anchor="t" anchorCtr="0">
          <a:noAutofit/>
        </a:bodyPr>
        <a:lstStyle/>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Receive approximately 1% of IHS Budget and only one line item</a:t>
          </a: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3 levels of programs:  Comprehensive, Limited, and Outreach and Referral</a:t>
          </a: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endParaRPr lang="en-US" sz="2000" kern="1200" dirty="0">
            <a:latin typeface="Palatino Linotype (Body)"/>
            <a:cs typeface="Arial" panose="020B0604020202020204" pitchFamily="34" charset="0"/>
          </a:endParaRPr>
        </a:p>
        <a:p>
          <a:pPr marL="228600" lvl="1" indent="-228600" algn="l" defTabSz="889000">
            <a:lnSpc>
              <a:spcPct val="90000"/>
            </a:lnSpc>
            <a:spcBef>
              <a:spcPct val="0"/>
            </a:spcBef>
            <a:spcAft>
              <a:spcPct val="15000"/>
            </a:spcAft>
            <a:buChar char="••"/>
          </a:pPr>
          <a:r>
            <a:rPr lang="en-US" sz="2000" kern="1200" dirty="0" smtClean="0">
              <a:latin typeface="Palatino Linotype (Body)"/>
              <a:cs typeface="Arial" panose="020B0604020202020204" pitchFamily="34" charset="0"/>
            </a:rPr>
            <a:t>Wide variability of services</a:t>
          </a:r>
          <a:endParaRPr lang="en-US" sz="2000" kern="1200" dirty="0">
            <a:latin typeface="Palatino Linotype (Body)"/>
            <a:cs typeface="Arial" panose="020B0604020202020204" pitchFamily="34" charset="0"/>
          </a:endParaRPr>
        </a:p>
      </dsp:txBody>
      <dsp:txXfrm>
        <a:off x="7308342" y="980954"/>
        <a:ext cx="3203971" cy="3368629"/>
      </dsp:txXfrm>
    </dsp:sp>
  </dsp:spTree>
</dsp:drawing>
</file>

<file path=ppt/diagrams/layout1.xml><?xml version="1.0" encoding="utf-8"?>
<dgm:layoutDef xmlns:dgm="http://schemas.openxmlformats.org/drawingml/2006/diagram" xmlns:a="http://schemas.openxmlformats.org/drawingml/2006/main" uniqueId="urn:microsoft.com/office/officeart/2005/8/layout/hList1">
  <dgm:title val=""/>
  <dgm:desc val=""/>
  <dgm:catLst>
    <dgm:cat type="list" pri="5000"/>
    <dgm:cat type="convert" pri="5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0.8"/>
      <dgm:constr type="h" for="des" forName="desTx" refType="primFontSz" refFor="des" refForName="parTx" fact="1.22"/>
      <dgm:constr type="w" for="ch" forName="space" refType="w" refFor="ch" refForName="composite" op="equ" fact="0.14"/>
    </dgm:constrLst>
    <dgm:ruleLst>
      <dgm:rule type="w" for="ch" forName="composite" val="0" fact="NaN" max="NaN"/>
      <dgm:rule type="primFontSz" for="des" forName="parTx" val="5" fact="NaN" max="NaN"/>
    </dgm:ruleLst>
    <dgm:forEach name="Name4" axis="ch" ptType="node">
      <dgm:layoutNode name="composite">
        <dgm:alg type="composite"/>
        <dgm:shape xmlns:r="http://schemas.openxmlformats.org/officeDocument/2006/relationships" r:blip="">
          <dgm:adjLst/>
        </dgm:shape>
        <dgm:presOf/>
        <dgm:constrLst>
          <dgm:constr type="l" for="ch" forName="parTx"/>
          <dgm:constr type="w" for="ch" forName="parTx" refType="w"/>
          <dgm:constr type="t" for="ch" forName="parTx"/>
          <dgm:constr type="l" for="ch" forName="desTx"/>
          <dgm:constr type="w" for="ch" forName="desTx" refType="w" refFor="ch" refForName="parTx"/>
          <dgm:constr type="t" for="ch" forName="desTx" refType="h" refFor="ch" refForName="parTx"/>
        </dgm:constrLst>
        <dgm:ruleLst>
          <dgm:rule type="h" val="INF" fact="NaN" max="NaN"/>
        </dgm:ruleLst>
        <dgm:layoutNode name="parTx" styleLbl="alignNode1">
          <dgm:varLst>
            <dgm:chMax val="0"/>
            <dgm:chPref val="0"/>
            <dgm:bulletEnabled val="1"/>
          </dgm:varLst>
          <dgm:alg type="tx"/>
          <dgm:shape xmlns:r="http://schemas.openxmlformats.org/officeDocument/2006/relationships" type="rect" r:blip="">
            <dgm:adjLst/>
          </dgm:shape>
          <dgm:presOf axis="self" ptType="node"/>
          <dgm:constrLst>
            <dgm:constr type="h" refType="w" op="lte" fact="0.4"/>
            <dgm:constr type="h"/>
            <dgm:constr type="tMarg" refType="primFontSz" fact="0.32"/>
            <dgm:constr type="bMarg" refType="primFontSz" fact="0.32"/>
          </dgm:constrLst>
          <dgm:ruleLst>
            <dgm:rule type="h" val="INF" fact="NaN" max="NaN"/>
          </dgm:ruleLst>
        </dgm:layoutNode>
        <dgm:layoutNode name="desTx" styleLbl="alignAccFollowNode1">
          <dgm:varLst>
            <dgm:bulletEnabled val="1"/>
          </dgm:varLst>
          <dgm:alg type="tx">
            <dgm:param type="stBulletLvl" val="1"/>
          </dgm:alg>
          <dgm:shape xmlns:r="http://schemas.openxmlformats.org/officeDocument/2006/relationships" type="rect" r:blip="">
            <dgm:adjLst/>
          </dgm:shape>
          <dgm:presOf axis="des" ptType="node"/>
          <dgm:constrLst>
            <dgm:constr type="secFontSz" val="65"/>
            <dgm:constr type="primFontSz" refType="secFontSz"/>
            <dgm:constr type="h"/>
            <dgm:constr type="lMarg" refType="primFontSz" fact="0.42"/>
            <dgm:constr type="tMarg" refType="primFontSz" fact="0.42"/>
            <dgm:constr type="bMarg" refType="primFontSz" fact="0.63"/>
          </dgm:constrLst>
          <dgm:ruleLst>
            <dgm:rule type="h" val="INF" fact="NaN" max="NaN"/>
          </dgm:ruleLst>
        </dgm:layoutNode>
      </dgm:layoutNode>
      <dgm:forEach name="Name5"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drawing1.xml><?xml version="1.0" encoding="utf-8"?>
<c:userShapes xmlns:c="http://schemas.openxmlformats.org/drawingml/2006/chart">
  <cdr:relSizeAnchor xmlns:cdr="http://schemas.openxmlformats.org/drawingml/2006/chartDrawing">
    <cdr:from>
      <cdr:x>0.81087</cdr:x>
      <cdr:y>0.06643</cdr:y>
    </cdr:from>
    <cdr:to>
      <cdr:x>0.92741</cdr:x>
      <cdr:y>0.10715</cdr:y>
    </cdr:to>
    <cdr:sp macro="" textlink="">
      <cdr:nvSpPr>
        <cdr:cNvPr id="2" name="TextBox 1"/>
        <cdr:cNvSpPr txBox="1"/>
      </cdr:nvSpPr>
      <cdr:spPr>
        <a:xfrm xmlns:a="http://schemas.openxmlformats.org/drawingml/2006/main">
          <a:off x="8526814" y="346825"/>
          <a:ext cx="1225488" cy="212586"/>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r>
            <a:rPr lang="en-US" sz="900" dirty="0">
              <a:solidFill>
                <a:schemeClr val="bg1"/>
              </a:solidFill>
            </a:rPr>
            <a:t>VISIT</a:t>
          </a:r>
          <a:r>
            <a:rPr lang="en-US" sz="900" baseline="0" dirty="0">
              <a:solidFill>
                <a:schemeClr val="bg1"/>
              </a:solidFill>
            </a:rPr>
            <a:t> QUANTITY</a:t>
          </a:r>
          <a:endParaRPr lang="en-US" sz="900" dirty="0">
            <a:solidFill>
              <a:schemeClr val="bg1"/>
            </a:solidFill>
          </a:endParaRPr>
        </a:p>
      </cdr:txBody>
    </cdr:sp>
  </cdr:relSizeAnchor>
</c:userShape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4D1B8168-2519-4972-B7F2-D25AC78FB070}" type="datetimeFigureOut">
              <a:rPr lang="en-US" smtClean="0"/>
              <a:t>4/22/2018</a:t>
            </a:fld>
            <a:endParaRPr lang="en-US"/>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19E5D11A-4F68-42FE-A77B-E34AE82F6B40}" type="slidenum">
              <a:rPr lang="en-US" smtClean="0"/>
              <a:t>‹#›</a:t>
            </a:fld>
            <a:endParaRPr lang="en-US"/>
          </a:p>
        </p:txBody>
      </p:sp>
    </p:spTree>
    <p:extLst>
      <p:ext uri="{BB962C8B-B14F-4D97-AF65-F5344CB8AC3E}">
        <p14:creationId xmlns:p14="http://schemas.microsoft.com/office/powerpoint/2010/main" val="14424317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dirty="0" smtClean="0"/>
              <a:t>Tribal Behavioral Health Agenda project has held two trainings (Alaska and Milwaukee) with urban and tribal behavioral health experts to increase awareness and build on TBHA strategies for AIAN community.  An implementation is being developed to look at best practices utilized in urban communities.  An urban BH Advisory Council was assembled to assist in gathering input and feedback on TBHA elements.</a:t>
            </a:r>
          </a:p>
          <a:p>
            <a:pPr marL="171450" marR="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dirty="0" smtClean="0"/>
          </a:p>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10"/>
          </p:nvPr>
        </p:nvSpPr>
        <p:spPr/>
        <p:txBody>
          <a:bodyPr/>
          <a:lstStyle/>
          <a:p>
            <a:fld id="{19E5D11A-4F68-42FE-A77B-E34AE82F6B40}" type="slidenum">
              <a:rPr lang="en-US" smtClean="0"/>
              <a:t>6</a:t>
            </a:fld>
            <a:endParaRPr lang="en-US"/>
          </a:p>
        </p:txBody>
      </p:sp>
    </p:spTree>
    <p:extLst>
      <p:ext uri="{BB962C8B-B14F-4D97-AF65-F5344CB8AC3E}">
        <p14:creationId xmlns:p14="http://schemas.microsoft.com/office/powerpoint/2010/main" val="102313230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dirty="0" smtClean="0"/>
              <a:t>Hosted several webinars on the topics of Accreditation, SDPI, Board Development, Medicaid Policy Updates, and Hepatitis C/HIV.  Future webinar on enrollment best practices when working with schools and Special Diabetes Program for Indians in August. We also hosted a webinar seeking out new models for linkages</a:t>
            </a:r>
            <a:r>
              <a:rPr lang="en-US" baseline="0" dirty="0" smtClean="0"/>
              <a:t> to care for </a:t>
            </a:r>
            <a:r>
              <a:rPr lang="en-US" baseline="0" dirty="0" err="1" smtClean="0"/>
              <a:t>Hep</a:t>
            </a:r>
            <a:r>
              <a:rPr lang="en-US" baseline="0" dirty="0" smtClean="0"/>
              <a:t> C in urban areas and want to release a pilot project with UIHPs to test a model for linkage to care to treat </a:t>
            </a:r>
            <a:r>
              <a:rPr lang="en-US" baseline="0" dirty="0" err="1" smtClean="0"/>
              <a:t>Hep</a:t>
            </a:r>
            <a:r>
              <a:rPr lang="en-US" baseline="0" dirty="0" smtClean="0"/>
              <a:t> C patients. </a:t>
            </a:r>
            <a:endParaRPr lang="en-US" dirty="0" smtClean="0"/>
          </a:p>
          <a:p>
            <a:endParaRPr lang="en-US" dirty="0" smtClean="0"/>
          </a:p>
          <a:p>
            <a:endParaRPr lang="en-US" dirty="0" smtClean="0"/>
          </a:p>
          <a:p>
            <a:r>
              <a:rPr lang="en-US" dirty="0" smtClean="0"/>
              <a:t>NCUIH also held monthly Executive Director Community of Learning calls to assist UIHPs, through peer to peer mentoring, with organizational or programmatic challenges that arise.</a:t>
            </a:r>
          </a:p>
          <a:p>
            <a:endParaRPr lang="en-US" dirty="0" smtClean="0"/>
          </a:p>
        </p:txBody>
      </p:sp>
      <p:sp>
        <p:nvSpPr>
          <p:cNvPr id="4" name="Slide Number Placeholder 3"/>
          <p:cNvSpPr>
            <a:spLocks noGrp="1"/>
          </p:cNvSpPr>
          <p:nvPr>
            <p:ph type="sldNum" sz="quarter" idx="10"/>
          </p:nvPr>
        </p:nvSpPr>
        <p:spPr/>
        <p:txBody>
          <a:bodyPr/>
          <a:lstStyle/>
          <a:p>
            <a:fld id="{19E5D11A-4F68-42FE-A77B-E34AE82F6B40}" type="slidenum">
              <a:rPr lang="en-US" smtClean="0"/>
              <a:t>7</a:t>
            </a:fld>
            <a:endParaRPr lang="en-US"/>
          </a:p>
        </p:txBody>
      </p:sp>
    </p:spTree>
    <p:extLst>
      <p:ext uri="{BB962C8B-B14F-4D97-AF65-F5344CB8AC3E}">
        <p14:creationId xmlns:p14="http://schemas.microsoft.com/office/powerpoint/2010/main" val="229176438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Top 5 tribes utilizing UIHPs are Cherokee Nation, Choctaw Nation, Navajo Tribe, Muscogee</a:t>
            </a:r>
            <a:r>
              <a:rPr lang="en-US" baseline="0" dirty="0" smtClean="0"/>
              <a:t> (Creek) Nation, and Chickasaw Nation.</a:t>
            </a:r>
            <a:endParaRPr lang="en-US" dirty="0"/>
          </a:p>
        </p:txBody>
      </p:sp>
      <p:sp>
        <p:nvSpPr>
          <p:cNvPr id="4" name="Slide Number Placeholder 3"/>
          <p:cNvSpPr>
            <a:spLocks noGrp="1"/>
          </p:cNvSpPr>
          <p:nvPr>
            <p:ph type="sldNum" sz="quarter" idx="10"/>
          </p:nvPr>
        </p:nvSpPr>
        <p:spPr/>
        <p:txBody>
          <a:bodyPr/>
          <a:lstStyle/>
          <a:p>
            <a:fld id="{19E5D11A-4F68-42FE-A77B-E34AE82F6B40}" type="slidenum">
              <a:rPr lang="en-US" smtClean="0">
                <a:solidFill>
                  <a:prstClr val="black"/>
                </a:solidFill>
              </a:rPr>
              <a:pPr/>
              <a:t>8</a:t>
            </a:fld>
            <a:endParaRPr lang="en-US">
              <a:solidFill>
                <a:prstClr val="black"/>
              </a:solidFill>
            </a:endParaRPr>
          </a:p>
        </p:txBody>
      </p:sp>
    </p:spTree>
    <p:extLst>
      <p:ext uri="{BB962C8B-B14F-4D97-AF65-F5344CB8AC3E}">
        <p14:creationId xmlns:p14="http://schemas.microsoft.com/office/powerpoint/2010/main" val="245928552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t>4/22/2018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117915809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t>4/22/2018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71423108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93246547-F3FB-4F59-9399-D8D74ECA21F9}" type="datetimeFigureOut">
              <a:rPr lang="en-US" smtClean="0"/>
              <a:t>4/22/2018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48300206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3246547-F3FB-4F59-9399-D8D74ECA21F9}" type="datetimeFigureOut">
              <a:rPr lang="en-US" smtClean="0"/>
              <a:t>4/22/2018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125955291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3246547-F3FB-4F59-9399-D8D74ECA21F9}" type="datetimeFigureOut">
              <a:rPr lang="en-US" smtClean="0"/>
              <a:t>4/22/2018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262861479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3246547-F3FB-4F59-9399-D8D74ECA21F9}" type="datetimeFigureOut">
              <a:rPr lang="en-US" smtClean="0"/>
              <a:t>4/22/2018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396149756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246547-F3FB-4F59-9399-D8D74ECA21F9}" type="datetimeFigureOut">
              <a:rPr lang="en-US" smtClean="0"/>
              <a:t>4/22/2018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27720451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3246547-F3FB-4F59-9399-D8D74ECA21F9}" type="datetimeFigureOut">
              <a:rPr lang="en-US" smtClean="0"/>
              <a:t>4/22/2018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41730292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3246547-F3FB-4F59-9399-D8D74ECA21F9}" type="datetimeFigureOut">
              <a:rPr lang="en-US" smtClean="0"/>
              <a:t>4/22/2018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93359264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t>4/22/2018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426041933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t>4/22/2018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9A2347-654A-4C5E-AE96-1A0770441682}" type="slidenum">
              <a:rPr lang="en-US" smtClean="0"/>
              <a:t>‹#›</a:t>
            </a:fld>
            <a:endParaRPr lang="en-US"/>
          </a:p>
        </p:txBody>
      </p:sp>
    </p:spTree>
    <p:extLst>
      <p:ext uri="{BB962C8B-B14F-4D97-AF65-F5344CB8AC3E}">
        <p14:creationId xmlns:p14="http://schemas.microsoft.com/office/powerpoint/2010/main" val="390002954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21626471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81706095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13805326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16223578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58549208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72270239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00417399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14710565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7"/>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65866423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23723157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7548937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1.jp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t="-19000" b="-19000"/>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246547-F3FB-4F59-9399-D8D74ECA21F9}" type="datetimeFigureOut">
              <a:rPr lang="en-US" smtClean="0"/>
              <a:t>4/22/2018</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39A2347-654A-4C5E-AE96-1A0770441682}" type="slidenum">
              <a:rPr lang="en-US" smtClean="0"/>
              <a:t>‹#›</a:t>
            </a:fld>
            <a:endParaRPr lang="en-US"/>
          </a:p>
        </p:txBody>
      </p:sp>
    </p:spTree>
    <p:extLst>
      <p:ext uri="{BB962C8B-B14F-4D97-AF65-F5344CB8AC3E}">
        <p14:creationId xmlns:p14="http://schemas.microsoft.com/office/powerpoint/2010/main" val="30691932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t="-19000" b="-19000"/>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246547-F3FB-4F59-9399-D8D74ECA21F9}" type="datetimeFigureOut">
              <a:rPr lang="en-US" smtClean="0">
                <a:solidFill>
                  <a:prstClr val="black">
                    <a:tint val="75000"/>
                  </a:prstClr>
                </a:solidFill>
              </a:rPr>
              <a:pPr/>
              <a:t>4/22/2018</a:t>
            </a:fld>
            <a:endParaRPr lang="en-US">
              <a:solidFill>
                <a:prstClr val="black">
                  <a:tint val="75000"/>
                </a:prstClr>
              </a:solidFill>
            </a:endParaRPr>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solidFill>
                <a:prstClr val="black">
                  <a:tint val="75000"/>
                </a:prstClr>
              </a:solidFill>
            </a:endParaRPr>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39A2347-654A-4C5E-AE96-1A077044168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12577498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3.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3.xml"/><Relationship Id="rId1" Type="http://schemas.openxmlformats.org/officeDocument/2006/relationships/slideLayout" Target="../slideLayouts/slideLayout13.xml"/><Relationship Id="rId4" Type="http://schemas.openxmlformats.org/officeDocument/2006/relationships/chart" Target="../charts/chart1.xml"/></Relationships>
</file>

<file path=ppt/slides/_rels/slide9.xml.rels><?xml version="1.0" encoding="UTF-8" standalone="yes"?>
<Relationships xmlns="http://schemas.openxmlformats.org/package/2006/relationships"><Relationship Id="rId2" Type="http://schemas.openxmlformats.org/officeDocument/2006/relationships/hyperlink" Target="http://www.ncuih.org/" TargetMode="Externa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hyperlink" Target="mailto:Fcrevier@NCUIH.org" TargetMode="External"/><Relationship Id="rId2" Type="http://schemas.openxmlformats.org/officeDocument/2006/relationships/hyperlink" Target="mailto:President@NCUIH.org"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dirty="0" smtClean="0"/>
              <a:t>National Council of Urban Indian Health Update</a:t>
            </a:r>
            <a:endParaRPr lang="en-US" dirty="0"/>
          </a:p>
        </p:txBody>
      </p:sp>
      <p:sp>
        <p:nvSpPr>
          <p:cNvPr id="3" name="Subtitle 2"/>
          <p:cNvSpPr>
            <a:spLocks noGrp="1"/>
          </p:cNvSpPr>
          <p:nvPr>
            <p:ph type="subTitle" idx="1"/>
          </p:nvPr>
        </p:nvSpPr>
        <p:spPr/>
        <p:txBody>
          <a:bodyPr>
            <a:normAutofit/>
          </a:bodyPr>
          <a:lstStyle/>
          <a:p>
            <a:r>
              <a:rPr lang="en-US" sz="2800" dirty="0" smtClean="0"/>
              <a:t>By Ashley Tuomi, </a:t>
            </a:r>
            <a:r>
              <a:rPr lang="en-US" sz="2800" dirty="0" err="1" smtClean="0"/>
              <a:t>DHSc</a:t>
            </a:r>
            <a:endParaRPr lang="en-US" sz="2800" dirty="0" smtClean="0"/>
          </a:p>
          <a:p>
            <a:r>
              <a:rPr lang="en-US" sz="2800" dirty="0" smtClean="0"/>
              <a:t> President of NCUIH</a:t>
            </a:r>
          </a:p>
          <a:p>
            <a:r>
              <a:rPr lang="en-US" sz="2800" dirty="0" smtClean="0"/>
              <a:t>August 2, 2017</a:t>
            </a:r>
            <a:endParaRPr lang="en-US" sz="2800" dirty="0"/>
          </a:p>
        </p:txBody>
      </p:sp>
    </p:spTree>
    <p:extLst>
      <p:ext uri="{BB962C8B-B14F-4D97-AF65-F5344CB8AC3E}">
        <p14:creationId xmlns:p14="http://schemas.microsoft.com/office/powerpoint/2010/main" val="69731525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txBox="1">
            <a:spLocks noChangeArrowheads="1"/>
          </p:cNvSpPr>
          <p:nvPr/>
        </p:nvSpPr>
        <p:spPr>
          <a:xfrm>
            <a:off x="744071" y="1810870"/>
            <a:ext cx="5071196" cy="4930213"/>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2200" dirty="0">
                <a:solidFill>
                  <a:prstClr val="black"/>
                </a:solidFill>
                <a:latin typeface="Arial" panose="020B0604020202020204" pitchFamily="34" charset="0"/>
                <a:cs typeface="Arial" panose="020B0604020202020204" pitchFamily="34" charset="0"/>
              </a:rPr>
              <a:t>Created in 1998 by </a:t>
            </a:r>
            <a:r>
              <a:rPr lang="en-US" sz="2200" dirty="0" smtClean="0">
                <a:solidFill>
                  <a:prstClr val="black"/>
                </a:solidFill>
                <a:latin typeface="Arial" panose="020B0604020202020204" pitchFamily="34" charset="0"/>
                <a:cs typeface="Arial" panose="020B0604020202020204" pitchFamily="34" charset="0"/>
              </a:rPr>
              <a:t>urban </a:t>
            </a:r>
            <a:r>
              <a:rPr lang="en-US" sz="2200" dirty="0">
                <a:solidFill>
                  <a:prstClr val="black"/>
                </a:solidFill>
                <a:latin typeface="Arial" panose="020B0604020202020204" pitchFamily="34" charset="0"/>
                <a:cs typeface="Arial" panose="020B0604020202020204" pitchFamily="34" charset="0"/>
              </a:rPr>
              <a:t>Indian Leaders to advance health care of American Indians/Alaska </a:t>
            </a:r>
            <a:r>
              <a:rPr lang="en-US" sz="2200" dirty="0" smtClean="0">
                <a:solidFill>
                  <a:prstClr val="black"/>
                </a:solidFill>
                <a:latin typeface="Arial" panose="020B0604020202020204" pitchFamily="34" charset="0"/>
                <a:cs typeface="Arial" panose="020B0604020202020204" pitchFamily="34" charset="0"/>
              </a:rPr>
              <a:t>Natives living in urban settings.</a:t>
            </a:r>
            <a:endParaRPr lang="en-US" sz="2200" dirty="0">
              <a:solidFill>
                <a:prstClr val="black"/>
              </a:solidFill>
              <a:latin typeface="Arial" panose="020B0604020202020204" pitchFamily="34" charset="0"/>
              <a:cs typeface="Arial" panose="020B0604020202020204" pitchFamily="34" charset="0"/>
            </a:endParaRPr>
          </a:p>
          <a:p>
            <a:r>
              <a:rPr lang="en-US" sz="2200" dirty="0">
                <a:solidFill>
                  <a:prstClr val="black"/>
                </a:solidFill>
                <a:latin typeface="Arial" panose="020B0604020202020204" pitchFamily="34" charset="0"/>
                <a:cs typeface="Arial" panose="020B0604020202020204" pitchFamily="34" charset="0"/>
              </a:rPr>
              <a:t>Advocates for Indian Health Care with Congress and Federal Government. </a:t>
            </a:r>
          </a:p>
          <a:p>
            <a:r>
              <a:rPr lang="en-US" sz="2200" dirty="0" smtClean="0">
                <a:solidFill>
                  <a:srgbClr val="060402"/>
                </a:solidFill>
                <a:latin typeface="Arial" panose="020B0604020202020204" pitchFamily="34" charset="0"/>
                <a:ea typeface="Corbel" pitchFamily="34" charset="0"/>
                <a:cs typeface="Arial" panose="020B0604020202020204" pitchFamily="34" charset="0"/>
              </a:rPr>
              <a:t>Provides technical assistance and </a:t>
            </a:r>
            <a:r>
              <a:rPr lang="en-US" sz="2200" dirty="0">
                <a:solidFill>
                  <a:srgbClr val="060402"/>
                </a:solidFill>
                <a:latin typeface="Arial" panose="020B0604020202020204" pitchFamily="34" charset="0"/>
                <a:ea typeface="Corbel" pitchFamily="34" charset="0"/>
                <a:cs typeface="Arial" panose="020B0604020202020204" pitchFamily="34" charset="0"/>
              </a:rPr>
              <a:t>support to the </a:t>
            </a:r>
            <a:r>
              <a:rPr lang="en-US" sz="2200" dirty="0" smtClean="0">
                <a:solidFill>
                  <a:srgbClr val="060402"/>
                </a:solidFill>
                <a:latin typeface="Arial" panose="020B0604020202020204" pitchFamily="34" charset="0"/>
                <a:ea typeface="Corbel" pitchFamily="34" charset="0"/>
                <a:cs typeface="Arial" panose="020B0604020202020204" pitchFamily="34" charset="0"/>
              </a:rPr>
              <a:t>42 </a:t>
            </a:r>
            <a:r>
              <a:rPr lang="en-US" sz="2200" dirty="0">
                <a:solidFill>
                  <a:srgbClr val="060402"/>
                </a:solidFill>
                <a:latin typeface="Arial" panose="020B0604020202020204" pitchFamily="34" charset="0"/>
                <a:ea typeface="Corbel" pitchFamily="34" charset="0"/>
                <a:cs typeface="Arial" panose="020B0604020202020204" pitchFamily="34" charset="0"/>
              </a:rPr>
              <a:t>Urban Indian Health Programs across the </a:t>
            </a:r>
            <a:r>
              <a:rPr lang="en-US" sz="2200" dirty="0" smtClean="0">
                <a:solidFill>
                  <a:srgbClr val="060402"/>
                </a:solidFill>
                <a:latin typeface="Arial" panose="020B0604020202020204" pitchFamily="34" charset="0"/>
                <a:ea typeface="Corbel" pitchFamily="34" charset="0"/>
                <a:cs typeface="Arial" panose="020B0604020202020204" pitchFamily="34" charset="0"/>
              </a:rPr>
              <a:t>nation for implementing quality, accessible health care services.</a:t>
            </a:r>
            <a:endParaRPr lang="en-US" sz="2200" dirty="0">
              <a:solidFill>
                <a:prstClr val="black"/>
              </a:solidFill>
              <a:latin typeface="Arial" panose="020B0604020202020204" pitchFamily="34" charset="0"/>
              <a:cs typeface="Arial" panose="020B0604020202020204" pitchFamily="34" charset="0"/>
            </a:endParaRPr>
          </a:p>
        </p:txBody>
      </p:sp>
      <p:pic>
        <p:nvPicPr>
          <p:cNvPr id="5" name="Picture 5" descr="C:\Users\Jbartgis.NCUIH\AppData\Local\Microsoft\Windows\Temporary Internet Files\Content.Outlook\VDLBI56F\Kids.jpg"/>
          <p:cNvPicPr>
            <a:picLocks noChangeAspect="1" noChangeArrowheads="1"/>
          </p:cNvPicPr>
          <p:nvPr/>
        </p:nvPicPr>
        <p:blipFill>
          <a:blip r:embed="rId2">
            <a:extLst>
              <a:ext uri="{28A0092B-C50C-407E-A947-70E740481C1C}">
                <a14:useLocalDpi xmlns:a14="http://schemas.microsoft.com/office/drawing/2010/main" val="0"/>
              </a:ext>
            </a:extLst>
          </a:blip>
          <a:srcRect l="13658" r="13658"/>
          <a:stretch>
            <a:fillRect/>
          </a:stretch>
        </p:blipFill>
        <p:spPr>
          <a:xfrm>
            <a:off x="6758984" y="1981404"/>
            <a:ext cx="4041775" cy="3941763"/>
          </a:xfrm>
          <a:prstGeom prst="rect">
            <a:avLst/>
          </a:prstGeom>
          <a:ln>
            <a:noFill/>
          </a:ln>
          <a:effectLst>
            <a:outerShdw blurRad="292100" dist="139700" dir="2700000" algn="tl" rotWithShape="0">
              <a:srgbClr val="333333">
                <a:alpha val="65000"/>
              </a:srgbClr>
            </a:outerShdw>
          </a:effectLst>
        </p:spPr>
      </p:pic>
      <p:sp>
        <p:nvSpPr>
          <p:cNvPr id="2" name="TextBox 1"/>
          <p:cNvSpPr txBox="1"/>
          <p:nvPr/>
        </p:nvSpPr>
        <p:spPr>
          <a:xfrm>
            <a:off x="995082" y="990925"/>
            <a:ext cx="9961952" cy="707886"/>
          </a:xfrm>
          <a:prstGeom prst="rect">
            <a:avLst/>
          </a:prstGeom>
          <a:noFill/>
        </p:spPr>
        <p:txBody>
          <a:bodyPr wrap="square" rtlCol="0">
            <a:spAutoFit/>
          </a:bodyPr>
          <a:lstStyle/>
          <a:p>
            <a:pPr algn="ctr"/>
            <a:r>
              <a:rPr lang="en-US" sz="4000" b="1" dirty="0" smtClean="0">
                <a:solidFill>
                  <a:schemeClr val="accent1">
                    <a:lumMod val="50000"/>
                  </a:schemeClr>
                </a:solidFill>
                <a:latin typeface="Arial" panose="020B0604020202020204" pitchFamily="34" charset="0"/>
                <a:cs typeface="Arial" panose="020B0604020202020204" pitchFamily="34" charset="0"/>
              </a:rPr>
              <a:t>National Council of Urban Indian Health</a:t>
            </a:r>
            <a:endParaRPr lang="en-US" sz="4000" b="1" dirty="0">
              <a:solidFill>
                <a:schemeClr val="accent1">
                  <a:lumMod val="50000"/>
                </a:schemeClr>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69640886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696686"/>
            <a:ext cx="10515600" cy="994002"/>
          </a:xfrm>
        </p:spPr>
        <p:txBody>
          <a:bodyPr/>
          <a:lstStyle/>
          <a:p>
            <a:pPr algn="ctr"/>
            <a:r>
              <a:rPr lang="en-US" dirty="0" smtClean="0"/>
              <a:t>UIHP Background</a:t>
            </a:r>
            <a:endParaRPr lang="en-US" dirty="0"/>
          </a:p>
        </p:txBody>
      </p:sp>
      <p:sp>
        <p:nvSpPr>
          <p:cNvPr id="3" name="Content Placeholder 2"/>
          <p:cNvSpPr>
            <a:spLocks noGrp="1"/>
          </p:cNvSpPr>
          <p:nvPr>
            <p:ph idx="1"/>
          </p:nvPr>
        </p:nvSpPr>
        <p:spPr>
          <a:xfrm>
            <a:off x="838200" y="1690688"/>
            <a:ext cx="10374086" cy="4172404"/>
          </a:xfrm>
        </p:spPr>
        <p:txBody>
          <a:bodyPr>
            <a:normAutofit fontScale="92500"/>
          </a:bodyPr>
          <a:lstStyle/>
          <a:p>
            <a:r>
              <a:rPr lang="en-US" sz="3800" dirty="0" smtClean="0"/>
              <a:t>IHS has a three-prong health system-IHS/Tribal/Urban</a:t>
            </a:r>
          </a:p>
          <a:p>
            <a:r>
              <a:rPr lang="en-US" sz="3800" dirty="0" smtClean="0"/>
              <a:t>Urban Indian Health Programs (UIHPs) </a:t>
            </a:r>
            <a:r>
              <a:rPr lang="en-US" sz="3800" dirty="0"/>
              <a:t>were created </a:t>
            </a:r>
            <a:r>
              <a:rPr lang="en-US" sz="3800" dirty="0" smtClean="0"/>
              <a:t>in 1976 after the Relocation Era by Tribes advocating for treaty health rights off reservation.</a:t>
            </a:r>
          </a:p>
          <a:p>
            <a:r>
              <a:rPr lang="en-US" sz="3800" dirty="0" smtClean="0">
                <a:solidFill>
                  <a:srgbClr val="FF0000"/>
                </a:solidFill>
              </a:rPr>
              <a:t>42 </a:t>
            </a:r>
            <a:r>
              <a:rPr lang="en-US" sz="3800" dirty="0" smtClean="0"/>
              <a:t>Urban Indian Health Programs Nationally  </a:t>
            </a:r>
          </a:p>
          <a:p>
            <a:pPr lvl="1"/>
            <a:r>
              <a:rPr lang="en-US" sz="3400" i="1" dirty="0" smtClean="0"/>
              <a:t>Increasing </a:t>
            </a:r>
            <a:r>
              <a:rPr lang="en-US" sz="3400" i="1" dirty="0" smtClean="0"/>
              <a:t>from </a:t>
            </a:r>
            <a:r>
              <a:rPr lang="en-US" sz="3400" i="1" dirty="0" smtClean="0">
                <a:solidFill>
                  <a:srgbClr val="FF0000"/>
                </a:solidFill>
              </a:rPr>
              <a:t>36 </a:t>
            </a:r>
            <a:r>
              <a:rPr lang="en-US" sz="3400" i="1" dirty="0" smtClean="0"/>
              <a:t>last year (</a:t>
            </a:r>
            <a:r>
              <a:rPr lang="en-US" sz="3400" i="1" dirty="0" smtClean="0">
                <a:solidFill>
                  <a:srgbClr val="00B050"/>
                </a:solidFill>
              </a:rPr>
              <a:t>6 NIAAA programs added to Title V</a:t>
            </a:r>
            <a:r>
              <a:rPr lang="en-US" sz="3400" i="1" dirty="0" smtClean="0"/>
              <a:t>)</a:t>
            </a:r>
          </a:p>
          <a:p>
            <a:endParaRPr lang="en-US" dirty="0"/>
          </a:p>
        </p:txBody>
      </p:sp>
    </p:spTree>
    <p:extLst>
      <p:ext uri="{BB962C8B-B14F-4D97-AF65-F5344CB8AC3E}">
        <p14:creationId xmlns:p14="http://schemas.microsoft.com/office/powerpoint/2010/main" val="3962090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9"/>
          <p:cNvSpPr>
            <a:spLocks noGrp="1"/>
          </p:cNvSpPr>
          <p:nvPr>
            <p:ph type="title"/>
          </p:nvPr>
        </p:nvSpPr>
        <p:spPr>
          <a:xfrm>
            <a:off x="866775" y="1256667"/>
            <a:ext cx="10515600" cy="949323"/>
          </a:xfrm>
        </p:spPr>
        <p:txBody>
          <a:bodyPr>
            <a:noAutofit/>
          </a:bodyPr>
          <a:lstStyle/>
          <a:p>
            <a:pPr algn="ctr"/>
            <a:r>
              <a:rPr lang="en-US" b="1" dirty="0">
                <a:latin typeface="Palatino Linotype (Body)"/>
                <a:ea typeface="Helvetica" charset="0"/>
                <a:cs typeface="Arial" panose="020B0604020202020204" pitchFamily="34" charset="0"/>
              </a:rPr>
              <a:t>Indian Health Service System: </a:t>
            </a:r>
            <a:r>
              <a:rPr lang="en-US" dirty="0">
                <a:solidFill>
                  <a:schemeClr val="accent2"/>
                </a:solidFill>
                <a:latin typeface="Palatino Linotype (Body)"/>
                <a:ea typeface="Helvetica" charset="0"/>
                <a:cs typeface="Arial" panose="020B0604020202020204" pitchFamily="34" charset="0"/>
              </a:rPr>
              <a:t>I</a:t>
            </a:r>
            <a:r>
              <a:rPr lang="en-US" dirty="0">
                <a:latin typeface="Palatino Linotype (Body)"/>
                <a:ea typeface="Helvetica" charset="0"/>
                <a:cs typeface="Arial" panose="020B0604020202020204" pitchFamily="34" charset="0"/>
              </a:rPr>
              <a:t>/</a:t>
            </a:r>
            <a:r>
              <a:rPr lang="en-US" dirty="0">
                <a:solidFill>
                  <a:schemeClr val="bg2">
                    <a:lumMod val="50000"/>
                  </a:schemeClr>
                </a:solidFill>
                <a:latin typeface="Palatino Linotype (Body)"/>
                <a:ea typeface="Helvetica" charset="0"/>
                <a:cs typeface="Arial" panose="020B0604020202020204" pitchFamily="34" charset="0"/>
              </a:rPr>
              <a:t>T</a:t>
            </a:r>
            <a:r>
              <a:rPr lang="en-US" dirty="0">
                <a:latin typeface="Palatino Linotype (Body)"/>
                <a:ea typeface="Helvetica" charset="0"/>
                <a:cs typeface="Arial" panose="020B0604020202020204" pitchFamily="34" charset="0"/>
              </a:rPr>
              <a:t>/</a:t>
            </a:r>
            <a:r>
              <a:rPr lang="en-US" dirty="0">
                <a:solidFill>
                  <a:schemeClr val="accent4"/>
                </a:solidFill>
                <a:latin typeface="Palatino Linotype (Body)"/>
                <a:ea typeface="Helvetica" charset="0"/>
                <a:cs typeface="Arial" panose="020B0604020202020204" pitchFamily="34" charset="0"/>
              </a:rPr>
              <a:t>U</a:t>
            </a:r>
            <a:r>
              <a:rPr lang="en-US" sz="3200" b="1" dirty="0">
                <a:solidFill>
                  <a:schemeClr val="accent2"/>
                </a:solidFill>
                <a:latin typeface="Palatino Linotype (Body)"/>
                <a:ea typeface="Helvetica" charset="0"/>
                <a:cs typeface="Helvetica" charset="0"/>
              </a:rPr>
              <a:t/>
            </a:r>
            <a:br>
              <a:rPr lang="en-US" sz="3200" b="1" dirty="0">
                <a:solidFill>
                  <a:schemeClr val="accent2"/>
                </a:solidFill>
                <a:latin typeface="Palatino Linotype (Body)"/>
                <a:ea typeface="Helvetica" charset="0"/>
                <a:cs typeface="Helvetica" charset="0"/>
              </a:rPr>
            </a:br>
            <a:endParaRPr lang="en-US" sz="3200" dirty="0">
              <a:solidFill>
                <a:schemeClr val="accent2"/>
              </a:solidFill>
              <a:latin typeface="Palatino Linotype (Body)"/>
            </a:endParaRPr>
          </a:p>
        </p:txBody>
      </p:sp>
      <p:graphicFrame>
        <p:nvGraphicFramePr>
          <p:cNvPr id="9" name="Content Placeholder 3"/>
          <p:cNvGraphicFramePr>
            <a:graphicFrameLocks noGrp="1"/>
          </p:cNvGraphicFramePr>
          <p:nvPr>
            <p:ph idx="1"/>
            <p:extLst>
              <p:ext uri="{D42A27DB-BD31-4B8C-83A1-F6EECF244321}">
                <p14:modId xmlns:p14="http://schemas.microsoft.com/office/powerpoint/2010/main" val="833048729"/>
              </p:ext>
            </p:extLst>
          </p:nvPr>
        </p:nvGraphicFramePr>
        <p:xfrm>
          <a:off x="838200" y="2034540"/>
          <a:ext cx="10515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53749004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p:cNvSpPr txBox="1"/>
          <p:nvPr/>
        </p:nvSpPr>
        <p:spPr>
          <a:xfrm>
            <a:off x="7243144" y="881843"/>
            <a:ext cx="2000869" cy="4524315"/>
          </a:xfrm>
          <a:prstGeom prst="rect">
            <a:avLst/>
          </a:prstGeom>
          <a:noFill/>
        </p:spPr>
        <p:txBody>
          <a:bodyPr wrap="none">
            <a:spAutoFit/>
          </a:bodyPr>
          <a:lstStyle/>
          <a:p>
            <a:pPr>
              <a:defRPr/>
            </a:pPr>
            <a:r>
              <a:rPr lang="en-US" sz="1600" u="sng" dirty="0" smtClean="0">
                <a:solidFill>
                  <a:srgbClr val="000000"/>
                </a:solidFill>
                <a:latin typeface="Arial" panose="020B0604020202020204" pitchFamily="34" charset="0"/>
                <a:cs typeface="Arial" panose="020B0604020202020204" pitchFamily="34" charset="0"/>
              </a:rPr>
              <a:t>Region </a:t>
            </a:r>
            <a:r>
              <a:rPr lang="en-US" sz="1600" u="sng" dirty="0">
                <a:solidFill>
                  <a:srgbClr val="000000"/>
                </a:solidFill>
                <a:latin typeface="Arial" panose="020B0604020202020204" pitchFamily="34" charset="0"/>
                <a:cs typeface="Arial" panose="020B0604020202020204" pitchFamily="34" charset="0"/>
              </a:rPr>
              <a:t>IV</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Billings, MT</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Butte, MT</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Great Falls, MT</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Helena, MT</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Missoula, MT</a:t>
            </a:r>
          </a:p>
          <a:p>
            <a:pPr marL="396875" indent="-285750">
              <a:buFont typeface="Arial"/>
              <a:buChar char="•"/>
              <a:defRPr/>
            </a:pPr>
            <a:endParaRPr lang="en-US" sz="1600" dirty="0" smtClean="0">
              <a:solidFill>
                <a:srgbClr val="000000"/>
              </a:solidFill>
              <a:latin typeface="Arial" panose="020B0604020202020204" pitchFamily="34" charset="0"/>
              <a:cs typeface="Arial" panose="020B0604020202020204" pitchFamily="34" charset="0"/>
            </a:endParaRPr>
          </a:p>
          <a:p>
            <a:pPr marL="396875" indent="-285750">
              <a:buFont typeface="Arial"/>
              <a:buChar char="•"/>
              <a:defRPr/>
            </a:pPr>
            <a:endParaRPr lang="en-US" sz="1600" dirty="0">
              <a:solidFill>
                <a:srgbClr val="000000"/>
              </a:solidFill>
              <a:latin typeface="Arial" panose="020B0604020202020204" pitchFamily="34" charset="0"/>
              <a:cs typeface="Arial" panose="020B0604020202020204" pitchFamily="34" charset="0"/>
            </a:endParaRPr>
          </a:p>
          <a:p>
            <a:pPr marL="396875" indent="-285750">
              <a:buFont typeface="Arial"/>
              <a:buChar char="•"/>
              <a:defRPr/>
            </a:pPr>
            <a:endParaRPr lang="en-US" sz="1600" dirty="0" smtClean="0">
              <a:solidFill>
                <a:srgbClr val="000000"/>
              </a:solidFill>
              <a:latin typeface="Arial" panose="020B0604020202020204" pitchFamily="34" charset="0"/>
              <a:cs typeface="Arial" panose="020B0604020202020204" pitchFamily="34" charset="0"/>
            </a:endParaRPr>
          </a:p>
          <a:p>
            <a:pPr marL="396875" indent="-285750">
              <a:buFont typeface="Arial"/>
              <a:buChar char="•"/>
              <a:defRPr/>
            </a:pPr>
            <a:endParaRPr lang="en-US" sz="1600" dirty="0">
              <a:solidFill>
                <a:srgbClr val="000000"/>
              </a:solidFill>
              <a:latin typeface="Arial" panose="020B0604020202020204" pitchFamily="34" charset="0"/>
              <a:cs typeface="Arial" panose="020B0604020202020204" pitchFamily="34" charset="0"/>
            </a:endParaRPr>
          </a:p>
          <a:p>
            <a:pPr>
              <a:defRPr/>
            </a:pPr>
            <a:r>
              <a:rPr lang="en-US" sz="1600" u="sng" dirty="0">
                <a:solidFill>
                  <a:srgbClr val="000000"/>
                </a:solidFill>
                <a:latin typeface="Arial" panose="020B0604020202020204" pitchFamily="34" charset="0"/>
                <a:cs typeface="Arial" panose="020B0604020202020204" pitchFamily="34" charset="0"/>
              </a:rPr>
              <a:t>Region V</a:t>
            </a:r>
          </a:p>
          <a:p>
            <a:pPr marL="396875" indent="-285750">
              <a:buFont typeface="Arial"/>
              <a:buChar char="•"/>
              <a:defRPr/>
            </a:pPr>
            <a:r>
              <a:rPr lang="en-US" sz="1600" dirty="0">
                <a:solidFill>
                  <a:srgbClr val="FF0000"/>
                </a:solidFill>
                <a:latin typeface="Arial" panose="020B0604020202020204" pitchFamily="34" charset="0"/>
                <a:cs typeface="Arial" panose="020B0604020202020204" pitchFamily="34" charset="0"/>
              </a:rPr>
              <a:t>Portland, OR</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Reno, NV</a:t>
            </a:r>
          </a:p>
          <a:p>
            <a:pPr marL="396875" indent="-285750">
              <a:buFont typeface="Arial"/>
              <a:buChar char="•"/>
              <a:defRPr/>
            </a:pPr>
            <a:r>
              <a:rPr lang="en-US" sz="1600" dirty="0">
                <a:solidFill>
                  <a:prstClr val="black"/>
                </a:solidFill>
                <a:latin typeface="Arial" panose="020B0604020202020204" pitchFamily="34" charset="0"/>
                <a:cs typeface="Arial" panose="020B0604020202020204" pitchFamily="34" charset="0"/>
              </a:rPr>
              <a:t>Seattle, WA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Spokane, </a:t>
            </a:r>
            <a:r>
              <a:rPr lang="en-US" sz="1600" dirty="0" smtClean="0">
                <a:solidFill>
                  <a:srgbClr val="000000"/>
                </a:solidFill>
                <a:latin typeface="Arial" panose="020B0604020202020204" pitchFamily="34" charset="0"/>
                <a:cs typeface="Arial" panose="020B0604020202020204" pitchFamily="34" charset="0"/>
              </a:rPr>
              <a:t>WA</a:t>
            </a:r>
          </a:p>
          <a:p>
            <a:pPr marL="111125">
              <a:defRPr/>
            </a:pPr>
            <a:endParaRPr lang="en-US" sz="1600" dirty="0" smtClean="0">
              <a:solidFill>
                <a:srgbClr val="000000"/>
              </a:solidFill>
              <a:latin typeface="Arial" panose="020B0604020202020204" pitchFamily="34" charset="0"/>
              <a:cs typeface="Arial" panose="020B0604020202020204" pitchFamily="34" charset="0"/>
            </a:endParaRPr>
          </a:p>
          <a:p>
            <a:pPr marL="396875" indent="-285750">
              <a:buFont typeface="Arial"/>
              <a:buChar char="•"/>
              <a:defRPr/>
            </a:pPr>
            <a:endParaRPr lang="en-US" sz="1600" dirty="0">
              <a:solidFill>
                <a:srgbClr val="000000"/>
              </a:solidFill>
              <a:latin typeface="Arial" panose="020B0604020202020204" pitchFamily="34" charset="0"/>
              <a:cs typeface="Arial" panose="020B0604020202020204" pitchFamily="34" charset="0"/>
            </a:endParaRPr>
          </a:p>
          <a:p>
            <a:pPr marL="396875" indent="-285750">
              <a:buFont typeface="Arial"/>
              <a:buChar char="•"/>
              <a:defRPr/>
            </a:pPr>
            <a:endParaRPr lang="en-US" sz="1600" dirty="0">
              <a:solidFill>
                <a:srgbClr val="000000"/>
              </a:solidFill>
              <a:latin typeface="Arial" panose="020B0604020202020204" pitchFamily="34" charset="0"/>
              <a:cs typeface="Arial" panose="020B0604020202020204" pitchFamily="34" charset="0"/>
            </a:endParaRPr>
          </a:p>
        </p:txBody>
      </p:sp>
      <p:sp>
        <p:nvSpPr>
          <p:cNvPr id="11" name="TextBox 10"/>
          <p:cNvSpPr txBox="1"/>
          <p:nvPr/>
        </p:nvSpPr>
        <p:spPr>
          <a:xfrm>
            <a:off x="9552503" y="881845"/>
            <a:ext cx="2327047" cy="5509200"/>
          </a:xfrm>
          <a:prstGeom prst="rect">
            <a:avLst/>
          </a:prstGeom>
          <a:noFill/>
        </p:spPr>
        <p:txBody>
          <a:bodyPr wrap="none">
            <a:spAutoFit/>
          </a:bodyPr>
          <a:lstStyle/>
          <a:p>
            <a:pPr>
              <a:defRPr/>
            </a:pPr>
            <a:r>
              <a:rPr lang="en-US" sz="1600" u="sng" dirty="0">
                <a:solidFill>
                  <a:srgbClr val="000000"/>
                </a:solidFill>
                <a:latin typeface="Arial" panose="020B0604020202020204" pitchFamily="34" charset="0"/>
                <a:cs typeface="Arial" panose="020B0604020202020204" pitchFamily="34" charset="0"/>
              </a:rPr>
              <a:t>Region VI</a:t>
            </a:r>
          </a:p>
          <a:p>
            <a:pPr marL="396875" indent="-285750">
              <a:buFont typeface="Arial"/>
              <a:buChar char="•"/>
              <a:defRPr/>
            </a:pPr>
            <a:r>
              <a:rPr lang="en-US" sz="1600" dirty="0">
                <a:solidFill>
                  <a:srgbClr val="FF0000"/>
                </a:solidFill>
                <a:latin typeface="Arial" panose="020B0604020202020204" pitchFamily="34" charset="0"/>
                <a:cs typeface="Arial" panose="020B0604020202020204" pitchFamily="34" charset="0"/>
              </a:rPr>
              <a:t>Bakersfield,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Fresno,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Los Angeles,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Oakland, CA</a:t>
            </a:r>
          </a:p>
          <a:p>
            <a:pPr marL="396875" indent="-285750">
              <a:buFont typeface="Arial"/>
              <a:buChar char="•"/>
              <a:defRPr/>
            </a:pPr>
            <a:r>
              <a:rPr lang="en-US" sz="1600" dirty="0">
                <a:solidFill>
                  <a:srgbClr val="FF0000"/>
                </a:solidFill>
                <a:latin typeface="Arial" panose="020B0604020202020204" pitchFamily="34" charset="0"/>
                <a:cs typeface="Arial" panose="020B0604020202020204" pitchFamily="34" charset="0"/>
              </a:rPr>
              <a:t>Manteca,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Sacramento,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San Diego, CA</a:t>
            </a:r>
          </a:p>
          <a:p>
            <a:pPr marL="396875" indent="-285750">
              <a:buFont typeface="Arial"/>
              <a:buChar char="•"/>
              <a:defRPr/>
            </a:pPr>
            <a:r>
              <a:rPr lang="en-US" sz="1600" dirty="0">
                <a:solidFill>
                  <a:srgbClr val="FF0000"/>
                </a:solidFill>
                <a:latin typeface="Arial" panose="020B0604020202020204" pitchFamily="34" charset="0"/>
                <a:cs typeface="Arial" panose="020B0604020202020204" pitchFamily="34" charset="0"/>
              </a:rPr>
              <a:t>San Francisco,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San Jose, CA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Santa Barbara, CA</a:t>
            </a:r>
          </a:p>
          <a:p>
            <a:pPr>
              <a:defRPr/>
            </a:pPr>
            <a:endParaRPr lang="en-US" sz="1600" u="sng" dirty="0">
              <a:solidFill>
                <a:srgbClr val="000000"/>
              </a:solidFill>
              <a:latin typeface="Arial" panose="020B0604020202020204" pitchFamily="34" charset="0"/>
              <a:cs typeface="Arial" panose="020B0604020202020204" pitchFamily="34" charset="0"/>
            </a:endParaRPr>
          </a:p>
          <a:p>
            <a:pPr>
              <a:defRPr/>
            </a:pPr>
            <a:r>
              <a:rPr lang="en-US" sz="1600" u="sng" dirty="0">
                <a:solidFill>
                  <a:srgbClr val="000000"/>
                </a:solidFill>
                <a:latin typeface="Arial" panose="020B0604020202020204" pitchFamily="34" charset="0"/>
                <a:cs typeface="Arial" panose="020B0604020202020204" pitchFamily="34" charset="0"/>
              </a:rPr>
              <a:t>Region VII</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Albuquerque, NM</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Dallas, TX</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Flagstaff, AZ</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Phoenix, AZ</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Salt Lake City, UT</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Tucson, AZ</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Wichita, KA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Tulsa, </a:t>
            </a:r>
            <a:r>
              <a:rPr lang="en-US" sz="1600" dirty="0" smtClean="0">
                <a:solidFill>
                  <a:srgbClr val="000000"/>
                </a:solidFill>
                <a:latin typeface="Arial" panose="020B0604020202020204" pitchFamily="34" charset="0"/>
                <a:cs typeface="Arial" panose="020B0604020202020204" pitchFamily="34" charset="0"/>
              </a:rPr>
              <a:t>OK</a:t>
            </a:r>
            <a:endParaRPr lang="en-US" sz="1600" dirty="0">
              <a:solidFill>
                <a:srgbClr val="000000"/>
              </a:solidFill>
              <a:latin typeface="Arial" panose="020B0604020202020204" pitchFamily="34" charset="0"/>
              <a:cs typeface="Arial" panose="020B0604020202020204" pitchFamily="34" charset="0"/>
            </a:endParaRP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Oklahoma City, </a:t>
            </a:r>
            <a:r>
              <a:rPr lang="en-US" sz="1600" dirty="0" smtClean="0">
                <a:solidFill>
                  <a:srgbClr val="000000"/>
                </a:solidFill>
                <a:latin typeface="Arial" panose="020B0604020202020204" pitchFamily="34" charset="0"/>
                <a:cs typeface="Arial" panose="020B0604020202020204" pitchFamily="34" charset="0"/>
              </a:rPr>
              <a:t>OK</a:t>
            </a:r>
            <a:endParaRPr lang="en-US" sz="1600" dirty="0">
              <a:solidFill>
                <a:srgbClr val="000000"/>
              </a:solidFill>
              <a:latin typeface="Arial" panose="020B0604020202020204" pitchFamily="34" charset="0"/>
              <a:cs typeface="Arial" panose="020B0604020202020204" pitchFamily="34" charset="0"/>
            </a:endParaRPr>
          </a:p>
        </p:txBody>
      </p:sp>
      <p:pic>
        <p:nvPicPr>
          <p:cNvPr id="13" name="Picture 3" descr="2009_NCUIH_Map_KRC_draft_with_KRC_colors3.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877668" y="3144000"/>
            <a:ext cx="6055817" cy="3686427"/>
          </a:xfrm>
          <a:prstGeom prst="rect">
            <a:avLst/>
          </a:prstGeom>
          <a:ln>
            <a:noFill/>
          </a:ln>
          <a:effectLst>
            <a:outerShdw blurRad="292100" dist="139700" dir="2700000" algn="tl" rotWithShape="0">
              <a:srgbClr val="333333">
                <a:alpha val="65000"/>
              </a:srgbClr>
            </a:outerShdw>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7" name="TextBox 6"/>
          <p:cNvSpPr txBox="1"/>
          <p:nvPr/>
        </p:nvSpPr>
        <p:spPr>
          <a:xfrm>
            <a:off x="877668" y="881845"/>
            <a:ext cx="2245166" cy="1077218"/>
          </a:xfrm>
          <a:prstGeom prst="rect">
            <a:avLst/>
          </a:prstGeom>
          <a:noFill/>
        </p:spPr>
        <p:txBody>
          <a:bodyPr wrap="none">
            <a:spAutoFit/>
          </a:bodyPr>
          <a:lstStyle/>
          <a:p>
            <a:pPr>
              <a:defRPr/>
            </a:pPr>
            <a:r>
              <a:rPr lang="en-US" sz="1600" u="sng" dirty="0">
                <a:solidFill>
                  <a:srgbClr val="000000"/>
                </a:solidFill>
                <a:latin typeface="Arial" panose="020B0604020202020204" pitchFamily="34" charset="0"/>
                <a:cs typeface="Arial" panose="020B0604020202020204" pitchFamily="34" charset="0"/>
              </a:rPr>
              <a:t>Region I</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Baltimore, MD</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Boston, MA</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New York City, </a:t>
            </a:r>
            <a:r>
              <a:rPr lang="en-US" sz="1600" dirty="0" smtClean="0">
                <a:solidFill>
                  <a:srgbClr val="000000"/>
                </a:solidFill>
                <a:latin typeface="Arial" panose="020B0604020202020204" pitchFamily="34" charset="0"/>
                <a:cs typeface="Arial" panose="020B0604020202020204" pitchFamily="34" charset="0"/>
              </a:rPr>
              <a:t>NY</a:t>
            </a:r>
            <a:endParaRPr lang="en-US" sz="1600" dirty="0">
              <a:solidFill>
                <a:srgbClr val="000000"/>
              </a:solidFill>
              <a:latin typeface="Arial" panose="020B0604020202020204" pitchFamily="34" charset="0"/>
              <a:cs typeface="Arial" panose="020B0604020202020204" pitchFamily="34" charset="0"/>
            </a:endParaRPr>
          </a:p>
        </p:txBody>
      </p:sp>
      <p:sp>
        <p:nvSpPr>
          <p:cNvPr id="8" name="TextBox 7"/>
          <p:cNvSpPr txBox="1"/>
          <p:nvPr/>
        </p:nvSpPr>
        <p:spPr>
          <a:xfrm>
            <a:off x="3197555" y="881845"/>
            <a:ext cx="2228495" cy="2308324"/>
          </a:xfrm>
          <a:prstGeom prst="rect">
            <a:avLst/>
          </a:prstGeom>
          <a:noFill/>
        </p:spPr>
        <p:txBody>
          <a:bodyPr wrap="none">
            <a:spAutoFit/>
          </a:bodyPr>
          <a:lstStyle/>
          <a:p>
            <a:pPr>
              <a:defRPr/>
            </a:pPr>
            <a:r>
              <a:rPr lang="en-US" sz="1600" u="sng" dirty="0" smtClean="0">
                <a:solidFill>
                  <a:srgbClr val="000000"/>
                </a:solidFill>
                <a:latin typeface="Arial" panose="020B0604020202020204" pitchFamily="34" charset="0"/>
                <a:cs typeface="Arial" panose="020B0604020202020204" pitchFamily="34" charset="0"/>
              </a:rPr>
              <a:t>Region </a:t>
            </a:r>
            <a:r>
              <a:rPr lang="en-US" sz="1600" u="sng" dirty="0">
                <a:solidFill>
                  <a:srgbClr val="000000"/>
                </a:solidFill>
                <a:latin typeface="Arial" panose="020B0604020202020204" pitchFamily="34" charset="0"/>
                <a:cs typeface="Arial" panose="020B0604020202020204" pitchFamily="34" charset="0"/>
              </a:rPr>
              <a:t>II</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Chicago, IL</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Detroit, MI</a:t>
            </a:r>
          </a:p>
          <a:p>
            <a:pPr marL="396875" indent="-285750">
              <a:buFont typeface="Arial"/>
              <a:buChar char="•"/>
              <a:defRPr/>
            </a:pPr>
            <a:r>
              <a:rPr lang="en-US" sz="1600" dirty="0" smtClean="0">
                <a:solidFill>
                  <a:srgbClr val="000000"/>
                </a:solidFill>
                <a:latin typeface="Arial" panose="020B0604020202020204" pitchFamily="34" charset="0"/>
                <a:cs typeface="Arial" panose="020B0604020202020204" pitchFamily="34" charset="0"/>
              </a:rPr>
              <a:t>Milwaukee</a:t>
            </a:r>
            <a:r>
              <a:rPr lang="en-US" sz="1600" dirty="0">
                <a:solidFill>
                  <a:srgbClr val="000000"/>
                </a:solidFill>
                <a:latin typeface="Arial" panose="020B0604020202020204" pitchFamily="34" charset="0"/>
                <a:cs typeface="Arial" panose="020B0604020202020204" pitchFamily="34" charset="0"/>
              </a:rPr>
              <a:t>, </a:t>
            </a:r>
            <a:r>
              <a:rPr lang="en-US" sz="1600" dirty="0" smtClean="0">
                <a:solidFill>
                  <a:srgbClr val="000000"/>
                </a:solidFill>
                <a:latin typeface="Arial" panose="020B0604020202020204" pitchFamily="34" charset="0"/>
                <a:cs typeface="Arial" panose="020B0604020202020204" pitchFamily="34" charset="0"/>
              </a:rPr>
              <a:t>WI (</a:t>
            </a:r>
            <a:r>
              <a:rPr lang="en-US" sz="1600" dirty="0" smtClean="0">
                <a:solidFill>
                  <a:srgbClr val="FF0000"/>
                </a:solidFill>
                <a:latin typeface="Arial" panose="020B0604020202020204" pitchFamily="34" charset="0"/>
                <a:cs typeface="Arial" panose="020B0604020202020204" pitchFamily="34" charset="0"/>
              </a:rPr>
              <a:t>2</a:t>
            </a:r>
            <a:r>
              <a:rPr lang="en-US" sz="1600" dirty="0" smtClean="0">
                <a:solidFill>
                  <a:srgbClr val="000000"/>
                </a:solidFill>
                <a:latin typeface="Arial" panose="020B0604020202020204" pitchFamily="34" charset="0"/>
                <a:cs typeface="Arial" panose="020B0604020202020204" pitchFamily="34" charset="0"/>
              </a:rPr>
              <a:t>)</a:t>
            </a:r>
          </a:p>
          <a:p>
            <a:pPr marL="396875" indent="-285750">
              <a:buFont typeface="Arial"/>
              <a:buChar char="•"/>
              <a:defRPr/>
            </a:pPr>
            <a:r>
              <a:rPr lang="en-US" sz="1600" dirty="0" smtClean="0">
                <a:solidFill>
                  <a:srgbClr val="FF0000"/>
                </a:solidFill>
                <a:latin typeface="Arial" panose="020B0604020202020204" pitchFamily="34" charset="0"/>
                <a:cs typeface="Arial" panose="020B0604020202020204" pitchFamily="34" charset="0"/>
              </a:rPr>
              <a:t>Shell </a:t>
            </a:r>
            <a:r>
              <a:rPr lang="en-US" sz="1600" dirty="0">
                <a:solidFill>
                  <a:srgbClr val="FF0000"/>
                </a:solidFill>
                <a:latin typeface="Arial" panose="020B0604020202020204" pitchFamily="34" charset="0"/>
                <a:cs typeface="Arial" panose="020B0604020202020204" pitchFamily="34" charset="0"/>
              </a:rPr>
              <a:t>Lake, WI</a:t>
            </a:r>
          </a:p>
          <a:p>
            <a:pPr marL="396875" indent="-285750">
              <a:buFont typeface="Arial"/>
              <a:buChar char="•"/>
              <a:defRPr/>
            </a:pPr>
            <a:r>
              <a:rPr lang="en-US" sz="1600" dirty="0" smtClean="0">
                <a:solidFill>
                  <a:srgbClr val="000000"/>
                </a:solidFill>
                <a:latin typeface="Arial" panose="020B0604020202020204" pitchFamily="34" charset="0"/>
                <a:cs typeface="Arial" panose="020B0604020202020204" pitchFamily="34" charset="0"/>
              </a:rPr>
              <a:t>Minneapolis</a:t>
            </a:r>
            <a:r>
              <a:rPr lang="en-US" sz="1600" dirty="0">
                <a:solidFill>
                  <a:srgbClr val="000000"/>
                </a:solidFill>
                <a:latin typeface="Arial" panose="020B0604020202020204" pitchFamily="34" charset="0"/>
                <a:cs typeface="Arial" panose="020B0604020202020204" pitchFamily="34" charset="0"/>
              </a:rPr>
              <a:t>, </a:t>
            </a:r>
            <a:r>
              <a:rPr lang="en-US" sz="1600" dirty="0" smtClean="0">
                <a:solidFill>
                  <a:srgbClr val="000000"/>
                </a:solidFill>
                <a:latin typeface="Arial" panose="020B0604020202020204" pitchFamily="34" charset="0"/>
                <a:cs typeface="Arial" panose="020B0604020202020204" pitchFamily="34" charset="0"/>
              </a:rPr>
              <a:t>MN</a:t>
            </a:r>
          </a:p>
          <a:p>
            <a:pPr marL="396875" indent="-285750">
              <a:buFont typeface="Arial"/>
              <a:buChar char="•"/>
              <a:defRPr/>
            </a:pPr>
            <a:r>
              <a:rPr lang="en-US" sz="1600" dirty="0" smtClean="0">
                <a:solidFill>
                  <a:srgbClr val="FF0000"/>
                </a:solidFill>
                <a:latin typeface="Arial" panose="020B0604020202020204" pitchFamily="34" charset="0"/>
                <a:cs typeface="Arial" panose="020B0604020202020204" pitchFamily="34" charset="0"/>
              </a:rPr>
              <a:t>St. Paul, MN</a:t>
            </a:r>
          </a:p>
          <a:p>
            <a:pPr marL="396875" indent="-285750">
              <a:buFont typeface="Arial"/>
              <a:buChar char="•"/>
              <a:defRPr/>
            </a:pPr>
            <a:r>
              <a:rPr lang="en-US" sz="1600" dirty="0" smtClean="0">
                <a:solidFill>
                  <a:srgbClr val="FF0000"/>
                </a:solidFill>
                <a:latin typeface="Arial" panose="020B0604020202020204" pitchFamily="34" charset="0"/>
                <a:cs typeface="Arial" panose="020B0604020202020204" pitchFamily="34" charset="0"/>
              </a:rPr>
              <a:t>Sawyer, MN</a:t>
            </a:r>
          </a:p>
          <a:p>
            <a:pPr marL="396875" indent="-285750">
              <a:buFont typeface="Arial"/>
              <a:buChar char="•"/>
              <a:defRPr/>
            </a:pPr>
            <a:r>
              <a:rPr lang="en-US" sz="1600" dirty="0" smtClean="0">
                <a:solidFill>
                  <a:srgbClr val="FF0000"/>
                </a:solidFill>
                <a:latin typeface="Arial" panose="020B0604020202020204" pitchFamily="34" charset="0"/>
                <a:cs typeface="Arial" panose="020B0604020202020204" pitchFamily="34" charset="0"/>
              </a:rPr>
              <a:t>Kansas City, MO</a:t>
            </a:r>
            <a:endParaRPr lang="en-US" sz="1600" dirty="0">
              <a:solidFill>
                <a:srgbClr val="FF0000"/>
              </a:solidFill>
              <a:latin typeface="Arial" panose="020B0604020202020204" pitchFamily="34" charset="0"/>
              <a:cs typeface="Arial" panose="020B0604020202020204" pitchFamily="34" charset="0"/>
            </a:endParaRPr>
          </a:p>
        </p:txBody>
      </p:sp>
      <p:sp>
        <p:nvSpPr>
          <p:cNvPr id="9" name="TextBox 8"/>
          <p:cNvSpPr txBox="1"/>
          <p:nvPr/>
        </p:nvSpPr>
        <p:spPr>
          <a:xfrm>
            <a:off x="5288584" y="881844"/>
            <a:ext cx="1657826" cy="830997"/>
          </a:xfrm>
          <a:prstGeom prst="rect">
            <a:avLst/>
          </a:prstGeom>
          <a:noFill/>
        </p:spPr>
        <p:txBody>
          <a:bodyPr wrap="none">
            <a:spAutoFit/>
          </a:bodyPr>
          <a:lstStyle/>
          <a:p>
            <a:pPr>
              <a:defRPr/>
            </a:pPr>
            <a:r>
              <a:rPr lang="en-US" sz="1600" u="sng" dirty="0" smtClean="0">
                <a:solidFill>
                  <a:srgbClr val="000000"/>
                </a:solidFill>
                <a:latin typeface="Arial" panose="020B0604020202020204" pitchFamily="34" charset="0"/>
                <a:cs typeface="Arial" panose="020B0604020202020204" pitchFamily="34" charset="0"/>
              </a:rPr>
              <a:t>Region </a:t>
            </a:r>
            <a:r>
              <a:rPr lang="en-US" sz="1600" u="sng" dirty="0">
                <a:solidFill>
                  <a:srgbClr val="000000"/>
                </a:solidFill>
                <a:latin typeface="Arial" panose="020B0604020202020204" pitchFamily="34" charset="0"/>
                <a:cs typeface="Arial" panose="020B0604020202020204" pitchFamily="34" charset="0"/>
              </a:rPr>
              <a:t>III</a:t>
            </a:r>
          </a:p>
          <a:p>
            <a:pPr marL="396875" indent="-285750">
              <a:buFont typeface="Arial"/>
              <a:buChar char="•"/>
              <a:defRPr/>
            </a:pPr>
            <a:r>
              <a:rPr lang="en-US" sz="1600" dirty="0">
                <a:solidFill>
                  <a:srgbClr val="FF0000"/>
                </a:solidFill>
                <a:latin typeface="Arial" panose="020B0604020202020204" pitchFamily="34" charset="0"/>
                <a:cs typeface="Arial" panose="020B0604020202020204" pitchFamily="34" charset="0"/>
              </a:rPr>
              <a:t>Omaha, NE</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Pierre, </a:t>
            </a:r>
            <a:r>
              <a:rPr lang="en-US" sz="1600" dirty="0" smtClean="0">
                <a:solidFill>
                  <a:srgbClr val="000000"/>
                </a:solidFill>
                <a:latin typeface="Arial" panose="020B0604020202020204" pitchFamily="34" charset="0"/>
                <a:cs typeface="Arial" panose="020B0604020202020204" pitchFamily="34" charset="0"/>
              </a:rPr>
              <a:t>SD</a:t>
            </a:r>
            <a:endParaRPr lang="en-US" sz="1600" dirty="0">
              <a:solidFill>
                <a:srgbClr val="000000"/>
              </a:solidFill>
              <a:latin typeface="Arial" panose="020B0604020202020204" pitchFamily="34" charset="0"/>
              <a:cs typeface="Arial" panose="020B0604020202020204" pitchFamily="34" charset="0"/>
            </a:endParaRPr>
          </a:p>
        </p:txBody>
      </p:sp>
      <p:sp>
        <p:nvSpPr>
          <p:cNvPr id="14" name="TextBox 13"/>
          <p:cNvSpPr txBox="1"/>
          <p:nvPr/>
        </p:nvSpPr>
        <p:spPr>
          <a:xfrm>
            <a:off x="7414729" y="5670374"/>
            <a:ext cx="1657698" cy="584775"/>
          </a:xfrm>
          <a:prstGeom prst="rect">
            <a:avLst/>
          </a:prstGeom>
          <a:noFill/>
        </p:spPr>
        <p:txBody>
          <a:bodyPr wrap="none">
            <a:spAutoFit/>
          </a:bodyPr>
          <a:lstStyle/>
          <a:p>
            <a:pPr>
              <a:defRPr/>
            </a:pPr>
            <a:r>
              <a:rPr lang="en-US" sz="1600" u="sng" dirty="0" smtClean="0">
                <a:solidFill>
                  <a:srgbClr val="000000"/>
                </a:solidFill>
                <a:latin typeface="Arial" panose="020B0604020202020204" pitchFamily="34" charset="0"/>
                <a:cs typeface="Arial" panose="020B0604020202020204" pitchFamily="34" charset="0"/>
              </a:rPr>
              <a:t>Region </a:t>
            </a:r>
            <a:r>
              <a:rPr lang="en-US" sz="1600" u="sng" dirty="0">
                <a:solidFill>
                  <a:srgbClr val="000000"/>
                </a:solidFill>
                <a:latin typeface="Arial" panose="020B0604020202020204" pitchFamily="34" charset="0"/>
                <a:cs typeface="Arial" panose="020B0604020202020204" pitchFamily="34" charset="0"/>
              </a:rPr>
              <a:t>VIII</a:t>
            </a:r>
          </a:p>
          <a:p>
            <a:pPr marL="396875" indent="-285750">
              <a:buFont typeface="Arial"/>
              <a:buChar char="•"/>
              <a:defRPr/>
            </a:pPr>
            <a:r>
              <a:rPr lang="en-US" sz="1600" dirty="0">
                <a:solidFill>
                  <a:srgbClr val="000000"/>
                </a:solidFill>
                <a:latin typeface="Arial" panose="020B0604020202020204" pitchFamily="34" charset="0"/>
                <a:cs typeface="Arial" panose="020B0604020202020204" pitchFamily="34" charset="0"/>
              </a:rPr>
              <a:t>Denver, CO</a:t>
            </a:r>
          </a:p>
        </p:txBody>
      </p:sp>
      <p:sp>
        <p:nvSpPr>
          <p:cNvPr id="2" name="Freeform 1"/>
          <p:cNvSpPr/>
          <p:nvPr/>
        </p:nvSpPr>
        <p:spPr>
          <a:xfrm>
            <a:off x="3936494" y="4686408"/>
            <a:ext cx="785977" cy="661096"/>
          </a:xfrm>
          <a:custGeom>
            <a:avLst/>
            <a:gdLst>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62046 w 729205"/>
              <a:gd name="connsiteY24" fmla="*/ 614797 h 661096"/>
              <a:gd name="connsiteX25" fmla="*/ 138897 w 729205"/>
              <a:gd name="connsiteY25" fmla="*/ 232833 h 661096"/>
              <a:gd name="connsiteX26" fmla="*/ 138897 w 729205"/>
              <a:gd name="connsiteY26" fmla="*/ 232833 h 661096"/>
              <a:gd name="connsiteX27" fmla="*/ 138897 w 729205"/>
              <a:gd name="connsiteY27" fmla="*/ 232833 h 661096"/>
              <a:gd name="connsiteX28" fmla="*/ 46299 w 729205"/>
              <a:gd name="connsiteY28" fmla="*/ 186534 h 661096"/>
              <a:gd name="connsiteX29" fmla="*/ 0 w 729205"/>
              <a:gd name="connsiteY29" fmla="*/ 140235 h 661096"/>
              <a:gd name="connsiteX30" fmla="*/ 11575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62046 w 729205"/>
              <a:gd name="connsiteY24" fmla="*/ 614797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46299 w 729205"/>
              <a:gd name="connsiteY28" fmla="*/ 186534 h 661096"/>
              <a:gd name="connsiteX29" fmla="*/ 0 w 729205"/>
              <a:gd name="connsiteY29" fmla="*/ 140235 h 661096"/>
              <a:gd name="connsiteX30" fmla="*/ 11575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40910 w 729205"/>
              <a:gd name="connsiteY24" fmla="*/ 580073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46299 w 729205"/>
              <a:gd name="connsiteY28" fmla="*/ 186534 h 661096"/>
              <a:gd name="connsiteX29" fmla="*/ 0 w 729205"/>
              <a:gd name="connsiteY29" fmla="*/ 140235 h 661096"/>
              <a:gd name="connsiteX30" fmla="*/ 11575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46299 w 729205"/>
              <a:gd name="connsiteY28" fmla="*/ 186534 h 661096"/>
              <a:gd name="connsiteX29" fmla="*/ 0 w 729205"/>
              <a:gd name="connsiteY29" fmla="*/ 140235 h 661096"/>
              <a:gd name="connsiteX30" fmla="*/ 11575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46299 w 729205"/>
              <a:gd name="connsiteY28" fmla="*/ 186534 h 661096"/>
              <a:gd name="connsiteX29" fmla="*/ 0 w 729205"/>
              <a:gd name="connsiteY29" fmla="*/ 140235 h 661096"/>
              <a:gd name="connsiteX30" fmla="*/ 32711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46299 w 729205"/>
              <a:gd name="connsiteY28" fmla="*/ 186534 h 661096"/>
              <a:gd name="connsiteX29" fmla="*/ 0 w 729205"/>
              <a:gd name="connsiteY29" fmla="*/ 140235 h 661096"/>
              <a:gd name="connsiteX30" fmla="*/ 43279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88571 w 729205"/>
              <a:gd name="connsiteY28" fmla="*/ 186534 h 661096"/>
              <a:gd name="connsiteX29" fmla="*/ 0 w 729205"/>
              <a:gd name="connsiteY29" fmla="*/ 140235 h 661096"/>
              <a:gd name="connsiteX30" fmla="*/ 43279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88571 w 729205"/>
              <a:gd name="connsiteY28" fmla="*/ 186534 h 661096"/>
              <a:gd name="connsiteX29" fmla="*/ 0 w 729205"/>
              <a:gd name="connsiteY29" fmla="*/ 140235 h 661096"/>
              <a:gd name="connsiteX30" fmla="*/ 74984 w 729205"/>
              <a:gd name="connsiteY30" fmla="*/ 93936 h 661096"/>
              <a:gd name="connsiteX31" fmla="*/ 11575 w 729205"/>
              <a:gd name="connsiteY31" fmla="*/ 24488 h 661096"/>
              <a:gd name="connsiteX0" fmla="*/ 11575 w 729205"/>
              <a:gd name="connsiteY0" fmla="*/ 24488 h 661096"/>
              <a:gd name="connsiteX1" fmla="*/ 11575 w 729205"/>
              <a:gd name="connsiteY1" fmla="*/ 24488 h 661096"/>
              <a:gd name="connsiteX2" fmla="*/ 115747 w 729205"/>
              <a:gd name="connsiteY2" fmla="*/ 12914 h 661096"/>
              <a:gd name="connsiteX3" fmla="*/ 196770 w 729205"/>
              <a:gd name="connsiteY3" fmla="*/ 1339 h 661096"/>
              <a:gd name="connsiteX4" fmla="*/ 486137 w 729205"/>
              <a:gd name="connsiteY4" fmla="*/ 1339 h 661096"/>
              <a:gd name="connsiteX5" fmla="*/ 474562 w 729205"/>
              <a:gd name="connsiteY5" fmla="*/ 1339 h 661096"/>
              <a:gd name="connsiteX6" fmla="*/ 486137 w 729205"/>
              <a:gd name="connsiteY6" fmla="*/ 140235 h 661096"/>
              <a:gd name="connsiteX7" fmla="*/ 520861 w 729205"/>
              <a:gd name="connsiteY7" fmla="*/ 151810 h 661096"/>
              <a:gd name="connsiteX8" fmla="*/ 567160 w 729205"/>
              <a:gd name="connsiteY8" fmla="*/ 209683 h 661096"/>
              <a:gd name="connsiteX9" fmla="*/ 567160 w 729205"/>
              <a:gd name="connsiteY9" fmla="*/ 290706 h 661096"/>
              <a:gd name="connsiteX10" fmla="*/ 474562 w 729205"/>
              <a:gd name="connsiteY10" fmla="*/ 12914 h 661096"/>
              <a:gd name="connsiteX11" fmla="*/ 509286 w 729205"/>
              <a:gd name="connsiteY11" fmla="*/ 209683 h 661096"/>
              <a:gd name="connsiteX12" fmla="*/ 555585 w 729205"/>
              <a:gd name="connsiteY12" fmla="*/ 267557 h 661096"/>
              <a:gd name="connsiteX13" fmla="*/ 578735 w 729205"/>
              <a:gd name="connsiteY13" fmla="*/ 290706 h 661096"/>
              <a:gd name="connsiteX14" fmla="*/ 613459 w 729205"/>
              <a:gd name="connsiteY14" fmla="*/ 394878 h 661096"/>
              <a:gd name="connsiteX15" fmla="*/ 648183 w 729205"/>
              <a:gd name="connsiteY15" fmla="*/ 452751 h 661096"/>
              <a:gd name="connsiteX16" fmla="*/ 682907 w 729205"/>
              <a:gd name="connsiteY16" fmla="*/ 464326 h 661096"/>
              <a:gd name="connsiteX17" fmla="*/ 729205 w 729205"/>
              <a:gd name="connsiteY17" fmla="*/ 487476 h 661096"/>
              <a:gd name="connsiteX18" fmla="*/ 671332 w 729205"/>
              <a:gd name="connsiteY18" fmla="*/ 661096 h 661096"/>
              <a:gd name="connsiteX19" fmla="*/ 636608 w 729205"/>
              <a:gd name="connsiteY19" fmla="*/ 603222 h 661096"/>
              <a:gd name="connsiteX20" fmla="*/ 636608 w 729205"/>
              <a:gd name="connsiteY20" fmla="*/ 603222 h 661096"/>
              <a:gd name="connsiteX21" fmla="*/ 358816 w 729205"/>
              <a:gd name="connsiteY21" fmla="*/ 591648 h 661096"/>
              <a:gd name="connsiteX22" fmla="*/ 231494 w 729205"/>
              <a:gd name="connsiteY22" fmla="*/ 614797 h 661096"/>
              <a:gd name="connsiteX23" fmla="*/ 162046 w 729205"/>
              <a:gd name="connsiteY23" fmla="*/ 614797 h 661096"/>
              <a:gd name="connsiteX24" fmla="*/ 119773 w 729205"/>
              <a:gd name="connsiteY24" fmla="*/ 522200 h 661096"/>
              <a:gd name="connsiteX25" fmla="*/ 138897 w 729205"/>
              <a:gd name="connsiteY25" fmla="*/ 232833 h 661096"/>
              <a:gd name="connsiteX26" fmla="*/ 138897 w 729205"/>
              <a:gd name="connsiteY26" fmla="*/ 232833 h 661096"/>
              <a:gd name="connsiteX27" fmla="*/ 107192 w 729205"/>
              <a:gd name="connsiteY27" fmla="*/ 255982 h 661096"/>
              <a:gd name="connsiteX28" fmla="*/ 88571 w 729205"/>
              <a:gd name="connsiteY28" fmla="*/ 186534 h 661096"/>
              <a:gd name="connsiteX29" fmla="*/ 0 w 729205"/>
              <a:gd name="connsiteY29" fmla="*/ 140235 h 661096"/>
              <a:gd name="connsiteX30" fmla="*/ 127825 w 729205"/>
              <a:gd name="connsiteY30" fmla="*/ 105511 h 661096"/>
              <a:gd name="connsiteX31" fmla="*/ 11575 w 729205"/>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67160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03222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116250 w 717630"/>
              <a:gd name="connsiteY30" fmla="*/ 105511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67160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03222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73977 w 717630"/>
              <a:gd name="connsiteY30" fmla="*/ 82361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67160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03222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52841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67160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52841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52841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01884 w 717630"/>
              <a:gd name="connsiteY14" fmla="*/ 394878 h 661096"/>
              <a:gd name="connsiteX15" fmla="*/ 636608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01884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50471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01884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23021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55982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23021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95617 w 717630"/>
              <a:gd name="connsiteY27" fmla="*/ 290706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497711 w 717630"/>
              <a:gd name="connsiteY11" fmla="*/ 209683 h 661096"/>
              <a:gd name="connsiteX12" fmla="*/ 544010 w 717630"/>
              <a:gd name="connsiteY12" fmla="*/ 267557 h 661096"/>
              <a:gd name="connsiteX13" fmla="*/ 588296 w 717630"/>
              <a:gd name="connsiteY13" fmla="*/ 290706 h 661096"/>
              <a:gd name="connsiteX14" fmla="*/ 623021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116753 w 717630"/>
              <a:gd name="connsiteY27" fmla="*/ 325430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508279 w 717630"/>
              <a:gd name="connsiteY11" fmla="*/ 209683 h 661096"/>
              <a:gd name="connsiteX12" fmla="*/ 544010 w 717630"/>
              <a:gd name="connsiteY12" fmla="*/ 267557 h 661096"/>
              <a:gd name="connsiteX13" fmla="*/ 588296 w 717630"/>
              <a:gd name="connsiteY13" fmla="*/ 290706 h 661096"/>
              <a:gd name="connsiteX14" fmla="*/ 623021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116753 w 717630"/>
              <a:gd name="connsiteY27" fmla="*/ 325430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 name="connsiteX0" fmla="*/ 0 w 717630"/>
              <a:gd name="connsiteY0" fmla="*/ 24488 h 661096"/>
              <a:gd name="connsiteX1" fmla="*/ 0 w 717630"/>
              <a:gd name="connsiteY1" fmla="*/ 24488 h 661096"/>
              <a:gd name="connsiteX2" fmla="*/ 104172 w 717630"/>
              <a:gd name="connsiteY2" fmla="*/ 12914 h 661096"/>
              <a:gd name="connsiteX3" fmla="*/ 185195 w 717630"/>
              <a:gd name="connsiteY3" fmla="*/ 1339 h 661096"/>
              <a:gd name="connsiteX4" fmla="*/ 474562 w 717630"/>
              <a:gd name="connsiteY4" fmla="*/ 1339 h 661096"/>
              <a:gd name="connsiteX5" fmla="*/ 462987 w 717630"/>
              <a:gd name="connsiteY5" fmla="*/ 1339 h 661096"/>
              <a:gd name="connsiteX6" fmla="*/ 474562 w 717630"/>
              <a:gd name="connsiteY6" fmla="*/ 140235 h 661096"/>
              <a:gd name="connsiteX7" fmla="*/ 509286 w 717630"/>
              <a:gd name="connsiteY7" fmla="*/ 151810 h 661096"/>
              <a:gd name="connsiteX8" fmla="*/ 555585 w 717630"/>
              <a:gd name="connsiteY8" fmla="*/ 209683 h 661096"/>
              <a:gd name="connsiteX9" fmla="*/ 555585 w 717630"/>
              <a:gd name="connsiteY9" fmla="*/ 290706 h 661096"/>
              <a:gd name="connsiteX10" fmla="*/ 462987 w 717630"/>
              <a:gd name="connsiteY10" fmla="*/ 12914 h 661096"/>
              <a:gd name="connsiteX11" fmla="*/ 518847 w 717630"/>
              <a:gd name="connsiteY11" fmla="*/ 209683 h 661096"/>
              <a:gd name="connsiteX12" fmla="*/ 544010 w 717630"/>
              <a:gd name="connsiteY12" fmla="*/ 267557 h 661096"/>
              <a:gd name="connsiteX13" fmla="*/ 588296 w 717630"/>
              <a:gd name="connsiteY13" fmla="*/ 290706 h 661096"/>
              <a:gd name="connsiteX14" fmla="*/ 623021 w 717630"/>
              <a:gd name="connsiteY14" fmla="*/ 394878 h 661096"/>
              <a:gd name="connsiteX15" fmla="*/ 657745 w 717630"/>
              <a:gd name="connsiteY15" fmla="*/ 452751 h 661096"/>
              <a:gd name="connsiteX16" fmla="*/ 671332 w 717630"/>
              <a:gd name="connsiteY16" fmla="*/ 464326 h 661096"/>
              <a:gd name="connsiteX17" fmla="*/ 717630 w 717630"/>
              <a:gd name="connsiteY17" fmla="*/ 487476 h 661096"/>
              <a:gd name="connsiteX18" fmla="*/ 659757 w 717630"/>
              <a:gd name="connsiteY18" fmla="*/ 661096 h 661096"/>
              <a:gd name="connsiteX19" fmla="*/ 625033 w 717630"/>
              <a:gd name="connsiteY19" fmla="*/ 603222 h 661096"/>
              <a:gd name="connsiteX20" fmla="*/ 625033 w 717630"/>
              <a:gd name="connsiteY20" fmla="*/ 637946 h 661096"/>
              <a:gd name="connsiteX21" fmla="*/ 347241 w 717630"/>
              <a:gd name="connsiteY21" fmla="*/ 591648 h 661096"/>
              <a:gd name="connsiteX22" fmla="*/ 219919 w 717630"/>
              <a:gd name="connsiteY22" fmla="*/ 614797 h 661096"/>
              <a:gd name="connsiteX23" fmla="*/ 129335 w 717630"/>
              <a:gd name="connsiteY23" fmla="*/ 614797 h 661096"/>
              <a:gd name="connsiteX24" fmla="*/ 108198 w 717630"/>
              <a:gd name="connsiteY24" fmla="*/ 522200 h 661096"/>
              <a:gd name="connsiteX25" fmla="*/ 127322 w 717630"/>
              <a:gd name="connsiteY25" fmla="*/ 232833 h 661096"/>
              <a:gd name="connsiteX26" fmla="*/ 127322 w 717630"/>
              <a:gd name="connsiteY26" fmla="*/ 232833 h 661096"/>
              <a:gd name="connsiteX27" fmla="*/ 116753 w 717630"/>
              <a:gd name="connsiteY27" fmla="*/ 325430 h 661096"/>
              <a:gd name="connsiteX28" fmla="*/ 76996 w 717630"/>
              <a:gd name="connsiteY28" fmla="*/ 186534 h 661096"/>
              <a:gd name="connsiteX29" fmla="*/ 51834 w 717630"/>
              <a:gd name="connsiteY29" fmla="*/ 151809 h 661096"/>
              <a:gd name="connsiteX30" fmla="*/ 42273 w 717630"/>
              <a:gd name="connsiteY30" fmla="*/ 93935 h 661096"/>
              <a:gd name="connsiteX31" fmla="*/ 0 w 717630"/>
              <a:gd name="connsiteY31" fmla="*/ 24488 h 6610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Lst>
            <a:rect l="l" t="t" r="r" b="b"/>
            <a:pathLst>
              <a:path w="717630" h="661096">
                <a:moveTo>
                  <a:pt x="0" y="24488"/>
                </a:moveTo>
                <a:lnTo>
                  <a:pt x="0" y="24488"/>
                </a:lnTo>
                <a:lnTo>
                  <a:pt x="104172" y="12914"/>
                </a:lnTo>
                <a:cubicBezTo>
                  <a:pt x="131243" y="9530"/>
                  <a:pt x="157926" y="2191"/>
                  <a:pt x="185195" y="1339"/>
                </a:cubicBezTo>
                <a:cubicBezTo>
                  <a:pt x="281604" y="-1674"/>
                  <a:pt x="378106" y="1339"/>
                  <a:pt x="474562" y="1339"/>
                </a:cubicBezTo>
                <a:lnTo>
                  <a:pt x="462987" y="1339"/>
                </a:lnTo>
                <a:cubicBezTo>
                  <a:pt x="466845" y="47638"/>
                  <a:pt x="460899" y="95830"/>
                  <a:pt x="474562" y="140235"/>
                </a:cubicBezTo>
                <a:cubicBezTo>
                  <a:pt x="478150" y="151896"/>
                  <a:pt x="498824" y="145533"/>
                  <a:pt x="509286" y="151810"/>
                </a:cubicBezTo>
                <a:cubicBezTo>
                  <a:pt x="521052" y="158869"/>
                  <a:pt x="553434" y="198928"/>
                  <a:pt x="555585" y="209683"/>
                </a:cubicBezTo>
                <a:cubicBezTo>
                  <a:pt x="560882" y="236166"/>
                  <a:pt x="555585" y="263698"/>
                  <a:pt x="555585" y="290706"/>
                </a:cubicBezTo>
                <a:lnTo>
                  <a:pt x="462987" y="12914"/>
                </a:lnTo>
                <a:cubicBezTo>
                  <a:pt x="465053" y="31506"/>
                  <a:pt x="499083" y="189919"/>
                  <a:pt x="518847" y="209683"/>
                </a:cubicBezTo>
                <a:cubicBezTo>
                  <a:pt x="574747" y="265583"/>
                  <a:pt x="532435" y="254053"/>
                  <a:pt x="544010" y="267557"/>
                </a:cubicBezTo>
                <a:cubicBezTo>
                  <a:pt x="555585" y="281061"/>
                  <a:pt x="580579" y="282990"/>
                  <a:pt x="588296" y="290706"/>
                </a:cubicBezTo>
                <a:cubicBezTo>
                  <a:pt x="592825" y="325430"/>
                  <a:pt x="611446" y="367871"/>
                  <a:pt x="623021" y="394878"/>
                </a:cubicBezTo>
                <a:cubicBezTo>
                  <a:pt x="634596" y="421885"/>
                  <a:pt x="649693" y="441176"/>
                  <a:pt x="657745" y="452751"/>
                </a:cubicBezTo>
                <a:cubicBezTo>
                  <a:pt x="665797" y="464326"/>
                  <a:pt x="659757" y="460468"/>
                  <a:pt x="671332" y="464326"/>
                </a:cubicBezTo>
                <a:cubicBezTo>
                  <a:pt x="699937" y="492932"/>
                  <a:pt x="683568" y="487476"/>
                  <a:pt x="717630" y="487476"/>
                </a:cubicBezTo>
                <a:lnTo>
                  <a:pt x="659757" y="661096"/>
                </a:lnTo>
                <a:cubicBezTo>
                  <a:pt x="648182" y="641805"/>
                  <a:pt x="630820" y="607080"/>
                  <a:pt x="625033" y="603222"/>
                </a:cubicBezTo>
                <a:cubicBezTo>
                  <a:pt x="619246" y="599364"/>
                  <a:pt x="625033" y="626371"/>
                  <a:pt x="625033" y="637946"/>
                </a:cubicBezTo>
                <a:cubicBezTo>
                  <a:pt x="532436" y="634088"/>
                  <a:pt x="414760" y="595506"/>
                  <a:pt x="347241" y="591648"/>
                </a:cubicBezTo>
                <a:cubicBezTo>
                  <a:pt x="279722" y="587790"/>
                  <a:pt x="256237" y="610939"/>
                  <a:pt x="219919" y="614797"/>
                </a:cubicBezTo>
                <a:cubicBezTo>
                  <a:pt x="183601" y="618655"/>
                  <a:pt x="147955" y="630230"/>
                  <a:pt x="129335" y="614797"/>
                </a:cubicBezTo>
                <a:cubicBezTo>
                  <a:pt x="110715" y="599364"/>
                  <a:pt x="108533" y="585861"/>
                  <a:pt x="108198" y="522200"/>
                </a:cubicBezTo>
                <a:cubicBezTo>
                  <a:pt x="107863" y="458539"/>
                  <a:pt x="124135" y="281061"/>
                  <a:pt x="127322" y="232833"/>
                </a:cubicBezTo>
                <a:lnTo>
                  <a:pt x="127322" y="232833"/>
                </a:lnTo>
                <a:cubicBezTo>
                  <a:pt x="125561" y="248266"/>
                  <a:pt x="125141" y="333146"/>
                  <a:pt x="116753" y="325430"/>
                </a:cubicBezTo>
                <a:cubicBezTo>
                  <a:pt x="108365" y="317714"/>
                  <a:pt x="87816" y="215471"/>
                  <a:pt x="76996" y="186534"/>
                </a:cubicBezTo>
                <a:cubicBezTo>
                  <a:pt x="66176" y="157597"/>
                  <a:pt x="51834" y="151809"/>
                  <a:pt x="51834" y="151809"/>
                </a:cubicBezTo>
                <a:cubicBezTo>
                  <a:pt x="55692" y="136376"/>
                  <a:pt x="36007" y="108557"/>
                  <a:pt x="42273" y="93935"/>
                </a:cubicBezTo>
                <a:cubicBezTo>
                  <a:pt x="67562" y="34927"/>
                  <a:pt x="23149" y="78967"/>
                  <a:pt x="0" y="24488"/>
                </a:cubicBezTo>
                <a:close/>
              </a:path>
            </a:pathLst>
          </a:custGeom>
          <a:solidFill>
            <a:schemeClr val="accent4">
              <a:lumMod val="75000"/>
            </a:schemeClr>
          </a:solidFill>
        </p:spPr>
        <p:style>
          <a:lnRef idx="0">
            <a:schemeClr val="accent4"/>
          </a:lnRef>
          <a:fillRef idx="3">
            <a:schemeClr val="accent4"/>
          </a:fillRef>
          <a:effectRef idx="3">
            <a:schemeClr val="accent4"/>
          </a:effectRef>
          <a:fontRef idx="minor">
            <a:schemeClr val="lt1"/>
          </a:fontRef>
        </p:style>
        <p:txBody>
          <a:bodyPr rtlCol="0" anchor="ctr"/>
          <a:lstStyle/>
          <a:p>
            <a:pPr algn="ctr"/>
            <a:r>
              <a:rPr lang="en-US" sz="1000" dirty="0" smtClean="0"/>
              <a:t>MO</a:t>
            </a:r>
            <a:endParaRPr lang="en-US" sz="1000" dirty="0"/>
          </a:p>
        </p:txBody>
      </p:sp>
    </p:spTree>
    <p:extLst>
      <p:ext uri="{BB962C8B-B14F-4D97-AF65-F5344CB8AC3E}">
        <p14:creationId xmlns:p14="http://schemas.microsoft.com/office/powerpoint/2010/main" val="136124962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838200" y="697230"/>
            <a:ext cx="10515600" cy="993458"/>
          </a:xfrm>
        </p:spPr>
        <p:txBody>
          <a:bodyPr>
            <a:normAutofit/>
          </a:bodyPr>
          <a:lstStyle/>
          <a:p>
            <a:r>
              <a:rPr lang="en-US" dirty="0" smtClean="0">
                <a:latin typeface="Palatino Linotype" panose="02040502050505030304" pitchFamily="18" charset="0"/>
              </a:rPr>
              <a:t>Technical Assistance and Research Center</a:t>
            </a:r>
            <a:endParaRPr lang="en-US" dirty="0">
              <a:latin typeface="Palatino Linotype" panose="02040502050505030304" pitchFamily="18" charset="0"/>
            </a:endParaRPr>
          </a:p>
        </p:txBody>
      </p:sp>
      <p:sp>
        <p:nvSpPr>
          <p:cNvPr id="5" name="Content Placeholder 4"/>
          <p:cNvSpPr>
            <a:spLocks noGrp="1"/>
          </p:cNvSpPr>
          <p:nvPr>
            <p:ph idx="1"/>
          </p:nvPr>
        </p:nvSpPr>
        <p:spPr/>
        <p:txBody>
          <a:bodyPr>
            <a:normAutofit fontScale="92500"/>
          </a:bodyPr>
          <a:lstStyle/>
          <a:p>
            <a:pPr>
              <a:lnSpc>
                <a:spcPct val="110000"/>
              </a:lnSpc>
            </a:pPr>
            <a:r>
              <a:rPr lang="en-US" sz="3400" dirty="0" smtClean="0">
                <a:latin typeface="Palatino Linotype" panose="02040502050505030304" pitchFamily="18" charset="0"/>
              </a:rPr>
              <a:t>In partnership with 2 UIHPs, NCUIH developing urban Indian youth suicide and substance misuse program</a:t>
            </a:r>
          </a:p>
          <a:p>
            <a:pPr>
              <a:lnSpc>
                <a:spcPct val="110000"/>
              </a:lnSpc>
            </a:pPr>
            <a:r>
              <a:rPr lang="en-US" sz="3400" dirty="0" smtClean="0">
                <a:latin typeface="Palatino Linotype" panose="02040502050505030304" pitchFamily="18" charset="0"/>
              </a:rPr>
              <a:t>Just launched the first ever urban Indian youth council! Tell your urban youth (18-24) to apply!</a:t>
            </a:r>
          </a:p>
          <a:p>
            <a:pPr>
              <a:lnSpc>
                <a:spcPct val="110000"/>
              </a:lnSpc>
            </a:pPr>
            <a:r>
              <a:rPr lang="en-US" sz="3400" dirty="0" smtClean="0">
                <a:latin typeface="Palatino Linotype" panose="02040502050505030304" pitchFamily="18" charset="0"/>
              </a:rPr>
              <a:t>NCLUDE Project: finalized report on the implementation of the “Native Communities Living United for Disability Equality (NCLUDE)” assessment in urban areas</a:t>
            </a:r>
          </a:p>
          <a:p>
            <a:pPr>
              <a:lnSpc>
                <a:spcPct val="110000"/>
              </a:lnSpc>
            </a:pPr>
            <a:endParaRPr lang="en-US" sz="3400" dirty="0"/>
          </a:p>
        </p:txBody>
      </p:sp>
    </p:spTree>
    <p:extLst>
      <p:ext uri="{BB962C8B-B14F-4D97-AF65-F5344CB8AC3E}">
        <p14:creationId xmlns:p14="http://schemas.microsoft.com/office/powerpoint/2010/main" val="300179029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9000" b="-19000"/>
          </a:stretch>
        </a:blipFill>
        <a:effectLst/>
      </p:bgPr>
    </p:bg>
    <p:spTree>
      <p:nvGrpSpPr>
        <p:cNvPr id="1" name=""/>
        <p:cNvGrpSpPr/>
        <p:nvPr/>
      </p:nvGrpSpPr>
      <p:grpSpPr>
        <a:xfrm>
          <a:off x="0" y="0"/>
          <a:ext cx="0" cy="0"/>
          <a:chOff x="0" y="0"/>
          <a:chExt cx="0" cy="0"/>
        </a:xfrm>
      </p:grpSpPr>
      <p:sp>
        <p:nvSpPr>
          <p:cNvPr id="4" name="Title 3"/>
          <p:cNvSpPr>
            <a:spLocks noGrp="1"/>
          </p:cNvSpPr>
          <p:nvPr>
            <p:ph type="title"/>
          </p:nvPr>
        </p:nvSpPr>
        <p:spPr>
          <a:xfrm>
            <a:off x="838200" y="708660"/>
            <a:ext cx="10515600" cy="982028"/>
          </a:xfrm>
        </p:spPr>
        <p:txBody>
          <a:bodyPr/>
          <a:lstStyle/>
          <a:p>
            <a:pPr algn="ctr"/>
            <a:r>
              <a:rPr lang="en-US" dirty="0" smtClean="0"/>
              <a:t>Webinars</a:t>
            </a:r>
            <a:endParaRPr lang="en-US" dirty="0"/>
          </a:p>
        </p:txBody>
      </p:sp>
      <p:sp>
        <p:nvSpPr>
          <p:cNvPr id="5" name="Content Placeholder 4"/>
          <p:cNvSpPr>
            <a:spLocks noGrp="1"/>
          </p:cNvSpPr>
          <p:nvPr>
            <p:ph idx="1"/>
          </p:nvPr>
        </p:nvSpPr>
        <p:spPr/>
        <p:txBody>
          <a:bodyPr/>
          <a:lstStyle/>
          <a:p>
            <a:r>
              <a:rPr lang="en-US" dirty="0"/>
              <a:t>Recently hosted a webinar on Trauma 101 for Community Health Representatives</a:t>
            </a:r>
          </a:p>
          <a:p>
            <a:r>
              <a:rPr lang="en-US" dirty="0"/>
              <a:t>Monthly Executive Director Community of Learning</a:t>
            </a:r>
          </a:p>
          <a:p>
            <a:r>
              <a:rPr lang="en-US" dirty="0"/>
              <a:t>Behavioral Health Community of Learning- Grant writing series covered logic models, needs statements, and evaluation sections</a:t>
            </a:r>
          </a:p>
        </p:txBody>
      </p:sp>
    </p:spTree>
    <p:extLst>
      <p:ext uri="{BB962C8B-B14F-4D97-AF65-F5344CB8AC3E}">
        <p14:creationId xmlns:p14="http://schemas.microsoft.com/office/powerpoint/2010/main" val="110625516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15000" b="-15000"/>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85003" y="0"/>
            <a:ext cx="11221994" cy="1628775"/>
          </a:xfrm>
        </p:spPr>
        <p:txBody>
          <a:bodyPr>
            <a:normAutofit/>
          </a:bodyPr>
          <a:lstStyle/>
          <a:p>
            <a:pPr lvl="1" algn="ctr" rtl="0">
              <a:lnSpc>
                <a:spcPct val="90000"/>
              </a:lnSpc>
              <a:spcBef>
                <a:spcPct val="0"/>
              </a:spcBef>
            </a:pPr>
            <a:r>
              <a:rPr lang="en-US" sz="3800" b="1" dirty="0" smtClean="0">
                <a:solidFill>
                  <a:schemeClr val="accent1">
                    <a:lumMod val="50000"/>
                  </a:schemeClr>
                </a:solidFill>
                <a:latin typeface="Palatino Linotype (Body)"/>
              </a:rPr>
              <a:t>National Tribal Members Services – CY 2017:</a:t>
            </a:r>
            <a:r>
              <a:rPr lang="en-US" b="1" dirty="0" smtClean="0">
                <a:solidFill>
                  <a:srgbClr val="FF0000"/>
                </a:solidFill>
                <a:latin typeface="Palatino Linotype (Body)"/>
              </a:rPr>
              <a:t/>
            </a:r>
            <a:br>
              <a:rPr lang="en-US" b="1" dirty="0" smtClean="0">
                <a:solidFill>
                  <a:srgbClr val="FF0000"/>
                </a:solidFill>
                <a:latin typeface="Palatino Linotype (Body)"/>
              </a:rPr>
            </a:br>
            <a:r>
              <a:rPr lang="en-US" sz="2400" i="1" dirty="0" smtClean="0">
                <a:latin typeface="Palatino Linotype (Body)"/>
              </a:rPr>
              <a:t>Top 30 Tribal Members Receiving Visits through Urban Indian Health Programs</a:t>
            </a:r>
            <a:br>
              <a:rPr lang="en-US" sz="2400" i="1" dirty="0" smtClean="0">
                <a:latin typeface="Palatino Linotype (Body)"/>
              </a:rPr>
            </a:br>
            <a:endParaRPr lang="en-US" sz="2400" dirty="0">
              <a:latin typeface="Palatino Linotype (Body)"/>
            </a:endParaRPr>
          </a:p>
        </p:txBody>
      </p:sp>
      <p:sp>
        <p:nvSpPr>
          <p:cNvPr id="5" name="Rectangle 4"/>
          <p:cNvSpPr/>
          <p:nvPr/>
        </p:nvSpPr>
        <p:spPr>
          <a:xfrm>
            <a:off x="1844761" y="6396335"/>
            <a:ext cx="8502478" cy="461665"/>
          </a:xfrm>
          <a:prstGeom prst="rect">
            <a:avLst/>
          </a:prstGeom>
        </p:spPr>
        <p:txBody>
          <a:bodyPr wrap="square">
            <a:spAutoFit/>
          </a:bodyPr>
          <a:lstStyle/>
          <a:p>
            <a:pPr lvl="1" algn="ctr"/>
            <a:r>
              <a:rPr lang="en-US" sz="2400" b="1" i="1" dirty="0">
                <a:solidFill>
                  <a:srgbClr val="ED7D31">
                    <a:lumMod val="50000"/>
                  </a:srgbClr>
                </a:solidFill>
              </a:rPr>
              <a:t>NOTE:  the NIAAA program data is NOT included in </a:t>
            </a:r>
            <a:r>
              <a:rPr lang="en-US" sz="2400" b="1" i="1" dirty="0" smtClean="0">
                <a:solidFill>
                  <a:srgbClr val="ED7D31">
                    <a:lumMod val="50000"/>
                  </a:srgbClr>
                </a:solidFill>
              </a:rPr>
              <a:t>CY17 </a:t>
            </a:r>
            <a:r>
              <a:rPr lang="en-US" sz="2400" b="1" i="1" dirty="0">
                <a:solidFill>
                  <a:srgbClr val="ED7D31">
                    <a:lumMod val="50000"/>
                  </a:srgbClr>
                </a:solidFill>
              </a:rPr>
              <a:t>Data</a:t>
            </a:r>
            <a:endParaRPr lang="en-US" sz="2400" b="1" dirty="0">
              <a:solidFill>
                <a:srgbClr val="ED7D31">
                  <a:lumMod val="50000"/>
                </a:srgbClr>
              </a:solidFill>
            </a:endParaRPr>
          </a:p>
        </p:txBody>
      </p:sp>
      <p:graphicFrame>
        <p:nvGraphicFramePr>
          <p:cNvPr id="8" name="Content Placeholder 7"/>
          <p:cNvGraphicFramePr>
            <a:graphicFrameLocks noGrp="1"/>
          </p:cNvGraphicFramePr>
          <p:nvPr>
            <p:ph idx="1"/>
            <p:extLst>
              <p:ext uri="{D42A27DB-BD31-4B8C-83A1-F6EECF244321}">
                <p14:modId xmlns:p14="http://schemas.microsoft.com/office/powerpoint/2010/main" val="2661467447"/>
              </p:ext>
            </p:extLst>
          </p:nvPr>
        </p:nvGraphicFramePr>
        <p:xfrm>
          <a:off x="838200" y="1175657"/>
          <a:ext cx="10515600" cy="5220678"/>
        </p:xfrm>
        <a:graphic>
          <a:graphicData uri="http://schemas.openxmlformats.org/drawingml/2006/chart">
            <c:chart xmlns:c="http://schemas.openxmlformats.org/drawingml/2006/chart" xmlns:r="http://schemas.openxmlformats.org/officeDocument/2006/relationships" r:id="rId4"/>
          </a:graphicData>
        </a:graphic>
      </p:graphicFrame>
    </p:spTree>
    <p:extLst>
      <p:ext uri="{BB962C8B-B14F-4D97-AF65-F5344CB8AC3E}">
        <p14:creationId xmlns:p14="http://schemas.microsoft.com/office/powerpoint/2010/main" val="149908693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25714"/>
            <a:ext cx="10515600" cy="964974"/>
          </a:xfrm>
        </p:spPr>
        <p:txBody>
          <a:bodyPr/>
          <a:lstStyle/>
          <a:p>
            <a:pPr algn="ctr"/>
            <a:r>
              <a:rPr lang="en-US" dirty="0" smtClean="0"/>
              <a:t>2018 NCUIH Conference</a:t>
            </a:r>
            <a:endParaRPr lang="en-US" dirty="0"/>
          </a:p>
        </p:txBody>
      </p:sp>
      <p:sp>
        <p:nvSpPr>
          <p:cNvPr id="3" name="Content Placeholder 2"/>
          <p:cNvSpPr>
            <a:spLocks noGrp="1"/>
          </p:cNvSpPr>
          <p:nvPr>
            <p:ph idx="1"/>
          </p:nvPr>
        </p:nvSpPr>
        <p:spPr/>
        <p:txBody>
          <a:bodyPr/>
          <a:lstStyle/>
          <a:p>
            <a:r>
              <a:rPr lang="en-US" dirty="0" smtClean="0"/>
              <a:t>Celebrating 20 years</a:t>
            </a:r>
          </a:p>
          <a:p>
            <a:r>
              <a:rPr lang="en-US" dirty="0" smtClean="0"/>
              <a:t>June 25-29, 2018 in Pentagon City, VA</a:t>
            </a:r>
          </a:p>
          <a:p>
            <a:r>
              <a:rPr lang="en-US" sz="2800" dirty="0" smtClean="0"/>
              <a:t>Accreditation training at the pre-conference training</a:t>
            </a:r>
          </a:p>
          <a:p>
            <a:r>
              <a:rPr lang="en-US" dirty="0" smtClean="0"/>
              <a:t>Listening sessions on urban Indian health issues</a:t>
            </a:r>
          </a:p>
          <a:p>
            <a:r>
              <a:rPr lang="en-US" dirty="0" smtClean="0"/>
              <a:t>Sessions and Listening sessions on urban Indian health</a:t>
            </a:r>
          </a:p>
          <a:p>
            <a:r>
              <a:rPr lang="en-US" dirty="0" smtClean="0"/>
              <a:t>Gala- Urban Leadership Awards</a:t>
            </a:r>
          </a:p>
          <a:p>
            <a:r>
              <a:rPr lang="en-US" dirty="0" smtClean="0"/>
              <a:t>To register, please go to </a:t>
            </a:r>
            <a:r>
              <a:rPr lang="en-US" dirty="0" smtClean="0">
                <a:hlinkClick r:id="rId2"/>
              </a:rPr>
              <a:t>www.ncuih.org</a:t>
            </a:r>
            <a:endParaRPr lang="en-US" dirty="0" smtClean="0"/>
          </a:p>
          <a:p>
            <a:endParaRPr lang="en-US" dirty="0" smtClean="0"/>
          </a:p>
          <a:p>
            <a:endParaRPr lang="en-US" dirty="0" smtClean="0"/>
          </a:p>
          <a:p>
            <a:endParaRPr lang="en-US" sz="2800" dirty="0"/>
          </a:p>
        </p:txBody>
      </p:sp>
    </p:spTree>
    <p:extLst>
      <p:ext uri="{BB962C8B-B14F-4D97-AF65-F5344CB8AC3E}">
        <p14:creationId xmlns:p14="http://schemas.microsoft.com/office/powerpoint/2010/main" val="211784118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812800"/>
            <a:ext cx="10515600" cy="877888"/>
          </a:xfrm>
        </p:spPr>
        <p:txBody>
          <a:bodyPr>
            <a:normAutofit fontScale="90000"/>
          </a:bodyPr>
          <a:lstStyle/>
          <a:p>
            <a:pPr algn="ctr"/>
            <a:r>
              <a:rPr lang="en-US" dirty="0" smtClean="0"/>
              <a:t>Current Administration Urban Indian Updates</a:t>
            </a:r>
            <a:endParaRPr lang="en-US" dirty="0"/>
          </a:p>
        </p:txBody>
      </p:sp>
      <p:sp>
        <p:nvSpPr>
          <p:cNvPr id="3" name="Content Placeholder 2"/>
          <p:cNvSpPr>
            <a:spLocks noGrp="1"/>
          </p:cNvSpPr>
          <p:nvPr>
            <p:ph idx="1"/>
          </p:nvPr>
        </p:nvSpPr>
        <p:spPr/>
        <p:txBody>
          <a:bodyPr>
            <a:normAutofit/>
          </a:bodyPr>
          <a:lstStyle/>
          <a:p>
            <a:pPr>
              <a:lnSpc>
                <a:spcPct val="110000"/>
              </a:lnSpc>
            </a:pPr>
            <a:r>
              <a:rPr lang="en-US" dirty="0" smtClean="0"/>
              <a:t>President’s IHS Budget cut $2.8 million out of over $49 million for UIHPs</a:t>
            </a:r>
          </a:p>
          <a:p>
            <a:pPr>
              <a:lnSpc>
                <a:spcPct val="110000"/>
              </a:lnSpc>
            </a:pPr>
            <a:r>
              <a:rPr lang="en-US" dirty="0" smtClean="0"/>
              <a:t>Almost 6% cut</a:t>
            </a:r>
          </a:p>
          <a:p>
            <a:pPr>
              <a:lnSpc>
                <a:spcPct val="110000"/>
              </a:lnSpc>
            </a:pPr>
            <a:r>
              <a:rPr lang="en-US" dirty="0" smtClean="0"/>
              <a:t>There are 34 UIHPs that currently receive funding, $12 million goes to headquarters</a:t>
            </a:r>
          </a:p>
          <a:p>
            <a:pPr lvl="1">
              <a:lnSpc>
                <a:spcPct val="110000"/>
              </a:lnSpc>
            </a:pPr>
            <a:r>
              <a:rPr lang="en-US" dirty="0" smtClean="0"/>
              <a:t>Average of only $1,088,000 per program</a:t>
            </a:r>
            <a:endParaRPr lang="en-US" dirty="0"/>
          </a:p>
        </p:txBody>
      </p:sp>
    </p:spTree>
    <p:extLst>
      <p:ext uri="{BB962C8B-B14F-4D97-AF65-F5344CB8AC3E}">
        <p14:creationId xmlns:p14="http://schemas.microsoft.com/office/powerpoint/2010/main" val="363780686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628650"/>
            <a:ext cx="10515600" cy="1062038"/>
          </a:xfrm>
        </p:spPr>
        <p:txBody>
          <a:bodyPr/>
          <a:lstStyle/>
          <a:p>
            <a:pPr algn="ctr"/>
            <a:r>
              <a:rPr lang="en-US" dirty="0" smtClean="0"/>
              <a:t>Urban Legislative Priorities</a:t>
            </a:r>
            <a:endParaRPr lang="en-US" dirty="0"/>
          </a:p>
        </p:txBody>
      </p:sp>
      <p:sp>
        <p:nvSpPr>
          <p:cNvPr id="3" name="Content Placeholder 2"/>
          <p:cNvSpPr>
            <a:spLocks noGrp="1"/>
          </p:cNvSpPr>
          <p:nvPr>
            <p:ph idx="1"/>
          </p:nvPr>
        </p:nvSpPr>
        <p:spPr/>
        <p:txBody>
          <a:bodyPr>
            <a:normAutofit lnSpcReduction="10000"/>
          </a:bodyPr>
          <a:lstStyle/>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Fully Fund IHS</a:t>
            </a:r>
          </a:p>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100% FMAP for UIHPs </a:t>
            </a:r>
          </a:p>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Federal Torts Claims Act protections for UIHPs</a:t>
            </a:r>
          </a:p>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Definition of Indian</a:t>
            </a:r>
          </a:p>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Agency-wide HHS Confer Policy</a:t>
            </a:r>
          </a:p>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Implementation of the VA-IHS MOU for UIHPs</a:t>
            </a:r>
          </a:p>
          <a:p>
            <a:pPr marL="0" indent="0">
              <a:buNone/>
            </a:pPr>
            <a:endParaRPr lang="en-US" dirty="0">
              <a:ea typeface="Calibri" panose="020F0502020204030204" pitchFamily="34" charset="0"/>
              <a:cs typeface="Times New Roman" panose="02020603050405020304" pitchFamily="18" charset="0"/>
            </a:endParaRPr>
          </a:p>
          <a:p>
            <a:pPr lvl="1"/>
            <a:endParaRPr lang="en-US" dirty="0"/>
          </a:p>
        </p:txBody>
      </p:sp>
    </p:spTree>
    <p:extLst>
      <p:ext uri="{BB962C8B-B14F-4D97-AF65-F5344CB8AC3E}">
        <p14:creationId xmlns:p14="http://schemas.microsoft.com/office/powerpoint/2010/main" val="4120967850"/>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0000"/>
                </a:solidFill>
                <a:ea typeface="Calibri" panose="020F0502020204030204" pitchFamily="34" charset="0"/>
                <a:cs typeface="Times New Roman" panose="02020603050405020304" pitchFamily="18" charset="0"/>
              </a:rPr>
              <a:t/>
            </a:r>
            <a:br>
              <a:rPr lang="en-US" dirty="0" smtClean="0">
                <a:solidFill>
                  <a:srgbClr val="000000"/>
                </a:solidFill>
                <a:ea typeface="Calibri" panose="020F0502020204030204" pitchFamily="34" charset="0"/>
                <a:cs typeface="Times New Roman" panose="02020603050405020304" pitchFamily="18" charset="0"/>
              </a:rPr>
            </a:br>
            <a:r>
              <a:rPr lang="en-US" dirty="0" smtClean="0">
                <a:solidFill>
                  <a:srgbClr val="000000"/>
                </a:solidFill>
                <a:ea typeface="Calibri" panose="020F0502020204030204" pitchFamily="34" charset="0"/>
                <a:cs typeface="Times New Roman" panose="02020603050405020304" pitchFamily="18" charset="0"/>
              </a:rPr>
              <a:t>100</a:t>
            </a:r>
            <a:r>
              <a:rPr lang="en-US" dirty="0">
                <a:solidFill>
                  <a:srgbClr val="000000"/>
                </a:solidFill>
                <a:ea typeface="Calibri" panose="020F0502020204030204" pitchFamily="34" charset="0"/>
                <a:cs typeface="Times New Roman" panose="02020603050405020304" pitchFamily="18" charset="0"/>
              </a:rPr>
              <a:t>% FMAP for UIHPs </a:t>
            </a:r>
            <a:br>
              <a:rPr lang="en-US" dirty="0">
                <a:solidFill>
                  <a:srgbClr val="000000"/>
                </a:solidFill>
                <a:ea typeface="Calibri" panose="020F0502020204030204" pitchFamily="34" charset="0"/>
                <a:cs typeface="Times New Roman" panose="02020603050405020304" pitchFamily="18" charset="0"/>
              </a:rPr>
            </a:br>
            <a:endParaRPr lang="en-US" dirty="0"/>
          </a:p>
        </p:txBody>
      </p:sp>
      <p:sp>
        <p:nvSpPr>
          <p:cNvPr id="3" name="Content Placeholder 2"/>
          <p:cNvSpPr>
            <a:spLocks noGrp="1"/>
          </p:cNvSpPr>
          <p:nvPr>
            <p:ph idx="1"/>
          </p:nvPr>
        </p:nvSpPr>
        <p:spPr/>
        <p:txBody>
          <a:bodyPr/>
          <a:lstStyle/>
          <a:p>
            <a:r>
              <a:rPr lang="en-US" dirty="0" smtClean="0"/>
              <a:t>Last year’s effort to repeal-and-replace the ACA made it even more imperative to provide UIHPs with 100% FMAP.</a:t>
            </a:r>
          </a:p>
          <a:p>
            <a:r>
              <a:rPr lang="en-US" dirty="0" smtClean="0"/>
              <a:t>Both House-passed American Health Care Act (AHCA) and the Better Care Reconciliation Act (BCRA) considered by Senate would have cut Medicaid by at least $700 billion over ten years, which would force states to</a:t>
            </a:r>
          </a:p>
          <a:p>
            <a:pPr lvl="2"/>
            <a:r>
              <a:rPr lang="en-US" sz="2800" dirty="0" smtClean="0"/>
              <a:t>reduce benefits;</a:t>
            </a:r>
          </a:p>
          <a:p>
            <a:pPr lvl="2"/>
            <a:r>
              <a:rPr lang="en-US" sz="2800" dirty="0" smtClean="0"/>
              <a:t>narrow eligibility for benefits; and</a:t>
            </a:r>
          </a:p>
          <a:p>
            <a:pPr lvl="2"/>
            <a:r>
              <a:rPr lang="en-US" sz="2800" dirty="0" smtClean="0"/>
              <a:t>reduce provider payments.</a:t>
            </a:r>
            <a:endParaRPr lang="en-US" sz="2800" dirty="0"/>
          </a:p>
        </p:txBody>
      </p:sp>
    </p:spTree>
    <p:extLst>
      <p:ext uri="{BB962C8B-B14F-4D97-AF65-F5344CB8AC3E}">
        <p14:creationId xmlns:p14="http://schemas.microsoft.com/office/powerpoint/2010/main" val="187573786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100% FMAP for UIHPs</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However, both AHCA and BCRA would have exempted IHS and Tribal facilities from those cuts, but not UIHPs.  </a:t>
            </a:r>
          </a:p>
          <a:p>
            <a:r>
              <a:rPr lang="en-US" dirty="0" smtClean="0"/>
              <a:t>Why?  Because the exemption language referred to the law which provided 100% FMAP to IHS and Tribal facilities, but not UIHPs.  </a:t>
            </a:r>
            <a:endParaRPr lang="en-US" dirty="0"/>
          </a:p>
          <a:p>
            <a:r>
              <a:rPr lang="en-US" dirty="0" smtClean="0"/>
              <a:t>IHS and Tribal facilities still opposed Medicaid cuts because states would not be able to protect AI/AN people from the damage to their programs.</a:t>
            </a:r>
          </a:p>
          <a:p>
            <a:r>
              <a:rPr lang="en-US" dirty="0" smtClean="0"/>
              <a:t>Subjecting UIHPs to the fullest extent of the Medicaid cuts was not an accident.  Opposition to giving UIHPs 100% FMAP so that they could also be exempted from the Medicaid cuts was cost-driven, even though IHS has said it would cost $2.3 million.</a:t>
            </a:r>
          </a:p>
        </p:txBody>
      </p:sp>
    </p:spTree>
    <p:extLst>
      <p:ext uri="{BB962C8B-B14F-4D97-AF65-F5344CB8AC3E}">
        <p14:creationId xmlns:p14="http://schemas.microsoft.com/office/powerpoint/2010/main" val="155592036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100% FMAP for UIHPs</a:t>
            </a:r>
            <a:endParaRPr lang="en-US" dirty="0"/>
          </a:p>
        </p:txBody>
      </p:sp>
      <p:sp>
        <p:nvSpPr>
          <p:cNvPr id="3" name="Content Placeholder 2"/>
          <p:cNvSpPr>
            <a:spLocks noGrp="1"/>
          </p:cNvSpPr>
          <p:nvPr>
            <p:ph idx="1"/>
          </p:nvPr>
        </p:nvSpPr>
        <p:spPr/>
        <p:txBody>
          <a:bodyPr>
            <a:normAutofit lnSpcReduction="10000"/>
          </a:bodyPr>
          <a:lstStyle/>
          <a:p>
            <a:r>
              <a:rPr lang="en-US" dirty="0"/>
              <a:t>BCRA’s second draft included a provision (Section 138), which would have extended 100% FMAP to UIHPs and all providers of Medicaid services to </a:t>
            </a:r>
            <a:r>
              <a:rPr lang="en-US" dirty="0" smtClean="0"/>
              <a:t>AI/AN people, including non-I/T/U providers.</a:t>
            </a:r>
          </a:p>
          <a:p>
            <a:r>
              <a:rPr lang="en-US" dirty="0" smtClean="0"/>
              <a:t>Taking money for Indian health care out of the I/T/U system generated strong opposition, including from NCUIH.</a:t>
            </a:r>
          </a:p>
          <a:p>
            <a:r>
              <a:rPr lang="en-US" dirty="0" smtClean="0"/>
              <a:t>NCUIH has tried to keep the conversation going with the provision’s supporters: “If we want to use Medicaid to help AI/AN people and strengthen Indian health care, let’s extend 100% FMAP to UIHPs—which Indian Country strongly supports, e.g., NCAI and NIHB resolutions.”  </a:t>
            </a:r>
          </a:p>
          <a:p>
            <a:pPr marL="0" indent="0">
              <a:buNone/>
            </a:pPr>
            <a:endParaRPr lang="en-US" dirty="0"/>
          </a:p>
        </p:txBody>
      </p:sp>
    </p:spTree>
    <p:extLst>
      <p:ext uri="{BB962C8B-B14F-4D97-AF65-F5344CB8AC3E}">
        <p14:creationId xmlns:p14="http://schemas.microsoft.com/office/powerpoint/2010/main" val="281716513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100% FMAP for UIHPs</a:t>
            </a:r>
            <a:endParaRPr lang="en-US" dirty="0"/>
          </a:p>
        </p:txBody>
      </p:sp>
      <p:sp>
        <p:nvSpPr>
          <p:cNvPr id="3" name="Content Placeholder 2"/>
          <p:cNvSpPr>
            <a:spLocks noGrp="1"/>
          </p:cNvSpPr>
          <p:nvPr>
            <p:ph idx="1"/>
          </p:nvPr>
        </p:nvSpPr>
        <p:spPr/>
        <p:txBody>
          <a:bodyPr/>
          <a:lstStyle/>
          <a:p>
            <a:r>
              <a:rPr lang="en-US" dirty="0" smtClean="0"/>
              <a:t>The Urban Parity Act was introduced in  November to fix 100% FMAP for </a:t>
            </a:r>
            <a:r>
              <a:rPr lang="en-US" dirty="0" err="1" smtClean="0"/>
              <a:t>urbans</a:t>
            </a:r>
            <a:r>
              <a:rPr lang="en-US" dirty="0"/>
              <a:t>.</a:t>
            </a:r>
            <a:endParaRPr lang="en-US" dirty="0" smtClean="0"/>
          </a:p>
          <a:p>
            <a:pPr marL="0" indent="0">
              <a:buNone/>
            </a:pPr>
            <a:endParaRPr lang="en-US" dirty="0"/>
          </a:p>
          <a:p>
            <a:r>
              <a:rPr lang="en-US" dirty="0" smtClean="0"/>
              <a:t>UIHPs need Tribes to reach out to their Senators and Representatives to say the Trust responsibility for healthcare follows our people everywhere, and in line with 100% FMAP respecting that responsibility, we need to extend that to our family in urban areas. </a:t>
            </a:r>
          </a:p>
          <a:p>
            <a:pPr marL="0" indent="0">
              <a:buNone/>
            </a:pPr>
            <a:endParaRPr lang="en-US" dirty="0"/>
          </a:p>
          <a:p>
            <a:pPr marL="0" indent="0">
              <a:buNone/>
            </a:pPr>
            <a:endParaRPr lang="en-US" dirty="0"/>
          </a:p>
          <a:p>
            <a:pPr marL="0" indent="0">
              <a:buNone/>
            </a:pPr>
            <a:endParaRPr lang="en-US" dirty="0"/>
          </a:p>
        </p:txBody>
      </p:sp>
    </p:spTree>
    <p:extLst>
      <p:ext uri="{BB962C8B-B14F-4D97-AF65-F5344CB8AC3E}">
        <p14:creationId xmlns:p14="http://schemas.microsoft.com/office/powerpoint/2010/main" val="381608658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0000"/>
                </a:solidFill>
                <a:ea typeface="Calibri" panose="020F0502020204030204" pitchFamily="34" charset="0"/>
                <a:cs typeface="Times New Roman" panose="02020603050405020304" pitchFamily="18" charset="0"/>
              </a:rPr>
              <a:t/>
            </a:r>
            <a:br>
              <a:rPr lang="en-US" dirty="0" smtClean="0">
                <a:solidFill>
                  <a:srgbClr val="000000"/>
                </a:solidFill>
                <a:ea typeface="Calibri" panose="020F0502020204030204" pitchFamily="34" charset="0"/>
                <a:cs typeface="Times New Roman" panose="02020603050405020304" pitchFamily="18" charset="0"/>
              </a:rPr>
            </a:br>
            <a:r>
              <a:rPr lang="en-US" dirty="0" smtClean="0">
                <a:solidFill>
                  <a:srgbClr val="000000"/>
                </a:solidFill>
                <a:ea typeface="Calibri" panose="020F0502020204030204" pitchFamily="34" charset="0"/>
                <a:cs typeface="Times New Roman" panose="02020603050405020304" pitchFamily="18" charset="0"/>
              </a:rPr>
              <a:t>Federal </a:t>
            </a:r>
            <a:r>
              <a:rPr lang="en-US" dirty="0">
                <a:solidFill>
                  <a:srgbClr val="000000"/>
                </a:solidFill>
                <a:ea typeface="Calibri" panose="020F0502020204030204" pitchFamily="34" charset="0"/>
                <a:cs typeface="Times New Roman" panose="02020603050405020304" pitchFamily="18" charset="0"/>
              </a:rPr>
              <a:t>Torts Claims Act</a:t>
            </a:r>
            <a:br>
              <a:rPr lang="en-US" dirty="0">
                <a:solidFill>
                  <a:srgbClr val="000000"/>
                </a:solidFill>
                <a:ea typeface="Calibri" panose="020F0502020204030204" pitchFamily="34" charset="0"/>
                <a:cs typeface="Times New Roman" panose="02020603050405020304" pitchFamily="18" charset="0"/>
              </a:rPr>
            </a:br>
            <a:endParaRPr lang="en-US" dirty="0"/>
          </a:p>
        </p:txBody>
      </p:sp>
      <p:sp>
        <p:nvSpPr>
          <p:cNvPr id="3" name="Content Placeholder 2"/>
          <p:cNvSpPr>
            <a:spLocks noGrp="1"/>
          </p:cNvSpPr>
          <p:nvPr>
            <p:ph idx="1"/>
          </p:nvPr>
        </p:nvSpPr>
        <p:spPr/>
        <p:txBody>
          <a:bodyPr/>
          <a:lstStyle/>
          <a:p>
            <a:r>
              <a:rPr lang="en-US" dirty="0" smtClean="0"/>
              <a:t>Unlike providers at IHS and Tribal facilities, UIHP providers are not given protections against liability by the Federal Tort Claims Act (FTCA), so they must pay for expensive insurance—as much as $250,000 per annum.</a:t>
            </a:r>
          </a:p>
          <a:p>
            <a:endParaRPr lang="en-US" dirty="0"/>
          </a:p>
          <a:p>
            <a:r>
              <a:rPr lang="en-US" dirty="0" smtClean="0"/>
              <a:t>An amendment was made to extend FTCA coverage to UIHPs, in  </a:t>
            </a:r>
            <a:r>
              <a:rPr lang="en-US" dirty="0"/>
              <a:t>the Restoring Accountability in Indian Health Service Act of 2017 (H.R. 2662, S. 1250</a:t>
            </a:r>
            <a:r>
              <a:rPr lang="en-US" dirty="0" smtClean="0"/>
              <a:t>).</a:t>
            </a:r>
            <a:endParaRPr lang="en-US" dirty="0"/>
          </a:p>
          <a:p>
            <a:pPr marL="0" indent="0">
              <a:buNone/>
            </a:pPr>
            <a:endParaRPr lang="en-US" dirty="0"/>
          </a:p>
        </p:txBody>
      </p:sp>
    </p:spTree>
    <p:extLst>
      <p:ext uri="{BB962C8B-B14F-4D97-AF65-F5344CB8AC3E}">
        <p14:creationId xmlns:p14="http://schemas.microsoft.com/office/powerpoint/2010/main" val="425477520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rgbClr val="000000"/>
                </a:solidFill>
                <a:ea typeface="Calibri" panose="020F0502020204030204" pitchFamily="34" charset="0"/>
                <a:cs typeface="Times New Roman" panose="02020603050405020304" pitchFamily="18" charset="0"/>
              </a:rPr>
              <a:t>HHS Confer Policy</a:t>
            </a:r>
            <a:endParaRPr lang="en-US" dirty="0"/>
          </a:p>
        </p:txBody>
      </p:sp>
      <p:sp>
        <p:nvSpPr>
          <p:cNvPr id="3" name="Content Placeholder 2"/>
          <p:cNvSpPr>
            <a:spLocks noGrp="1"/>
          </p:cNvSpPr>
          <p:nvPr>
            <p:ph idx="1"/>
          </p:nvPr>
        </p:nvSpPr>
        <p:spPr/>
        <p:txBody>
          <a:bodyPr>
            <a:normAutofit fontScale="92500"/>
          </a:bodyPr>
          <a:lstStyle/>
          <a:p>
            <a:pPr marL="0" lvl="0" indent="0">
              <a:buNone/>
            </a:pPr>
            <a:r>
              <a:rPr lang="en-US" dirty="0"/>
              <a:t>A Confer policy, whether through Executive Order, Agency policy, or codified through law, is necessary to fulfill the trust obligation the federal government has to American Indians and Alaska Natives. </a:t>
            </a:r>
          </a:p>
          <a:p>
            <a:pPr marL="0" indent="0">
              <a:buNone/>
            </a:pPr>
            <a:endParaRPr lang="en-US" dirty="0"/>
          </a:p>
          <a:p>
            <a:r>
              <a:rPr lang="en-US" dirty="0" smtClean="0"/>
              <a:t>An agency-wide Confer policy within HHS </a:t>
            </a:r>
            <a:r>
              <a:rPr lang="en-US" dirty="0"/>
              <a:t>would allow NCUIH members and UIHPs to have a seat at the table when policy that impacts their community is being </a:t>
            </a:r>
            <a:r>
              <a:rPr lang="en-US" dirty="0" smtClean="0"/>
              <a:t>discussed.  It would </a:t>
            </a:r>
            <a:r>
              <a:rPr lang="en-US" dirty="0"/>
              <a:t>not allow UIHPs to delay let alone veto HHS policies.  Rather, the Confer policy would benefit HHS agencies by </a:t>
            </a:r>
            <a:r>
              <a:rPr lang="en-US" dirty="0" smtClean="0"/>
              <a:t>aiding </a:t>
            </a:r>
            <a:r>
              <a:rPr lang="en-US" dirty="0"/>
              <a:t>them to craft policies and procedures which at least take into account the needs and concerns of urban </a:t>
            </a:r>
            <a:r>
              <a:rPr lang="en-US" dirty="0" smtClean="0"/>
              <a:t>Indians</a:t>
            </a:r>
            <a:r>
              <a:rPr lang="en-US" dirty="0"/>
              <a:t>.</a:t>
            </a:r>
          </a:p>
          <a:p>
            <a:endParaRPr lang="en-US" dirty="0"/>
          </a:p>
        </p:txBody>
      </p:sp>
    </p:spTree>
    <p:extLst>
      <p:ext uri="{BB962C8B-B14F-4D97-AF65-F5344CB8AC3E}">
        <p14:creationId xmlns:p14="http://schemas.microsoft.com/office/powerpoint/2010/main" val="191036193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marL="457200" indent="-457200">
              <a:lnSpc>
                <a:spcPct val="150000"/>
              </a:lnSpc>
            </a:pPr>
            <a:r>
              <a:rPr lang="en-US" dirty="0" smtClean="0">
                <a:solidFill>
                  <a:srgbClr val="000000"/>
                </a:solidFill>
                <a:ea typeface="Calibri" panose="020F0502020204030204" pitchFamily="34" charset="0"/>
                <a:cs typeface="Times New Roman" panose="02020603050405020304" pitchFamily="18" charset="0"/>
              </a:rPr>
              <a:t/>
            </a:r>
            <a:br>
              <a:rPr lang="en-US" dirty="0" smtClean="0">
                <a:solidFill>
                  <a:srgbClr val="000000"/>
                </a:solidFill>
                <a:ea typeface="Calibri" panose="020F0502020204030204" pitchFamily="34" charset="0"/>
                <a:cs typeface="Times New Roman" panose="02020603050405020304" pitchFamily="18" charset="0"/>
              </a:rPr>
            </a:br>
            <a:r>
              <a:rPr lang="en-US" dirty="0" smtClean="0">
                <a:solidFill>
                  <a:srgbClr val="000000"/>
                </a:solidFill>
                <a:ea typeface="Calibri" panose="020F0502020204030204" pitchFamily="34" charset="0"/>
                <a:cs typeface="Times New Roman" panose="02020603050405020304" pitchFamily="18" charset="0"/>
              </a:rPr>
              <a:t>Implementation </a:t>
            </a:r>
            <a:r>
              <a:rPr lang="en-US" dirty="0">
                <a:solidFill>
                  <a:srgbClr val="000000"/>
                </a:solidFill>
                <a:ea typeface="Calibri" panose="020F0502020204030204" pitchFamily="34" charset="0"/>
                <a:cs typeface="Times New Roman" panose="02020603050405020304" pitchFamily="18" charset="0"/>
              </a:rPr>
              <a:t>of the VA-IHS </a:t>
            </a:r>
            <a:r>
              <a:rPr lang="en-US" dirty="0" smtClean="0">
                <a:solidFill>
                  <a:srgbClr val="000000"/>
                </a:solidFill>
                <a:ea typeface="Calibri" panose="020F0502020204030204" pitchFamily="34" charset="0"/>
                <a:cs typeface="Times New Roman" panose="02020603050405020304" pitchFamily="18" charset="0"/>
              </a:rPr>
              <a:t>MoU</a:t>
            </a:r>
            <a:r>
              <a:rPr lang="en-US" dirty="0">
                <a:ea typeface="Calibri" panose="020F0502020204030204" pitchFamily="34" charset="0"/>
                <a:cs typeface="Times New Roman" panose="02020603050405020304" pitchFamily="18" charset="0"/>
              </a:rPr>
              <a:t/>
            </a:r>
            <a:br>
              <a:rPr lang="en-US" dirty="0">
                <a:ea typeface="Calibri" panose="020F0502020204030204" pitchFamily="34" charset="0"/>
                <a:cs typeface="Times New Roman" panose="02020603050405020304" pitchFamily="18" charset="0"/>
              </a:rPr>
            </a:br>
            <a:endParaRPr lang="en-US" dirty="0"/>
          </a:p>
        </p:txBody>
      </p:sp>
      <p:sp>
        <p:nvSpPr>
          <p:cNvPr id="3" name="Content Placeholder 2"/>
          <p:cNvSpPr>
            <a:spLocks noGrp="1"/>
          </p:cNvSpPr>
          <p:nvPr>
            <p:ph idx="1"/>
          </p:nvPr>
        </p:nvSpPr>
        <p:spPr/>
        <p:txBody>
          <a:bodyPr/>
          <a:lstStyle/>
          <a:p>
            <a:r>
              <a:rPr lang="en-US" dirty="0" smtClean="0"/>
              <a:t>IHS and Department of Veteran’s Affairs entered into a memorandum of understanding (MoU) to promote better health care for AI/AN veterans.</a:t>
            </a:r>
          </a:p>
          <a:p>
            <a:endParaRPr lang="en-US" dirty="0"/>
          </a:p>
          <a:p>
            <a:r>
              <a:rPr lang="en-US" dirty="0" smtClean="0"/>
              <a:t>However, the MoU has not been implemented for UIHPs.</a:t>
            </a:r>
          </a:p>
          <a:p>
            <a:endParaRPr lang="en-US" dirty="0"/>
          </a:p>
          <a:p>
            <a:r>
              <a:rPr lang="en-US" dirty="0" smtClean="0"/>
              <a:t>Veterans are more likely to receive the care they have earned if they have more autonomy over from whom, where, and how such care is provided.</a:t>
            </a:r>
            <a:endParaRPr lang="en-US" dirty="0"/>
          </a:p>
        </p:txBody>
      </p:sp>
    </p:spTree>
    <p:extLst>
      <p:ext uri="{BB962C8B-B14F-4D97-AF65-F5344CB8AC3E}">
        <p14:creationId xmlns:p14="http://schemas.microsoft.com/office/powerpoint/2010/main" val="22059731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Any Questions?</a:t>
            </a:r>
            <a:endParaRPr lang="en-US" dirty="0"/>
          </a:p>
        </p:txBody>
      </p:sp>
      <p:sp>
        <p:nvSpPr>
          <p:cNvPr id="3" name="Content Placeholder 2"/>
          <p:cNvSpPr>
            <a:spLocks noGrp="1"/>
          </p:cNvSpPr>
          <p:nvPr>
            <p:ph idx="1"/>
          </p:nvPr>
        </p:nvSpPr>
        <p:spPr/>
        <p:txBody>
          <a:bodyPr/>
          <a:lstStyle/>
          <a:p>
            <a:pPr marL="0" indent="0" algn="ctr">
              <a:buNone/>
            </a:pPr>
            <a:endParaRPr lang="en-US" dirty="0" smtClean="0"/>
          </a:p>
          <a:p>
            <a:pPr marL="0" indent="0" algn="ctr">
              <a:buNone/>
            </a:pPr>
            <a:r>
              <a:rPr lang="en-US" sz="3000" dirty="0" smtClean="0"/>
              <a:t>Contact Information:</a:t>
            </a:r>
          </a:p>
          <a:p>
            <a:pPr marL="0" indent="0" algn="ctr">
              <a:buNone/>
            </a:pPr>
            <a:endParaRPr lang="en-US" sz="3000" dirty="0" smtClean="0"/>
          </a:p>
          <a:p>
            <a:pPr marL="0" indent="0" algn="ctr">
              <a:buNone/>
            </a:pPr>
            <a:r>
              <a:rPr lang="en-US" sz="3000" dirty="0" smtClean="0"/>
              <a:t>Ashley Tuomi, </a:t>
            </a:r>
            <a:r>
              <a:rPr lang="en-US" sz="3000" dirty="0" err="1" smtClean="0"/>
              <a:t>DHSc</a:t>
            </a:r>
            <a:endParaRPr lang="en-US" sz="3000" dirty="0" smtClean="0"/>
          </a:p>
          <a:p>
            <a:pPr marL="0" indent="0" algn="ctr">
              <a:buNone/>
            </a:pPr>
            <a:r>
              <a:rPr lang="en-US" sz="3000" dirty="0" smtClean="0">
                <a:hlinkClick r:id="rId2"/>
              </a:rPr>
              <a:t>President@NCUIH.org</a:t>
            </a:r>
            <a:endParaRPr lang="en-US" sz="3000" dirty="0" smtClean="0"/>
          </a:p>
          <a:p>
            <a:pPr marL="0" indent="0" algn="ctr">
              <a:buNone/>
            </a:pPr>
            <a:endParaRPr lang="en-US" sz="3000" dirty="0"/>
          </a:p>
          <a:p>
            <a:pPr marL="0" indent="0" algn="ctr">
              <a:buNone/>
            </a:pPr>
            <a:r>
              <a:rPr lang="en-US" sz="3000" dirty="0" smtClean="0"/>
              <a:t>Francys Crevier, J.D.</a:t>
            </a:r>
          </a:p>
          <a:p>
            <a:pPr marL="0" indent="0" algn="ctr">
              <a:buNone/>
            </a:pPr>
            <a:r>
              <a:rPr lang="en-US" sz="3000" dirty="0" smtClean="0">
                <a:hlinkClick r:id="rId3"/>
              </a:rPr>
              <a:t>Fcrevier@NCUIH.org</a:t>
            </a:r>
            <a:endParaRPr lang="en-US" sz="3000" dirty="0" smtClean="0"/>
          </a:p>
          <a:p>
            <a:pPr marL="0" indent="0" algn="ctr">
              <a:buNone/>
            </a:pPr>
            <a:endParaRPr lang="en-US" sz="3000" dirty="0" smtClean="0"/>
          </a:p>
          <a:p>
            <a:pPr marL="0" indent="0" algn="ctr">
              <a:buNone/>
            </a:pPr>
            <a:endParaRPr lang="en-US" sz="3000" dirty="0"/>
          </a:p>
          <a:p>
            <a:pPr marL="0" indent="0" algn="ctr">
              <a:buNone/>
            </a:pPr>
            <a:endParaRPr lang="en-US" sz="3000" dirty="0" smtClean="0"/>
          </a:p>
          <a:p>
            <a:pPr marL="0" indent="0" algn="ctr">
              <a:buNone/>
            </a:pPr>
            <a:endParaRPr lang="en-US" dirty="0" smtClean="0"/>
          </a:p>
        </p:txBody>
      </p:sp>
    </p:spTree>
    <p:extLst>
      <p:ext uri="{BB962C8B-B14F-4D97-AF65-F5344CB8AC3E}">
        <p14:creationId xmlns:p14="http://schemas.microsoft.com/office/powerpoint/2010/main" val="272220755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Custom 1">
      <a:majorFont>
        <a:latin typeface="Palatino Linotype"/>
        <a:ea typeface=""/>
        <a:cs typeface=""/>
      </a:majorFont>
      <a:minorFont>
        <a:latin typeface="Palatino Linotype"/>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Instructions xmlns="68832969-a203-4308-8b71-1a47b8291105" xsi:nil="true"/>
    <Date_x0020_Posted xmlns="68832969-a203-4308-8b71-1a47b8291105">2017-05-01T04:00:00+00:00</Date_x0020_Posted>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7BF91EC3CECDC1468FBE5F63325FEAB8" ma:contentTypeVersion="2" ma:contentTypeDescription="Create a new document." ma:contentTypeScope="" ma:versionID="d5608515ca718c8b936dfe68e759ec20">
  <xsd:schema xmlns:xsd="http://www.w3.org/2001/XMLSchema" xmlns:xs="http://www.w3.org/2001/XMLSchema" xmlns:p="http://schemas.microsoft.com/office/2006/metadata/properties" xmlns:ns2="68832969-a203-4308-8b71-1a47b8291105" targetNamespace="http://schemas.microsoft.com/office/2006/metadata/properties" ma:root="true" ma:fieldsID="9a4fbe941e1c0c1fc3b72a59c6cf5972" ns2:_="">
    <xsd:import namespace="68832969-a203-4308-8b71-1a47b8291105"/>
    <xsd:element name="properties">
      <xsd:complexType>
        <xsd:sequence>
          <xsd:element name="documentManagement">
            <xsd:complexType>
              <xsd:all>
                <xsd:element ref="ns2:Instructions" minOccurs="0"/>
                <xsd:element ref="ns2:Date_x0020_Posted"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8832969-a203-4308-8b71-1a47b8291105" elementFormDefault="qualified">
    <xsd:import namespace="http://schemas.microsoft.com/office/2006/documentManagement/types"/>
    <xsd:import namespace="http://schemas.microsoft.com/office/infopath/2007/PartnerControls"/>
    <xsd:element name="Instructions" ma:index="8" nillable="true" ma:displayName="Instructions" ma:internalName="Instructions">
      <xsd:simpleType>
        <xsd:restriction base="dms:Note"/>
      </xsd:simpleType>
    </xsd:element>
    <xsd:element name="Date_x0020_Posted" ma:index="9" nillable="true" ma:displayName="Date Posted" ma:default="[today]" ma:format="DateOnly" ma:internalName="Date_x0020_Posted">
      <xsd:simpleType>
        <xsd:restriction base="dms:DateTim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A0E1980D-31BD-4752-80E4-0396EA5DB156}">
  <ds:schemaRefs>
    <ds:schemaRef ds:uri="http://schemas.microsoft.com/sharepoint/v3/contenttype/forms"/>
  </ds:schemaRefs>
</ds:datastoreItem>
</file>

<file path=customXml/itemProps2.xml><?xml version="1.0" encoding="utf-8"?>
<ds:datastoreItem xmlns:ds="http://schemas.openxmlformats.org/officeDocument/2006/customXml" ds:itemID="{6827DF22-B076-4200-8557-45BF61A154D7}">
  <ds:schemaRefs>
    <ds:schemaRef ds:uri="http://schemas.openxmlformats.org/package/2006/metadata/core-properties"/>
    <ds:schemaRef ds:uri="68832969-a203-4308-8b71-1a47b8291105"/>
    <ds:schemaRef ds:uri="http://schemas.microsoft.com/office/2006/metadata/properties"/>
    <ds:schemaRef ds:uri="http://purl.org/dc/elements/1.1/"/>
    <ds:schemaRef ds:uri="http://schemas.microsoft.com/office/2006/documentManagement/types"/>
    <ds:schemaRef ds:uri="http://purl.org/dc/dcmitype/"/>
    <ds:schemaRef ds:uri="http://schemas.microsoft.com/office/infopath/2007/PartnerControls"/>
    <ds:schemaRef ds:uri="http://www.w3.org/XML/1998/namespace"/>
    <ds:schemaRef ds:uri="http://purl.org/dc/terms/"/>
  </ds:schemaRefs>
</ds:datastoreItem>
</file>

<file path=customXml/itemProps3.xml><?xml version="1.0" encoding="utf-8"?>
<ds:datastoreItem xmlns:ds="http://schemas.openxmlformats.org/officeDocument/2006/customXml" ds:itemID="{E9A045B2-F9CE-4ACE-A085-EF981A58F973}">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8832969-a203-4308-8b71-1a47b829110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
  <TotalTime>11608</TotalTime>
  <Words>1475</Words>
  <Application>Microsoft Office PowerPoint</Application>
  <PresentationFormat>Widescreen</PresentationFormat>
  <Paragraphs>168</Paragraphs>
  <Slides>19</Slides>
  <Notes>3</Notes>
  <HiddenSlides>0</HiddenSlides>
  <MMClips>0</MMClips>
  <ScaleCrop>false</ScaleCrop>
  <HeadingPairs>
    <vt:vector size="6" baseType="variant">
      <vt:variant>
        <vt:lpstr>Fonts Used</vt:lpstr>
      </vt:variant>
      <vt:variant>
        <vt:i4>8</vt:i4>
      </vt:variant>
      <vt:variant>
        <vt:lpstr>Theme</vt:lpstr>
      </vt:variant>
      <vt:variant>
        <vt:i4>2</vt:i4>
      </vt:variant>
      <vt:variant>
        <vt:lpstr>Slide Titles</vt:lpstr>
      </vt:variant>
      <vt:variant>
        <vt:i4>19</vt:i4>
      </vt:variant>
    </vt:vector>
  </HeadingPairs>
  <TitlesOfParts>
    <vt:vector size="29" baseType="lpstr">
      <vt:lpstr>Arial</vt:lpstr>
      <vt:lpstr>Calibri</vt:lpstr>
      <vt:lpstr>Calibri Light</vt:lpstr>
      <vt:lpstr>Corbel</vt:lpstr>
      <vt:lpstr>Helvetica</vt:lpstr>
      <vt:lpstr>Palatino Linotype</vt:lpstr>
      <vt:lpstr>Palatino Linotype (Body)</vt:lpstr>
      <vt:lpstr>Times New Roman</vt:lpstr>
      <vt:lpstr>Office Theme</vt:lpstr>
      <vt:lpstr>1_Office Theme</vt:lpstr>
      <vt:lpstr>National Council of Urban Indian Health Update</vt:lpstr>
      <vt:lpstr>PowerPoint Presentation</vt:lpstr>
      <vt:lpstr>UIHP Background</vt:lpstr>
      <vt:lpstr>Indian Health Service System: I/T/U </vt:lpstr>
      <vt:lpstr>PowerPoint Presentation</vt:lpstr>
      <vt:lpstr>Technical Assistance and Research Center</vt:lpstr>
      <vt:lpstr>Webinars</vt:lpstr>
      <vt:lpstr>National Tribal Members Services – CY 2017: Top 30 Tribal Members Receiving Visits through Urban Indian Health Programs </vt:lpstr>
      <vt:lpstr>2018 NCUIH Conference</vt:lpstr>
      <vt:lpstr>Current Administration Urban Indian Updates</vt:lpstr>
      <vt:lpstr>Urban Legislative Priorities</vt:lpstr>
      <vt:lpstr> 100% FMAP for UIHPs  </vt:lpstr>
      <vt:lpstr>100% FMAP for UIHPs</vt:lpstr>
      <vt:lpstr>100% FMAP for UIHPs</vt:lpstr>
      <vt:lpstr>100% FMAP for UIHPs</vt:lpstr>
      <vt:lpstr> Federal Torts Claims Act </vt:lpstr>
      <vt:lpstr>HHS Confer Policy</vt:lpstr>
      <vt:lpstr> Implementation of the VA-IHS MoU </vt:lpstr>
      <vt:lpstr>Any 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Rocky</dc:creator>
  <cp:lastModifiedBy>Ashley Tuomi</cp:lastModifiedBy>
  <cp:revision>67</cp:revision>
  <cp:lastPrinted>2018-04-18T16:58:29Z</cp:lastPrinted>
  <dcterms:created xsi:type="dcterms:W3CDTF">2016-11-18T16:13:02Z</dcterms:created>
  <dcterms:modified xsi:type="dcterms:W3CDTF">2018-04-22T22:23:17Z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0x0101007BF91EC3CECDC1468FBE5F63325FEAB8</vt:lpwstr>
  </property>
</Properties>
</file>