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4" r:id="rId2"/>
    <p:sldId id="266" r:id="rId3"/>
    <p:sldId id="287" r:id="rId4"/>
    <p:sldId id="275" r:id="rId5"/>
    <p:sldId id="262" r:id="rId6"/>
    <p:sldId id="279" r:id="rId7"/>
    <p:sldId id="289" r:id="rId8"/>
    <p:sldId id="280" r:id="rId9"/>
    <p:sldId id="284" r:id="rId10"/>
    <p:sldId id="260" r:id="rId11"/>
    <p:sldId id="277" r:id="rId12"/>
    <p:sldId id="288" r:id="rId13"/>
    <p:sldId id="283" r:id="rId14"/>
    <p:sldId id="286" r:id="rId15"/>
    <p:sldId id="285" r:id="rId16"/>
    <p:sldId id="278" r:id="rId17"/>
    <p:sldId id="281"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B9A9"/>
    <a:srgbClr val="139DB9"/>
    <a:srgbClr val="800000"/>
    <a:srgbClr val="1C7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544" autoAdjust="0"/>
  </p:normalViewPr>
  <p:slideViewPr>
    <p:cSldViewPr snapToGrid="0">
      <p:cViewPr>
        <p:scale>
          <a:sx n="50" d="100"/>
          <a:sy n="50" d="100"/>
        </p:scale>
        <p:origin x="751"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B3E3A-1289-4DE1-9010-C2DE6715CF1F}"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42969-7783-45E4-B032-B77B56A121F1}" type="slidenum">
              <a:rPr lang="en-US" smtClean="0"/>
              <a:t>‹#›</a:t>
            </a:fld>
            <a:endParaRPr lang="en-US"/>
          </a:p>
        </p:txBody>
      </p:sp>
    </p:spTree>
    <p:extLst>
      <p:ext uri="{BB962C8B-B14F-4D97-AF65-F5344CB8AC3E}">
        <p14:creationId xmlns:p14="http://schemas.microsoft.com/office/powerpoint/2010/main" val="265237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DB493-9C5D-4D76-B736-2C3295FDD405}" type="slidenum">
              <a:rPr lang="en-US" smtClean="0"/>
              <a:t>1</a:t>
            </a:fld>
            <a:endParaRPr lang="en-US"/>
          </a:p>
        </p:txBody>
      </p:sp>
    </p:spTree>
    <p:extLst>
      <p:ext uri="{BB962C8B-B14F-4D97-AF65-F5344CB8AC3E}">
        <p14:creationId xmlns:p14="http://schemas.microsoft.com/office/powerpoint/2010/main" val="1590163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POTUS Budget Request came out on Feb 12. Overall it’s a mixed bag for Tribes</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Good to see IHS get an increase, and especially glad to see targeted funding for opioids. Tribes are requesting $6.4 billion for IHS in 2019.</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However, the cuts to CDC will harm Indian Country’s ability to cope with infectious diseases.</a:t>
            </a:r>
          </a:p>
          <a:p>
            <a:r>
              <a:rPr lang="en-US" sz="1200" kern="1200" baseline="0" dirty="0" smtClean="0">
                <a:solidFill>
                  <a:schemeClr val="tx1"/>
                </a:solidFill>
                <a:effectLst/>
                <a:latin typeface="+mn-lt"/>
                <a:ea typeface="+mn-ea"/>
                <a:cs typeface="+mn-cs"/>
              </a:rPr>
              <a:t>The cuts to SNAP are also hurtful, 1 in 4 AI/AN households receive SNAP. The right to health includes the right to healthful foods.</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Community Health Representatives also must stay in place. (More on next slide)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10</a:t>
            </a:fld>
            <a:endParaRPr lang="en-US"/>
          </a:p>
        </p:txBody>
      </p:sp>
    </p:spTree>
    <p:extLst>
      <p:ext uri="{BB962C8B-B14F-4D97-AF65-F5344CB8AC3E}">
        <p14:creationId xmlns:p14="http://schemas.microsoft.com/office/powerpoint/2010/main" val="155628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March 28</a:t>
            </a:r>
            <a:r>
              <a:rPr lang="en-US" baseline="30000" dirty="0" smtClean="0"/>
              <a:t>th</a:t>
            </a:r>
            <a:r>
              <a:rPr lang="en-US" dirty="0" smtClean="0"/>
              <a:t>, NIHB</a:t>
            </a:r>
            <a:r>
              <a:rPr lang="en-US" baseline="0" dirty="0" smtClean="0"/>
              <a:t> solicited feedback from Tribes on the CHRs in their communities and the responses we received were very powerful. In 10 days we heard back from over 370 Tribes, Tribal Members, and Health professionals, all describing how import these CHRs are for their community.</a:t>
            </a:r>
          </a:p>
          <a:p>
            <a:endParaRPr lang="en-US" baseline="0" dirty="0" smtClean="0"/>
          </a:p>
          <a:p>
            <a:r>
              <a:rPr lang="en-US" baseline="0" dirty="0" smtClean="0"/>
              <a:t>92 percent said they would not be able to provide the necessary health services to their community without the CHR program. </a:t>
            </a:r>
          </a:p>
          <a:p>
            <a:endParaRPr lang="en-US" baseline="0" dirty="0" smtClean="0"/>
          </a:p>
          <a:p>
            <a:r>
              <a:rPr lang="en-US" baseline="0" dirty="0" smtClean="0"/>
              <a:t>On April 11 the NIHB Board of Directors pass a resolution in support of the CHR program and requested funding for FY19 and in the Fiscal years ahead. </a:t>
            </a:r>
          </a:p>
          <a:p>
            <a:endParaRPr lang="en-US" baseline="0" dirty="0" smtClean="0"/>
          </a:p>
          <a:p>
            <a:r>
              <a:rPr lang="en-US" baseline="0" dirty="0" smtClean="0"/>
              <a:t>We have testified in from of HHS leadership, including the Deputy Secretary, Eric </a:t>
            </a:r>
            <a:r>
              <a:rPr lang="en-US" baseline="0" dirty="0" err="1" smtClean="0"/>
              <a:t>Hargen</a:t>
            </a:r>
            <a:r>
              <a:rPr lang="en-US" baseline="0" dirty="0" smtClean="0"/>
              <a:t> on the need for Tribal consultation and stressed the importance of CHR and the Health education program.</a:t>
            </a:r>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11</a:t>
            </a:fld>
            <a:endParaRPr lang="en-US"/>
          </a:p>
        </p:txBody>
      </p:sp>
    </p:spTree>
    <p:extLst>
      <p:ext uri="{BB962C8B-B14F-4D97-AF65-F5344CB8AC3E}">
        <p14:creationId xmlns:p14="http://schemas.microsoft.com/office/powerpoint/2010/main" val="128028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President’s FY 2019 Budget Request</a:t>
            </a:r>
            <a:r>
              <a:rPr lang="en-US" baseline="0" dirty="0" smtClean="0"/>
              <a:t> to Congress came out in February. Among many things, it proposed moving SDPI to discretionary funding.</a:t>
            </a:r>
          </a:p>
          <a:p>
            <a:endParaRPr lang="en-US" baseline="0" dirty="0" smtClean="0"/>
          </a:p>
          <a:p>
            <a:r>
              <a:rPr lang="en-US" baseline="0" dirty="0" smtClean="0"/>
              <a:t>This means SDPI would be subject to the appropriations process.</a:t>
            </a:r>
          </a:p>
          <a:p>
            <a:endParaRPr lang="en-US" baseline="0" dirty="0" smtClean="0"/>
          </a:p>
          <a:p>
            <a:r>
              <a:rPr lang="en-US" baseline="0" dirty="0" smtClean="0"/>
              <a:t>Tribes would be competing with other, more powerful interest groups for funding. </a:t>
            </a:r>
          </a:p>
          <a:p>
            <a:endParaRPr lang="en-US" baseline="0" dirty="0" smtClean="0"/>
          </a:p>
          <a:p>
            <a:r>
              <a:rPr lang="en-US" baseline="0" dirty="0" smtClean="0"/>
              <a:t>This was included in the request with NO Tribal input and does not have support from Indian Country.</a:t>
            </a:r>
            <a:r>
              <a:rPr lang="en-US" sz="1200" kern="120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This alone should disqualify the idea from being seriously considered.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Moving</a:t>
            </a:r>
            <a:r>
              <a:rPr lang="en-US" sz="1200" kern="1200" baseline="0" dirty="0" smtClean="0">
                <a:solidFill>
                  <a:schemeClr val="tx1"/>
                </a:solidFill>
                <a:effectLst/>
                <a:latin typeface="+mn-lt"/>
                <a:ea typeface="+mn-ea"/>
                <a:cs typeface="+mn-cs"/>
              </a:rPr>
              <a:t> SDPI to discretionary funding could jeopardize the program and reverse all the gains we’ve seen in diabetes prevention and treatment.</a:t>
            </a:r>
          </a:p>
          <a:p>
            <a:endParaRPr lang="en-US" baseline="0" dirty="0" smtClean="0"/>
          </a:p>
          <a:p>
            <a:r>
              <a:rPr lang="en-US" baseline="0" dirty="0" smtClean="0"/>
              <a:t>At the April 2018 Board of Directors meeting, NIHB passed a resolution supporting keeping SDPI under mandatory funding.</a:t>
            </a:r>
          </a:p>
          <a:p>
            <a:endParaRPr lang="en-US" baseline="0" dirty="0" smtClean="0"/>
          </a:p>
          <a:p>
            <a:r>
              <a:rPr lang="en-US" baseline="0" dirty="0" smtClean="0"/>
              <a:t>If anything, we should be having the opposite conversation: moving IHS to mandatory funding to ensure full funding and the fulfillment of the trust responsibility.</a:t>
            </a:r>
          </a:p>
        </p:txBody>
      </p:sp>
      <p:sp>
        <p:nvSpPr>
          <p:cNvPr id="4" name="Slide Number Placeholder 3"/>
          <p:cNvSpPr>
            <a:spLocks noGrp="1"/>
          </p:cNvSpPr>
          <p:nvPr>
            <p:ph type="sldNum" sz="quarter" idx="10"/>
          </p:nvPr>
        </p:nvSpPr>
        <p:spPr/>
        <p:txBody>
          <a:bodyPr/>
          <a:lstStyle/>
          <a:p>
            <a:fld id="{38A42969-7783-45E4-B032-B77B56A121F1}" type="slidenum">
              <a:rPr lang="en-US" smtClean="0"/>
              <a:t>12</a:t>
            </a:fld>
            <a:endParaRPr lang="en-US"/>
          </a:p>
        </p:txBody>
      </p:sp>
    </p:spTree>
    <p:extLst>
      <p:ext uri="{BB962C8B-B14F-4D97-AF65-F5344CB8AC3E}">
        <p14:creationId xmlns:p14="http://schemas.microsoft.com/office/powerpoint/2010/main" val="3127355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largest</a:t>
            </a:r>
            <a:r>
              <a:rPr lang="en-US" baseline="0" dirty="0" smtClean="0"/>
              <a:t> pieces of legislation coming up this year that will have significant implications for the overall health and nutrition of Tribal communities is the Farm Bill. </a:t>
            </a:r>
          </a:p>
          <a:p>
            <a:endParaRPr lang="en-US" baseline="0" dirty="0" smtClean="0"/>
          </a:p>
          <a:p>
            <a:endParaRPr lang="en-US" dirty="0" smtClean="0"/>
          </a:p>
          <a:p>
            <a:r>
              <a:rPr lang="en-US" dirty="0" smtClean="0"/>
              <a:t>On March 1</a:t>
            </a:r>
            <a:r>
              <a:rPr lang="en-US" baseline="30000" dirty="0" smtClean="0"/>
              <a:t>st</a:t>
            </a:r>
            <a:r>
              <a:rPr lang="en-US" dirty="0" smtClean="0"/>
              <a:t> NIH</a:t>
            </a:r>
            <a:r>
              <a:rPr lang="en-US" baseline="0" dirty="0" smtClean="0"/>
              <a:t>B joined the Native Farm Bill Coalition along with over 120 Tribes and 11 intertribal and native organizations. Tribes have often been excluded from the planning, development and implementation of national food and agriculture policy and this coalition is meant to be a unified Tribal voice in these discussion. </a:t>
            </a:r>
          </a:p>
          <a:p>
            <a:endParaRPr lang="en-US" baseline="0" dirty="0" smtClean="0"/>
          </a:p>
          <a:p>
            <a:endParaRPr lang="en-US" baseline="0" dirty="0" smtClean="0"/>
          </a:p>
          <a:p>
            <a:r>
              <a:rPr lang="en-US" baseline="0" dirty="0" smtClean="0"/>
              <a:t>On January 18</a:t>
            </a:r>
            <a:r>
              <a:rPr lang="en-US" baseline="30000" dirty="0" smtClean="0"/>
              <a:t>th</a:t>
            </a:r>
            <a:r>
              <a:rPr lang="en-US" baseline="0" dirty="0" smtClean="0"/>
              <a:t> I was also able to testify in front if the Senate Committee on Indian Affairs on Tribal policy recommendation for the Farm Bill. NIHB will continue these discussion throughout the year. </a:t>
            </a:r>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13</a:t>
            </a:fld>
            <a:endParaRPr lang="en-US"/>
          </a:p>
        </p:txBody>
      </p:sp>
    </p:spTree>
    <p:extLst>
      <p:ext uri="{BB962C8B-B14F-4D97-AF65-F5344CB8AC3E}">
        <p14:creationId xmlns:p14="http://schemas.microsoft.com/office/powerpoint/2010/main" val="337920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indent="-342900" algn="just">
              <a:spcBef>
                <a:spcPts val="0"/>
              </a:spcBef>
            </a:pPr>
            <a:r>
              <a:rPr lang="en-US" sz="1200" dirty="0" smtClean="0">
                <a:ea typeface="Calibri" panose="020F0502020204030204" pitchFamily="34" charset="0"/>
                <a:cs typeface="Times New Roman" panose="02020603050405020304" pitchFamily="18" charset="0"/>
              </a:rPr>
              <a:t>The Biggest Self-Governance Priority for NIHB and the Native Farm Bill Coalition is the creation of a pathway for Tribes to administer their own food assistance programs.</a:t>
            </a:r>
          </a:p>
          <a:p>
            <a:pPr indent="-342900" algn="just">
              <a:spcBef>
                <a:spcPts val="0"/>
              </a:spcBef>
            </a:pPr>
            <a:endParaRPr lang="en-US" sz="1200" dirty="0" smtClean="0">
              <a:ea typeface="Calibri" panose="020F0502020204030204" pitchFamily="34" charset="0"/>
              <a:cs typeface="Times New Roman" panose="02020603050405020304" pitchFamily="18" charset="0"/>
            </a:endParaRPr>
          </a:p>
          <a:p>
            <a:pPr indent="-342900" algn="just">
              <a:spcBef>
                <a:spcPts val="0"/>
              </a:spcBef>
            </a:pPr>
            <a:r>
              <a:rPr lang="en-US" sz="1200" dirty="0" smtClean="0">
                <a:ea typeface="Calibri" panose="020F0502020204030204" pitchFamily="34" charset="0"/>
                <a:cs typeface="Times New Roman" panose="02020603050405020304" pitchFamily="18" charset="0"/>
              </a:rPr>
              <a:t>Modeled off of PL-93-638</a:t>
            </a:r>
            <a:r>
              <a:rPr lang="en-US" sz="1200" baseline="0" dirty="0" smtClean="0">
                <a:ea typeface="Calibri" panose="020F0502020204030204" pitchFamily="34" charset="0"/>
                <a:cs typeface="Times New Roman" panose="02020603050405020304" pitchFamily="18" charset="0"/>
              </a:rPr>
              <a:t> to allow </a:t>
            </a:r>
            <a:r>
              <a:rPr lang="en-US" sz="1200" dirty="0" smtClean="0">
                <a:ea typeface="Calibri" panose="020F0502020204030204" pitchFamily="34" charset="0"/>
                <a:cs typeface="Times New Roman" panose="02020603050405020304" pitchFamily="18" charset="0"/>
              </a:rPr>
              <a:t>Tribes to choose food delivery method that works for them</a:t>
            </a:r>
            <a:r>
              <a:rPr lang="en-US" sz="1200" baseline="0" dirty="0" smtClean="0">
                <a:ea typeface="Calibri" panose="020F0502020204030204" pitchFamily="34" charset="0"/>
                <a:cs typeface="Times New Roman" panose="02020603050405020304" pitchFamily="18" charset="0"/>
              </a:rPr>
              <a:t> and administer food distribution using local knowledge.</a:t>
            </a:r>
            <a:endParaRPr lang="en-US" sz="1200" dirty="0" smtClean="0">
              <a:ea typeface="Calibri" panose="020F0502020204030204" pitchFamily="34" charset="0"/>
              <a:cs typeface="Times New Roman" panose="02020603050405020304" pitchFamily="18" charset="0"/>
            </a:endParaRPr>
          </a:p>
          <a:p>
            <a:pPr indent="-342900" algn="just">
              <a:spcBef>
                <a:spcPts val="0"/>
              </a:spcBef>
            </a:pPr>
            <a:endParaRPr lang="en-US" sz="1200" dirty="0" smtClean="0">
              <a:ea typeface="Calibri" panose="020F0502020204030204" pitchFamily="34" charset="0"/>
              <a:cs typeface="Times New Roman" panose="02020603050405020304" pitchFamily="18" charset="0"/>
            </a:endParaRPr>
          </a:p>
          <a:p>
            <a:pPr indent="-342900" algn="just">
              <a:spcBef>
                <a:spcPts val="0"/>
              </a:spcBef>
            </a:pPr>
            <a:r>
              <a:rPr lang="en-US" sz="1200" dirty="0" smtClean="0">
                <a:ea typeface="Calibri" panose="020F0502020204030204" pitchFamily="34" charset="0"/>
                <a:cs typeface="Times New Roman" panose="02020603050405020304" pitchFamily="18" charset="0"/>
              </a:rPr>
              <a:t>The right to healthcare is the right to healthful food.</a:t>
            </a:r>
          </a:p>
          <a:p>
            <a:pPr indent="-342900" algn="just">
              <a:spcBef>
                <a:spcPts val="0"/>
              </a:spcBef>
            </a:pPr>
            <a:endParaRPr lang="en-US" sz="1200" dirty="0" smtClean="0">
              <a:ea typeface="Calibri" panose="020F0502020204030204" pitchFamily="34" charset="0"/>
              <a:cs typeface="Times New Roman" panose="02020603050405020304" pitchFamily="18" charset="0"/>
            </a:endParaRPr>
          </a:p>
          <a:p>
            <a:pPr indent="-342900" algn="just">
              <a:spcBef>
                <a:spcPts val="0"/>
              </a:spcBef>
            </a:pPr>
            <a:r>
              <a:rPr lang="en-US" sz="1200" dirty="0" smtClean="0">
                <a:ea typeface="Calibri" panose="020F0502020204030204" pitchFamily="34" charset="0"/>
                <a:cs typeface="Times New Roman" panose="02020603050405020304" pitchFamily="18" charset="0"/>
              </a:rPr>
              <a:t>This priority is not included in the current House Farm Bill,</a:t>
            </a:r>
            <a:r>
              <a:rPr lang="en-US" sz="1200" baseline="0" dirty="0" smtClean="0">
                <a:ea typeface="Calibri" panose="020F0502020204030204" pitchFamily="34" charset="0"/>
                <a:cs typeface="Times New Roman" panose="02020603050405020304" pitchFamily="18" charset="0"/>
              </a:rPr>
              <a:t> but NIHB is working with our allies on Capitol Hill to include this.</a:t>
            </a:r>
            <a:endParaRPr lang="en-US" sz="1050" dirty="0" smtClean="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14</a:t>
            </a:fld>
            <a:endParaRPr lang="en-US"/>
          </a:p>
        </p:txBody>
      </p:sp>
    </p:spTree>
    <p:extLst>
      <p:ext uri="{BB962C8B-B14F-4D97-AF65-F5344CB8AC3E}">
        <p14:creationId xmlns:p14="http://schemas.microsoft.com/office/powerpoint/2010/main" val="112093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Other Legislative Priorities for NIHB include: </a:t>
            </a:r>
          </a:p>
          <a:p>
            <a:pPr marL="342900" marR="0" lvl="0" indent="-342900" algn="just">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Exempt Tribes and Tribal members from work requirements and corresponding time limits for receiving SNAP benefits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Expand the Food Distribution Program on Indian Reservations (FDPIR) through increased funding for purchasing of traditional foods, infrastructure development, and nutrition education.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Provide Tribes with base funding to develop or expand traditional foods programs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Require a Congressional Budget Office (CBO) or Congressional Research Service (CRS) inquiry into the impact of drastic cuts or elimination of food assistance programs on the overall food security of Tribes.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smtClean="0"/>
          </a:p>
          <a:p>
            <a:endParaRPr lang="en-US" baseline="0" dirty="0" smtClean="0"/>
          </a:p>
          <a:p>
            <a:endParaRPr lang="en-US" baseline="0" dirty="0" smtClean="0"/>
          </a:p>
          <a:p>
            <a:r>
              <a:rPr lang="en-US" baseline="0" dirty="0" smtClean="0"/>
              <a:t>We saw on April 12 the first House version and the bill included changes to the SNAP program:</a:t>
            </a:r>
          </a:p>
          <a:p>
            <a:pPr marL="171450" indent="-171450">
              <a:buFont typeface="Arial" panose="020B0604020202020204" pitchFamily="34" charset="0"/>
              <a:buChar char="•"/>
            </a:pPr>
            <a:r>
              <a:rPr lang="en-US" baseline="0" dirty="0" smtClean="0"/>
              <a:t>New 20 hour a week work requirement (it was 80 </a:t>
            </a:r>
            <a:r>
              <a:rPr lang="en-US" baseline="0" dirty="0" err="1" smtClean="0"/>
              <a:t>hrs</a:t>
            </a:r>
            <a:r>
              <a:rPr lang="en-US" baseline="0" dirty="0" smtClean="0"/>
              <a:t> a month) in FY21-25 and increases to 25hrs a week in FY26</a:t>
            </a:r>
          </a:p>
          <a:p>
            <a:pPr marL="171450" indent="-171450">
              <a:buFont typeface="Arial" panose="020B0604020202020204" pitchFamily="34" charset="0"/>
              <a:buChar char="•"/>
            </a:pPr>
            <a:r>
              <a:rPr lang="en-US" baseline="0" dirty="0" smtClean="0"/>
              <a:t>Failure to find work/ job training programs requirements within 1 month you are ineligible for SNAP for 1 year. Additional violation, ineligible for 3 years.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15</a:t>
            </a:fld>
            <a:endParaRPr lang="en-US"/>
          </a:p>
        </p:txBody>
      </p:sp>
    </p:spTree>
    <p:extLst>
      <p:ext uri="{BB962C8B-B14F-4D97-AF65-F5344CB8AC3E}">
        <p14:creationId xmlns:p14="http://schemas.microsoft.com/office/powerpoint/2010/main" val="230120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a:t>
            </a:r>
            <a:r>
              <a:rPr lang="en-US" baseline="0" dirty="0" smtClean="0"/>
              <a:t> Farm Bill is set to expire on September 30</a:t>
            </a:r>
            <a:r>
              <a:rPr lang="en-US" baseline="30000" dirty="0" smtClean="0"/>
              <a:t>th</a:t>
            </a:r>
            <a:r>
              <a:rPr lang="en-US" baseline="0" dirty="0" smtClean="0"/>
              <a:t> this year. </a:t>
            </a:r>
          </a:p>
          <a:p>
            <a:endParaRPr lang="en-US" baseline="0" dirty="0" smtClean="0"/>
          </a:p>
          <a:p>
            <a:r>
              <a:rPr lang="en-US" baseline="0" dirty="0" smtClean="0"/>
              <a:t>The new work requirements don’t directly impact FDPIR but the change could increase the demand for FDPIR by 20-45 percent  or more. Increasing the risk of dramatic food shortages. </a:t>
            </a:r>
          </a:p>
          <a:p>
            <a:endParaRPr lang="en-US" baseline="0" dirty="0" smtClean="0"/>
          </a:p>
          <a:p>
            <a:r>
              <a:rPr lang="en-US" baseline="0" dirty="0" smtClean="0"/>
              <a:t>The house bill lacks support from the democrats and a large section of the Freedom caucus. The bill passed on party line vote out of the House Agriculture Committee on April 18</a:t>
            </a:r>
            <a:r>
              <a:rPr lang="en-US" baseline="30000" dirty="0" smtClean="0"/>
              <a:t>th</a:t>
            </a:r>
            <a:r>
              <a:rPr lang="en-US" baseline="0" dirty="0" smtClean="0"/>
              <a:t> and chairman Mike Conaway (R-TX) hopes to get a full vote in early May.</a:t>
            </a:r>
          </a:p>
          <a:p>
            <a:endParaRPr lang="en-US" baseline="0" dirty="0" smtClean="0"/>
          </a:p>
          <a:p>
            <a:r>
              <a:rPr lang="en-US" baseline="0" dirty="0" smtClean="0"/>
              <a:t>The Senate Leadership in the Agriculture Committee have promised a bipartisan bill, which if they stay on schedule could also come mid to late May. </a:t>
            </a:r>
          </a:p>
          <a:p>
            <a:endParaRPr lang="en-US" baseline="0" dirty="0" smtClean="0"/>
          </a:p>
          <a:p>
            <a:r>
              <a:rPr lang="en-US" baseline="0" dirty="0" smtClean="0"/>
              <a:t>NIHB is continuing its advocacy with members of this committee and will work to get our priorities included. </a:t>
            </a:r>
          </a:p>
        </p:txBody>
      </p:sp>
      <p:sp>
        <p:nvSpPr>
          <p:cNvPr id="4" name="Slide Number Placeholder 3"/>
          <p:cNvSpPr>
            <a:spLocks noGrp="1"/>
          </p:cNvSpPr>
          <p:nvPr>
            <p:ph type="sldNum" sz="quarter" idx="10"/>
          </p:nvPr>
        </p:nvSpPr>
        <p:spPr/>
        <p:txBody>
          <a:bodyPr/>
          <a:lstStyle/>
          <a:p>
            <a:fld id="{38A42969-7783-45E4-B032-B77B56A121F1}" type="slidenum">
              <a:rPr lang="en-US" smtClean="0"/>
              <a:t>16</a:t>
            </a:fld>
            <a:endParaRPr lang="en-US"/>
          </a:p>
        </p:txBody>
      </p:sp>
    </p:spTree>
    <p:extLst>
      <p:ext uri="{BB962C8B-B14F-4D97-AF65-F5344CB8AC3E}">
        <p14:creationId xmlns:p14="http://schemas.microsoft.com/office/powerpoint/2010/main" val="200645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join us for the Tribal</a:t>
            </a:r>
            <a:r>
              <a:rPr lang="en-US" baseline="0" dirty="0" smtClean="0"/>
              <a:t> Public Health summit in Prior Lake, MN (30 min outside Minneapolis) from May 22-24, 2018.  Please join us!! </a:t>
            </a:r>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2</a:t>
            </a:fld>
            <a:endParaRPr lang="en-US"/>
          </a:p>
        </p:txBody>
      </p:sp>
    </p:spTree>
    <p:extLst>
      <p:ext uri="{BB962C8B-B14F-4D97-AF65-F5344CB8AC3E}">
        <p14:creationId xmlns:p14="http://schemas.microsoft.com/office/powerpoint/2010/main" val="218615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join us for our</a:t>
            </a:r>
            <a:r>
              <a:rPr lang="en-US" baseline="0" dirty="0" smtClean="0"/>
              <a:t> 2 upcoming conferences later in the year as well!</a:t>
            </a:r>
          </a:p>
          <a:p>
            <a:endParaRPr lang="en-US" baseline="0" dirty="0" smtClean="0"/>
          </a:p>
          <a:p>
            <a:r>
              <a:rPr lang="en-US" baseline="0" dirty="0" smtClean="0"/>
              <a:t>Behavioral Health is July 25-27, 2018 in Washington DC (Omni Shoreham).</a:t>
            </a:r>
          </a:p>
          <a:p>
            <a:endParaRPr lang="en-US" baseline="0" dirty="0" smtClean="0"/>
          </a:p>
          <a:p>
            <a:r>
              <a:rPr lang="en-US" baseline="0" dirty="0" smtClean="0"/>
              <a:t>Check the NIHB website for hotel/agenda information soon!</a:t>
            </a:r>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3</a:t>
            </a:fld>
            <a:endParaRPr lang="en-US"/>
          </a:p>
        </p:txBody>
      </p:sp>
    </p:spTree>
    <p:extLst>
      <p:ext uri="{BB962C8B-B14F-4D97-AF65-F5344CB8AC3E}">
        <p14:creationId xmlns:p14="http://schemas.microsoft.com/office/powerpoint/2010/main" val="151588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35</a:t>
            </a:r>
            <a:r>
              <a:rPr lang="en-US" baseline="30000" dirty="0" smtClean="0"/>
              <a:t>th</a:t>
            </a:r>
            <a:r>
              <a:rPr lang="en-US" baseline="0" dirty="0" smtClean="0"/>
              <a:t> Annual NTHC is also coming up!</a:t>
            </a:r>
          </a:p>
          <a:p>
            <a:endParaRPr lang="en-US" baseline="0" dirty="0" smtClean="0"/>
          </a:p>
          <a:p>
            <a:r>
              <a:rPr lang="en-US" dirty="0" smtClean="0"/>
              <a:t>35</a:t>
            </a:r>
            <a:r>
              <a:rPr lang="en-US" baseline="30000" dirty="0" smtClean="0"/>
              <a:t>th</a:t>
            </a:r>
            <a:r>
              <a:rPr lang="en-US" dirty="0" smtClean="0"/>
              <a:t> Annual National Tribal Health Conference</a:t>
            </a:r>
            <a:r>
              <a:rPr lang="en-US" baseline="0" dirty="0" smtClean="0"/>
              <a:t> </a:t>
            </a:r>
            <a:r>
              <a:rPr lang="en-US" dirty="0" smtClean="0"/>
              <a:t>is September 17-20 in Oklahoma City,</a:t>
            </a:r>
            <a:r>
              <a:rPr lang="en-US" baseline="0" dirty="0" smtClean="0"/>
              <a:t> Oklahoma (Renaissance Center). Please mark your calendars to join us!! </a:t>
            </a:r>
          </a:p>
          <a:p>
            <a:endParaRPr lang="en-US" baseline="0" dirty="0" smtClean="0"/>
          </a:p>
          <a:p>
            <a:r>
              <a:rPr lang="en-US" baseline="0" dirty="0" smtClean="0"/>
              <a:t>Details to follow on the NIHB website.</a:t>
            </a:r>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4</a:t>
            </a:fld>
            <a:endParaRPr lang="en-US"/>
          </a:p>
        </p:txBody>
      </p:sp>
    </p:spTree>
    <p:extLst>
      <p:ext uri="{BB962C8B-B14F-4D97-AF65-F5344CB8AC3E}">
        <p14:creationId xmlns:p14="http://schemas.microsoft.com/office/powerpoint/2010/main" val="353833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President Trump signed</a:t>
            </a:r>
            <a:r>
              <a:rPr lang="en-US" baseline="0" dirty="0" smtClean="0"/>
              <a:t> omnibus on March 23, 2018 to avert a government shutdown and fund the government through September 30, 2018.</a:t>
            </a:r>
          </a:p>
          <a:p>
            <a:endParaRPr lang="en-US" baseline="0" dirty="0" smtClean="0"/>
          </a:p>
          <a:p>
            <a:r>
              <a:rPr lang="en-US" baseline="0" dirty="0" smtClean="0"/>
              <a:t>Omnibus included an additional $500 million for IHS, and </a:t>
            </a:r>
            <a:r>
              <a:rPr lang="en-US" baseline="0" dirty="0" smtClean="0"/>
              <a:t>$50 </a:t>
            </a:r>
            <a:r>
              <a:rPr lang="en-US" baseline="0" dirty="0" smtClean="0"/>
              <a:t>million for Tribes to treat opioids, and another $5 million for MAT programs. </a:t>
            </a:r>
          </a:p>
          <a:p>
            <a:r>
              <a:rPr lang="en-US" baseline="0" dirty="0" smtClean="0"/>
              <a:t>These funds can go directly to programs on the reservations offering treatment, reducing unmet need for addiction services, and decreasing the fatality rate on overdose related deaths. </a:t>
            </a:r>
          </a:p>
          <a:p>
            <a:endParaRPr lang="en-US" baseline="0" dirty="0" smtClean="0"/>
          </a:p>
          <a:p>
            <a:r>
              <a:rPr lang="en-US" baseline="0" dirty="0" smtClean="0"/>
              <a:t>These will be in the form of grants. NIHB has continued to stress the needs for formula funding for Indian health, but these resources will still make a huge difference. </a:t>
            </a:r>
          </a:p>
          <a:p>
            <a:endParaRPr lang="en-US" baseline="0" dirty="0" smtClean="0"/>
          </a:p>
          <a:p>
            <a:r>
              <a:rPr lang="en-US" baseline="0" dirty="0" smtClean="0"/>
              <a:t>At the April 2018 meeting of the Board of Directors, NIHB passed a resolution calling for SAMHSA to consult with Tribes to ensure that money reaches the Tribes with the greatest need.</a:t>
            </a:r>
            <a:endParaRPr lang="en-US" dirty="0" smtClean="0"/>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4923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NIHB Board of Directors Member and Bemidji</a:t>
            </a:r>
            <a:r>
              <a:rPr lang="en-US" baseline="0" dirty="0" smtClean="0"/>
              <a:t> Area Representative Sam Moose testified at a Senate Committee on Indian Affairs hearing devoted to the opioids crisis on March 14,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spoke on the Tribes in his area and how they are responding to the opioids crisis and what support Congress needs to give them.</a:t>
            </a:r>
          </a:p>
          <a:p>
            <a:endParaRPr lang="en-US" baseline="0" dirty="0" smtClean="0"/>
          </a:p>
          <a:p>
            <a:r>
              <a:rPr lang="en-US" baseline="0" dirty="0" smtClean="0"/>
              <a:t>I myself testified to the House Energy and Commerce Subcommittee on Health on March 22 to talk about public health and prevention efforts in Indian Country. </a:t>
            </a:r>
          </a:p>
          <a:p>
            <a:r>
              <a:rPr lang="en-US" baseline="0" dirty="0" smtClean="0"/>
              <a:t>The House is still developing its opioids legislative package, and I made recommendations on several bills currently being considered by the House.</a:t>
            </a:r>
          </a:p>
          <a:p>
            <a:r>
              <a:rPr lang="en-US" baseline="0" dirty="0" smtClean="0"/>
              <a:t>I spoke in support of Rep. Mullin’s Tribal Addiction Recovery Act (TARA, H.R. 5140) and on the need for Tribal inclusion in infectious disease elimination program.</a:t>
            </a:r>
          </a:p>
          <a:p>
            <a:r>
              <a:rPr lang="en-US" baseline="0" dirty="0" smtClean="0"/>
              <a:t>I also made recommendations to incorporate Tribal best practices into the RESULTS Act</a:t>
            </a:r>
          </a:p>
          <a:p>
            <a:endParaRPr lang="en-US" baseline="0" dirty="0" smtClean="0"/>
          </a:p>
          <a:p>
            <a:r>
              <a:rPr lang="en-US" baseline="0" dirty="0" smtClean="0"/>
              <a:t>NIHB Board of Directors Capitol Hill Day was April 11. We met with 13 congressional offices and talked about Tribal needs for opioids in each and every one.</a:t>
            </a:r>
          </a:p>
          <a:p>
            <a:endParaRPr lang="en-US" baseline="0" dirty="0" smtClean="0"/>
          </a:p>
          <a:p>
            <a:r>
              <a:rPr lang="en-US" baseline="0" dirty="0" smtClean="0"/>
              <a:t>We have also submitted written testimony for the record on issues such as data sovereignty, Health IT needs, and treatment funding and flexibility to multiple committees.</a:t>
            </a:r>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6</a:t>
            </a:fld>
            <a:endParaRPr lang="en-US"/>
          </a:p>
        </p:txBody>
      </p:sp>
    </p:spTree>
    <p:extLst>
      <p:ext uri="{BB962C8B-B14F-4D97-AF65-F5344CB8AC3E}">
        <p14:creationId xmlns:p14="http://schemas.microsoft.com/office/powerpoint/2010/main" val="319287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7</a:t>
            </a:fld>
            <a:endParaRPr lang="en-US"/>
          </a:p>
        </p:txBody>
      </p:sp>
    </p:spTree>
    <p:extLst>
      <p:ext uri="{BB962C8B-B14F-4D97-AF65-F5344CB8AC3E}">
        <p14:creationId xmlns:p14="http://schemas.microsoft.com/office/powerpoint/2010/main" val="40715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a:t>
            </a:r>
            <a:r>
              <a:rPr lang="en-US" baseline="0" dirty="0" smtClean="0"/>
              <a:t> is going on right now on opioids. Basically every committee with jurisdiction has either already held a hearing, is holding a hearing, or both. </a:t>
            </a:r>
          </a:p>
          <a:p>
            <a:endParaRPr lang="en-US" baseline="0" dirty="0" smtClean="0"/>
          </a:p>
          <a:p>
            <a:r>
              <a:rPr lang="en-US" baseline="0" dirty="0" smtClean="0"/>
              <a:t>There are lots of different bills floating around, some better for Tribes than others.</a:t>
            </a:r>
          </a:p>
          <a:p>
            <a:endParaRPr lang="en-US" baseline="0" dirty="0" smtClean="0"/>
          </a:p>
          <a:p>
            <a:r>
              <a:rPr lang="en-US" baseline="0" dirty="0" smtClean="0"/>
              <a:t>The House is still developing its opioids package, and the Senate is a little further along in that process.</a:t>
            </a:r>
          </a:p>
          <a:p>
            <a:endParaRPr lang="en-US" baseline="0" dirty="0" smtClean="0"/>
          </a:p>
          <a:p>
            <a:r>
              <a:rPr lang="en-US" baseline="0" dirty="0" smtClean="0"/>
              <a:t>The Senate Health, Education, Labor and Pensions Committee is marking up their bill tomorrow. It is fairly good for Tribes.</a:t>
            </a:r>
          </a:p>
          <a:p>
            <a:r>
              <a:rPr lang="en-US" baseline="0" dirty="0" smtClean="0"/>
              <a:t>	It includes 5% of State Targeted Response funds going directly to Tribes—this is a long standing Tribal priority</a:t>
            </a:r>
          </a:p>
          <a:p>
            <a:r>
              <a:rPr lang="en-US" baseline="0" dirty="0" smtClean="0"/>
              <a:t>	3% set aside to Tribes to fund programs treating new </a:t>
            </a:r>
            <a:r>
              <a:rPr lang="en-US" baseline="0" dirty="0" err="1" smtClean="0"/>
              <a:t>borns</a:t>
            </a:r>
            <a:r>
              <a:rPr lang="en-US" baseline="0" dirty="0" smtClean="0"/>
              <a:t> and infants affected by opioids</a:t>
            </a:r>
          </a:p>
          <a:p>
            <a:r>
              <a:rPr lang="en-US" baseline="0" dirty="0" smtClean="0"/>
              <a:t>	Our number 1 priority for further inclusion is to add SBHPI into the bill. This would fund behavioral health programs in Indian Country similar to how SDPI operates.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8</a:t>
            </a:fld>
            <a:endParaRPr lang="en-US"/>
          </a:p>
        </p:txBody>
      </p:sp>
    </p:spTree>
    <p:extLst>
      <p:ext uri="{BB962C8B-B14F-4D97-AF65-F5344CB8AC3E}">
        <p14:creationId xmlns:p14="http://schemas.microsoft.com/office/powerpoint/2010/main" val="419321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Another bill that would be good for Tribes is Elizabeth Warren’s Comprehensive Addiction Resources Emergency (CARE) Act.</a:t>
            </a:r>
          </a:p>
          <a:p>
            <a:endParaRPr lang="en-US" baseline="0" dirty="0" smtClean="0"/>
          </a:p>
          <a:p>
            <a:r>
              <a:rPr lang="en-US" baseline="0" dirty="0" smtClean="0"/>
              <a:t>$400 million per year for 10 years to Tribes with the highest overdose levels. This would be a huge resource for Indian Country!</a:t>
            </a:r>
          </a:p>
          <a:p>
            <a:endParaRPr lang="en-US" baseline="0" dirty="0" smtClean="0"/>
          </a:p>
          <a:p>
            <a:r>
              <a:rPr lang="en-US" baseline="0" dirty="0" smtClean="0"/>
              <a:t>Based off the Ryan White HIV/AIDS bill, which gave states and local governments resources to combat the AIDS epidemic.</a:t>
            </a:r>
          </a:p>
          <a:p>
            <a:endParaRPr lang="en-US" baseline="0" dirty="0" smtClean="0"/>
          </a:p>
          <a:p>
            <a:r>
              <a:rPr lang="en-US" baseline="0" dirty="0" smtClean="0"/>
              <a:t>NIHB aided in the language including Tribes as eligible for funding along with States and local governments.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9</a:t>
            </a:fld>
            <a:endParaRPr lang="en-US"/>
          </a:p>
        </p:txBody>
      </p:sp>
    </p:spTree>
    <p:extLst>
      <p:ext uri="{BB962C8B-B14F-4D97-AF65-F5344CB8AC3E}">
        <p14:creationId xmlns:p14="http://schemas.microsoft.com/office/powerpoint/2010/main" val="1432648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1"/>
            <a:ext cx="10248900" cy="2076449"/>
          </a:xfrm>
        </p:spPr>
        <p:txBody>
          <a:bodyPr anchor="b"/>
          <a:lstStyle>
            <a:lvl1pPr>
              <a:defRPr sz="6600">
                <a:ln>
                  <a:noFill/>
                </a:ln>
                <a:solidFill>
                  <a:schemeClr val="tx2"/>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93080" cy="1837944"/>
          </a:xfrm>
          <a:prstGeom prst="rect">
            <a:avLst/>
          </a:prstGeom>
        </p:spPr>
      </p:pic>
      <p:sp>
        <p:nvSpPr>
          <p:cNvPr id="9" name="Rectangle 8"/>
          <p:cNvSpPr/>
          <p:nvPr userDrawn="1"/>
        </p:nvSpPr>
        <p:spPr>
          <a:xfrm>
            <a:off x="533400" y="4171632"/>
            <a:ext cx="10248900" cy="2215991"/>
          </a:xfrm>
          <a:prstGeom prst="rect">
            <a:avLst/>
          </a:prstGeom>
          <a:solidFill>
            <a:schemeClr val="accent1"/>
          </a:solidFill>
        </p:spPr>
        <p:txBody>
          <a:bodyPr wrap="square">
            <a:spAutoFit/>
          </a:bodyPr>
          <a:lstStyle/>
          <a:p>
            <a:endParaRPr lang="en-US" b="1" dirty="0">
              <a:solidFill>
                <a:prstClr val="white"/>
              </a:solidFill>
              <a:latin typeface="Papyrus" panose="03070502060502030205" pitchFamily="66" charset="0"/>
            </a:endParaRPr>
          </a:p>
          <a:p>
            <a:pPr algn="ctr"/>
            <a:r>
              <a:rPr lang="en-US" sz="2400" b="1" dirty="0">
                <a:solidFill>
                  <a:prstClr val="white"/>
                </a:solidFill>
                <a:latin typeface="Papyrus" panose="03070502060502030205" pitchFamily="66" charset="0"/>
              </a:rPr>
              <a:t>Robert Foley</a:t>
            </a:r>
          </a:p>
          <a:p>
            <a:pPr algn="ctr"/>
            <a:r>
              <a:rPr lang="en-US" sz="2400" b="1" dirty="0">
                <a:solidFill>
                  <a:prstClr val="white"/>
                </a:solidFill>
                <a:latin typeface="Papyrus" panose="03070502060502030205" pitchFamily="66" charset="0"/>
              </a:rPr>
              <a:t>Director of Public Health Policy and Programs</a:t>
            </a:r>
          </a:p>
          <a:p>
            <a:pPr algn="ctr"/>
            <a:r>
              <a:rPr lang="en-US" sz="2400" b="1" dirty="0">
                <a:solidFill>
                  <a:prstClr val="white"/>
                </a:solidFill>
                <a:latin typeface="Papyrus" panose="03070502060502030205" pitchFamily="66" charset="0"/>
              </a:rPr>
              <a:t>National Indian Health Board</a:t>
            </a:r>
          </a:p>
          <a:p>
            <a:pPr algn="ctr"/>
            <a:r>
              <a:rPr lang="en-US" sz="2400" b="1" dirty="0">
                <a:solidFill>
                  <a:prstClr val="white"/>
                </a:solidFill>
                <a:latin typeface="Papyrus" panose="03070502060502030205" pitchFamily="66" charset="0"/>
              </a:rPr>
              <a:t>Winter Board Meeting, 2016</a:t>
            </a:r>
          </a:p>
          <a:p>
            <a:pPr algn="ctr"/>
            <a:r>
              <a:rPr lang="en-US" sz="2400" b="1" dirty="0">
                <a:solidFill>
                  <a:prstClr val="white"/>
                </a:solidFill>
                <a:latin typeface="Papyrus" panose="03070502060502030205" pitchFamily="66" charset="0"/>
              </a:rPr>
              <a:t>January 20, 2016</a:t>
            </a:r>
            <a:r>
              <a:rPr lang="en-US" b="1" dirty="0">
                <a:solidFill>
                  <a:prstClr val="white"/>
                </a:solidFill>
                <a:latin typeface="Papyrus" panose="03070502060502030205" pitchFamily="66" charset="0"/>
              </a:rPr>
              <a:t>  </a:t>
            </a:r>
          </a:p>
        </p:txBody>
      </p:sp>
    </p:spTree>
    <p:extLst>
      <p:ext uri="{BB962C8B-B14F-4D97-AF65-F5344CB8AC3E}">
        <p14:creationId xmlns:p14="http://schemas.microsoft.com/office/powerpoint/2010/main" val="22626852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35133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120623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44680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9876364" cy="1168400"/>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3852863"/>
            <a:ext cx="9876365" cy="1633538"/>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93080" cy="1837944"/>
          </a:xfrm>
          <a:prstGeom prst="rect">
            <a:avLst/>
          </a:prstGeom>
        </p:spPr>
      </p:pic>
    </p:spTree>
    <p:extLst>
      <p:ext uri="{BB962C8B-B14F-4D97-AF65-F5344CB8AC3E}">
        <p14:creationId xmlns:p14="http://schemas.microsoft.com/office/powerpoint/2010/main" val="358540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73701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04160CB-2F8A-4D53-BFB9-96930DAD3863}"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68420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04160CB-2F8A-4D53-BFB9-96930DAD3863}"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77352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4160CB-2F8A-4D53-BFB9-96930DAD3863}"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94209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32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273993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3200" b="1">
                <a:ln>
                  <a:noFill/>
                </a:ln>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8"/>
          <p:cNvSpPr>
            <a:spLocks noGrp="1"/>
          </p:cNvSpPr>
          <p:nvPr>
            <p:ph type="sldNum" sz="quarter" idx="11"/>
          </p:nvPr>
        </p:nvSpPr>
        <p:spPr/>
        <p:txBody>
          <a:bodyPr/>
          <a:lstStyle/>
          <a:p>
            <a:fld id="{F04160CB-2F8A-4D53-BFB9-96930DAD3863}"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11908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04160CB-2F8A-4D53-BFB9-96930DAD3863}" type="slidenum">
              <a:rPr lang="en-US" smtClean="0"/>
              <a:pPr/>
              <a:t>‹#›</a:t>
            </a:fld>
            <a:endParaRPr lang="en-US"/>
          </a:p>
        </p:txBody>
      </p:sp>
    </p:spTree>
    <p:extLst>
      <p:ext uri="{BB962C8B-B14F-4D97-AF65-F5344CB8AC3E}">
        <p14:creationId xmlns:p14="http://schemas.microsoft.com/office/powerpoint/2010/main" val="87537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3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680" y="1850968"/>
            <a:ext cx="9876364" cy="1852352"/>
          </a:xfrm>
        </p:spPr>
        <p:txBody>
          <a:bodyPr/>
          <a:lstStyle/>
          <a:p>
            <a:pPr algn="ctr"/>
            <a:r>
              <a:rPr lang="en-US" b="1" dirty="0" smtClean="0"/>
              <a:t>NIHB update to the Tribal Self Governance Advisory Committee</a:t>
            </a:r>
            <a:r>
              <a:rPr lang="en-US" sz="4800" b="1" dirty="0" smtClean="0"/>
              <a:t/>
            </a:r>
            <a:br>
              <a:rPr lang="en-US" sz="4800" b="1" dirty="0" smtClean="0"/>
            </a:br>
            <a:r>
              <a:rPr lang="en-US" sz="2000" b="1" i="1" dirty="0" smtClean="0"/>
              <a:t>April 23, 2018 </a:t>
            </a:r>
            <a:endParaRPr lang="en-US" sz="2000" i="1" dirty="0"/>
          </a:p>
        </p:txBody>
      </p:sp>
      <p:sp>
        <p:nvSpPr>
          <p:cNvPr id="3" name="Text Placeholder 2"/>
          <p:cNvSpPr>
            <a:spLocks noGrp="1"/>
          </p:cNvSpPr>
          <p:nvPr>
            <p:ph type="body" idx="1"/>
          </p:nvPr>
        </p:nvSpPr>
        <p:spPr>
          <a:xfrm>
            <a:off x="0" y="3852862"/>
            <a:ext cx="11319164" cy="3005137"/>
          </a:xfrm>
          <a:solidFill>
            <a:srgbClr val="990000"/>
          </a:solidFill>
        </p:spPr>
        <p:txBody>
          <a:bodyPr>
            <a:normAutofit/>
          </a:bodyPr>
          <a:lstStyle/>
          <a:p>
            <a:r>
              <a:rPr lang="en-US" sz="4000" dirty="0" smtClean="0">
                <a:solidFill>
                  <a:schemeClr val="bg1"/>
                </a:solidFill>
                <a:latin typeface="Papyrus" panose="03070502060502030205" pitchFamily="66" charset="0"/>
              </a:rPr>
              <a:t>Presented by </a:t>
            </a:r>
          </a:p>
          <a:p>
            <a:r>
              <a:rPr lang="en-US" sz="4000" dirty="0" smtClean="0">
                <a:solidFill>
                  <a:schemeClr val="bg1"/>
                </a:solidFill>
                <a:latin typeface="Papyrus" panose="03070502060502030205" pitchFamily="66" charset="0"/>
              </a:rPr>
              <a:t>Stacy Bohlen, Chief Executive Officer</a:t>
            </a:r>
          </a:p>
        </p:txBody>
      </p:sp>
    </p:spTree>
    <p:extLst>
      <p:ext uri="{BB962C8B-B14F-4D97-AF65-F5344CB8AC3E}">
        <p14:creationId xmlns:p14="http://schemas.microsoft.com/office/powerpoint/2010/main" val="2735836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857"/>
            <a:ext cx="10160000" cy="1308781"/>
          </a:xfrm>
        </p:spPr>
        <p:txBody>
          <a:bodyPr/>
          <a:lstStyle/>
          <a:p>
            <a:r>
              <a:rPr lang="en-US" sz="4400" b="1" dirty="0" smtClean="0"/>
              <a:t>President’s Budget Request </a:t>
            </a:r>
            <a:r>
              <a:rPr lang="en-US" sz="4400" b="1" dirty="0" smtClean="0"/>
              <a:t>– </a:t>
            </a:r>
            <a:r>
              <a:rPr lang="en-US" sz="4400" b="1" dirty="0" smtClean="0"/>
              <a:t>FY 2019</a:t>
            </a:r>
            <a:endParaRPr lang="en-US" sz="4400" b="1" dirty="0"/>
          </a:p>
        </p:txBody>
      </p:sp>
      <p:sp>
        <p:nvSpPr>
          <p:cNvPr id="3" name="Content Placeholder 2"/>
          <p:cNvSpPr>
            <a:spLocks noGrp="1"/>
          </p:cNvSpPr>
          <p:nvPr>
            <p:ph idx="1"/>
          </p:nvPr>
        </p:nvSpPr>
        <p:spPr>
          <a:xfrm>
            <a:off x="609600" y="1417638"/>
            <a:ext cx="10160000" cy="4983162"/>
          </a:xfrm>
        </p:spPr>
        <p:txBody>
          <a:bodyPr>
            <a:normAutofit fontScale="55000" lnSpcReduction="20000"/>
          </a:bodyPr>
          <a:lstStyle/>
          <a:p>
            <a:r>
              <a:rPr lang="en-US" dirty="0" smtClean="0"/>
              <a:t>February 12– President released “skinny” FY 2019 budget</a:t>
            </a:r>
          </a:p>
          <a:p>
            <a:endParaRPr lang="en-US" sz="2200" dirty="0" smtClean="0"/>
          </a:p>
          <a:p>
            <a:pPr lvl="1"/>
            <a:r>
              <a:rPr lang="en-US" dirty="0" smtClean="0"/>
              <a:t>$</a:t>
            </a:r>
            <a:r>
              <a:rPr lang="en-US" dirty="0" smtClean="0"/>
              <a:t>5.4 </a:t>
            </a:r>
            <a:r>
              <a:rPr lang="en-US" dirty="0"/>
              <a:t>billion </a:t>
            </a:r>
            <a:r>
              <a:rPr lang="en-US" dirty="0" smtClean="0"/>
              <a:t>to IHS--$413 million (8%) above FY 2018</a:t>
            </a:r>
          </a:p>
          <a:p>
            <a:pPr lvl="1"/>
            <a:r>
              <a:rPr lang="en-US" dirty="0" smtClean="0"/>
              <a:t>$150 million to IHS specifically for opioids</a:t>
            </a:r>
            <a:endParaRPr lang="en-US" dirty="0"/>
          </a:p>
          <a:p>
            <a:pPr marL="411480" lvl="1" indent="0">
              <a:buNone/>
            </a:pPr>
            <a:endParaRPr lang="en-US" sz="2200" dirty="0" smtClean="0"/>
          </a:p>
          <a:p>
            <a:pPr marL="342900" lvl="1">
              <a:buClr>
                <a:schemeClr val="accent1"/>
              </a:buClr>
            </a:pPr>
            <a:r>
              <a:rPr lang="en-US" sz="4000" dirty="0" smtClean="0"/>
              <a:t>Not Good</a:t>
            </a:r>
          </a:p>
          <a:p>
            <a:pPr marL="708660" lvl="2">
              <a:buClr>
                <a:schemeClr val="accent1"/>
              </a:buClr>
            </a:pPr>
            <a:r>
              <a:rPr lang="en-US" dirty="0" smtClean="0"/>
              <a:t>$900 million (12%) cut to CDC</a:t>
            </a:r>
          </a:p>
          <a:p>
            <a:pPr marL="708660" lvl="2">
              <a:buClr>
                <a:schemeClr val="accent1"/>
              </a:buClr>
            </a:pPr>
            <a:r>
              <a:rPr lang="en-US" dirty="0" smtClean="0"/>
              <a:t>22% cut to SNAP ($213 billion over 10 years)</a:t>
            </a:r>
          </a:p>
          <a:p>
            <a:pPr marL="114300" lvl="1" indent="0">
              <a:buClr>
                <a:schemeClr val="accent1"/>
              </a:buClr>
              <a:buNone/>
            </a:pPr>
            <a:endParaRPr lang="en-US" sz="1800" dirty="0" smtClean="0"/>
          </a:p>
          <a:p>
            <a:pPr marL="342900" lvl="1">
              <a:buClr>
                <a:schemeClr val="accent1"/>
              </a:buClr>
            </a:pPr>
            <a:r>
              <a:rPr lang="en-US" sz="4000" dirty="0" smtClean="0"/>
              <a:t>Worse</a:t>
            </a:r>
          </a:p>
          <a:p>
            <a:pPr marL="708660" lvl="2">
              <a:buClr>
                <a:schemeClr val="accent1"/>
              </a:buClr>
            </a:pPr>
            <a:r>
              <a:rPr lang="en-US" dirty="0" smtClean="0"/>
              <a:t>SDPI moves from mandatory funding to discretionary</a:t>
            </a:r>
          </a:p>
          <a:p>
            <a:pPr marL="708660" lvl="2">
              <a:buClr>
                <a:schemeClr val="accent1"/>
              </a:buClr>
            </a:pPr>
            <a:r>
              <a:rPr lang="en-US" dirty="0" smtClean="0"/>
              <a:t>CHR program completely eliminated </a:t>
            </a:r>
            <a:endParaRPr lang="en-US" dirty="0" smtClean="0"/>
          </a:p>
          <a:p>
            <a:pPr marL="708660" lvl="2">
              <a:buClr>
                <a:schemeClr val="accent1"/>
              </a:buClr>
            </a:pPr>
            <a:r>
              <a:rPr lang="en-US" dirty="0" smtClean="0"/>
              <a:t>NIHB Board approved Resolutions on both issues April 10, 2018 and advanced them to Hill</a:t>
            </a:r>
            <a:endParaRPr lang="en-US" dirty="0" smtClean="0"/>
          </a:p>
          <a:p>
            <a:pPr marL="342900" lvl="1">
              <a:buClr>
                <a:schemeClr val="accent1"/>
              </a:buClr>
            </a:pPr>
            <a:r>
              <a:rPr lang="en-US" sz="4000" dirty="0" smtClean="0"/>
              <a:t>This </a:t>
            </a:r>
            <a:r>
              <a:rPr lang="en-US" sz="4000" dirty="0" smtClean="0"/>
              <a:t>is not the final word! Continued Advocacy needed</a:t>
            </a:r>
            <a:r>
              <a:rPr lang="en-US" sz="4000" dirty="0" smtClean="0"/>
              <a:t>!  NIHB Testifies next 2 weeks before House Appropriations Interior Subcommittee and Labor Health and Human Services</a:t>
            </a:r>
            <a:endParaRPr lang="en-US" sz="4000" dirty="0" smtClean="0"/>
          </a:p>
          <a:p>
            <a:pPr marL="342900" lvl="1">
              <a:buClr>
                <a:schemeClr val="accent1"/>
              </a:buCl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535" y="1785258"/>
            <a:ext cx="4408713" cy="2808514"/>
          </a:xfrm>
          <a:prstGeom prst="rect">
            <a:avLst/>
          </a:prstGeom>
        </p:spPr>
      </p:pic>
    </p:spTree>
    <p:extLst>
      <p:ext uri="{BB962C8B-B14F-4D97-AF65-F5344CB8AC3E}">
        <p14:creationId xmlns:p14="http://schemas.microsoft.com/office/powerpoint/2010/main" val="1586017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Health Representatives</a:t>
            </a:r>
            <a:endParaRPr lang="en-US" dirty="0"/>
          </a:p>
        </p:txBody>
      </p:sp>
      <p:sp>
        <p:nvSpPr>
          <p:cNvPr id="3" name="Content Placeholder 2"/>
          <p:cNvSpPr>
            <a:spLocks noGrp="1"/>
          </p:cNvSpPr>
          <p:nvPr>
            <p:ph idx="1"/>
          </p:nvPr>
        </p:nvSpPr>
        <p:spPr>
          <a:xfrm>
            <a:off x="609600" y="1417638"/>
            <a:ext cx="5638800" cy="4983162"/>
          </a:xfrm>
        </p:spPr>
        <p:txBody>
          <a:bodyPr/>
          <a:lstStyle/>
          <a:p>
            <a:r>
              <a:rPr lang="en-US" sz="2800" dirty="0" smtClean="0"/>
              <a:t>Powerful stories and Tribal Support</a:t>
            </a:r>
          </a:p>
          <a:p>
            <a:endParaRPr lang="en-US" sz="2800" dirty="0" smtClean="0"/>
          </a:p>
          <a:p>
            <a:r>
              <a:rPr lang="en-US" sz="2800" dirty="0" smtClean="0"/>
              <a:t>NIHB Board of Directors passed a  Resolution supporting the CHR program. </a:t>
            </a:r>
          </a:p>
          <a:p>
            <a:endParaRPr lang="en-US" sz="2800" dirty="0" smtClean="0"/>
          </a:p>
          <a:p>
            <a:r>
              <a:rPr lang="en-US" sz="2800" dirty="0" smtClean="0"/>
              <a:t>Budget Testimony to the U.S. Department of Health and Human Services.</a:t>
            </a:r>
          </a:p>
          <a:p>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22060" y="1964373"/>
            <a:ext cx="4373880" cy="3280410"/>
          </a:xfrm>
          <a:prstGeom prst="rect">
            <a:avLst/>
          </a:prstGeom>
        </p:spPr>
      </p:pic>
    </p:spTree>
    <p:extLst>
      <p:ext uri="{BB962C8B-B14F-4D97-AF65-F5344CB8AC3E}">
        <p14:creationId xmlns:p14="http://schemas.microsoft.com/office/powerpoint/2010/main" val="2648998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SDPI Proposed Reforms</a:t>
            </a:r>
            <a:endParaRPr lang="en-US" dirty="0"/>
          </a:p>
        </p:txBody>
      </p:sp>
      <p:sp>
        <p:nvSpPr>
          <p:cNvPr id="3" name="Content Placeholder 2"/>
          <p:cNvSpPr>
            <a:spLocks noGrp="1"/>
          </p:cNvSpPr>
          <p:nvPr>
            <p:ph idx="1"/>
          </p:nvPr>
        </p:nvSpPr>
        <p:spPr>
          <a:xfrm>
            <a:off x="609600" y="1417638"/>
            <a:ext cx="5638800" cy="4983162"/>
          </a:xfrm>
        </p:spPr>
        <p:txBody>
          <a:bodyPr>
            <a:normAutofit fontScale="77500" lnSpcReduction="20000"/>
          </a:bodyPr>
          <a:lstStyle/>
          <a:p>
            <a:r>
              <a:rPr lang="en-US" sz="2800" dirty="0" smtClean="0"/>
              <a:t>Special Diabetes Program for Indians funded through Sept. </a:t>
            </a:r>
            <a:r>
              <a:rPr lang="en-US" sz="2800" dirty="0" smtClean="0"/>
              <a:t>2019 at $150 million/year</a:t>
            </a:r>
            <a:endParaRPr lang="en-US" sz="2800" dirty="0" smtClean="0"/>
          </a:p>
          <a:p>
            <a:endParaRPr lang="en-US" sz="2800" dirty="0" smtClean="0"/>
          </a:p>
          <a:p>
            <a:r>
              <a:rPr lang="en-US" sz="2800" dirty="0" smtClean="0"/>
              <a:t>FY 2019 Budget Request proposes moving SDPI to discretionary.</a:t>
            </a:r>
          </a:p>
          <a:p>
            <a:endParaRPr lang="en-US" sz="2800" dirty="0"/>
          </a:p>
          <a:p>
            <a:r>
              <a:rPr lang="en-US" sz="2800" dirty="0" smtClean="0"/>
              <a:t>Discretionary funding would jeopardize SDPI funding and potentially reverse the gains Indian Country has seen.</a:t>
            </a:r>
          </a:p>
          <a:p>
            <a:endParaRPr lang="en-US" sz="2800" dirty="0"/>
          </a:p>
          <a:p>
            <a:r>
              <a:rPr lang="en-US" sz="2800" dirty="0" smtClean="0"/>
              <a:t>NIHB Board of Directors passed a  Resolution supporting the current SDPI model. </a:t>
            </a:r>
          </a:p>
          <a:p>
            <a:endParaRPr lang="en-US" sz="2800" dirty="0" smtClean="0"/>
          </a:p>
          <a:p>
            <a:r>
              <a:rPr lang="en-US" sz="2800" dirty="0" smtClean="0"/>
              <a:t>Should be talking about moving IHS to mandatory!</a:t>
            </a:r>
          </a:p>
          <a:p>
            <a:endParaRPr lang="en-US" sz="2800" dirty="0" smtClean="0"/>
          </a:p>
          <a:p>
            <a:endParaRPr lang="en-US"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702" y="1319349"/>
            <a:ext cx="4780355" cy="4909079"/>
          </a:xfrm>
          <a:prstGeom prst="rect">
            <a:avLst/>
          </a:prstGeom>
        </p:spPr>
      </p:pic>
    </p:spTree>
    <p:extLst>
      <p:ext uri="{BB962C8B-B14F-4D97-AF65-F5344CB8AC3E}">
        <p14:creationId xmlns:p14="http://schemas.microsoft.com/office/powerpoint/2010/main" val="4052650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Farm Bill</a:t>
            </a:r>
            <a:endParaRPr lang="en-US"/>
          </a:p>
        </p:txBody>
      </p:sp>
      <p:sp>
        <p:nvSpPr>
          <p:cNvPr id="6" name="Content Placeholder 5"/>
          <p:cNvSpPr>
            <a:spLocks noGrp="1"/>
          </p:cNvSpPr>
          <p:nvPr>
            <p:ph sz="half" idx="1"/>
          </p:nvPr>
        </p:nvSpPr>
        <p:spPr>
          <a:xfrm>
            <a:off x="609599" y="1536192"/>
            <a:ext cx="6610446" cy="4742688"/>
          </a:xfrm>
        </p:spPr>
        <p:txBody>
          <a:bodyPr/>
          <a:lstStyle/>
          <a:p>
            <a:r>
              <a:rPr lang="en-US" dirty="0" smtClean="0"/>
              <a:t>March 1, 2018 NIHB joined the Native Farm Bill Coalition. </a:t>
            </a:r>
          </a:p>
          <a:p>
            <a:pPr marL="114300" indent="0">
              <a:buNone/>
            </a:pPr>
            <a:endParaRPr lang="en-US" dirty="0" smtClean="0"/>
          </a:p>
          <a:p>
            <a:r>
              <a:rPr lang="en-US" dirty="0" smtClean="0"/>
              <a:t>Over 120 Tribes and 11 Intertribal and Native Organizations. </a:t>
            </a:r>
          </a:p>
          <a:p>
            <a:pPr marL="114300" indent="0">
              <a:buNone/>
            </a:pPr>
            <a:endParaRPr lang="en-US" dirty="0" smtClean="0"/>
          </a:p>
          <a:p>
            <a:r>
              <a:rPr lang="en-US" dirty="0" smtClean="0"/>
              <a:t>Senate Committee on Indian Affairs RoundTable discussion on the Tribal policy recommendations in the Farm Bill </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20045" y="1133659"/>
            <a:ext cx="3549555" cy="2367553"/>
          </a:xfrm>
        </p:spPr>
      </p:pic>
      <p:sp>
        <p:nvSpPr>
          <p:cNvPr id="9" name="TextBox 8"/>
          <p:cNvSpPr txBox="1"/>
          <p:nvPr/>
        </p:nvSpPr>
        <p:spPr>
          <a:xfrm>
            <a:off x="7467600" y="3785191"/>
            <a:ext cx="3302000" cy="2143169"/>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468" y="3501212"/>
            <a:ext cx="3014132" cy="2260599"/>
          </a:xfrm>
          <a:prstGeom prst="rect">
            <a:avLst/>
          </a:prstGeom>
        </p:spPr>
      </p:pic>
    </p:spTree>
    <p:extLst>
      <p:ext uri="{BB962C8B-B14F-4D97-AF65-F5344CB8AC3E}">
        <p14:creationId xmlns:p14="http://schemas.microsoft.com/office/powerpoint/2010/main" val="2198221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Farm Bill --Priorities for Self Governance </a:t>
            </a:r>
            <a:endParaRPr lang="en-US" sz="4800" dirty="0"/>
          </a:p>
        </p:txBody>
      </p:sp>
      <p:sp>
        <p:nvSpPr>
          <p:cNvPr id="6" name="Content Placeholder 5"/>
          <p:cNvSpPr>
            <a:spLocks noGrp="1"/>
          </p:cNvSpPr>
          <p:nvPr>
            <p:ph sz="half" idx="1"/>
          </p:nvPr>
        </p:nvSpPr>
        <p:spPr>
          <a:xfrm>
            <a:off x="609599" y="1536192"/>
            <a:ext cx="6610446" cy="4742688"/>
          </a:xfrm>
        </p:spPr>
        <p:txBody>
          <a:bodyPr>
            <a:normAutofit/>
          </a:bodyPr>
          <a:lstStyle/>
          <a:p>
            <a:pPr indent="-342900" algn="just">
              <a:spcBef>
                <a:spcPts val="0"/>
              </a:spcBef>
            </a:pP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342900" algn="just">
              <a:spcBef>
                <a:spcPts val="0"/>
              </a:spcBef>
            </a:pPr>
            <a:r>
              <a:rPr lang="en-US" sz="2000" dirty="0" smtClean="0">
                <a:ea typeface="Calibri" panose="020F0502020204030204" pitchFamily="34" charset="0"/>
                <a:cs typeface="Times New Roman" panose="02020603050405020304" pitchFamily="18" charset="0"/>
              </a:rPr>
              <a:t>Biggest Self-Governance Priority  is creation of a pathway for Tribes to administer their own food </a:t>
            </a:r>
            <a:r>
              <a:rPr lang="en-US" sz="2000" dirty="0">
                <a:ea typeface="Calibri" panose="020F0502020204030204" pitchFamily="34" charset="0"/>
                <a:cs typeface="Times New Roman" panose="02020603050405020304" pitchFamily="18" charset="0"/>
              </a:rPr>
              <a:t>assistance programs</a:t>
            </a:r>
            <a:r>
              <a:rPr lang="en-US" sz="2000" dirty="0" smtClean="0">
                <a:ea typeface="Calibri" panose="020F0502020204030204" pitchFamily="34" charset="0"/>
                <a:cs typeface="Times New Roman" panose="02020603050405020304" pitchFamily="18" charset="0"/>
              </a:rPr>
              <a:t>.</a:t>
            </a:r>
          </a:p>
          <a:p>
            <a:pPr indent="-342900" algn="just">
              <a:spcBef>
                <a:spcPts val="0"/>
              </a:spcBef>
            </a:pPr>
            <a:endParaRPr lang="en-US" sz="2000" dirty="0">
              <a:ea typeface="Calibri" panose="020F0502020204030204" pitchFamily="34" charset="0"/>
              <a:cs typeface="Times New Roman" panose="02020603050405020304" pitchFamily="18" charset="0"/>
            </a:endParaRPr>
          </a:p>
          <a:p>
            <a:pPr indent="-342900" algn="just">
              <a:spcBef>
                <a:spcPts val="0"/>
              </a:spcBef>
            </a:pPr>
            <a:r>
              <a:rPr lang="en-US" sz="2000" dirty="0" smtClean="0">
                <a:ea typeface="Calibri" panose="020F0502020204030204" pitchFamily="34" charset="0"/>
                <a:cs typeface="Times New Roman" panose="02020603050405020304" pitchFamily="18" charset="0"/>
              </a:rPr>
              <a:t>Modeled off of PL-93-638.</a:t>
            </a:r>
          </a:p>
          <a:p>
            <a:pPr indent="-342900" algn="just">
              <a:spcBef>
                <a:spcPts val="0"/>
              </a:spcBef>
            </a:pPr>
            <a:endParaRPr lang="en-US" sz="2000" dirty="0">
              <a:ea typeface="Calibri" panose="020F0502020204030204" pitchFamily="34" charset="0"/>
              <a:cs typeface="Times New Roman" panose="02020603050405020304" pitchFamily="18" charset="0"/>
            </a:endParaRPr>
          </a:p>
          <a:p>
            <a:pPr indent="-342900" algn="just">
              <a:spcBef>
                <a:spcPts val="0"/>
              </a:spcBef>
            </a:pPr>
            <a:r>
              <a:rPr lang="en-US" sz="2000" dirty="0" smtClean="0">
                <a:ea typeface="Calibri" panose="020F0502020204030204" pitchFamily="34" charset="0"/>
                <a:cs typeface="Times New Roman" panose="02020603050405020304" pitchFamily="18" charset="0"/>
              </a:rPr>
              <a:t>Allow Tribes to choose food delivery method that works for them.</a:t>
            </a:r>
          </a:p>
          <a:p>
            <a:pPr indent="-342900" algn="just">
              <a:spcBef>
                <a:spcPts val="0"/>
              </a:spcBef>
            </a:pPr>
            <a:endParaRPr lang="en-US" sz="2000" dirty="0">
              <a:ea typeface="Calibri" panose="020F0502020204030204" pitchFamily="34" charset="0"/>
              <a:cs typeface="Times New Roman" panose="02020603050405020304" pitchFamily="18" charset="0"/>
            </a:endParaRPr>
          </a:p>
          <a:p>
            <a:pPr indent="-342900" algn="just">
              <a:spcBef>
                <a:spcPts val="0"/>
              </a:spcBef>
            </a:pPr>
            <a:r>
              <a:rPr lang="en-US" sz="2000" dirty="0" smtClean="0">
                <a:ea typeface="Calibri" panose="020F0502020204030204" pitchFamily="34" charset="0"/>
                <a:cs typeface="Times New Roman" panose="02020603050405020304" pitchFamily="18" charset="0"/>
              </a:rPr>
              <a:t>The right to healthcare is the right to healthful food.</a:t>
            </a:r>
          </a:p>
          <a:p>
            <a:pPr indent="-342900" algn="just">
              <a:spcBef>
                <a:spcPts val="0"/>
              </a:spcBef>
            </a:pPr>
            <a:endParaRPr lang="en-US" sz="2000" dirty="0" smtClean="0">
              <a:ea typeface="Calibri" panose="020F0502020204030204" pitchFamily="34" charset="0"/>
              <a:cs typeface="Times New Roman" panose="02020603050405020304" pitchFamily="18" charset="0"/>
            </a:endParaRPr>
          </a:p>
          <a:p>
            <a:pPr indent="-342900" algn="just">
              <a:spcBef>
                <a:spcPts val="0"/>
              </a:spcBef>
            </a:pPr>
            <a:r>
              <a:rPr lang="en-US" sz="2000" dirty="0" smtClean="0">
                <a:ea typeface="Calibri" panose="020F0502020204030204" pitchFamily="34" charset="0"/>
                <a:cs typeface="Times New Roman" panose="02020603050405020304" pitchFamily="18" charset="0"/>
              </a:rPr>
              <a:t>Not included in the current House Farm Bill.</a:t>
            </a:r>
            <a:endParaRPr lang="en-US" sz="1600" dirty="0">
              <a:ea typeface="Calibri" panose="020F0502020204030204" pitchFamily="34" charset="0"/>
              <a:cs typeface="Times New Roman" panose="02020603050405020304" pitchFamily="18" charset="0"/>
            </a:endParaRPr>
          </a:p>
          <a:p>
            <a:pPr indent="-342900" algn="just">
              <a:spcBef>
                <a:spcPts val="0"/>
              </a:spcBef>
            </a:pP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342900" algn="just">
              <a:spcBef>
                <a:spcPts val="0"/>
              </a:spcBef>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20045" y="1133659"/>
            <a:ext cx="3549555" cy="2367553"/>
          </a:xfrm>
        </p:spPr>
      </p:pic>
      <p:sp>
        <p:nvSpPr>
          <p:cNvPr id="9" name="TextBox 8"/>
          <p:cNvSpPr txBox="1"/>
          <p:nvPr/>
        </p:nvSpPr>
        <p:spPr>
          <a:xfrm>
            <a:off x="7467600" y="3785191"/>
            <a:ext cx="3302000" cy="2143169"/>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468" y="3501212"/>
            <a:ext cx="3014132" cy="2260599"/>
          </a:xfrm>
          <a:prstGeom prst="rect">
            <a:avLst/>
          </a:prstGeom>
        </p:spPr>
      </p:pic>
    </p:spTree>
    <p:extLst>
      <p:ext uri="{BB962C8B-B14F-4D97-AF65-F5344CB8AC3E}">
        <p14:creationId xmlns:p14="http://schemas.microsoft.com/office/powerpoint/2010/main" val="3369095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Bill—Other Tribal Priorities</a:t>
            </a:r>
            <a:endParaRPr lang="en-US" dirty="0"/>
          </a:p>
        </p:txBody>
      </p:sp>
      <p:sp>
        <p:nvSpPr>
          <p:cNvPr id="6" name="Content Placeholder 5"/>
          <p:cNvSpPr>
            <a:spLocks noGrp="1"/>
          </p:cNvSpPr>
          <p:nvPr>
            <p:ph sz="half" idx="1"/>
          </p:nvPr>
        </p:nvSpPr>
        <p:spPr>
          <a:xfrm>
            <a:off x="609599" y="1536192"/>
            <a:ext cx="6610446" cy="4742688"/>
          </a:xfrm>
        </p:spPr>
        <p:txBody>
          <a:bodyPr>
            <a:normAutofit/>
          </a:bodyPr>
          <a:lstStyle/>
          <a:p>
            <a:pPr marL="0" lvl="0" indent="0" algn="just">
              <a:spcBef>
                <a:spcPts val="0"/>
              </a:spcBef>
              <a:buNone/>
            </a:pPr>
            <a:endParaRPr lang="en-US" sz="2000" dirty="0">
              <a:ea typeface="Calibri" panose="020F0502020204030204" pitchFamily="34" charset="0"/>
              <a:cs typeface="Times New Roman" panose="02020603050405020304" pitchFamily="18" charset="0"/>
            </a:endParaRPr>
          </a:p>
          <a:p>
            <a:pPr lvl="0" indent="-342900" algn="just">
              <a:spcBef>
                <a:spcPts val="0"/>
              </a:spcBef>
              <a:buFont typeface="+mj-lt"/>
              <a:buAutoNum type="arabicPeriod"/>
            </a:pPr>
            <a:r>
              <a:rPr lang="en-US" sz="2000" dirty="0" smtClean="0">
                <a:ea typeface="Calibri" panose="020F0502020204030204" pitchFamily="34" charset="0"/>
                <a:cs typeface="Times New Roman" panose="02020603050405020304" pitchFamily="18" charset="0"/>
              </a:rPr>
              <a:t>Tribal exemptions </a:t>
            </a:r>
            <a:r>
              <a:rPr lang="en-US" sz="2000" dirty="0">
                <a:ea typeface="Calibri" panose="020F0502020204030204" pitchFamily="34" charset="0"/>
                <a:cs typeface="Times New Roman" panose="02020603050405020304" pitchFamily="18" charset="0"/>
              </a:rPr>
              <a:t>from work requirements and </a:t>
            </a:r>
            <a:r>
              <a:rPr lang="en-US" sz="2000" dirty="0" smtClean="0">
                <a:ea typeface="Calibri" panose="020F0502020204030204" pitchFamily="34" charset="0"/>
                <a:cs typeface="Times New Roman" panose="02020603050405020304" pitchFamily="18" charset="0"/>
              </a:rPr>
              <a:t>time </a:t>
            </a:r>
            <a:r>
              <a:rPr lang="en-US" sz="2000" dirty="0">
                <a:ea typeface="Calibri" panose="020F0502020204030204" pitchFamily="34" charset="0"/>
                <a:cs typeface="Times New Roman" panose="02020603050405020304" pitchFamily="18" charset="0"/>
              </a:rPr>
              <a:t>limits for </a:t>
            </a:r>
            <a:r>
              <a:rPr lang="en-US" sz="2000" dirty="0" smtClean="0">
                <a:ea typeface="Calibri" panose="020F0502020204030204" pitchFamily="34" charset="0"/>
                <a:cs typeface="Times New Roman" panose="02020603050405020304" pitchFamily="18" charset="0"/>
              </a:rPr>
              <a:t>Supplemental Nutrition Assistance Program (SNAP).</a:t>
            </a:r>
          </a:p>
          <a:p>
            <a:pPr lvl="0" indent="-342900" algn="just">
              <a:spcBef>
                <a:spcPts val="0"/>
              </a:spcBef>
              <a:buFont typeface="+mj-lt"/>
              <a:buAutoNum type="arabicPeriod"/>
            </a:pPr>
            <a:endParaRPr lang="en-US" sz="2000" dirty="0">
              <a:ea typeface="Calibri" panose="020F0502020204030204" pitchFamily="34" charset="0"/>
              <a:cs typeface="Times New Roman" panose="02020603050405020304" pitchFamily="18" charset="0"/>
            </a:endParaRPr>
          </a:p>
          <a:p>
            <a:pPr lvl="0" indent="-342900" algn="just">
              <a:spcBef>
                <a:spcPts val="0"/>
              </a:spcBef>
              <a:buFont typeface="+mj-lt"/>
              <a:buAutoNum type="arabicPeriod"/>
            </a:pPr>
            <a:r>
              <a:rPr lang="en-US" sz="2000" dirty="0">
                <a:ea typeface="Calibri" panose="020F0502020204030204" pitchFamily="34" charset="0"/>
                <a:cs typeface="Times New Roman" panose="02020603050405020304" pitchFamily="18" charset="0"/>
              </a:rPr>
              <a:t>Expand </a:t>
            </a:r>
            <a:r>
              <a:rPr lang="en-US" sz="2000" dirty="0" smtClean="0">
                <a:ea typeface="Calibri" panose="020F0502020204030204" pitchFamily="34" charset="0"/>
                <a:cs typeface="Times New Roman" panose="02020603050405020304" pitchFamily="18" charset="0"/>
              </a:rPr>
              <a:t>Food </a:t>
            </a:r>
            <a:r>
              <a:rPr lang="en-US" sz="2000" dirty="0">
                <a:ea typeface="Calibri" panose="020F0502020204030204" pitchFamily="34" charset="0"/>
                <a:cs typeface="Times New Roman" panose="02020603050405020304" pitchFamily="18" charset="0"/>
              </a:rPr>
              <a:t>Distribution Program on Indian Reservations (FDPIR</a:t>
            </a:r>
            <a:r>
              <a:rPr lang="en-US" sz="2000" dirty="0" smtClean="0">
                <a:ea typeface="Calibri" panose="020F0502020204030204" pitchFamily="34" charset="0"/>
                <a:cs typeface="Times New Roman" panose="02020603050405020304" pitchFamily="18" charset="0"/>
              </a:rPr>
              <a:t>).</a:t>
            </a:r>
          </a:p>
          <a:p>
            <a:pPr lvl="0" indent="-342900" algn="just">
              <a:spcBef>
                <a:spcPts val="0"/>
              </a:spcBef>
              <a:buFont typeface="+mj-lt"/>
              <a:buAutoNum type="arabicPeriod"/>
            </a:pPr>
            <a:endParaRPr lang="en-US" sz="2000" dirty="0">
              <a:ea typeface="Calibri" panose="020F0502020204030204" pitchFamily="34" charset="0"/>
              <a:cs typeface="Times New Roman" panose="02020603050405020304" pitchFamily="18" charset="0"/>
            </a:endParaRPr>
          </a:p>
          <a:p>
            <a:pPr lvl="0" indent="-342900" algn="just">
              <a:spcBef>
                <a:spcPts val="0"/>
              </a:spcBef>
              <a:buFont typeface="+mj-lt"/>
              <a:buAutoNum type="arabicPeriod"/>
            </a:pPr>
            <a:r>
              <a:rPr lang="en-US" sz="2000" dirty="0">
                <a:ea typeface="Calibri" panose="020F0502020204030204" pitchFamily="34" charset="0"/>
                <a:cs typeface="Times New Roman" panose="02020603050405020304" pitchFamily="18" charset="0"/>
              </a:rPr>
              <a:t>Provide Tribes with base funding to develop or expand traditional foods </a:t>
            </a:r>
            <a:r>
              <a:rPr lang="en-US" sz="2000" dirty="0" smtClean="0">
                <a:ea typeface="Calibri" panose="020F0502020204030204" pitchFamily="34" charset="0"/>
                <a:cs typeface="Times New Roman" panose="02020603050405020304" pitchFamily="18" charset="0"/>
              </a:rPr>
              <a:t>programs.</a:t>
            </a:r>
          </a:p>
          <a:p>
            <a:pPr lvl="0" indent="-342900" algn="just">
              <a:spcBef>
                <a:spcPts val="0"/>
              </a:spcBef>
              <a:buFont typeface="+mj-lt"/>
              <a:buAutoNum type="arabicPeriod"/>
            </a:pPr>
            <a:endParaRPr lang="en-US" sz="2000" dirty="0">
              <a:ea typeface="Calibri" panose="020F0502020204030204" pitchFamily="34" charset="0"/>
              <a:cs typeface="Times New Roman" panose="02020603050405020304" pitchFamily="18" charset="0"/>
            </a:endParaRPr>
          </a:p>
          <a:p>
            <a:pPr lvl="0" indent="-342900" algn="just">
              <a:lnSpc>
                <a:spcPct val="107000"/>
              </a:lnSpc>
              <a:spcBef>
                <a:spcPts val="0"/>
              </a:spcBef>
              <a:spcAft>
                <a:spcPts val="800"/>
              </a:spcAft>
              <a:buFont typeface="+mj-lt"/>
              <a:buAutoNum type="arabicPeriod"/>
            </a:pPr>
            <a:r>
              <a:rPr lang="en-US" sz="2000" dirty="0">
                <a:ea typeface="Calibri" panose="020F0502020204030204" pitchFamily="34" charset="0"/>
                <a:cs typeface="Times New Roman" panose="02020603050405020304" pitchFamily="18" charset="0"/>
              </a:rPr>
              <a:t>Require a </a:t>
            </a:r>
            <a:r>
              <a:rPr lang="en-US" sz="2000" dirty="0" smtClean="0">
                <a:ea typeface="Calibri" panose="020F0502020204030204" pitchFamily="34" charset="0"/>
                <a:cs typeface="Times New Roman" panose="02020603050405020304" pitchFamily="18" charset="0"/>
              </a:rPr>
              <a:t>Congressional inquiry </a:t>
            </a:r>
            <a:r>
              <a:rPr lang="en-US" sz="2000" dirty="0">
                <a:ea typeface="Calibri" panose="020F0502020204030204" pitchFamily="34" charset="0"/>
                <a:cs typeface="Times New Roman" panose="02020603050405020304" pitchFamily="18" charset="0"/>
              </a:rPr>
              <a:t>into the impact of drastic cuts or elimination of food assistance programs on the overall food security of Tribes. </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20045" y="1133659"/>
            <a:ext cx="3549555" cy="2367553"/>
          </a:xfrm>
        </p:spPr>
      </p:pic>
      <p:sp>
        <p:nvSpPr>
          <p:cNvPr id="9" name="TextBox 8"/>
          <p:cNvSpPr txBox="1"/>
          <p:nvPr/>
        </p:nvSpPr>
        <p:spPr>
          <a:xfrm>
            <a:off x="7467600" y="3785191"/>
            <a:ext cx="3302000" cy="2143169"/>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468" y="3501212"/>
            <a:ext cx="3014132" cy="2260599"/>
          </a:xfrm>
          <a:prstGeom prst="rect">
            <a:avLst/>
          </a:prstGeom>
        </p:spPr>
      </p:pic>
    </p:spTree>
    <p:extLst>
      <p:ext uri="{BB962C8B-B14F-4D97-AF65-F5344CB8AC3E}">
        <p14:creationId xmlns:p14="http://schemas.microsoft.com/office/powerpoint/2010/main" val="3819717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Bill Timeline </a:t>
            </a:r>
            <a:endParaRPr lang="en-US" dirty="0"/>
          </a:p>
        </p:txBody>
      </p:sp>
      <p:sp>
        <p:nvSpPr>
          <p:cNvPr id="3" name="Content Placeholder 2"/>
          <p:cNvSpPr>
            <a:spLocks noGrp="1"/>
          </p:cNvSpPr>
          <p:nvPr>
            <p:ph idx="1"/>
          </p:nvPr>
        </p:nvSpPr>
        <p:spPr>
          <a:xfrm>
            <a:off x="609600" y="1554480"/>
            <a:ext cx="5120640" cy="4846320"/>
          </a:xfrm>
        </p:spPr>
        <p:txBody>
          <a:bodyPr>
            <a:normAutofit/>
          </a:bodyPr>
          <a:lstStyle/>
          <a:p>
            <a:r>
              <a:rPr lang="en-US" sz="2800" dirty="0" smtClean="0"/>
              <a:t>Current Farm Bill is authorized until September 30, 2018</a:t>
            </a:r>
          </a:p>
          <a:p>
            <a:r>
              <a:rPr lang="en-US" sz="2800" dirty="0" smtClean="0"/>
              <a:t>H.R. 2 </a:t>
            </a:r>
            <a:r>
              <a:rPr lang="en-US" sz="2800" i="1" dirty="0" smtClean="0"/>
              <a:t>The Agriculture and Nutrition Act of 2018 </a:t>
            </a:r>
            <a:r>
              <a:rPr lang="en-US" sz="2800" dirty="0" smtClean="0"/>
              <a:t>(Released on April 12, 2018) </a:t>
            </a:r>
          </a:p>
          <a:p>
            <a:r>
              <a:rPr lang="en-US" sz="2800" dirty="0" smtClean="0"/>
              <a:t>Full House Vote expected in May</a:t>
            </a:r>
          </a:p>
          <a:p>
            <a:r>
              <a:rPr lang="en-US" sz="2800" dirty="0" smtClean="0"/>
              <a:t>Senate version of the Farm Bill expected in May</a:t>
            </a:r>
          </a:p>
          <a:p>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285" y="1417638"/>
            <a:ext cx="4784549" cy="2058353"/>
          </a:xfrm>
          <a:prstGeom prst="rect">
            <a:avLst/>
          </a:prstGeom>
        </p:spPr>
      </p:pic>
    </p:spTree>
    <p:extLst>
      <p:ext uri="{BB962C8B-B14F-4D97-AF65-F5344CB8AC3E}">
        <p14:creationId xmlns:p14="http://schemas.microsoft.com/office/powerpoint/2010/main" val="764352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NIHB NEEDS A HOME</a:t>
            </a:r>
            <a:endParaRPr lang="en-US" dirty="0"/>
          </a:p>
        </p:txBody>
      </p:sp>
      <p:sp>
        <p:nvSpPr>
          <p:cNvPr id="3" name="Content Placeholder 2"/>
          <p:cNvSpPr>
            <a:spLocks noGrp="1"/>
          </p:cNvSpPr>
          <p:nvPr>
            <p:ph idx="1"/>
          </p:nvPr>
        </p:nvSpPr>
        <p:spPr>
          <a:xfrm>
            <a:off x="609599" y="1600200"/>
            <a:ext cx="10722429" cy="4800600"/>
          </a:xfrm>
        </p:spPr>
        <p:txBody>
          <a:bodyPr/>
          <a:lstStyle/>
          <a:p>
            <a:r>
              <a:rPr lang="en-US" dirty="0" smtClean="0"/>
              <a:t>Please help…</a:t>
            </a:r>
          </a:p>
          <a:p>
            <a:endParaRPr lang="en-US" dirty="0"/>
          </a:p>
          <a:p>
            <a:pPr marL="114300" indent="0">
              <a:buNone/>
            </a:pPr>
            <a:r>
              <a:rPr lang="en-US" dirty="0" smtClean="0"/>
              <a:t>Stacy A. Bohlen (202) 680-2800</a:t>
            </a:r>
          </a:p>
          <a:p>
            <a:pPr marL="114300" indent="0">
              <a:buNone/>
            </a:pPr>
            <a:r>
              <a:rPr lang="en-US" dirty="0" smtClean="0"/>
              <a:t>Cell Phone – Please do not hesitate to contact me.</a:t>
            </a:r>
          </a:p>
          <a:p>
            <a:pPr marL="114300" indent="0">
              <a:buNone/>
            </a:pPr>
            <a:endParaRPr lang="en-US" dirty="0"/>
          </a:p>
        </p:txBody>
      </p:sp>
    </p:spTree>
    <p:extLst>
      <p:ext uri="{BB962C8B-B14F-4D97-AF65-F5344CB8AC3E}">
        <p14:creationId xmlns:p14="http://schemas.microsoft.com/office/powerpoint/2010/main" val="1130549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6" y="-674915"/>
            <a:ext cx="10046244" cy="4452257"/>
          </a:xfrm>
        </p:spPr>
        <p:txBody>
          <a:bodyPr/>
          <a:lstStyle/>
          <a:p>
            <a:pPr algn="ctr"/>
            <a:r>
              <a:rPr lang="en-US" sz="9600" b="1" dirty="0" err="1" smtClean="0">
                <a:solidFill>
                  <a:srgbClr val="C00000"/>
                </a:solidFill>
                <a:latin typeface="Papyrus" panose="03070502060502030205" pitchFamily="66" charset="0"/>
              </a:rPr>
              <a:t>Miigwe</a:t>
            </a:r>
            <a:r>
              <a:rPr lang="en-US" sz="9600" b="1" dirty="0" smtClean="0">
                <a:solidFill>
                  <a:srgbClr val="C00000"/>
                </a:solidFill>
                <a:latin typeface="Papyrus" panose="03070502060502030205" pitchFamily="66" charset="0"/>
              </a:rPr>
              <a:t> h</a:t>
            </a:r>
            <a:br>
              <a:rPr lang="en-US" sz="9600" b="1" dirty="0" smtClean="0">
                <a:solidFill>
                  <a:srgbClr val="C00000"/>
                </a:solidFill>
                <a:latin typeface="Papyrus" panose="03070502060502030205" pitchFamily="66" charset="0"/>
              </a:rPr>
            </a:br>
            <a:r>
              <a:rPr lang="en-US" sz="9600" b="1" dirty="0" smtClean="0">
                <a:solidFill>
                  <a:srgbClr val="C00000"/>
                </a:solidFill>
                <a:latin typeface="Papyrus" panose="03070502060502030205" pitchFamily="66" charset="0"/>
              </a:rPr>
              <a:t>Thank </a:t>
            </a:r>
            <a:r>
              <a:rPr lang="en-US" sz="9600" b="1" dirty="0" smtClean="0">
                <a:solidFill>
                  <a:srgbClr val="C00000"/>
                </a:solidFill>
                <a:latin typeface="Papyrus" panose="03070502060502030205" pitchFamily="66" charset="0"/>
              </a:rPr>
              <a:t>you</a:t>
            </a:r>
            <a:r>
              <a:rPr lang="en-US" sz="9600" b="1" dirty="0" smtClean="0">
                <a:solidFill>
                  <a:srgbClr val="C00000"/>
                </a:solidFill>
                <a:latin typeface="Papyrus" panose="03070502060502030205" pitchFamily="66" charset="0"/>
              </a:rPr>
              <a:t>!</a:t>
            </a:r>
            <a:endParaRPr lang="en-US" sz="9600" b="1" dirty="0">
              <a:solidFill>
                <a:srgbClr val="C00000"/>
              </a:solidFill>
              <a:latin typeface="Papyrus" panose="03070502060502030205" pitchFamily="66" charset="0"/>
            </a:endParaRPr>
          </a:p>
        </p:txBody>
      </p:sp>
      <p:pic>
        <p:nvPicPr>
          <p:cNvPr id="4" name="Content Placeholder 3"/>
          <p:cNvPicPr>
            <a:picLocks noGrp="1" noChangeAspect="1"/>
          </p:cNvPicPr>
          <p:nvPr>
            <p:ph idx="1"/>
          </p:nvPr>
        </p:nvPicPr>
        <p:blipFill>
          <a:blip r:embed="rId2"/>
          <a:stretch>
            <a:fillRect/>
          </a:stretch>
        </p:blipFill>
        <p:spPr>
          <a:xfrm>
            <a:off x="2851398" y="3450772"/>
            <a:ext cx="5584420" cy="1500981"/>
          </a:xfrm>
          <a:prstGeom prst="rect">
            <a:avLst/>
          </a:prstGeom>
        </p:spPr>
      </p:pic>
    </p:spTree>
    <p:extLst>
      <p:ext uri="{BB962C8B-B14F-4D97-AF65-F5344CB8AC3E}">
        <p14:creationId xmlns:p14="http://schemas.microsoft.com/office/powerpoint/2010/main" val="321084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5" y="140677"/>
            <a:ext cx="3817012" cy="6426587"/>
          </a:xfrm>
          <a:prstGeom prst="rect">
            <a:avLst/>
          </a:prstGeom>
        </p:spPr>
      </p:pic>
      <p:sp>
        <p:nvSpPr>
          <p:cNvPr id="2" name="Title 1"/>
          <p:cNvSpPr>
            <a:spLocks noGrp="1"/>
          </p:cNvSpPr>
          <p:nvPr>
            <p:ph type="title"/>
          </p:nvPr>
        </p:nvSpPr>
        <p:spPr>
          <a:xfrm>
            <a:off x="609600" y="0"/>
            <a:ext cx="10160000" cy="1997612"/>
          </a:xfrm>
        </p:spPr>
        <p:txBody>
          <a:bodyPr/>
          <a:lstStyle/>
          <a:p>
            <a:pPr algn="r"/>
            <a:r>
              <a:rPr lang="en-US" dirty="0" smtClean="0"/>
              <a:t>			3 NIHB 2018 National </a:t>
            </a:r>
            <a:br>
              <a:rPr lang="en-US" dirty="0" smtClean="0"/>
            </a:br>
            <a:r>
              <a:rPr lang="en-US" dirty="0" smtClean="0"/>
              <a:t>	Tribal Health </a:t>
            </a:r>
            <a:br>
              <a:rPr lang="en-US" dirty="0" smtClean="0"/>
            </a:br>
            <a:r>
              <a:rPr lang="en-US" dirty="0"/>
              <a:t>	</a:t>
            </a:r>
            <a:r>
              <a:rPr lang="en-US" dirty="0" smtClean="0"/>
              <a:t>	Conferences</a:t>
            </a:r>
            <a:endParaRPr lang="en-US" dirty="0"/>
          </a:p>
        </p:txBody>
      </p:sp>
      <p:sp>
        <p:nvSpPr>
          <p:cNvPr id="5" name="TextBox 4"/>
          <p:cNvSpPr txBox="1"/>
          <p:nvPr/>
        </p:nvSpPr>
        <p:spPr>
          <a:xfrm>
            <a:off x="4503761" y="1856096"/>
            <a:ext cx="6776964" cy="4154984"/>
          </a:xfrm>
          <a:prstGeom prst="rect">
            <a:avLst/>
          </a:prstGeom>
          <a:noFill/>
        </p:spPr>
        <p:txBody>
          <a:bodyPr wrap="square" rtlCol="0">
            <a:spAutoFit/>
          </a:bodyPr>
          <a:lstStyle/>
          <a:p>
            <a:endParaRPr lang="en-US" sz="1600" b="1" dirty="0" smtClean="0"/>
          </a:p>
          <a:p>
            <a:pPr marL="742950" indent="-742950">
              <a:buAutoNum type="arabicPeriod"/>
            </a:pPr>
            <a:r>
              <a:rPr lang="en-US" sz="4400" b="1" dirty="0" smtClean="0"/>
              <a:t>9</a:t>
            </a:r>
            <a:r>
              <a:rPr lang="en-US" sz="4400" b="1" baseline="30000" dirty="0" smtClean="0"/>
              <a:t>th</a:t>
            </a:r>
            <a:r>
              <a:rPr lang="en-US" sz="4400" b="1" dirty="0" smtClean="0"/>
              <a:t> </a:t>
            </a:r>
            <a:r>
              <a:rPr lang="en-US" sz="4400" b="1" dirty="0" smtClean="0"/>
              <a:t>Annual National Tribal Public Health </a:t>
            </a:r>
            <a:r>
              <a:rPr lang="en-US" sz="4400" b="1" dirty="0" smtClean="0"/>
              <a:t>Summit</a:t>
            </a:r>
          </a:p>
          <a:p>
            <a:endParaRPr lang="en-US" sz="800" b="1" dirty="0" smtClean="0"/>
          </a:p>
          <a:p>
            <a:r>
              <a:rPr lang="en-US" sz="3600" b="1" dirty="0" smtClean="0"/>
              <a:t>May </a:t>
            </a:r>
            <a:r>
              <a:rPr lang="en-US" sz="3600" b="1" dirty="0" smtClean="0"/>
              <a:t>22-24, 2018</a:t>
            </a:r>
          </a:p>
          <a:p>
            <a:r>
              <a:rPr lang="en-US" sz="3600" b="1" dirty="0" smtClean="0"/>
              <a:t>Prior </a:t>
            </a:r>
            <a:r>
              <a:rPr lang="en-US" sz="3600" b="1" dirty="0" smtClean="0"/>
              <a:t>Lake, Minnesota</a:t>
            </a:r>
          </a:p>
          <a:p>
            <a:r>
              <a:rPr lang="en-US" sz="3600" b="1" i="1" dirty="0" smtClean="0"/>
              <a:t>Balance</a:t>
            </a:r>
            <a:r>
              <a:rPr lang="en-US" sz="3600" b="1" i="1" dirty="0" smtClean="0"/>
              <a:t>, Harmony, Culture, </a:t>
            </a:r>
            <a:r>
              <a:rPr lang="en-US" sz="3600" b="1" i="1" dirty="0" smtClean="0"/>
              <a:t>Health</a:t>
            </a:r>
            <a:endParaRPr lang="en-US" sz="3600" b="1" i="1" dirty="0"/>
          </a:p>
        </p:txBody>
      </p:sp>
    </p:spTree>
    <p:extLst>
      <p:ext uri="{BB962C8B-B14F-4D97-AF65-F5344CB8AC3E}">
        <p14:creationId xmlns:p14="http://schemas.microsoft.com/office/powerpoint/2010/main" val="2426486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2.  NIHB Tribal Behavioral </a:t>
            </a:r>
            <a:r>
              <a:rPr lang="en-US" b="1" dirty="0" smtClean="0"/>
              <a:t>Health Conference</a:t>
            </a:r>
            <a:br>
              <a:rPr lang="en-US" b="1" dirty="0" smtClean="0"/>
            </a:br>
            <a:r>
              <a:rPr lang="en-US" b="1" dirty="0" smtClean="0"/>
              <a:t>SAVE THE DATE!! </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780" y="1577990"/>
            <a:ext cx="9037093" cy="5154458"/>
          </a:xfrm>
          <a:prstGeom prst="rect">
            <a:avLst/>
          </a:prstGeom>
        </p:spPr>
      </p:pic>
    </p:spTree>
    <p:extLst>
      <p:ext uri="{BB962C8B-B14F-4D97-AF65-F5344CB8AC3E}">
        <p14:creationId xmlns:p14="http://schemas.microsoft.com/office/powerpoint/2010/main" val="2113352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160000" cy="1417638"/>
          </a:xfrm>
        </p:spPr>
        <p:txBody>
          <a:bodyPr/>
          <a:lstStyle/>
          <a:p>
            <a:pPr algn="l"/>
            <a:r>
              <a:rPr lang="en-US" sz="3600" b="1" dirty="0" smtClean="0"/>
              <a:t>3.  NIHB 35</a:t>
            </a:r>
            <a:r>
              <a:rPr lang="en-US" sz="3600" b="1" baseline="30000" dirty="0" smtClean="0"/>
              <a:t>th</a:t>
            </a:r>
            <a:r>
              <a:rPr lang="en-US" sz="3600" b="1" dirty="0" smtClean="0"/>
              <a:t> </a:t>
            </a:r>
            <a:r>
              <a:rPr lang="en-US" sz="3600" b="1" dirty="0" smtClean="0"/>
              <a:t>Annual National Tribal Health Conference </a:t>
            </a:r>
            <a:r>
              <a:rPr lang="en-US" sz="3600" b="1" i="1" dirty="0" smtClean="0"/>
              <a:t> (Annual Consumer Conference)</a:t>
            </a:r>
            <a:endParaRPr lang="en-US" sz="3600" b="1"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12" y="1417637"/>
            <a:ext cx="10832377" cy="4898757"/>
          </a:xfrm>
          <a:prstGeom prst="rect">
            <a:avLst/>
          </a:prstGeom>
        </p:spPr>
      </p:pic>
    </p:spTree>
    <p:extLst>
      <p:ext uri="{BB962C8B-B14F-4D97-AF65-F5344CB8AC3E}">
        <p14:creationId xmlns:p14="http://schemas.microsoft.com/office/powerpoint/2010/main" val="3415570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473841" cy="1143000"/>
          </a:xfrm>
        </p:spPr>
        <p:txBody>
          <a:bodyPr/>
          <a:lstStyle/>
          <a:p>
            <a:r>
              <a:rPr lang="en-US" sz="4400" b="1" dirty="0" smtClean="0"/>
              <a:t>FY 2018 </a:t>
            </a:r>
            <a:r>
              <a:rPr lang="en-US" sz="4400" b="1" dirty="0" smtClean="0"/>
              <a:t>Omnibus Spending Bill</a:t>
            </a:r>
            <a:endParaRPr lang="en-US" sz="4400" b="1" dirty="0"/>
          </a:p>
        </p:txBody>
      </p:sp>
      <p:sp>
        <p:nvSpPr>
          <p:cNvPr id="3" name="Content Placeholder 2"/>
          <p:cNvSpPr>
            <a:spLocks noGrp="1"/>
          </p:cNvSpPr>
          <p:nvPr>
            <p:ph idx="1"/>
          </p:nvPr>
        </p:nvSpPr>
        <p:spPr>
          <a:xfrm>
            <a:off x="152403" y="1143000"/>
            <a:ext cx="6798462" cy="5257800"/>
          </a:xfrm>
        </p:spPr>
        <p:txBody>
          <a:bodyPr>
            <a:normAutofit fontScale="70000" lnSpcReduction="20000"/>
          </a:bodyPr>
          <a:lstStyle/>
          <a:p>
            <a:r>
              <a:rPr lang="en-US" sz="2400" dirty="0" smtClean="0"/>
              <a:t>Signed on March 23, </a:t>
            </a:r>
            <a:r>
              <a:rPr lang="en-US" sz="2400" dirty="0" smtClean="0"/>
              <a:t>2018 to avoid shutdown</a:t>
            </a:r>
          </a:p>
          <a:p>
            <a:pPr marL="114300" indent="0">
              <a:buNone/>
            </a:pPr>
            <a:endParaRPr lang="en-US" sz="2400" dirty="0" smtClean="0"/>
          </a:p>
          <a:p>
            <a:r>
              <a:rPr lang="en-US" sz="2400" dirty="0" smtClean="0"/>
              <a:t>Government funded through September 30, 2018</a:t>
            </a:r>
          </a:p>
          <a:p>
            <a:pPr marL="114300" indent="0">
              <a:buNone/>
            </a:pPr>
            <a:endParaRPr lang="en-US" sz="2400" dirty="0"/>
          </a:p>
          <a:p>
            <a:r>
              <a:rPr lang="en-US" sz="2400" dirty="0"/>
              <a:t>$50 million to Tribes and Tribal </a:t>
            </a:r>
            <a:r>
              <a:rPr lang="en-US" sz="2400" dirty="0" smtClean="0"/>
              <a:t>Orgs for Opioids</a:t>
            </a:r>
            <a:endParaRPr lang="en-US" sz="2400" dirty="0"/>
          </a:p>
          <a:p>
            <a:pPr lvl="2"/>
            <a:r>
              <a:rPr lang="en-US" sz="2400" dirty="0"/>
              <a:t>Treatment, reducing unmet need, &amp; reducing overdose related deaths </a:t>
            </a:r>
          </a:p>
          <a:p>
            <a:pPr lvl="1"/>
            <a:endParaRPr lang="en-US" sz="2400" dirty="0"/>
          </a:p>
          <a:p>
            <a:r>
              <a:rPr lang="en-US" sz="2400" dirty="0"/>
              <a:t>$5 million to Tribes and Tribal </a:t>
            </a:r>
            <a:r>
              <a:rPr lang="en-US" sz="2400" dirty="0" smtClean="0"/>
              <a:t>Orgs for </a:t>
            </a:r>
            <a:r>
              <a:rPr lang="en-US" sz="2400" dirty="0" smtClean="0"/>
              <a:t>Medication-Assisted </a:t>
            </a:r>
          </a:p>
          <a:p>
            <a:pPr marL="114300" indent="0" defTabSz="403225">
              <a:buNone/>
            </a:pPr>
            <a:r>
              <a:rPr lang="en-US" sz="2400" dirty="0"/>
              <a:t>	</a:t>
            </a:r>
            <a:r>
              <a:rPr lang="en-US" sz="2400" dirty="0" smtClean="0"/>
              <a:t>Treatment </a:t>
            </a:r>
            <a:r>
              <a:rPr lang="en-US" sz="2400" dirty="0" smtClean="0"/>
              <a:t>Programs</a:t>
            </a:r>
          </a:p>
          <a:p>
            <a:pPr lvl="2"/>
            <a:endParaRPr lang="en-US" sz="2400" b="1" dirty="0"/>
          </a:p>
          <a:p>
            <a:r>
              <a:rPr lang="en-US" sz="2500" b="1" dirty="0" smtClean="0"/>
              <a:t>NIHB Board Resolution Approved April 10</a:t>
            </a:r>
            <a:r>
              <a:rPr lang="en-US" sz="2500" b="1" baseline="30000" dirty="0" smtClean="0"/>
              <a:t>th</a:t>
            </a:r>
            <a:r>
              <a:rPr lang="en-US" sz="2500" b="1" dirty="0" smtClean="0"/>
              <a:t> to request Tribal Consultation on how these funds are distributed!</a:t>
            </a:r>
            <a:endParaRPr lang="en-US" sz="2500" b="1" dirty="0" smtClean="0"/>
          </a:p>
          <a:p>
            <a:pPr lvl="2"/>
            <a:endParaRPr lang="en-US" sz="2400" dirty="0" smtClean="0"/>
          </a:p>
          <a:p>
            <a:r>
              <a:rPr lang="en-US" sz="2400" b="1" dirty="0" smtClean="0"/>
              <a:t>IHS </a:t>
            </a:r>
            <a:r>
              <a:rPr lang="en-US" sz="2400" b="1" dirty="0" smtClean="0"/>
              <a:t>HIGHLIGHTS</a:t>
            </a:r>
          </a:p>
          <a:p>
            <a:pPr lvl="1"/>
            <a:r>
              <a:rPr lang="en-US" sz="2000" dirty="0" smtClean="0"/>
              <a:t>$5.5 </a:t>
            </a:r>
            <a:r>
              <a:rPr lang="en-US" sz="2000" dirty="0"/>
              <a:t>billion for </a:t>
            </a:r>
            <a:r>
              <a:rPr lang="en-US" sz="2000" dirty="0" smtClean="0"/>
              <a:t>HIS -  </a:t>
            </a:r>
            <a:r>
              <a:rPr lang="en-US" sz="2000" dirty="0"/>
              <a:t>an increase of </a:t>
            </a:r>
            <a:r>
              <a:rPr lang="en-US" sz="2000" dirty="0" smtClean="0"/>
              <a:t>nearly $500 </a:t>
            </a:r>
            <a:r>
              <a:rPr lang="en-US" sz="2000" dirty="0"/>
              <a:t>million </a:t>
            </a:r>
            <a:endParaRPr lang="en-US" sz="2000" dirty="0" smtClean="0"/>
          </a:p>
          <a:p>
            <a:pPr lvl="1"/>
            <a:r>
              <a:rPr lang="en-US" sz="2000" dirty="0" smtClean="0"/>
              <a:t>(</a:t>
            </a:r>
            <a:r>
              <a:rPr lang="en-US" sz="2000" dirty="0"/>
              <a:t>10%) </a:t>
            </a:r>
            <a:r>
              <a:rPr lang="en-US" sz="2000" dirty="0" smtClean="0"/>
              <a:t>above </a:t>
            </a:r>
            <a:r>
              <a:rPr lang="en-US" sz="2000" dirty="0"/>
              <a:t>the FY 2017 enacted level</a:t>
            </a:r>
            <a:r>
              <a:rPr lang="en-US" sz="2000" dirty="0" smtClean="0"/>
              <a:t>.</a:t>
            </a:r>
          </a:p>
          <a:p>
            <a:pPr lvl="2"/>
            <a:r>
              <a:rPr lang="en-US" sz="2400" dirty="0" smtClean="0"/>
              <a:t>$</a:t>
            </a:r>
            <a:r>
              <a:rPr lang="en-US" sz="2400" dirty="0"/>
              <a:t>3.9 billion for services</a:t>
            </a:r>
            <a:r>
              <a:rPr lang="en-US" sz="2400" dirty="0" smtClean="0"/>
              <a:t>,</a:t>
            </a:r>
          </a:p>
          <a:p>
            <a:pPr lvl="2"/>
            <a:r>
              <a:rPr lang="en-US" sz="2400" dirty="0" smtClean="0"/>
              <a:t>$</a:t>
            </a:r>
            <a:r>
              <a:rPr lang="en-US" sz="2400" dirty="0"/>
              <a:t>867 million for </a:t>
            </a:r>
            <a:r>
              <a:rPr lang="en-US" sz="2400" dirty="0" smtClean="0"/>
              <a:t>facilities</a:t>
            </a:r>
          </a:p>
          <a:p>
            <a:pPr lvl="2"/>
            <a:r>
              <a:rPr lang="en-US" sz="2400" dirty="0" smtClean="0"/>
              <a:t>$718 </a:t>
            </a:r>
            <a:r>
              <a:rPr lang="en-US" sz="2400" dirty="0"/>
              <a:t>million for Contract Support Costs.</a:t>
            </a:r>
            <a:endParaRPr lang="en-US" sz="2400" dirty="0" smtClean="0"/>
          </a:p>
          <a:p>
            <a:pPr marL="114300" indent="0">
              <a:buNone/>
            </a:pPr>
            <a:endParaRPr lang="en-US" sz="2400" dirty="0" smtClean="0"/>
          </a:p>
          <a:p>
            <a:endParaRPr lang="en-US" sz="2400" dirty="0" smtClean="0"/>
          </a:p>
          <a:p>
            <a:pPr marL="11430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3268" y="2505264"/>
            <a:ext cx="3626838" cy="2740100"/>
          </a:xfrm>
          <a:prstGeom prst="rect">
            <a:avLst/>
          </a:prstGeom>
        </p:spPr>
      </p:pic>
    </p:spTree>
    <p:extLst>
      <p:ext uri="{BB962C8B-B14F-4D97-AF65-F5344CB8AC3E}">
        <p14:creationId xmlns:p14="http://schemas.microsoft.com/office/powerpoint/2010/main" val="232199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Opioids—NIHB on Capitol Hill</a:t>
            </a:r>
            <a:endParaRPr lang="en-US" dirty="0"/>
          </a:p>
        </p:txBody>
      </p:sp>
      <p:sp>
        <p:nvSpPr>
          <p:cNvPr id="3" name="Content Placeholder 2"/>
          <p:cNvSpPr>
            <a:spLocks noGrp="1"/>
          </p:cNvSpPr>
          <p:nvPr>
            <p:ph idx="1"/>
          </p:nvPr>
        </p:nvSpPr>
        <p:spPr>
          <a:xfrm>
            <a:off x="609599" y="1600199"/>
            <a:ext cx="6196147" cy="5087983"/>
          </a:xfrm>
        </p:spPr>
        <p:txBody>
          <a:bodyPr>
            <a:normAutofit fontScale="47500" lnSpcReduction="20000"/>
          </a:bodyPr>
          <a:lstStyle/>
          <a:p>
            <a:r>
              <a:rPr lang="en-US" sz="5100" dirty="0" smtClean="0"/>
              <a:t>Senate Committee on Indian </a:t>
            </a:r>
            <a:r>
              <a:rPr lang="en-US" sz="5100" dirty="0" smtClean="0"/>
              <a:t>Affairs (3/14)</a:t>
            </a:r>
            <a:endParaRPr lang="en-US" sz="5100" dirty="0" smtClean="0"/>
          </a:p>
          <a:p>
            <a:pPr lvl="2"/>
            <a:r>
              <a:rPr lang="en-US" sz="5100" dirty="0" smtClean="0"/>
              <a:t>Sam </a:t>
            </a:r>
            <a:r>
              <a:rPr lang="en-US" sz="5100" dirty="0" smtClean="0"/>
              <a:t>Moose, NIHB Great Lakes Rep.</a:t>
            </a:r>
            <a:endParaRPr lang="en-US" sz="5100" dirty="0" smtClean="0"/>
          </a:p>
          <a:p>
            <a:r>
              <a:rPr lang="en-US" sz="5100" dirty="0" smtClean="0"/>
              <a:t>House </a:t>
            </a:r>
            <a:r>
              <a:rPr lang="en-US" sz="5100" dirty="0" smtClean="0"/>
              <a:t>Energy &amp; Commerce Subcommittee on Health</a:t>
            </a:r>
          </a:p>
          <a:p>
            <a:pPr lvl="2"/>
            <a:r>
              <a:rPr lang="en-US" sz="5100" dirty="0" smtClean="0"/>
              <a:t>Stacy </a:t>
            </a:r>
            <a:r>
              <a:rPr lang="en-US" sz="5100" dirty="0" smtClean="0"/>
              <a:t>A. Bohlen, NIHB CEO (3/22)</a:t>
            </a:r>
            <a:endParaRPr lang="en-US" sz="5100" dirty="0" smtClean="0"/>
          </a:p>
          <a:p>
            <a:pPr lvl="2"/>
            <a:r>
              <a:rPr lang="en-US" sz="5100" dirty="0" smtClean="0"/>
              <a:t>House Opioids </a:t>
            </a:r>
            <a:r>
              <a:rPr lang="en-US" sz="5100" dirty="0" smtClean="0"/>
              <a:t>Package/Direct Tribal Spending</a:t>
            </a:r>
          </a:p>
          <a:p>
            <a:pPr lvl="2"/>
            <a:endParaRPr lang="en-US" sz="5100" dirty="0"/>
          </a:p>
          <a:p>
            <a:pPr lvl="2"/>
            <a:endParaRPr lang="en-US" sz="5100" dirty="0"/>
          </a:p>
          <a:p>
            <a:r>
              <a:rPr lang="en-US" sz="5100" dirty="0" smtClean="0"/>
              <a:t>Written Testimony to </a:t>
            </a:r>
            <a:r>
              <a:rPr lang="en-US" sz="5100" dirty="0" smtClean="0"/>
              <a:t>Senate Committee on Health, Education, Labor and Pensions advancing Tribal set asides in opioid spending</a:t>
            </a:r>
            <a:endParaRPr lang="en-US" dirty="0"/>
          </a:p>
          <a:p>
            <a:pPr marL="11430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46913" y="2659608"/>
            <a:ext cx="3670663" cy="275299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0471" y="1188721"/>
            <a:ext cx="2669721" cy="3559628"/>
          </a:xfrm>
          <a:prstGeom prst="rect">
            <a:avLst/>
          </a:prstGeom>
        </p:spPr>
      </p:pic>
    </p:spTree>
    <p:extLst>
      <p:ext uri="{BB962C8B-B14F-4D97-AF65-F5344CB8AC3E}">
        <p14:creationId xmlns:p14="http://schemas.microsoft.com/office/powerpoint/2010/main" val="4238824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Opioid Crisis Action for Indian Country</a:t>
            </a:r>
            <a:endParaRPr lang="en-US" sz="4800" dirty="0"/>
          </a:p>
        </p:txBody>
      </p:sp>
      <p:sp>
        <p:nvSpPr>
          <p:cNvPr id="3" name="Content Placeholder 2"/>
          <p:cNvSpPr>
            <a:spLocks noGrp="1"/>
          </p:cNvSpPr>
          <p:nvPr>
            <p:ph idx="1"/>
          </p:nvPr>
        </p:nvSpPr>
        <p:spPr>
          <a:xfrm>
            <a:off x="609599" y="1219200"/>
            <a:ext cx="10482943" cy="5181600"/>
          </a:xfrm>
        </p:spPr>
        <p:txBody>
          <a:bodyPr>
            <a:normAutofit/>
          </a:bodyPr>
          <a:lstStyle/>
          <a:p>
            <a:pPr lvl="2"/>
            <a:r>
              <a:rPr lang="en-US" sz="2800" dirty="0"/>
              <a:t>HR </a:t>
            </a:r>
            <a:r>
              <a:rPr lang="en-US" sz="2800" dirty="0" smtClean="0"/>
              <a:t>5140 (Congressman Mullin R-OK-Cherokee Nation Citizen)  </a:t>
            </a:r>
            <a:r>
              <a:rPr lang="en-US" sz="2800" dirty="0"/>
              <a:t>Tribal Addiction and Recovery Act (“TARA Act</a:t>
            </a:r>
            <a:r>
              <a:rPr lang="en-US" sz="2800" dirty="0" smtClean="0"/>
              <a:t>”)</a:t>
            </a:r>
          </a:p>
          <a:p>
            <a:pPr marL="777240" lvl="2" indent="0">
              <a:buNone/>
            </a:pPr>
            <a:endParaRPr lang="en-US" sz="2800" dirty="0"/>
          </a:p>
          <a:p>
            <a:pPr lvl="2"/>
            <a:r>
              <a:rPr lang="en-US" sz="2800" dirty="0" smtClean="0"/>
              <a:t>Working to Amend the RESULTS Act – Reinforcing Evidence-Based Standards Under Law Treating Substance Abuse – met with authors/amend to include AI/AN Traditional Practices and Honor Indigenous Knowledge</a:t>
            </a:r>
          </a:p>
          <a:p>
            <a:pPr marL="777240" lvl="2" indent="0">
              <a:buNone/>
            </a:pPr>
            <a:endParaRPr lang="en-US" sz="2800" dirty="0" smtClean="0"/>
          </a:p>
          <a:p>
            <a:pPr lvl="2"/>
            <a:r>
              <a:rPr lang="en-US" sz="2800" dirty="0" smtClean="0"/>
              <a:t>21</a:t>
            </a:r>
            <a:r>
              <a:rPr lang="en-US" sz="2800" baseline="30000" dirty="0" smtClean="0"/>
              <a:t>st</a:t>
            </a:r>
            <a:r>
              <a:rPr lang="en-US" sz="2800" dirty="0" smtClean="0"/>
              <a:t> Centuries Cures Act=$1 billion to states over 2 years – not for Tribes</a:t>
            </a:r>
            <a:endParaRPr lang="en-US" sz="2800" dirty="0"/>
          </a:p>
          <a:p>
            <a:endParaRPr lang="en-US" sz="2800" dirty="0"/>
          </a:p>
        </p:txBody>
      </p:sp>
    </p:spTree>
    <p:extLst>
      <p:ext uri="{BB962C8B-B14F-4D97-AF65-F5344CB8AC3E}">
        <p14:creationId xmlns:p14="http://schemas.microsoft.com/office/powerpoint/2010/main" val="376960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Opioids—Ongoing Work</a:t>
            </a:r>
            <a:endParaRPr lang="en-US" dirty="0"/>
          </a:p>
        </p:txBody>
      </p:sp>
      <p:sp>
        <p:nvSpPr>
          <p:cNvPr id="3" name="Content Placeholder 2"/>
          <p:cNvSpPr>
            <a:spLocks noGrp="1"/>
          </p:cNvSpPr>
          <p:nvPr>
            <p:ph idx="1"/>
          </p:nvPr>
        </p:nvSpPr>
        <p:spPr/>
        <p:txBody>
          <a:bodyPr/>
          <a:lstStyle/>
          <a:p>
            <a:r>
              <a:rPr lang="en-US" dirty="0" smtClean="0"/>
              <a:t>Opioid Crisis Response Act (HELP Committee)</a:t>
            </a:r>
          </a:p>
          <a:p>
            <a:pPr lvl="1"/>
            <a:r>
              <a:rPr lang="en-US" dirty="0" smtClean="0"/>
              <a:t>5% Set Aside for Tribes in State Targeted Response</a:t>
            </a:r>
          </a:p>
          <a:p>
            <a:pPr lvl="1"/>
            <a:r>
              <a:rPr lang="en-US" dirty="0" smtClean="0"/>
              <a:t>3% Set Aside for Tribes for Infant Programs</a:t>
            </a:r>
          </a:p>
          <a:p>
            <a:pPr lvl="1"/>
            <a:r>
              <a:rPr lang="en-US" dirty="0" smtClean="0"/>
              <a:t>Working to include Special Behavioral Health Program for Indians ($150 million/year)</a:t>
            </a:r>
          </a:p>
        </p:txBody>
      </p:sp>
    </p:spTree>
    <p:extLst>
      <p:ext uri="{BB962C8B-B14F-4D97-AF65-F5344CB8AC3E}">
        <p14:creationId xmlns:p14="http://schemas.microsoft.com/office/powerpoint/2010/main" val="3242023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Opioids—CARE Act</a:t>
            </a:r>
            <a:endParaRPr lang="en-US" dirty="0"/>
          </a:p>
        </p:txBody>
      </p:sp>
      <p:sp>
        <p:nvSpPr>
          <p:cNvPr id="3" name="Content Placeholder 2"/>
          <p:cNvSpPr>
            <a:spLocks noGrp="1"/>
          </p:cNvSpPr>
          <p:nvPr>
            <p:ph idx="1"/>
          </p:nvPr>
        </p:nvSpPr>
        <p:spPr>
          <a:xfrm>
            <a:off x="609600" y="1306286"/>
            <a:ext cx="10160000" cy="5094514"/>
          </a:xfrm>
        </p:spPr>
        <p:txBody>
          <a:bodyPr>
            <a:normAutofit fontScale="77500" lnSpcReduction="20000"/>
          </a:bodyPr>
          <a:lstStyle/>
          <a:p>
            <a:r>
              <a:rPr lang="en-US" dirty="0" smtClean="0"/>
              <a:t>Comprehensive Addiction Resources Emergency Act of 2018</a:t>
            </a:r>
          </a:p>
          <a:p>
            <a:pPr lvl="1"/>
            <a:r>
              <a:rPr lang="en-US" dirty="0" smtClean="0"/>
              <a:t>Sen. Warren and Rep. Cummings</a:t>
            </a:r>
          </a:p>
          <a:p>
            <a:pPr lvl="1"/>
            <a:r>
              <a:rPr lang="en-US" dirty="0" smtClean="0"/>
              <a:t>Based off Ryan White HIV/AIDS Bill in 1990s</a:t>
            </a:r>
          </a:p>
          <a:p>
            <a:pPr lvl="1"/>
            <a:r>
              <a:rPr lang="en-US" dirty="0" smtClean="0"/>
              <a:t>Includes significant direct </a:t>
            </a:r>
            <a:r>
              <a:rPr lang="en-US" dirty="0" smtClean="0"/>
              <a:t>funding to Tribes</a:t>
            </a:r>
          </a:p>
          <a:p>
            <a:pPr lvl="1"/>
            <a:r>
              <a:rPr lang="en-US" dirty="0" smtClean="0"/>
              <a:t>$400 million per year for 10 years</a:t>
            </a:r>
          </a:p>
          <a:p>
            <a:r>
              <a:rPr lang="en-US" dirty="0" smtClean="0"/>
              <a:t>NIHB </a:t>
            </a:r>
            <a:r>
              <a:rPr lang="en-US" dirty="0" smtClean="0"/>
              <a:t>worked </a:t>
            </a:r>
            <a:r>
              <a:rPr lang="en-US" dirty="0" smtClean="0"/>
              <a:t>with Senator Warrant to </a:t>
            </a:r>
          </a:p>
          <a:p>
            <a:pPr marL="114300" indent="0">
              <a:buNone/>
            </a:pPr>
            <a:r>
              <a:rPr lang="en-US" dirty="0"/>
              <a:t>	</a:t>
            </a:r>
            <a:r>
              <a:rPr lang="en-US" dirty="0" smtClean="0"/>
              <a:t>ensure Tribes appropriately included</a:t>
            </a:r>
          </a:p>
          <a:p>
            <a:r>
              <a:rPr lang="en-US" dirty="0" smtClean="0"/>
              <a:t>Wrote </a:t>
            </a:r>
            <a:r>
              <a:rPr lang="en-US" dirty="0" smtClean="0"/>
              <a:t>Letter of </a:t>
            </a:r>
            <a:r>
              <a:rPr lang="en-US" dirty="0" smtClean="0"/>
              <a:t>Support to accompany Bill intro.</a:t>
            </a:r>
          </a:p>
          <a:p>
            <a:r>
              <a:rPr lang="en-US" dirty="0" smtClean="0"/>
              <a:t>Will continue to advance Tribal-specific language</a:t>
            </a:r>
          </a:p>
          <a:p>
            <a:pPr marL="114300" indent="0">
              <a:buNone/>
            </a:pPr>
            <a:r>
              <a:rPr lang="en-US" dirty="0"/>
              <a:t>	</a:t>
            </a:r>
            <a:r>
              <a:rPr lang="en-US" dirty="0" smtClean="0"/>
              <a:t>in any moving legislation.</a:t>
            </a:r>
            <a:endParaRPr lang="en-US" dirty="0" smtClean="0"/>
          </a:p>
          <a:p>
            <a:pPr marL="11430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933" y="3565343"/>
            <a:ext cx="2881268" cy="2341245"/>
          </a:xfrm>
          <a:prstGeom prst="rect">
            <a:avLst/>
          </a:prstGeom>
        </p:spPr>
      </p:pic>
    </p:spTree>
    <p:extLst>
      <p:ext uri="{BB962C8B-B14F-4D97-AF65-F5344CB8AC3E}">
        <p14:creationId xmlns:p14="http://schemas.microsoft.com/office/powerpoint/2010/main" val="899039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2357</Words>
  <Application>Microsoft Office PowerPoint</Application>
  <PresentationFormat>Widescreen</PresentationFormat>
  <Paragraphs>265</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Papyrus</vt:lpstr>
      <vt:lpstr>Times New Roman</vt:lpstr>
      <vt:lpstr>Adjacency</vt:lpstr>
      <vt:lpstr>NIHB update to the Tribal Self Governance Advisory Committee April 23, 2018 </vt:lpstr>
      <vt:lpstr>   3 NIHB 2018 National   Tribal Health    Conferences</vt:lpstr>
      <vt:lpstr> 2.  NIHB Tribal Behavioral Health Conference SAVE THE DATE!! </vt:lpstr>
      <vt:lpstr>3.  NIHB 35th Annual National Tribal Health Conference  (Annual Consumer Conference)</vt:lpstr>
      <vt:lpstr>FY 2018 Omnibus Spending Bill</vt:lpstr>
      <vt:lpstr>Opioids—NIHB on Capitol Hill</vt:lpstr>
      <vt:lpstr>Opioid Crisis Action for Indian Country</vt:lpstr>
      <vt:lpstr>Opioids—Ongoing Work</vt:lpstr>
      <vt:lpstr>Opioids—CARE Act</vt:lpstr>
      <vt:lpstr>President’s Budget Request – FY 2019</vt:lpstr>
      <vt:lpstr>Community Health Representatives</vt:lpstr>
      <vt:lpstr>SDPI Proposed Reforms</vt:lpstr>
      <vt:lpstr>Farm Bill</vt:lpstr>
      <vt:lpstr>Farm Bill --Priorities for Self Governance </vt:lpstr>
      <vt:lpstr>Farm Bill—Other Tribal Priorities</vt:lpstr>
      <vt:lpstr>Farm Bill Timeline </vt:lpstr>
      <vt:lpstr>NIHB NEEDS A HOME</vt:lpstr>
      <vt:lpstr>Miigwe h Thank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Caitrin (McCarron) Shuy</dc:creator>
  <cp:lastModifiedBy>Stacy A. Bohlen</cp:lastModifiedBy>
  <cp:revision>82</cp:revision>
  <dcterms:created xsi:type="dcterms:W3CDTF">2017-03-20T17:57:14Z</dcterms:created>
  <dcterms:modified xsi:type="dcterms:W3CDTF">2018-04-23T16:51:37Z</dcterms:modified>
</cp:coreProperties>
</file>