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wdp" ContentType="image/vnd.ms-photo"/>
  <Default Extension="tiff" ContentType="image/tiff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charts/chartEx1.xml" ContentType="application/vnd.ms-office.chartex+xml"/>
  <Override PartName="/ppt/charts/style1.xml" ContentType="application/vnd.ms-office.chartstyle+xml"/>
  <Override PartName="/ppt/charts/colors1.xml" ContentType="application/vnd.ms-office.chartcolorstyle+xml"/>
  <Override PartName="/ppt/notesSlides/notesSlide4.xml" ContentType="application/vnd.openxmlformats-officedocument.presentationml.notesSlide+xml"/>
  <Override PartName="/ppt/charts/chart1.xml" ContentType="application/vnd.openxmlformats-officedocument.drawingml.chart+xml"/>
  <Override PartName="/ppt/charts/style2.xml" ContentType="application/vnd.ms-office.chartstyle+xml"/>
  <Override PartName="/ppt/charts/colors2.xml" ContentType="application/vnd.ms-office.chartcolorstyl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75" r:id="rId1"/>
    <p:sldMasterId id="2147483687" r:id="rId2"/>
  </p:sldMasterIdLst>
  <p:notesMasterIdLst>
    <p:notesMasterId r:id="rId12"/>
  </p:notesMasterIdLst>
  <p:sldIdLst>
    <p:sldId id="375" r:id="rId3"/>
    <p:sldId id="413" r:id="rId4"/>
    <p:sldId id="403" r:id="rId5"/>
    <p:sldId id="404" r:id="rId6"/>
    <p:sldId id="408" r:id="rId7"/>
    <p:sldId id="415" r:id="rId8"/>
    <p:sldId id="416" r:id="rId9"/>
    <p:sldId id="405" r:id="rId10"/>
    <p:sldId id="397" r:id="rId11"/>
  </p:sldIdLst>
  <p:sldSz cx="12192000" cy="6858000"/>
  <p:notesSz cx="6894513" cy="9180513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93296810-A885-4BE3-A3E7-6D5BEEA58F35}" styleName="Medium Style 2 - Accent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EB344D84-9AFB-497E-A393-DC336BA19D2E}" styleName="Medium Style 3 - Accent 3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  <a:tblStyle styleId="{775DCB02-9BB8-47FD-8907-85C794F793BA}" styleName="Themed Style 1 - Accent 4">
    <a:tblBg>
      <a:fillRef idx="2">
        <a:schemeClr val="accent4"/>
      </a:fillRef>
      <a:effectRef idx="1">
        <a:schemeClr val="accent4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Ref idx="1">
              <a:schemeClr val="accent4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4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</a:tcBdr>
        <a:fill>
          <a:solidFill>
            <a:schemeClr val="accent4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4"/>
            </a:lnRef>
          </a:left>
          <a:right>
            <a:lnRef idx="2">
              <a:schemeClr val="accent4"/>
            </a:lnRef>
          </a:right>
          <a:top>
            <a:lnRef idx="1">
              <a:schemeClr val="accent4"/>
            </a:lnRef>
          </a:top>
          <a:bottom>
            <a:lnRef idx="1">
              <a:schemeClr val="accent4"/>
            </a:lnRef>
          </a:bottom>
          <a:insideH>
            <a:lnRef idx="1">
              <a:schemeClr val="accent4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2">
              <a:schemeClr val="accent4"/>
            </a:lnRef>
          </a:top>
          <a:bottom>
            <a:lnRef idx="2">
              <a:schemeClr val="accent4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4"/>
            </a:lnRef>
          </a:left>
          <a:right>
            <a:lnRef idx="1">
              <a:schemeClr val="accent4"/>
            </a:lnRef>
          </a:right>
          <a:top>
            <a:lnRef idx="1">
              <a:schemeClr val="accent4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7040" autoAdjust="0"/>
    <p:restoredTop sz="77007" autoAdjust="0"/>
  </p:normalViewPr>
  <p:slideViewPr>
    <p:cSldViewPr snapToGrid="0">
      <p:cViewPr varScale="1">
        <p:scale>
          <a:sx n="73" d="100"/>
          <a:sy n="73" d="100"/>
        </p:scale>
        <p:origin x="534" y="72"/>
      </p:cViewPr>
      <p:guideLst/>
    </p:cSldViewPr>
  </p:slideViewPr>
  <p:outlineViewPr>
    <p:cViewPr>
      <p:scale>
        <a:sx n="33" d="100"/>
        <a:sy n="33" d="100"/>
      </p:scale>
      <p:origin x="0" y="-30053"/>
    </p:cViewPr>
  </p:outlineViewPr>
  <p:notesTextViewPr>
    <p:cViewPr>
      <p:scale>
        <a:sx n="3" d="2"/>
        <a:sy n="3" d="2"/>
      </p:scale>
      <p:origin x="0" y="0"/>
    </p:cViewPr>
  </p:notesTextViewPr>
  <p:sorterViewPr>
    <p:cViewPr>
      <p:scale>
        <a:sx n="100" d="100"/>
        <a:sy n="100" d="100"/>
      </p:scale>
      <p:origin x="0" y="-5568"/>
    </p:cViewPr>
  </p:sorterViewPr>
  <p:notesViewPr>
    <p:cSldViewPr snapToGrid="0">
      <p:cViewPr varScale="1">
        <p:scale>
          <a:sx n="56" d="100"/>
          <a:sy n="56" d="100"/>
        </p:scale>
        <p:origin x="2850" y="66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notesMaster" Target="notesMasters/notesMaster1.xml"/><Relationship Id="rId2" Type="http://schemas.openxmlformats.org/officeDocument/2006/relationships/slideMaster" Target="slideMasters/slideMaster2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3" Type="http://schemas.openxmlformats.org/officeDocument/2006/relationships/package" Target="../embeddings/Microsoft_Excel_Worksheet1.xlsx"/><Relationship Id="rId2" Type="http://schemas.microsoft.com/office/2011/relationships/chartColorStyle" Target="colors2.xml"/><Relationship Id="rId1" Type="http://schemas.microsoft.com/office/2011/relationships/chartStyle" Target="style2.xml"/></Relationships>
</file>

<file path=ppt/charts/_rels/chartEx1.xml.rels><?xml version="1.0" encoding="UTF-8" standalone="yes"?>
<Relationships xmlns="http://schemas.openxmlformats.org/package/2006/relationships"><Relationship Id="rId3" Type="http://schemas.microsoft.com/office/2011/relationships/chartColorStyle" Target="colors1.xml"/><Relationship Id="rId2" Type="http://schemas.microsoft.com/office/2011/relationships/chartStyle" Target="style1.xml"/><Relationship Id="rId1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02"/>
    </mc:Choice>
    <mc:Fallback>
      <c:style val="2"/>
    </mc:Fallback>
  </mc:AlternateContent>
  <c:chart>
    <c:title>
      <c:tx>
        <c:rich>
          <a:bodyPr rot="0" spcFirstLastPara="1" vertOverflow="ellipsis" vert="horz" wrap="square" anchor="ctr" anchorCtr="1"/>
          <a:lstStyle/>
          <a:p>
            <a:pPr>
              <a:defRPr sz="3200" b="1" i="0" u="none" strike="noStrike" kern="1200" baseline="0">
                <a:solidFill>
                  <a:schemeClr val="dk1">
                    <a:lumMod val="75000"/>
                    <a:lumOff val="2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en-US" sz="3200" dirty="0" smtClean="0"/>
              <a:t>Percentage </a:t>
            </a:r>
            <a:r>
              <a:rPr lang="en-US" sz="3200" dirty="0"/>
              <a:t>of </a:t>
            </a:r>
            <a:r>
              <a:rPr lang="en-US" sz="3200" dirty="0" smtClean="0"/>
              <a:t>Fiscal</a:t>
            </a:r>
            <a:r>
              <a:rPr lang="en-US" sz="3200" baseline="0" dirty="0" smtClean="0"/>
              <a:t> Year 2017 </a:t>
            </a:r>
            <a:r>
              <a:rPr lang="en-US" sz="3200" dirty="0" smtClean="0"/>
              <a:t>Budget </a:t>
            </a:r>
            <a:br>
              <a:rPr lang="en-US" sz="3200" dirty="0" smtClean="0"/>
            </a:br>
            <a:r>
              <a:rPr lang="en-US" sz="3200" dirty="0" smtClean="0"/>
              <a:t>by Title 1, Title</a:t>
            </a:r>
            <a:r>
              <a:rPr lang="en-US" sz="3200" baseline="0" dirty="0" smtClean="0"/>
              <a:t> V and </a:t>
            </a:r>
          </a:p>
          <a:p>
            <a:pPr>
              <a:defRPr sz="3200"/>
            </a:pPr>
            <a:r>
              <a:rPr lang="en-US" sz="3200" baseline="0" dirty="0" smtClean="0"/>
              <a:t>Direct Service Operations</a:t>
            </a:r>
            <a:endParaRPr lang="en-US" sz="3200" dirty="0"/>
          </a:p>
        </c:rich>
      </c:tx>
      <c:layout>
        <c:manualLayout>
          <c:xMode val="edge"/>
          <c:yMode val="edge"/>
          <c:x val="1.9515696131203939E-2"/>
          <c:y val="1.4606155451225874E-2"/>
        </c:manualLayout>
      </c:layout>
      <c:overlay val="0"/>
      <c:spPr>
        <a:noFill/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3200" b="1" i="0" u="none" strike="noStrike" kern="1200" baseline="0">
              <a:solidFill>
                <a:schemeClr val="dk1">
                  <a:lumMod val="75000"/>
                  <a:lumOff val="2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title>
    <c:autoTitleDeleted val="0"/>
    <c:plotArea>
      <c:layout/>
      <c:pieChart>
        <c:varyColors val="1"/>
        <c:ser>
          <c:idx val="0"/>
          <c:order val="0"/>
          <c:tx>
            <c:strRef>
              <c:f>Sheet1!$B$1</c:f>
              <c:strCache>
                <c:ptCount val="1"/>
                <c:pt idx="0">
                  <c:v>Percentage of FY 17 Budget</c:v>
                </c:pt>
              </c:strCache>
            </c:strRef>
          </c:tx>
          <c:explosion val="1"/>
          <c:dPt>
            <c:idx val="0"/>
            <c:bubble3D val="0"/>
            <c:explosion val="4"/>
            <c:spPr>
              <a:solidFill>
                <a:schemeClr val="accent1"/>
              </a:solidFill>
              <a:ln>
                <a:noFill/>
              </a:ln>
              <a:effectLst>
                <a:outerShdw blurRad="254000" sx="102000" sy="102000" algn="ctr" rotWithShape="0">
                  <a:prstClr val="black">
                    <a:alpha val="20000"/>
                  </a:prstClr>
                </a:outerShdw>
              </a:effectLst>
            </c:spPr>
            <c:extLst>
              <c:ext xmlns:c16="http://schemas.microsoft.com/office/drawing/2014/chart" uri="{C3380CC4-5D6E-409C-BE32-E72D297353CC}">
                <c16:uniqueId val="{00000001-C76E-49D7-A287-80537F88723E}"/>
              </c:ext>
            </c:extLst>
          </c:dPt>
          <c:dPt>
            <c:idx val="1"/>
            <c:bubble3D val="0"/>
            <c:explosion val="2"/>
            <c:spPr>
              <a:solidFill>
                <a:schemeClr val="accent3"/>
              </a:solidFill>
              <a:ln>
                <a:noFill/>
              </a:ln>
              <a:effectLst>
                <a:outerShdw blurRad="254000" sx="102000" sy="102000" algn="ctr" rotWithShape="0">
                  <a:prstClr val="black">
                    <a:alpha val="20000"/>
                  </a:prstClr>
                </a:outerShdw>
              </a:effectLst>
            </c:spPr>
            <c:extLst>
              <c:ext xmlns:c16="http://schemas.microsoft.com/office/drawing/2014/chart" uri="{C3380CC4-5D6E-409C-BE32-E72D297353CC}">
                <c16:uniqueId val="{00000003-C76E-49D7-A287-80537F88723E}"/>
              </c:ext>
            </c:extLst>
          </c:dPt>
          <c:dPt>
            <c:idx val="2"/>
            <c:bubble3D val="0"/>
            <c:explosion val="4"/>
            <c:spPr>
              <a:solidFill>
                <a:schemeClr val="accent5"/>
              </a:solidFill>
              <a:ln>
                <a:noFill/>
              </a:ln>
              <a:effectLst>
                <a:outerShdw blurRad="254000" sx="102000" sy="102000" algn="ctr" rotWithShape="0">
                  <a:prstClr val="black">
                    <a:alpha val="20000"/>
                  </a:prstClr>
                </a:outerShdw>
              </a:effectLst>
            </c:spPr>
            <c:extLst>
              <c:ext xmlns:c16="http://schemas.microsoft.com/office/drawing/2014/chart" uri="{C3380CC4-5D6E-409C-BE32-E72D297353CC}">
                <c16:uniqueId val="{00000005-C76E-49D7-A287-80537F88723E}"/>
              </c:ext>
            </c:extLst>
          </c:dPt>
          <c:dLbls>
            <c:dLbl>
              <c:idx val="0"/>
              <c:layout>
                <c:manualLayout>
                  <c:x val="-8.5000821597807891E-2"/>
                  <c:y val="0.17586456001340073"/>
                </c:manualLayout>
              </c:layout>
              <c:dLblPos val="bestFit"/>
              <c:showLegendKey val="0"/>
              <c:showVal val="0"/>
              <c:showCatName val="0"/>
              <c:showSerName val="0"/>
              <c:showPercent val="1"/>
              <c:showBubbleSize val="0"/>
              <c:extLst>
                <c:ext xmlns:c15="http://schemas.microsoft.com/office/drawing/2012/chart" uri="{CE6537A1-D6FC-4f65-9D91-7224C49458BB}"/>
                <c:ext xmlns:c16="http://schemas.microsoft.com/office/drawing/2014/chart" uri="{C3380CC4-5D6E-409C-BE32-E72D297353CC}">
                  <c16:uniqueId val="{00000001-C76E-49D7-A287-80537F88723E}"/>
                </c:ext>
              </c:extLst>
            </c:dLbl>
            <c:spPr>
              <a:pattFill prst="pct75">
                <a:fgClr>
                  <a:schemeClr val="dk1">
                    <a:lumMod val="75000"/>
                    <a:lumOff val="25000"/>
                  </a:schemeClr>
                </a:fgClr>
                <a:bgClr>
                  <a:schemeClr val="dk1">
                    <a:lumMod val="65000"/>
                    <a:lumOff val="35000"/>
                  </a:schemeClr>
                </a:bgClr>
              </a:pattFill>
              <a:ln>
                <a:noFill/>
              </a:ln>
              <a:effectLst>
                <a:outerShdw blurRad="50800" dist="38100" dir="2700000" algn="tl" rotWithShape="0">
                  <a:prstClr val="black">
                    <a:alpha val="40000"/>
                  </a:prstClr>
                </a:outerShdw>
              </a:effectLst>
            </c:spPr>
            <c:txPr>
              <a:bodyPr rot="0" spcFirstLastPara="1" vertOverflow="ellipsis" vert="horz" wrap="square" lIns="38100" tIns="19050" rIns="38100" bIns="19050" anchor="ctr" anchorCtr="1">
                <a:spAutoFit/>
              </a:bodyPr>
              <a:lstStyle/>
              <a:p>
                <a:pPr>
                  <a:defRPr sz="3200" b="1" i="0" u="none" strike="noStrike" kern="1200" baseline="0">
                    <a:solidFill>
                      <a:schemeClr val="lt1"/>
                    </a:solidFill>
                    <a:latin typeface="+mn-lt"/>
                    <a:ea typeface="+mn-ea"/>
                    <a:cs typeface="+mn-cs"/>
                  </a:defRPr>
                </a:pPr>
                <a:endParaRPr lang="en-US"/>
              </a:p>
            </c:txPr>
            <c:dLblPos val="ctr"/>
            <c:showLegendKey val="0"/>
            <c:showVal val="0"/>
            <c:showCatName val="0"/>
            <c:showSerName val="0"/>
            <c:showPercent val="1"/>
            <c:showBubbleSize val="0"/>
            <c:showLeaderLines val="1"/>
            <c:leaderLines>
              <c:spPr>
                <a:ln w="9525">
                  <a:solidFill>
                    <a:schemeClr val="dk1">
                      <a:lumMod val="50000"/>
                      <a:lumOff val="50000"/>
                    </a:schemeClr>
                  </a:solidFill>
                </a:ln>
                <a:effectLst/>
              </c:spPr>
            </c:leaderLines>
            <c:extLst>
              <c:ext xmlns:c15="http://schemas.microsoft.com/office/drawing/2012/chart" uri="{CE6537A1-D6FC-4f65-9D91-7224C49458BB}"/>
            </c:extLst>
          </c:dLbls>
          <c:cat>
            <c:strRef>
              <c:f>Sheet1!$A$2:$A$4</c:f>
              <c:strCache>
                <c:ptCount val="3"/>
                <c:pt idx="0">
                  <c:v>Title 1</c:v>
                </c:pt>
                <c:pt idx="1">
                  <c:v>Title 5</c:v>
                </c:pt>
                <c:pt idx="2">
                  <c:v>Direct</c:v>
                </c:pt>
              </c:strCache>
            </c:strRef>
          </c:cat>
          <c:val>
            <c:numRef>
              <c:f>Sheet1!$B$2:$B$4</c:f>
              <c:numCache>
                <c:formatCode>General</c:formatCode>
                <c:ptCount val="3"/>
                <c:pt idx="0">
                  <c:v>804.8</c:v>
                </c:pt>
                <c:pt idx="1">
                  <c:v>2010.6</c:v>
                </c:pt>
                <c:pt idx="2">
                  <c:v>2224.5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62C0-4D8D-BF2B-E122F0939000}"/>
            </c:ext>
          </c:extLst>
        </c:ser>
        <c:dLbls>
          <c:dLblPos val="ctr"/>
          <c:showLegendKey val="0"/>
          <c:showVal val="0"/>
          <c:showCatName val="0"/>
          <c:showSerName val="0"/>
          <c:showPercent val="1"/>
          <c:showBubbleSize val="0"/>
          <c:showLeaderLines val="1"/>
        </c:dLbls>
        <c:firstSliceAng val="0"/>
      </c:pieChart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0.69491830470343752"/>
          <c:y val="0.31727034120734904"/>
          <c:w val="0.15846649879424968"/>
          <c:h val="0.30560578828704549"/>
        </c:manualLayout>
      </c:layout>
      <c:overlay val="0"/>
      <c:spPr>
        <a:solidFill>
          <a:schemeClr val="lt1">
            <a:lumMod val="95000"/>
            <a:alpha val="39000"/>
          </a:schemeClr>
        </a:solidFill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2800" b="0" i="0" u="none" strike="noStrike" kern="1200" baseline="0">
              <a:solidFill>
                <a:schemeClr val="dk1">
                  <a:lumMod val="75000"/>
                  <a:lumOff val="25000"/>
                </a:schemeClr>
              </a:solidFill>
              <a:latin typeface="+mn-lt"/>
              <a:ea typeface="+mn-ea"/>
              <a:cs typeface="+mn-cs"/>
            </a:defRPr>
          </a:pPr>
          <a:endParaRPr lang="en-US"/>
        </a:p>
      </c:txPr>
    </c:legend>
    <c:plotVisOnly val="1"/>
    <c:dispBlanksAs val="gap"/>
    <c:showDLblsOverMax val="0"/>
  </c:chart>
  <c:spPr>
    <a:gradFill flip="none" rotWithShape="1">
      <a:gsLst>
        <a:gs pos="0">
          <a:schemeClr val="lt1"/>
        </a:gs>
        <a:gs pos="39000">
          <a:schemeClr val="lt1"/>
        </a:gs>
        <a:gs pos="100000">
          <a:schemeClr val="lt1">
            <a:lumMod val="75000"/>
          </a:schemeClr>
        </a:gs>
      </a:gsLst>
      <a:path path="circle">
        <a:fillToRect l="50000" t="-80000" r="50000" b="180000"/>
      </a:path>
      <a:tileRect/>
    </a:gradFill>
    <a:ln w="9525" cap="flat" cmpd="sng" algn="ctr">
      <a:solidFill>
        <a:schemeClr val="dk1">
          <a:lumMod val="25000"/>
          <a:lumOff val="75000"/>
        </a:schemeClr>
      </a:solidFill>
      <a:round/>
    </a:ln>
    <a:effectLst/>
  </c:spPr>
  <c:txPr>
    <a:bodyPr/>
    <a:lstStyle/>
    <a:p>
      <a:pPr>
        <a:defRPr/>
      </a:pPr>
      <a:endParaRPr lang="en-US"/>
    </a:p>
  </c:txPr>
  <c:externalData r:id="rId3">
    <c:autoUpdate val="0"/>
  </c:externalData>
</c:chartSpace>
</file>

<file path=ppt/charts/chartEx1.xml><?xml version="1.0" encoding="utf-8"?>
<cx:chartSpace xmlns:a="http://schemas.openxmlformats.org/drawingml/2006/main" xmlns:r="http://schemas.openxmlformats.org/officeDocument/2006/relationships" xmlns:cx="http://schemas.microsoft.com/office/drawing/2014/chartex">
  <cx:chartData>
    <cx:externalData r:id="rId1" cx:autoUpdate="0"/>
    <cx:data id="0">
      <cx:strDim type="cat">
        <cx:f> </cx:f>
        <cx:lvl ptCount="0"/>
      </cx:strDim>
      <cx:numDim type="val">
        <cx:f>Sheet1!$B$2:$B$26</cx:f>
        <cx:lvl ptCount="25" formatCode="General">
          <cx:pt idx="0">14</cx:pt>
          <cx:pt idx="1">27</cx:pt>
          <cx:pt idx="2">0</cx:pt>
          <cx:pt idx="3">7</cx:pt>
          <cx:pt idx="4">7</cx:pt>
          <cx:pt idx="5">4</cx:pt>
          <cx:pt idx="6">4</cx:pt>
          <cx:pt idx="7">7</cx:pt>
          <cx:pt idx="8">6</cx:pt>
          <cx:pt idx="9">6</cx:pt>
          <cx:pt idx="10">3</cx:pt>
          <cx:pt idx="11">4</cx:pt>
          <cx:pt idx="12">4</cx:pt>
          <cx:pt idx="13">1</cx:pt>
          <cx:pt idx="14">0</cx:pt>
          <cx:pt idx="15">2</cx:pt>
          <cx:pt idx="16">2</cx:pt>
          <cx:pt idx="17">9</cx:pt>
          <cx:pt idx="18">0</cx:pt>
          <cx:pt idx="19">1</cx:pt>
          <cx:pt idx="20">1</cx:pt>
          <cx:pt idx="21">3</cx:pt>
          <cx:pt idx="22">3</cx:pt>
          <cx:pt idx="23">5</cx:pt>
          <cx:pt idx="24">4</cx:pt>
        </cx:lvl>
      </cx:numDim>
    </cx:data>
  </cx:chartData>
  <cx:chart>
    <cx:title pos="t" align="ctr" overlay="0">
      <cx:tx>
        <cx:rich>
          <a:bodyPr rot="0" spcFirstLastPara="1" vertOverflow="ellipsis" vert="horz" wrap="square" lIns="38100" tIns="19050" rIns="38100" bIns="19050" anchor="ctr" anchorCtr="1" compatLnSpc="0"/>
          <a:lstStyle/>
          <a:p>
            <a:pPr algn="ctr" rtl="0">
              <a:defRPr sz="1862" b="0" i="0" u="none" strike="noStrike" kern="1200" spc="0" baseline="0">
                <a:solidFill>
                  <a:prstClr val="black">
                    <a:lumMod val="65000"/>
                    <a:lumOff val="35000"/>
                  </a:prstClr>
                </a:solidFill>
                <a:latin typeface="+mn-lt"/>
                <a:ea typeface="+mn-ea"/>
                <a:cs typeface="+mn-cs"/>
              </a:defRPr>
            </a:pPr>
            <a:r>
              <a:rPr kumimoji="0" lang="en-US" sz="2800" b="1" i="0" u="none" strike="noStrike" kern="1200" cap="none" spc="0" normalizeH="0" baseline="0" noProof="0" dirty="0" smtClean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Calibri" panose="020F0502020204030204"/>
              </a:rPr>
              <a:t>Number of IHS Self </a:t>
            </a:r>
            <a:r>
              <a:rPr kumimoji="0" lang="en-US" sz="2800" b="1" i="0" u="none" strike="noStrike" kern="1200" cap="none" spc="0" normalizeH="0" baseline="0" noProof="0" dirty="0" err="1" smtClean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Calibri" panose="020F0502020204030204"/>
              </a:rPr>
              <a:t>Goverance</a:t>
            </a:r>
            <a:r>
              <a:rPr kumimoji="0" lang="en-US" sz="2800" b="1" i="0" u="none" strike="noStrike" kern="1200" cap="none" spc="0" normalizeH="0" baseline="0" noProof="0" dirty="0" smtClean="0">
                <a:ln>
                  <a:noFill/>
                </a:ln>
                <a:solidFill>
                  <a:prstClr val="black">
                    <a:lumMod val="65000"/>
                    <a:lumOff val="35000"/>
                  </a:prstClr>
                </a:solidFill>
                <a:effectLst/>
                <a:uLnTx/>
                <a:uFillTx/>
                <a:latin typeface="Calibri" panose="020F0502020204030204"/>
              </a:rPr>
              <a:t> Funding Agreements since FY 1994 </a:t>
            </a:r>
            <a:endParaRPr kumimoji="0" lang="en-US" sz="2800" b="1" i="0" u="none" strike="noStrike" kern="1200" cap="none" spc="0" normalizeH="0" baseline="0" noProof="0" dirty="0">
              <a:ln>
                <a:noFill/>
              </a:ln>
              <a:solidFill>
                <a:prstClr val="black">
                  <a:lumMod val="65000"/>
                  <a:lumOff val="35000"/>
                </a:prstClr>
              </a:solidFill>
              <a:effectLst/>
              <a:uLnTx/>
              <a:uFillTx/>
              <a:latin typeface="Calibri" panose="020F0502020204030204"/>
            </a:endParaRPr>
          </a:p>
        </cx:rich>
      </cx:tx>
    </cx:title>
    <cx:plotArea>
      <cx:plotAreaRegion>
        <cx:series layoutId="waterfall" uniqueId="{6E55ABE7-CF05-4D21-95D1-31223719E18C}">
          <cx:tx>
            <cx:txData>
              <cx:f>Sheet1!$B$1</cx:f>
              <cx:v>Column1</cx:v>
            </cx:txData>
          </cx:tx>
          <cx:dataLabels pos="inEnd">
            <cx:visibility seriesName="0" categoryName="0" value="1"/>
          </cx:dataLabels>
          <cx:dataId val="0"/>
          <cx:layoutPr>
            <cx:visibility connectorLines="1"/>
            <cx:subtotals/>
          </cx:layoutPr>
        </cx:series>
      </cx:plotAreaRegion>
      <cx:axis id="0">
        <cx:catScaling gapWidth="0.5"/>
        <cx:title>
          <cx:tx>
            <cx:rich>
              <a:bodyPr spcFirstLastPara="1" vertOverflow="ellipsis" wrap="square" lIns="0" tIns="0" rIns="0" bIns="0" anchor="ctr" anchorCtr="1"/>
              <a:lstStyle/>
              <a:p>
                <a:pPr algn="ctr">
                  <a:defRPr/>
                </a:pPr>
                <a:r>
                  <a:rPr lang="en-US" dirty="0" smtClean="0"/>
                  <a:t>Year of IHS Tribal </a:t>
                </a:r>
              </a:p>
              <a:p>
                <a:pPr algn="ctr">
                  <a:defRPr/>
                </a:pPr>
                <a:r>
                  <a:rPr lang="en-US" dirty="0" smtClean="0"/>
                  <a:t>Self-Governance Program</a:t>
                </a:r>
                <a:endParaRPr lang="en-US" dirty="0"/>
              </a:p>
            </cx:rich>
          </cx:tx>
        </cx:title>
        <cx:tickLabels/>
        <cx:txPr>
          <a:bodyPr spcFirstLastPara="1" vertOverflow="ellipsis" wrap="square" lIns="0" tIns="0" rIns="0" bIns="0" anchor="ctr" anchorCtr="1"/>
          <a:lstStyle/>
          <a:p>
            <a:pPr>
              <a:defRPr sz="2000"/>
            </a:pPr>
            <a:endParaRPr lang="en-US" sz="2000"/>
          </a:p>
        </cx:txPr>
      </cx:axis>
      <cx:axis id="1">
        <cx:valScaling max="125"/>
        <cx:title>
          <cx:tx>
            <cx:rich>
              <a:bodyPr spcFirstLastPara="1" vertOverflow="ellipsis" wrap="square" lIns="0" tIns="0" rIns="0" bIns="0" anchor="ctr" anchorCtr="1"/>
              <a:lstStyle/>
              <a:p>
                <a:pPr algn="ctr">
                  <a:defRPr/>
                </a:pPr>
                <a:r>
                  <a:rPr lang="en-US" dirty="0" smtClean="0"/>
                  <a:t>Total Number of Funding Agreements</a:t>
                </a:r>
                <a:endParaRPr lang="en-US" dirty="0"/>
              </a:p>
            </cx:rich>
          </cx:tx>
        </cx:title>
        <cx:majorGridlines/>
        <cx:tickLabels/>
        <cx:txPr>
          <a:bodyPr spcFirstLastPara="1" vertOverflow="ellipsis" wrap="square" lIns="0" tIns="0" rIns="0" bIns="0" anchor="ctr" anchorCtr="1"/>
          <a:lstStyle/>
          <a:p>
            <a:pPr>
              <a:defRPr sz="1800"/>
            </a:pPr>
            <a:endParaRPr lang="en-US" sz="1800"/>
          </a:p>
        </cx:txPr>
      </cx:axis>
    </cx:plotArea>
    <cx:legend pos="b" align="ctr" overlay="0"/>
  </cx:chart>
  <cx:spPr>
    <a:noFill/>
    <a:ln w="25400">
      <a:solidFill>
        <a:schemeClr val="lt1">
          <a:hueOff val="0"/>
          <a:satOff val="0"/>
          <a:lumOff val="0"/>
        </a:schemeClr>
      </a:solidFill>
    </a:ln>
  </cx:spPr>
</cx:chartSpace>
</file>

<file path=ppt/charts/colors1.xml><?xml version="1.0" encoding="utf-8"?>
<cs:colorStyle xmlns:cs="http://schemas.microsoft.com/office/drawing/2012/chartStyle" xmlns:a="http://schemas.openxmlformats.org/drawingml/2006/main" meth="cycle" id="10">
  <a:schemeClr val="accent1"/>
  <a:schemeClr val="accent2"/>
  <a:schemeClr val="accent3"/>
  <a:schemeClr val="accent4"/>
  <a:schemeClr val="accent5"/>
  <a:schemeClr val="accent6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colors2.xml><?xml version="1.0" encoding="utf-8"?>
<cs:colorStyle xmlns:cs="http://schemas.microsoft.com/office/drawing/2012/chartStyle" xmlns:a="http://schemas.openxmlformats.org/drawingml/2006/main" meth="cycle" id="11">
  <a:schemeClr val="accent1"/>
  <a:schemeClr val="accent3"/>
  <a:schemeClr val="accent5"/>
  <cs:variation/>
  <cs:variation>
    <a:lumMod val="60000"/>
  </cs:variation>
  <cs:variation>
    <a:lumMod val="80000"/>
    <a:lumOff val="20000"/>
  </cs:variation>
  <cs:variation>
    <a:lumMod val="80000"/>
  </cs:variation>
  <cs:variation>
    <a:lumMod val="60000"/>
    <a:lumOff val="40000"/>
  </cs:variation>
  <cs:variation>
    <a:lumMod val="50000"/>
  </cs:variation>
  <cs:variation>
    <a:lumMod val="70000"/>
    <a:lumOff val="30000"/>
  </cs:variation>
  <cs:variation>
    <a:lumMod val="70000"/>
  </cs:variation>
  <cs:variation>
    <a:lumMod val="50000"/>
    <a:lumOff val="50000"/>
  </cs:variation>
</cs:colorStyle>
</file>

<file path=ppt/charts/style1.xml><?xml version="1.0" encoding="utf-8"?>
<cs:chartStyle xmlns:cs="http://schemas.microsoft.com/office/drawing/2012/chartStyle" xmlns:a="http://schemas.openxmlformats.org/drawingml/2006/main" id="398">
  <cs:axisTitle>
    <cs:lnRef idx="0"/>
    <cs:fillRef idx="0"/>
    <cs:effectRef idx="0"/>
    <cs:fontRef idx="minor">
      <a:schemeClr val="tx1">
        <a:lumMod val="50000"/>
        <a:lumOff val="50000"/>
      </a:schemeClr>
    </cs:fontRef>
    <cs:defRPr sz="1197" kern="1200" cap="all"/>
    <cs:bodyPr/>
  </cs:axisTitle>
  <cs:categoryAxis>
    <cs:lnRef idx="0"/>
    <cs:fillRef idx="0"/>
    <cs:effectRef idx="0"/>
    <cs:fontRef idx="minor">
      <a:schemeClr val="tx1">
        <a:lumMod val="50000"/>
        <a:lumOff val="50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ategoryAxis>
  <cs:chartArea mods="allowNoFillOverride allowNoLineOverride">
    <cs:lnRef idx="0"/>
    <cs:fillRef idx="0"/>
    <cs:effectRef idx="0"/>
    <cs:fontRef idx="minor">
      <a:schemeClr val="dk1"/>
    </cs:fontRef>
    <cs:spPr>
      <a:solidFill>
        <a:schemeClr val="bg1"/>
      </a:solidFill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tx1">
        <a:lumMod val="50000"/>
        <a:lumOff val="50000"/>
      </a:schemeClr>
    </cs:fontRef>
    <cs:defRPr sz="1197" kern="1200"/>
    <cs:bodyPr lIns="38100" tIns="19050" rIns="38100" bIns="19050">
      <a:spAutoFit/>
    </cs:bodyPr>
  </cs:dataLabel>
  <cs:dataLabelCallout>
    <cs:lnRef idx="0"/>
    <cs:fillRef idx="0"/>
    <cs:effectRef idx="0"/>
    <cs:fontRef idx="minor">
      <a:schemeClr val="tx1">
        <a:lumMod val="50000"/>
        <a:lumOff val="50000"/>
      </a:schemeClr>
    </cs:fontRef>
    <cs:spPr>
      <a:solidFill>
        <a:schemeClr val="lt1"/>
      </a:solidFill>
      <a:ln>
        <a:solidFill>
          <a:schemeClr val="dk1">
            <a:lumMod val="25000"/>
            <a:lumOff val="75000"/>
          </a:schemeClr>
        </a:solidFill>
      </a:ln>
    </cs:spPr>
    <cs:defRPr sz="1197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>
      <cs:styleClr val="auto"/>
    </cs:lnRef>
    <cs:fillRef idx="0">
      <cs:styleClr val="auto"/>
    </cs:fillRef>
    <cs:effectRef idx="0"/>
    <cs:fontRef idx="minor">
      <a:schemeClr val="dk1"/>
    </cs:fontRef>
    <cs:spPr>
      <a:gradFill rotWithShape="1">
        <a:gsLst>
          <a:gs pos="0">
            <a:schemeClr val="phClr">
              <a:lumMod val="110000"/>
              <a:satMod val="105000"/>
              <a:tint val="67000"/>
            </a:schemeClr>
          </a:gs>
          <a:gs pos="50000">
            <a:schemeClr val="phClr">
              <a:lumMod val="105000"/>
              <a:satMod val="103000"/>
              <a:tint val="73000"/>
            </a:schemeClr>
          </a:gs>
          <a:gs pos="100000">
            <a:schemeClr val="phClr">
              <a:lumMod val="105000"/>
              <a:satMod val="109000"/>
              <a:tint val="81000"/>
            </a:schemeClr>
          </a:gs>
        </a:gsLst>
        <a:lin ang="5400000" scaled="0"/>
      </a:gradFill>
      <a:ln w="9525" cap="flat" cmpd="sng" algn="ctr">
        <a:solidFill>
          <a:schemeClr val="phClr">
            <a:shade val="95000"/>
          </a:schemeClr>
        </a:solidFill>
        <a:round/>
      </a:ln>
    </cs:spPr>
  </cs:dataPoint>
  <cs:dataPoint3D>
    <cs:lnRef idx="0">
      <cs:styleClr val="auto"/>
    </cs:lnRef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ln w="9525" cap="flat" cmpd="sng" algn="ctr">
        <a:solidFill>
          <a:schemeClr val="phClr">
            <a:shade val="95000"/>
          </a:schemeClr>
        </a:solidFill>
        <a:round/>
      </a:ln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28575" cap="rnd">
        <a:solidFill>
          <a:schemeClr val="phClr"/>
        </a:solidFill>
        <a:round/>
      </a:ln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ln w="9525">
        <a:solidFill>
          <a:schemeClr val="lt1"/>
        </a:solidFill>
      </a:ln>
    </cs:spPr>
  </cs:dataPointMarker>
  <cs:dataPointMarkerLayout symbol="circle" size="4"/>
  <cs:dataPointWireframe>
    <cs:lnRef idx="0">
      <cs:styleClr val="auto"/>
    </cs:lnRef>
    <cs:fillRef idx="0"/>
    <cs:effectRef idx="0"/>
    <cs:fontRef idx="minor">
      <a:schemeClr val="dk1"/>
    </cs:fontRef>
    <cs:spPr>
      <a:ln w="2857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tx1">
        <a:lumMod val="50000"/>
        <a:lumOff val="50000"/>
      </a:schemeClr>
    </cs:fontRef>
    <cs:spPr>
      <a:ln w="9525">
        <a:solidFill>
          <a:schemeClr val="tx1">
            <a:lumMod val="15000"/>
            <a:lumOff val="85000"/>
          </a:schemeClr>
        </a:solidFill>
      </a:ln>
    </cs:spPr>
    <cs:defRPr sz="1197"/>
  </cs:dataTable>
  <cs:downBar>
    <cs:lnRef idx="0"/>
    <cs:fillRef idx="0"/>
    <cs:effectRef idx="0"/>
    <cs:fontRef idx="minor">
      <a:schemeClr val="dk1"/>
    </cs:fontRef>
    <cs:spPr>
      <a:solidFill>
        <a:schemeClr val="dk1"/>
      </a:solidFill>
    </cs:spPr>
  </cs:downBar>
  <cs:dropLine>
    <cs:lnRef idx="0"/>
    <cs:fillRef idx="0"/>
    <cs:effectRef idx="0"/>
    <cs:fontRef idx="minor">
      <a:schemeClr val="dk1"/>
    </cs:fontRef>
  </cs:dropLine>
  <cs:errorBar>
    <cs:lnRef idx="0"/>
    <cs:fillRef idx="0"/>
    <cs:effectRef idx="0"/>
    <cs:fontRef idx="minor">
      <a:schemeClr val="dk1"/>
    </cs:fontRef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solidFill>
          <a:schemeClr val="tx1">
            <a:lumMod val="15000"/>
            <a:lumOff val="85000"/>
            <a:lumOff val="10000"/>
          </a:schemeClr>
        </a:solidFill>
      </a:ln>
    </cs:spPr>
  </cs:gridlineMinor>
  <cs:hiLoLine>
    <cs:lnRef idx="0"/>
    <cs:fillRef idx="0"/>
    <cs:effectRef idx="0"/>
    <cs:fontRef idx="minor">
      <a:schemeClr val="dk1"/>
    </cs:fontRef>
  </cs:hiLoLine>
  <cs:leaderLine>
    <cs:lnRef idx="0"/>
    <cs:fillRef idx="0"/>
    <cs:effectRef idx="0"/>
    <cs:fontRef idx="minor">
      <a:schemeClr val="dk1"/>
    </cs:fontRef>
  </cs:leaderLine>
  <cs:legend>
    <cs:lnRef idx="0"/>
    <cs:fillRef idx="0"/>
    <cs:effectRef idx="0"/>
    <cs:fontRef idx="minor">
      <a:schemeClr val="tx1">
        <a:lumMod val="50000"/>
        <a:lumOff val="50000"/>
      </a:schemeClr>
    </cs:fontRef>
    <cs:defRPr sz="1197" kern="1200"/>
    <cs:bodyPr/>
  </cs:legend>
  <cs:plotArea mods="allowNoFillOverride allowNoLineOverride">
    <cs:lnRef idx="0"/>
    <cs:fillRef idx="0"/>
    <cs:effectRef idx="0"/>
    <cs:fontRef idx="minor">
      <a:schemeClr val="dk1"/>
    </cs:fontRef>
  </cs:plotArea>
  <cs:plotArea3D mods="allowNoFillOverride allowNoLineOverride"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tx1">
        <a:lumMod val="50000"/>
        <a:lumOff val="50000"/>
      </a:schemeClr>
    </cs:fontRef>
    <cs:spPr>
      <a:ln w="9525" cap="flat" cmpd="sng" algn="ctr">
        <a:solidFill>
          <a:schemeClr val="tx1">
            <a:lumMod val="15000"/>
            <a:lumOff val="85000"/>
          </a:schemeClr>
        </a:solidFill>
        <a:round/>
      </a:ln>
    </cs:spPr>
    <cs:defRPr sz="1197"/>
  </cs:seriesAxis>
  <cs:seriesLine>
    <cs:lnRef idx="0"/>
    <cs:fillRef idx="0"/>
    <cs:effectRef idx="0"/>
    <cs:fontRef idx="minor">
      <a:schemeClr val="dk1"/>
    </cs:fontRef>
    <cs:spPr>
      <a:ln w="9525" cap="flat">
        <a:solidFill>
          <a:srgbClr val="D9D9D9"/>
        </a:solidFill>
        <a:round/>
      </a:ln>
    </cs:spPr>
  </cs:seriesLine>
  <cs:title>
    <cs:lnRef idx="0"/>
    <cs:fillRef idx="0"/>
    <cs:effectRef idx="0"/>
    <cs:fontRef idx="minor">
      <a:schemeClr val="tx1">
        <a:lumMod val="50000"/>
        <a:lumOff val="50000"/>
      </a:schemeClr>
    </cs:fontRef>
    <cs:defRPr sz="1862" kern="1200" cap="none" spc="20" baseline="0"/>
  </cs:title>
  <cs:trendline>
    <cs:lnRef idx="0">
      <cs:styleClr val="auto"/>
    </cs:lnRef>
    <cs:fillRef idx="0"/>
    <cs:effectRef idx="0"/>
    <cs:fontRef idx="minor">
      <a:schemeClr val="dk1"/>
    </cs:fontRef>
    <cs:spPr>
      <a:ln w="19050" cap="rnd">
        <a:solidFill>
          <a:schemeClr val="phClr"/>
        </a:solidFill>
        <a:prstDash val="sysDash"/>
      </a:ln>
    </cs:spPr>
  </cs:trendline>
  <cs:trendlineLabel>
    <cs:lnRef idx="0"/>
    <cs:fillRef idx="0"/>
    <cs:effectRef idx="0"/>
    <cs:fontRef idx="minor">
      <a:schemeClr val="tx1">
        <a:lumMod val="50000"/>
        <a:lumOff val="50000"/>
      </a:schemeClr>
    </cs:fontRef>
    <cs:defRPr sz="1197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</cs:spPr>
  </cs:upBar>
  <cs:valueAxis>
    <cs:lnRef idx="0"/>
    <cs:fillRef idx="0"/>
    <cs:effectRef idx="0"/>
    <cs:fontRef idx="minor">
      <a:schemeClr val="tx1">
        <a:lumMod val="50000"/>
        <a:lumOff val="50000"/>
      </a:schemeClr>
    </cs:fontRef>
    <cs:defRPr sz="1197" kern="1200"/>
  </cs:valueAxis>
  <cs:wall>
    <cs:lnRef idx="0"/>
    <cs:fillRef idx="0"/>
    <cs:effectRef idx="0"/>
    <cs:fontRef idx="minor">
      <a:schemeClr val="dk1"/>
    </cs:fontRef>
  </cs:wall>
</cs:chartStyle>
</file>

<file path=ppt/charts/style2.xml><?xml version="1.0" encoding="utf-8"?>
<cs:chartStyle xmlns:cs="http://schemas.microsoft.com/office/drawing/2012/chartStyle" xmlns:a="http://schemas.openxmlformats.org/drawingml/2006/main" id="253">
  <cs:axisTitle>
    <cs:lnRef idx="0"/>
    <cs:fillRef idx="0"/>
    <cs:effectRef idx="0"/>
    <cs:fontRef idx="minor">
      <a:schemeClr val="dk1">
        <a:lumMod val="75000"/>
        <a:lumOff val="25000"/>
      </a:schemeClr>
    </cs:fontRef>
    <cs:defRPr sz="1197" b="1" kern="1200"/>
  </cs:axisTitle>
  <cs:categoryAxis>
    <cs:lnRef idx="0"/>
    <cs:fillRef idx="0"/>
    <cs:effectRef idx="0"/>
    <cs:fontRef idx="minor">
      <a:schemeClr val="dk1">
        <a:lumMod val="75000"/>
        <a:lumOff val="25000"/>
      </a:schemeClr>
    </cs:fontRef>
    <cs:spPr>
      <a:ln w="19050" cap="flat" cmpd="sng" algn="ctr">
        <a:solidFill>
          <a:schemeClr val="dk1">
            <a:lumMod val="75000"/>
            <a:lumOff val="25000"/>
          </a:schemeClr>
        </a:solidFill>
        <a:round/>
      </a:ln>
    </cs:spPr>
    <cs:defRPr sz="1197" kern="1200" cap="all" baseline="0"/>
  </cs:categoryAxis>
  <cs:chartArea>
    <cs:lnRef idx="0"/>
    <cs:fillRef idx="0"/>
    <cs:effectRef idx="0"/>
    <cs:fontRef idx="minor">
      <a:schemeClr val="dk1"/>
    </cs:fontRef>
    <cs:spPr>
      <a:gradFill flip="none" rotWithShape="1">
        <a:gsLst>
          <a:gs pos="0">
            <a:schemeClr val="lt1"/>
          </a:gs>
          <a:gs pos="39000">
            <a:schemeClr val="lt1"/>
          </a:gs>
          <a:gs pos="100000">
            <a:schemeClr val="lt1">
              <a:lumMod val="75000"/>
            </a:schemeClr>
          </a:gs>
        </a:gsLst>
        <a:path path="circle">
          <a:fillToRect l="50000" t="-80000" r="50000" b="180000"/>
        </a:path>
        <a:tileRect/>
      </a:gradFill>
      <a:ln w="9525" cap="flat" cmpd="sng" algn="ctr">
        <a:solidFill>
          <a:schemeClr val="dk1">
            <a:lumMod val="25000"/>
            <a:lumOff val="75000"/>
          </a:schemeClr>
        </a:solidFill>
        <a:round/>
      </a:ln>
    </cs:spPr>
    <cs:defRPr sz="1197" kern="1200"/>
  </cs:chartArea>
  <cs:dataLabel>
    <cs:lnRef idx="0"/>
    <cs:fillRef idx="0"/>
    <cs:effectRef idx="0"/>
    <cs:fontRef idx="minor">
      <a:schemeClr val="lt1"/>
    </cs:fontRef>
    <cs:spPr>
      <a:pattFill prst="pct75">
        <a:fgClr>
          <a:schemeClr val="dk1">
            <a:lumMod val="75000"/>
            <a:lumOff val="25000"/>
          </a:schemeClr>
        </a:fgClr>
        <a:bgClr>
          <a:schemeClr val="dk1">
            <a:lumMod val="65000"/>
            <a:lumOff val="35000"/>
          </a:schemeClr>
        </a:bgClr>
      </a:pattFill>
      <a:effectLst>
        <a:outerShdw blurRad="50800" dist="38100" dir="2700000" algn="tl" rotWithShape="0">
          <a:prstClr val="black">
            <a:alpha val="40000"/>
          </a:prstClr>
        </a:outerShdw>
      </a:effectLst>
    </cs:spPr>
    <cs:defRPr sz="1330" b="1" i="0" u="none" strike="noStrike" kern="1200" baseline="0"/>
  </cs:dataLabel>
  <cs:dataLabelCallout>
    <cs:lnRef idx="0"/>
    <cs:fillRef idx="0"/>
    <cs:effectRef idx="0"/>
    <cs:fontRef idx="minor">
      <a:schemeClr val="lt1"/>
    </cs:fontRef>
    <cs:spPr>
      <a:pattFill prst="pct75">
        <a:fgClr>
          <a:schemeClr val="dk1">
            <a:lumMod val="75000"/>
            <a:lumOff val="25000"/>
          </a:schemeClr>
        </a:fgClr>
        <a:bgClr>
          <a:schemeClr val="dk1">
            <a:lumMod val="65000"/>
            <a:lumOff val="35000"/>
          </a:schemeClr>
        </a:bgClr>
      </a:pattFill>
      <a:effectLst>
        <a:outerShdw blurRad="50800" dist="38100" dir="2700000" algn="tl" rotWithShape="0">
          <a:prstClr val="black">
            <a:alpha val="40000"/>
          </a:prstClr>
        </a:outerShdw>
      </a:effectLst>
    </cs:spPr>
    <cs:defRPr sz="1330" b="1" i="0" u="none" strike="noStrike" kern="1200" baseline="0"/>
    <cs:bodyPr rot="0" spcFirstLastPara="1" vertOverflow="clip" horzOverflow="clip" vert="horz" wrap="square" lIns="36576" tIns="18288" rIns="36576" bIns="18288" anchor="ctr" anchorCtr="1">
      <a:spAutoFit/>
    </cs:bodyPr>
  </cs:dataLabelCallout>
  <cs:dataPoint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effectLst>
        <a:outerShdw blurRad="254000" sx="102000" sy="102000" algn="ctr" rotWithShape="0">
          <a:prstClr val="black">
            <a:alpha val="20000"/>
          </a:prstClr>
        </a:outerShdw>
      </a:effectLst>
    </cs:spPr>
  </cs:dataPoint>
  <cs:dataPoint3D>
    <cs:lnRef idx="0"/>
    <cs:fillRef idx="0">
      <cs:styleClr val="auto"/>
    </cs:fillRef>
    <cs:effectRef idx="0"/>
    <cs:fontRef idx="minor">
      <a:schemeClr val="dk1"/>
    </cs:fontRef>
    <cs:spPr>
      <a:solidFill>
        <a:schemeClr val="phClr"/>
      </a:solidFill>
      <a:effectLst>
        <a:outerShdw blurRad="254000" sx="102000" sy="102000" algn="ctr" rotWithShape="0">
          <a:prstClr val="black">
            <a:alpha val="20000"/>
          </a:prstClr>
        </a:outerShdw>
      </a:effectLst>
    </cs:spPr>
  </cs:dataPoint3D>
  <cs:dataPointLine>
    <cs:lnRef idx="0">
      <cs:styleClr val="auto"/>
    </cs:lnRef>
    <cs:fillRef idx="0"/>
    <cs:effectRef idx="0"/>
    <cs:fontRef idx="minor">
      <a:schemeClr val="dk1"/>
    </cs:fontRef>
    <cs:spPr>
      <a:ln w="31750" cap="rnd">
        <a:solidFill>
          <a:schemeClr val="phClr">
            <a:alpha val="85000"/>
          </a:schemeClr>
        </a:solidFill>
        <a:round/>
      </a:ln>
    </cs:spPr>
  </cs:dataPointLine>
  <cs:dataPointMarker>
    <cs:lnRef idx="0"/>
    <cs:fillRef idx="0">
      <cs:styleClr val="auto"/>
    </cs:fillRef>
    <cs:effectRef idx="0"/>
    <cs:fontRef idx="minor">
      <a:schemeClr val="dk1"/>
    </cs:fontRef>
    <cs:spPr>
      <a:solidFill>
        <a:schemeClr val="phClr">
          <a:alpha val="85000"/>
        </a:schemeClr>
      </a:solidFill>
    </cs:spPr>
  </cs:dataPointMarker>
  <cs:dataPointMarkerLayout symbol="circle" size="6"/>
  <cs:dataPointWireframe>
    <cs:lnRef idx="0">
      <cs:styleClr val="auto"/>
    </cs:lnRef>
    <cs:fillRef idx="0"/>
    <cs:effectRef idx="0"/>
    <cs:fontRef idx="minor">
      <a:schemeClr val="dk1"/>
    </cs:fontRef>
    <cs:spPr>
      <a:ln w="9525" cap="rnd">
        <a:solidFill>
          <a:schemeClr val="phClr"/>
        </a:solidFill>
        <a:round/>
      </a:ln>
    </cs:spPr>
  </cs:dataPointWireframe>
  <cs:dataTable>
    <cs:lnRef idx="0"/>
    <cs:fillRef idx="0"/>
    <cs:effectRef idx="0"/>
    <cs:fontRef idx="minor">
      <a:schemeClr val="dk1">
        <a:lumMod val="75000"/>
        <a:lumOff val="25000"/>
      </a:schemeClr>
    </cs:fontRef>
    <cs:spPr>
      <a:ln w="9525">
        <a:solidFill>
          <a:schemeClr val="dk1">
            <a:lumMod val="35000"/>
            <a:lumOff val="65000"/>
          </a:schemeClr>
        </a:solidFill>
      </a:ln>
    </cs:spPr>
    <cs:defRPr sz="1197" kern="1200"/>
  </cs:dataTable>
  <cs:downBar>
    <cs:lnRef idx="0"/>
    <cs:fillRef idx="0"/>
    <cs:effectRef idx="0"/>
    <cs:fontRef idx="minor">
      <a:schemeClr val="dk1"/>
    </cs:fontRef>
    <cs:spPr>
      <a:solidFill>
        <a:schemeClr val="dk1">
          <a:lumMod val="50000"/>
          <a:lumOff val="50000"/>
        </a:schemeClr>
      </a:solidFill>
      <a:ln w="9525">
        <a:solidFill>
          <a:schemeClr val="dk1">
            <a:lumMod val="65000"/>
            <a:lumOff val="35000"/>
          </a:schemeClr>
        </a:solidFill>
      </a:ln>
    </cs:spPr>
  </cs:downBar>
  <cs:drop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35000"/>
            <a:lumOff val="65000"/>
          </a:schemeClr>
        </a:solidFill>
        <a:prstDash val="dash"/>
      </a:ln>
    </cs:spPr>
  </cs:dropLine>
  <cs:errorBar>
    <cs:lnRef idx="0"/>
    <cs:fillRef idx="0"/>
    <cs:effectRef idx="0"/>
    <cs:fontRef idx="minor">
      <a:schemeClr val="dk1"/>
    </cs:fontRef>
    <cs:spPr>
      <a:ln w="9525">
        <a:solidFill>
          <a:schemeClr val="dk1">
            <a:lumMod val="65000"/>
            <a:lumOff val="35000"/>
          </a:schemeClr>
        </a:solidFill>
        <a:round/>
      </a:ln>
    </cs:spPr>
  </cs:errorBar>
  <cs:floor>
    <cs:lnRef idx="0"/>
    <cs:fillRef idx="0"/>
    <cs:effectRef idx="0"/>
    <cs:fontRef idx="minor">
      <a:schemeClr val="dk1"/>
    </cs:fontRef>
  </cs:floor>
  <cs:gridlineMajor>
    <cs:lnRef idx="0"/>
    <cs:fillRef idx="0"/>
    <cs:effectRef idx="0"/>
    <cs:fontRef idx="minor">
      <a:schemeClr val="dk1"/>
    </cs:fontRef>
    <cs:spPr>
      <a:ln w="9525" cap="flat" cmpd="sng" algn="ctr">
        <a:gradFill>
          <a:gsLst>
            <a:gs pos="100000">
              <a:schemeClr val="dk1">
                <a:lumMod val="95000"/>
                <a:lumOff val="5000"/>
                <a:alpha val="42000"/>
              </a:schemeClr>
            </a:gs>
            <a:gs pos="0">
              <a:schemeClr val="lt1">
                <a:lumMod val="75000"/>
                <a:alpha val="36000"/>
              </a:schemeClr>
            </a:gs>
          </a:gsLst>
          <a:lin ang="5400000" scaled="0"/>
        </a:gradFill>
        <a:round/>
      </a:ln>
    </cs:spPr>
  </cs:gridlineMajor>
  <cs:gridlineMinor>
    <cs:lnRef idx="0"/>
    <cs:fillRef idx="0"/>
    <cs:effectRef idx="0"/>
    <cs:fontRef idx="minor">
      <a:schemeClr val="dk1"/>
    </cs:fontRef>
    <cs:spPr>
      <a:ln>
        <a:gradFill>
          <a:gsLst>
            <a:gs pos="100000">
              <a:schemeClr val="dk1">
                <a:lumMod val="95000"/>
                <a:lumOff val="5000"/>
                <a:alpha val="42000"/>
              </a:schemeClr>
            </a:gs>
            <a:gs pos="0">
              <a:schemeClr val="lt1">
                <a:lumMod val="75000"/>
                <a:alpha val="36000"/>
              </a:schemeClr>
            </a:gs>
          </a:gsLst>
          <a:lin ang="5400000" scaled="0"/>
        </a:gradFill>
      </a:ln>
    </cs:spPr>
  </cs:gridlineMinor>
  <cs:hiLo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35000"/>
            <a:lumOff val="65000"/>
          </a:schemeClr>
        </a:solidFill>
        <a:prstDash val="dash"/>
      </a:ln>
    </cs:spPr>
  </cs:hiLoLine>
  <cs:leader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</a:ln>
    </cs:spPr>
  </cs:leaderLine>
  <cs:legend>
    <cs:lnRef idx="0"/>
    <cs:fillRef idx="0"/>
    <cs:effectRef idx="0"/>
    <cs:fontRef idx="minor">
      <a:schemeClr val="dk1">
        <a:lumMod val="75000"/>
        <a:lumOff val="25000"/>
      </a:schemeClr>
    </cs:fontRef>
    <cs:spPr>
      <a:solidFill>
        <a:schemeClr val="lt1">
          <a:lumMod val="95000"/>
          <a:alpha val="39000"/>
        </a:schemeClr>
      </a:solidFill>
    </cs:spPr>
    <cs:defRPr sz="1197" kern="1200"/>
  </cs:legend>
  <cs:plotArea>
    <cs:lnRef idx="0"/>
    <cs:fillRef idx="0"/>
    <cs:effectRef idx="0"/>
    <cs:fontRef idx="minor">
      <a:schemeClr val="dk1"/>
    </cs:fontRef>
  </cs:plotArea>
  <cs:plotArea3D>
    <cs:lnRef idx="0"/>
    <cs:fillRef idx="0"/>
    <cs:effectRef idx="0"/>
    <cs:fontRef idx="minor">
      <a:schemeClr val="dk1"/>
    </cs:fontRef>
  </cs:plotArea3D>
  <cs:seriesAxis>
    <cs:lnRef idx="0"/>
    <cs:fillRef idx="0"/>
    <cs:effectRef idx="0"/>
    <cs:fontRef idx="minor">
      <a:schemeClr val="dk1">
        <a:lumMod val="75000"/>
        <a:lumOff val="25000"/>
      </a:schemeClr>
    </cs:fontRef>
    <cs:spPr>
      <a:ln w="31750" cap="flat" cmpd="sng" algn="ctr">
        <a:solidFill>
          <a:schemeClr val="dk1">
            <a:lumMod val="75000"/>
            <a:lumOff val="25000"/>
          </a:schemeClr>
        </a:solidFill>
        <a:round/>
      </a:ln>
    </cs:spPr>
    <cs:defRPr sz="1197" kern="1200"/>
  </cs:seriesAxis>
  <cs:seriesLine>
    <cs:lnRef idx="0"/>
    <cs:fillRef idx="0"/>
    <cs:effectRef idx="0"/>
    <cs:fontRef idx="minor">
      <a:schemeClr val="dk1"/>
    </cs:fontRef>
    <cs:spPr>
      <a:ln w="9525">
        <a:solidFill>
          <a:schemeClr val="dk1">
            <a:lumMod val="50000"/>
            <a:lumOff val="50000"/>
          </a:schemeClr>
        </a:solidFill>
        <a:round/>
      </a:ln>
    </cs:spPr>
  </cs:seriesLine>
  <cs:title>
    <cs:lnRef idx="0"/>
    <cs:fillRef idx="0"/>
    <cs:effectRef idx="0"/>
    <cs:fontRef idx="minor">
      <a:schemeClr val="dk1">
        <a:lumMod val="75000"/>
        <a:lumOff val="25000"/>
      </a:schemeClr>
    </cs:fontRef>
    <cs:defRPr sz="2200" b="1" kern="1200" baseline="0"/>
  </cs:title>
  <cs:trendline>
    <cs:lnRef idx="0">
      <cs:styleClr val="auto"/>
    </cs:lnRef>
    <cs:fillRef idx="0"/>
    <cs:effectRef idx="0"/>
    <cs:fontRef idx="minor">
      <a:schemeClr val="dk1"/>
    </cs:fontRef>
    <cs:spPr>
      <a:ln w="19050" cap="rnd">
        <a:solidFill>
          <a:schemeClr val="phClr"/>
        </a:solidFill>
      </a:ln>
    </cs:spPr>
  </cs:trendline>
  <cs:trendlineLabel>
    <cs:lnRef idx="0"/>
    <cs:fillRef idx="0"/>
    <cs:effectRef idx="0"/>
    <cs:fontRef idx="minor">
      <a:schemeClr val="dk1">
        <a:lumMod val="75000"/>
        <a:lumOff val="25000"/>
      </a:schemeClr>
    </cs:fontRef>
    <cs:defRPr sz="1197" kern="1200"/>
  </cs:trendlineLabel>
  <cs:upBar>
    <cs:lnRef idx="0"/>
    <cs:fillRef idx="0"/>
    <cs:effectRef idx="0"/>
    <cs:fontRef idx="minor">
      <a:schemeClr val="dk1"/>
    </cs:fontRef>
    <cs:spPr>
      <a:solidFill>
        <a:schemeClr val="lt1"/>
      </a:solidFill>
      <a:ln w="9525">
        <a:solidFill>
          <a:schemeClr val="dk1">
            <a:lumMod val="65000"/>
            <a:lumOff val="35000"/>
          </a:schemeClr>
        </a:solidFill>
      </a:ln>
    </cs:spPr>
  </cs:upBar>
  <cs:valueAxis>
    <cs:lnRef idx="0"/>
    <cs:fillRef idx="0"/>
    <cs:effectRef idx="0"/>
    <cs:fontRef idx="minor">
      <a:schemeClr val="dk1">
        <a:lumMod val="75000"/>
        <a:lumOff val="25000"/>
      </a:schemeClr>
    </cs:fontRef>
    <cs:spPr>
      <a:ln>
        <a:noFill/>
      </a:ln>
    </cs:spPr>
    <cs:defRPr sz="1197" kern="1200"/>
  </cs:valueAxis>
  <cs:wall>
    <cs:lnRef idx="0"/>
    <cs:fillRef idx="0"/>
    <cs:effectRef idx="0"/>
    <cs:fontRef idx="minor">
      <a:schemeClr val="dk1"/>
    </cs:fontRef>
  </cs:wall>
</cs:chartStyl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87622" cy="460620"/>
          </a:xfrm>
          <a:prstGeom prst="rect">
            <a:avLst/>
          </a:prstGeom>
        </p:spPr>
        <p:txBody>
          <a:bodyPr vert="horz" lIns="91845" tIns="45923" rIns="91845" bIns="45923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05296" y="0"/>
            <a:ext cx="2987622" cy="460620"/>
          </a:xfrm>
          <a:prstGeom prst="rect">
            <a:avLst/>
          </a:prstGeom>
        </p:spPr>
        <p:txBody>
          <a:bodyPr vert="horz" lIns="91845" tIns="45923" rIns="91845" bIns="45923" rtlCol="0"/>
          <a:lstStyle>
            <a:lvl1pPr algn="r">
              <a:defRPr sz="1200"/>
            </a:lvl1pPr>
          </a:lstStyle>
          <a:p>
            <a:fld id="{E8BAE669-D304-4EFE-BF01-FEEDBFDDC509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95325" y="1147763"/>
            <a:ext cx="5503863" cy="3097212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845" tIns="45923" rIns="91845" bIns="45923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9452" y="4418122"/>
            <a:ext cx="5515610" cy="3614827"/>
          </a:xfrm>
          <a:prstGeom prst="rect">
            <a:avLst/>
          </a:prstGeom>
        </p:spPr>
        <p:txBody>
          <a:bodyPr vert="horz" lIns="91845" tIns="45923" rIns="91845" bIns="45923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719895"/>
            <a:ext cx="2987622" cy="460619"/>
          </a:xfrm>
          <a:prstGeom prst="rect">
            <a:avLst/>
          </a:prstGeom>
        </p:spPr>
        <p:txBody>
          <a:bodyPr vert="horz" lIns="91845" tIns="45923" rIns="91845" bIns="45923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05296" y="8719895"/>
            <a:ext cx="2987622" cy="460619"/>
          </a:xfrm>
          <a:prstGeom prst="rect">
            <a:avLst/>
          </a:prstGeom>
        </p:spPr>
        <p:txBody>
          <a:bodyPr vert="horz" lIns="91845" tIns="45923" rIns="91845" bIns="45923" rtlCol="0" anchor="b"/>
          <a:lstStyle>
            <a:lvl1pPr algn="r">
              <a:defRPr sz="1200"/>
            </a:lvl1pPr>
          </a:lstStyle>
          <a:p>
            <a:fld id="{BE0D2784-3195-4080-9B24-1409FF6CF391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0082668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3578" y="366713"/>
            <a:ext cx="5503863" cy="18907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83578" y="2427397"/>
            <a:ext cx="5515610" cy="4992578"/>
          </a:xfrm>
        </p:spPr>
        <p:txBody>
          <a:bodyPr/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Thank you for the introduction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I also would like to congratulate the 14 Tribes who pioneered into the IHS Self-Governance Program.</a:t>
            </a:r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I’ve been thinking about this generation of leaders who set forth a vision of self-governance.  And because of these individuals, we are here today. </a:t>
            </a:r>
          </a:p>
          <a:p>
            <a:endParaRPr lang="en-US" sz="2000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This morning, I like to share updates in three areas: </a:t>
            </a:r>
          </a:p>
          <a:p>
            <a:pPr marL="342900" indent="-342900">
              <a:buAutoNum type="arabicPeriod"/>
            </a:pPr>
            <a:r>
              <a:rPr lang="en-US" sz="2000" dirty="0" smtClean="0"/>
              <a:t>Current State of the IHS Tribal Self-Governance Program</a:t>
            </a:r>
          </a:p>
          <a:p>
            <a:pPr marL="342900" indent="-342900">
              <a:buAutoNum type="arabicPeriod"/>
            </a:pPr>
            <a:r>
              <a:rPr lang="en-US" sz="2000" dirty="0" smtClean="0"/>
              <a:t>Update on the Office of Tribal Self-Governance activities </a:t>
            </a:r>
          </a:p>
          <a:p>
            <a:pPr marL="342900" indent="-342900">
              <a:buAutoNum type="arabicPeriod"/>
            </a:pPr>
            <a:r>
              <a:rPr lang="en-US" sz="2000" dirty="0" smtClean="0"/>
              <a:t>Ponder what the next generation of self-governance will look like</a:t>
            </a:r>
            <a:endParaRPr lang="en-US" sz="2000" dirty="0"/>
          </a:p>
          <a:p>
            <a:r>
              <a:rPr lang="en-US" sz="2000" dirty="0"/>
              <a:t>But before my update – I do want to share a little more about me to answer maybe a question about me: Where you from? Who’s your family?</a:t>
            </a:r>
          </a:p>
          <a:p>
            <a:endParaRPr lang="en-US" sz="2000" dirty="0" smtClean="0"/>
          </a:p>
          <a:p>
            <a:r>
              <a:rPr lang="en-US" sz="1600" dirty="0" smtClean="0"/>
              <a:t>	</a:t>
            </a:r>
          </a:p>
          <a:p>
            <a:endParaRPr lang="en-US" sz="1600" dirty="0"/>
          </a:p>
          <a:p>
            <a:endParaRPr lang="en-US" sz="1600" dirty="0" smtClean="0"/>
          </a:p>
          <a:p>
            <a:endParaRPr lang="en-US" sz="16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34C40A3-C388-4F58-B771-A78873EB76C1}" type="slidenum">
              <a:rPr lang="en-US" smtClean="0">
                <a:solidFill>
                  <a:prstClr val="black"/>
                </a:solidFill>
              </a:rPr>
              <a:pPr/>
              <a:t>1</a:t>
            </a:fld>
            <a:endParaRPr lang="en-US" dirty="0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85779545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95325" y="31908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95325" y="3760897"/>
            <a:ext cx="5515610" cy="3614827"/>
          </a:xfrm>
        </p:spPr>
        <p:txBody>
          <a:bodyPr/>
          <a:lstStyle/>
          <a:p>
            <a:endParaRPr lang="en-US" sz="2000" dirty="0"/>
          </a:p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US" sz="2000" dirty="0" smtClean="0"/>
              <a:t>These </a:t>
            </a:r>
            <a:r>
              <a:rPr lang="en-US" sz="2000" dirty="0"/>
              <a:t>two pictures basically some it up – generations of </a:t>
            </a:r>
            <a:r>
              <a:rPr lang="en-US" sz="2000" dirty="0" smtClean="0"/>
              <a:t>Seneca.  </a:t>
            </a:r>
          </a:p>
          <a:p>
            <a:pPr marL="171450" lvl="0" indent="-171450">
              <a:buFont typeface="Arial" panose="020B0604020202020204" pitchFamily="34" charset="0"/>
              <a:buChar char="•"/>
            </a:pPr>
            <a:endParaRPr lang="en-US" sz="2000" dirty="0"/>
          </a:p>
          <a:p>
            <a:pPr marL="171450" lvl="0" indent="-171450">
              <a:buFont typeface="Arial" panose="020B0604020202020204" pitchFamily="34" charset="0"/>
              <a:buChar char="•"/>
            </a:pPr>
            <a:r>
              <a:rPr lang="en-US" sz="2000" dirty="0" smtClean="0"/>
              <a:t>This </a:t>
            </a:r>
            <a:r>
              <a:rPr lang="en-US" sz="2000" dirty="0"/>
              <a:t>first picture, on the left, is five generation of </a:t>
            </a:r>
            <a:r>
              <a:rPr lang="en-US" sz="2000" dirty="0" smtClean="0"/>
              <a:t>incredible Seneca </a:t>
            </a:r>
            <a:r>
              <a:rPr lang="en-US" sz="2000" dirty="0"/>
              <a:t>women, </a:t>
            </a:r>
            <a:r>
              <a:rPr lang="en-US" sz="2000" dirty="0" smtClean="0"/>
              <a:t>spanning from great-great- great grandmother to my </a:t>
            </a:r>
            <a:r>
              <a:rPr lang="en-US" sz="2000" dirty="0"/>
              <a:t>mother as </a:t>
            </a:r>
            <a:r>
              <a:rPr lang="en-US" sz="2000" dirty="0" smtClean="0"/>
              <a:t>the </a:t>
            </a:r>
            <a:r>
              <a:rPr lang="en-US" sz="2000" dirty="0"/>
              <a:t>little </a:t>
            </a:r>
            <a:r>
              <a:rPr lang="en-US" sz="2000" dirty="0" smtClean="0"/>
              <a:t>girl in front.  </a:t>
            </a:r>
            <a:r>
              <a:rPr lang="en-US" sz="2000" dirty="0"/>
              <a:t>This second picture is three generation of short </a:t>
            </a:r>
            <a:r>
              <a:rPr lang="en-US" sz="2000" dirty="0" smtClean="0"/>
              <a:t>Seneca </a:t>
            </a:r>
            <a:r>
              <a:rPr lang="en-US" sz="2000" dirty="0"/>
              <a:t>women, myself included, with my </a:t>
            </a:r>
            <a:r>
              <a:rPr lang="en-US" sz="2000" dirty="0" smtClean="0"/>
              <a:t>son</a:t>
            </a:r>
            <a:r>
              <a:rPr lang="en-US" sz="2000" dirty="0"/>
              <a:t>. This was the day that he was enrolled into </a:t>
            </a:r>
            <a:r>
              <a:rPr lang="en-US" sz="2000" dirty="0" smtClean="0"/>
              <a:t>our Tribe. </a:t>
            </a:r>
            <a:endParaRPr lang="en-US" sz="2000" dirty="0"/>
          </a:p>
          <a:p>
            <a:pPr lvl="0"/>
            <a:endParaRPr lang="en-US" sz="2000" dirty="0" smtClean="0"/>
          </a:p>
          <a:p>
            <a:pPr lvl="0"/>
            <a:r>
              <a:rPr lang="en-US" sz="2000" dirty="0" smtClean="0"/>
              <a:t>These pictures remind of me of the teaching </a:t>
            </a:r>
            <a:r>
              <a:rPr lang="en-US" sz="2000" dirty="0"/>
              <a:t>that what we do to do, we need to think of the next seven generations.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2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41242988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9452" y="4905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894247"/>
            <a:ext cx="5515610" cy="3614827"/>
          </a:xfrm>
        </p:spPr>
        <p:txBody>
          <a:bodyPr/>
          <a:lstStyle/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000" dirty="0"/>
              <a:t>So </a:t>
            </a:r>
            <a:r>
              <a:rPr lang="en-US" sz="2000" dirty="0" smtClean="0"/>
              <a:t>what is the generation of the </a:t>
            </a:r>
            <a:r>
              <a:rPr lang="en-US" sz="2000" dirty="0"/>
              <a:t>IHS Tribal Self-Governance </a:t>
            </a:r>
            <a:r>
              <a:rPr lang="en-US" sz="2000" dirty="0" smtClean="0"/>
              <a:t>program</a:t>
            </a:r>
          </a:p>
          <a:p>
            <a:pPr lvl="0"/>
            <a:endParaRPr lang="en-US" sz="2000" dirty="0" smtClean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30 </a:t>
            </a:r>
            <a:r>
              <a:rPr lang="en-US" sz="2000" dirty="0"/>
              <a:t>years ago was the 1988 Tribal </a:t>
            </a:r>
            <a:r>
              <a:rPr lang="en-US" sz="2000" dirty="0" smtClean="0"/>
              <a:t>Self-Governance </a:t>
            </a:r>
            <a:r>
              <a:rPr lang="en-US" sz="2000" dirty="0"/>
              <a:t>Demonstration Project which authorized only BIA to </a:t>
            </a:r>
            <a:r>
              <a:rPr lang="en-US" sz="2000" dirty="0" smtClean="0"/>
              <a:t>negotiate </a:t>
            </a:r>
            <a:r>
              <a:rPr lang="en-US" sz="2000" dirty="0"/>
              <a:t>compacts.  This </a:t>
            </a:r>
            <a:r>
              <a:rPr lang="en-US" sz="2000" dirty="0" smtClean="0"/>
              <a:t>spark lead </a:t>
            </a:r>
            <a:r>
              <a:rPr lang="en-US" sz="2000" dirty="0"/>
              <a:t>to </a:t>
            </a:r>
            <a:r>
              <a:rPr lang="en-US" sz="2000" dirty="0" smtClean="0"/>
              <a:t>IHS </a:t>
            </a:r>
            <a:r>
              <a:rPr lang="en-US" sz="2000" dirty="0"/>
              <a:t>receiving authority for a feasibility study in 1991, authority to </a:t>
            </a:r>
            <a:r>
              <a:rPr lang="en-US" sz="2000" dirty="0" smtClean="0"/>
              <a:t>negotiate compacts </a:t>
            </a:r>
            <a:r>
              <a:rPr lang="en-US" sz="2000" dirty="0"/>
              <a:t>in 1992 and begin </a:t>
            </a:r>
            <a:r>
              <a:rPr lang="en-US" sz="2000" dirty="0" smtClean="0"/>
              <a:t>fiscal </a:t>
            </a:r>
            <a:r>
              <a:rPr lang="en-US" sz="2000" dirty="0"/>
              <a:t>year </a:t>
            </a:r>
            <a:r>
              <a:rPr lang="en-US" sz="2000" dirty="0" smtClean="0"/>
              <a:t>1994 as year 1 negotiating the </a:t>
            </a:r>
            <a:r>
              <a:rPr lang="en-US" sz="2000" dirty="0"/>
              <a:t>first 14 compacts</a:t>
            </a:r>
            <a:r>
              <a:rPr lang="en-US" sz="2000" dirty="0" smtClean="0"/>
              <a:t>.</a:t>
            </a:r>
          </a:p>
          <a:p>
            <a:pPr lvl="0"/>
            <a:endParaRPr lang="en-US" sz="2000" dirty="0"/>
          </a:p>
          <a:p>
            <a:pPr marL="285750" lvl="0" indent="-285750">
              <a:buFont typeface="Arial" panose="020B0604020202020204" pitchFamily="34" charset="0"/>
              <a:buChar char="•"/>
            </a:pPr>
            <a:r>
              <a:rPr lang="en-US" sz="2000" dirty="0" smtClean="0"/>
              <a:t>Over  </a:t>
            </a:r>
            <a:r>
              <a:rPr lang="en-US" sz="2000" dirty="0"/>
              <a:t>25 years, 98 compacts and 124 funding agreements have been negotiated with over 365 </a:t>
            </a:r>
            <a:r>
              <a:rPr lang="en-US" sz="2000" dirty="0" smtClean="0"/>
              <a:t>federally </a:t>
            </a:r>
            <a:r>
              <a:rPr lang="en-US" sz="2000" dirty="0"/>
              <a:t>recognized tribes participating in the self-governance.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3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14346530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 smtClean="0"/>
          </a:p>
          <a:p>
            <a:r>
              <a:rPr lang="en-US" dirty="0" smtClean="0"/>
              <a:t>Shown in different way.</a:t>
            </a:r>
          </a:p>
          <a:p>
            <a:endParaRPr lang="en-US" dirty="0"/>
          </a:p>
          <a:p>
            <a:r>
              <a:rPr lang="en-US" dirty="0" smtClean="0"/>
              <a:t>  </a:t>
            </a:r>
          </a:p>
          <a:p>
            <a:endParaRPr lang="en-US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47941949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701199" y="24288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701199" y="3551347"/>
            <a:ext cx="5515610" cy="3614827"/>
          </a:xfrm>
        </p:spPr>
        <p:txBody>
          <a:bodyPr/>
          <a:lstStyle/>
          <a:p>
            <a:pPr marL="180417" indent="-180417">
              <a:buFont typeface="Arial" panose="020B0604020202020204" pitchFamily="34" charset="0"/>
              <a:buChar char="•"/>
            </a:pPr>
            <a:r>
              <a:rPr lang="en-US" sz="1800" dirty="0"/>
              <a:t>E</a:t>
            </a:r>
            <a:r>
              <a:rPr lang="en-US" sz="1800" dirty="0" smtClean="0"/>
              <a:t>stablished in 1991,  </a:t>
            </a:r>
            <a:r>
              <a:rPr lang="en-US" sz="1800" dirty="0"/>
              <a:t>Office of Tribal Self-Governance works to create successful connections and lasting partnerships. </a:t>
            </a:r>
            <a:endParaRPr lang="en-US" sz="1800" dirty="0" smtClean="0"/>
          </a:p>
          <a:p>
            <a:endParaRPr lang="en-US" sz="1800" dirty="0"/>
          </a:p>
          <a:p>
            <a:pPr marL="180417" indent="-180417">
              <a:buFont typeface="Arial" panose="020B0604020202020204" pitchFamily="34" charset="0"/>
              <a:buChar char="•"/>
            </a:pPr>
            <a:r>
              <a:rPr lang="en-US" sz="1800" dirty="0"/>
              <a:t>We serve as the primary liaisons </a:t>
            </a:r>
            <a:r>
              <a:rPr lang="en-US" sz="1800" dirty="0" smtClean="0"/>
              <a:t>and advocates for current and </a:t>
            </a:r>
            <a:r>
              <a:rPr lang="en-US" sz="1800" dirty="0"/>
              <a:t>future Tribes participating in the Tribal Self-Governance Program. </a:t>
            </a:r>
            <a:endParaRPr lang="en-US" sz="1800" dirty="0" smtClean="0"/>
          </a:p>
          <a:p>
            <a:pPr marL="180417" indent="-180417">
              <a:buFont typeface="Arial" panose="020B0604020202020204" pitchFamily="34" charset="0"/>
              <a:buChar char="•"/>
            </a:pPr>
            <a:endParaRPr lang="en-US" sz="1800" dirty="0"/>
          </a:p>
          <a:p>
            <a:pPr marL="180417" indent="-180417">
              <a:buFont typeface="Arial" panose="020B0604020202020204" pitchFamily="34" charset="0"/>
              <a:buChar char="•"/>
            </a:pPr>
            <a:r>
              <a:rPr lang="en-US" sz="1800" dirty="0"/>
              <a:t>Today, OTSG provides information, technical assistance</a:t>
            </a:r>
            <a:r>
              <a:rPr lang="en-US" sz="1800" dirty="0" smtClean="0"/>
              <a:t>, and </a:t>
            </a:r>
            <a:r>
              <a:rPr lang="en-US" sz="1800" dirty="0"/>
              <a:t>policy coordination in support of IHS Self-Governance activities and serves as an advocate for Tribal concerns </a:t>
            </a:r>
            <a:r>
              <a:rPr lang="en-US" sz="1800" dirty="0" smtClean="0"/>
              <a:t>regarding the </a:t>
            </a:r>
            <a:r>
              <a:rPr lang="en-US" sz="1800" dirty="0"/>
              <a:t>delivery of health care. </a:t>
            </a:r>
            <a:endParaRPr lang="en-US" sz="1800" dirty="0" smtClean="0"/>
          </a:p>
          <a:p>
            <a:pPr marL="180417" indent="-180417">
              <a:buFont typeface="Arial" panose="020B0604020202020204" pitchFamily="34" charset="0"/>
              <a:buChar char="•"/>
            </a:pPr>
            <a:endParaRPr lang="en-US" sz="1800" dirty="0"/>
          </a:p>
          <a:p>
            <a:pPr marL="180417" indent="-180417">
              <a:buFont typeface="Arial" panose="020B0604020202020204" pitchFamily="34" charset="0"/>
              <a:buChar char="•"/>
            </a:pPr>
            <a:r>
              <a:rPr lang="en-US" sz="1800" dirty="0" smtClean="0"/>
              <a:t>Program Analysts, Financial Analysts, Policy Analysts. </a:t>
            </a:r>
          </a:p>
          <a:p>
            <a:endParaRPr lang="en-US" sz="1800" dirty="0" smtClean="0"/>
          </a:p>
          <a:p>
            <a:pPr marL="180417" indent="-180417">
              <a:buFont typeface="Arial" panose="020B0604020202020204" pitchFamily="34" charset="0"/>
              <a:buChar char="•"/>
            </a:pPr>
            <a:r>
              <a:rPr lang="en-US" sz="1800" dirty="0" smtClean="0"/>
              <a:t>Note that Financial analysts are not here with our team as they are back in Rockville ensuring that funds are transferred to the Title V payments. </a:t>
            </a:r>
            <a:endParaRPr lang="en-US" sz="1800" dirty="0"/>
          </a:p>
          <a:p>
            <a:pPr marL="180417" indent="-180417">
              <a:buFont typeface="Arial" panose="020B0604020202020204" pitchFamily="34" charset="0"/>
              <a:buChar char="•"/>
            </a:pPr>
            <a:endParaRPr lang="en-US" sz="1800" dirty="0"/>
          </a:p>
          <a:p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9476599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Participating in nation-to-nation negotiations of ISDEAA Title V Compacts and Funding Agreements and providing oversight of the Agency Lead Negotiators (ALNs).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Reviewing eligibility requirements for Tribes to participate in the TSGP and applications for TSGP Planning and Negotiation Cooperative Agreements.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Providing resources and technical assistance to Tribes and Tribal Organizations for the implementation of Tribal Self-Governance.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Coordinating Self-Governance Tribal Delegation Meetings for the US Department of Health and Human Services (HHS), IHS Headquarters, and Area senior officials.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Supporting the activities of the IHS Director's Tribal Self-Governance Advisory Committee (TSGAC).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6982439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688975" y="338138"/>
            <a:ext cx="5503863" cy="3097212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>
          <a:xfrm>
            <a:off x="677705" y="3637072"/>
            <a:ext cx="5515610" cy="3614827"/>
          </a:xfrm>
        </p:spPr>
        <p:txBody>
          <a:bodyPr/>
          <a:lstStyle/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Participating in nation-to-nation negotiations of ISDEAA Title V Compacts and Funding Agreements and providing oversight of the Agency Lead Negotiators (ALNs).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Reviewing eligibility requirements for Tribes to participate in the TSGP and applications for TSGP Planning and Negotiation Cooperative Agreements.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Providing resources and technical assistance to Tribes and Tribal Organizations for the implementation of Tribal Self-Governance.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Coordinating Self-Governance Tribal Delegation Meetings for the US Department of Health and Human Services (HHS), IHS Headquarters, and Area senior officials.</a:t>
            </a:r>
          </a:p>
          <a:p>
            <a:pPr marL="171450" indent="-171450">
              <a:buFont typeface="Arial" panose="020B0604020202020204" pitchFamily="34" charset="0"/>
              <a:buChar char="•"/>
            </a:pPr>
            <a:r>
              <a:rPr lang="en-US" sz="1800" dirty="0" smtClean="0"/>
              <a:t>Supporting the activities of the IHS Director's Tribal Self-Governance Advisory Committee (TSGAC).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7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27269973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E0D2784-3195-4080-9B24-1409FF6CF391}" type="slidenum">
              <a:rPr lang="en-US" smtClean="0"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7933766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70F8E536-381C-49DA-B51B-F692AA943430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8480652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1" y="6400800"/>
            <a:ext cx="12192000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" y="6334316"/>
            <a:ext cx="12192000" cy="66484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097280" y="758952"/>
            <a:ext cx="10058400" cy="3566160"/>
          </a:xfrm>
        </p:spPr>
        <p:txBody>
          <a:bodyPr anchor="b">
            <a:normAutofit/>
          </a:bodyPr>
          <a:lstStyle>
            <a:lvl1pPr algn="l">
              <a:lnSpc>
                <a:spcPct val="85000"/>
              </a:lnSpc>
              <a:defRPr sz="8000" spc="-50" baseline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4455621"/>
            <a:ext cx="10058400" cy="1143000"/>
          </a:xfrm>
        </p:spPr>
        <p:txBody>
          <a:bodyPr lIns="91440" rIns="91440">
            <a:normAutofit/>
          </a:bodyPr>
          <a:lstStyle>
            <a:lvl1pPr marL="0" indent="0" algn="l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 algn="ctr">
              <a:buNone/>
              <a:defRPr sz="2400"/>
            </a:lvl2pPr>
            <a:lvl3pPr marL="914400" indent="0" algn="ctr">
              <a:buNone/>
              <a:defRPr sz="2400"/>
            </a:lvl3pPr>
            <a:lvl4pPr marL="1371600" indent="0" algn="ctr">
              <a:buNone/>
              <a:defRPr sz="2000"/>
            </a:lvl4pPr>
            <a:lvl5pPr marL="1828800" indent="0" algn="ctr">
              <a:buNone/>
              <a:defRPr sz="2000"/>
            </a:lvl5pPr>
            <a:lvl6pPr marL="2286000" indent="0" algn="ctr">
              <a:buNone/>
              <a:defRPr sz="2000"/>
            </a:lvl6pPr>
            <a:lvl7pPr marL="2743200" indent="0" algn="ctr">
              <a:buNone/>
              <a:defRPr sz="2000"/>
            </a:lvl7pPr>
            <a:lvl8pPr marL="3200400" indent="0" algn="ctr">
              <a:buNone/>
              <a:defRPr sz="2000"/>
            </a:lvl8pPr>
            <a:lvl9pPr marL="3657600" indent="0" algn="ctr">
              <a:buNone/>
              <a:defRPr sz="20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8199068-CB9F-4F1A-B185-F3BA02B5679E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475109996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F0F8409-4B7D-4BDC-B72F-71D7FE7BCC17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59601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758952"/>
            <a:ext cx="10058400" cy="3566160"/>
          </a:xfrm>
        </p:spPr>
        <p:txBody>
          <a:bodyPr anchor="b" anchorCtr="0">
            <a:normAutofit/>
          </a:bodyPr>
          <a:lstStyle>
            <a:lvl1pPr>
              <a:lnSpc>
                <a:spcPct val="85000"/>
              </a:lnSpc>
              <a:defRPr sz="8000" b="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4453128"/>
            <a:ext cx="10058400" cy="1143000"/>
          </a:xfrm>
        </p:spPr>
        <p:txBody>
          <a:bodyPr lIns="91440" rIns="91440" anchor="t" anchorCtr="0">
            <a:normAutofit/>
          </a:bodyPr>
          <a:lstStyle>
            <a:lvl1pPr marL="0" indent="0">
              <a:buNone/>
              <a:defRPr sz="2400" cap="all" spc="200" baseline="0">
                <a:solidFill>
                  <a:schemeClr val="tx2"/>
                </a:solidFill>
                <a:latin typeface="+mj-lt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2D9A89E-C40F-426C-A9D1-8C20DBBF9CF8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  <p:cxnSp>
        <p:nvCxnSpPr>
          <p:cNvPr id="9" name="Straight Connector 8"/>
          <p:cNvCxnSpPr/>
          <p:nvPr/>
        </p:nvCxnSpPr>
        <p:spPr>
          <a:xfrm>
            <a:off x="1207658" y="4343400"/>
            <a:ext cx="987552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1437588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97280" y="1845734"/>
            <a:ext cx="4937760" cy="4023359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17920" y="1845735"/>
            <a:ext cx="4937760" cy="40233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89DD7F-913C-48CB-AC31-C269D2D862B8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06424246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97280" y="2582335"/>
            <a:ext cx="4937760" cy="32867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17920" y="1846052"/>
            <a:ext cx="4937760" cy="736282"/>
          </a:xfrm>
        </p:spPr>
        <p:txBody>
          <a:bodyPr lIns="91440" rIns="91440" anchor="ctr">
            <a:normAutofit/>
          </a:bodyPr>
          <a:lstStyle>
            <a:lvl1pPr marL="0" indent="0">
              <a:buNone/>
              <a:defRPr sz="2000" b="0" cap="all" baseline="0">
                <a:solidFill>
                  <a:schemeClr val="tx2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17920" y="2582334"/>
            <a:ext cx="4937760" cy="328676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04E343-5694-4CF3-A9D7-7DDA856EF9B0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222527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6701B22-C65C-475F-9466-344498E573B9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77889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6" name="Rectangle 5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3625DD4-C971-45FE-9EDF-066A6FCA435C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02523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16" y="0"/>
            <a:ext cx="4050791" cy="6858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4040071" y="0"/>
            <a:ext cx="64008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594359"/>
            <a:ext cx="3200400" cy="2286000"/>
          </a:xfrm>
        </p:spPr>
        <p:txBody>
          <a:bodyPr anchor="b">
            <a:norm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800600" y="731520"/>
            <a:ext cx="6492240" cy="5257800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2926080"/>
            <a:ext cx="3200400" cy="3379124"/>
          </a:xfrm>
        </p:spPr>
        <p:txBody>
          <a:bodyPr lIns="91440" rIns="91440">
            <a:normAutofit/>
          </a:bodyPr>
          <a:lstStyle>
            <a:lvl1pPr marL="0" indent="0"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465512" y="6459785"/>
            <a:ext cx="2618510" cy="365125"/>
          </a:xfrm>
        </p:spPr>
        <p:txBody>
          <a:bodyPr/>
          <a:lstStyle>
            <a:lvl1pPr algn="l">
              <a:defRPr/>
            </a:lvl1pPr>
          </a:lstStyle>
          <a:p>
            <a:fld id="{B21FCB79-43FE-419F-A19B-11F4A1271E2E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800600" y="6459785"/>
            <a:ext cx="4648200" cy="365125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endParaRPr lang="en-US" dirty="0">
              <a:solidFill>
                <a:srgbClr val="637052"/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CFB582AC-5695-48DB-B28C-201892CC33C9}" type="slidenum">
              <a:rPr lang="en-US" smtClean="0">
                <a:solidFill>
                  <a:srgbClr val="637052"/>
                </a:solidFill>
              </a:rPr>
              <a:pPr/>
              <a:t>‹#›</a:t>
            </a:fld>
            <a:endParaRPr lang="en-US" dirty="0">
              <a:solidFill>
                <a:srgbClr val="63705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54326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/>
        </p:nvSpPr>
        <p:spPr>
          <a:xfrm>
            <a:off x="0" y="4953000"/>
            <a:ext cx="12188825" cy="19050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491507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97280" y="5074920"/>
            <a:ext cx="10113645" cy="822960"/>
          </a:xfrm>
        </p:spPr>
        <p:txBody>
          <a:bodyPr tIns="0" bIns="0" anchor="b">
            <a:noAutofit/>
          </a:bodyPr>
          <a:lstStyle>
            <a:lvl1pPr>
              <a:defRPr sz="3600" b="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5" y="0"/>
            <a:ext cx="12191985" cy="4915076"/>
          </a:xfrm>
          <a:solidFill>
            <a:schemeClr val="bg2">
              <a:lumMod val="90000"/>
            </a:schemeClr>
          </a:solidFill>
        </p:spPr>
        <p:txBody>
          <a:bodyPr lIns="457200" tIns="45720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097280" y="5907024"/>
            <a:ext cx="10113264" cy="594360"/>
          </a:xfrm>
        </p:spPr>
        <p:txBody>
          <a:bodyPr lIns="91440" tIns="0" rIns="91440" bIns="0">
            <a:normAutofit/>
          </a:bodyPr>
          <a:lstStyle>
            <a:lvl1pPr marL="0" indent="0">
              <a:spcBef>
                <a:spcPts val="0"/>
              </a:spcBef>
              <a:spcAft>
                <a:spcPts val="600"/>
              </a:spcAft>
              <a:buNone/>
              <a:defRPr sz="1500">
                <a:solidFill>
                  <a:srgbClr val="FFFFFF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C8E0D67-DB78-4BA1-AD1B-BEB499C2FFFC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609477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0D1D470-A214-4667-BCEF-DFB326936755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4006807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8" name="Rectangle 7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412302"/>
            <a:ext cx="2628900" cy="575989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412302"/>
            <a:ext cx="7734300" cy="5759898"/>
          </a:xfrm>
        </p:spPr>
        <p:txBody>
          <a:bodyPr vert="eaVert" lIns="45720" tIns="0" rIns="45720" bIns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5E51B4-B6D8-4A9E-9B4F-7BCE51D0D356}" type="datetime1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3131402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5815031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09600" y="1600201"/>
            <a:ext cx="10972800" cy="4206875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8" name="Picture 7" descr="SGCE_Ftr_10x1_A-03.png">
            <a:extLst>
              <a:ext uri="{FF2B5EF4-FFF2-40B4-BE49-F238E27FC236}">
                <a16:creationId xmlns:a16="http://schemas.microsoft.com/office/drawing/2014/main" id="{61D33F50-2416-4E78-AA43-D45B0124034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63478"/>
            <a:ext cx="12192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3887935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5974D6FC-7568-4260-AD1A-2BC07B51E5D5}"/>
              </a:ext>
            </a:extLst>
          </p:cNvPr>
          <p:cNvSpPr/>
          <p:nvPr userDrawn="1"/>
        </p:nvSpPr>
        <p:spPr>
          <a:xfrm>
            <a:off x="0" y="0"/>
            <a:ext cx="3657600" cy="6858000"/>
          </a:xfrm>
          <a:prstGeom prst="rect">
            <a:avLst/>
          </a:prstGeom>
          <a:gradFill flip="none" rotWithShape="1">
            <a:gsLst>
              <a:gs pos="0">
                <a:srgbClr val="1D96CB">
                  <a:shade val="30000"/>
                  <a:satMod val="115000"/>
                </a:srgbClr>
              </a:gs>
              <a:gs pos="50000">
                <a:srgbClr val="1D96CB">
                  <a:shade val="67500"/>
                  <a:satMod val="115000"/>
                </a:srgbClr>
              </a:gs>
              <a:gs pos="100000">
                <a:srgbClr val="1D96CB">
                  <a:shade val="100000"/>
                  <a:satMod val="115000"/>
                </a:srgbClr>
              </a:gs>
            </a:gsLst>
            <a:lin ang="2700000" scaled="1"/>
            <a:tileRect/>
          </a:gra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60799" y="4406901"/>
            <a:ext cx="7465484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60799" y="2906713"/>
            <a:ext cx="7465484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9354275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SGCE_Ftr_10x1_A-03.png">
            <a:extLst>
              <a:ext uri="{FF2B5EF4-FFF2-40B4-BE49-F238E27FC236}">
                <a16:creationId xmlns:a16="http://schemas.microsoft.com/office/drawing/2014/main" id="{41EA6343-1B54-4794-905A-D896E59EA6D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5963478"/>
            <a:ext cx="12192000" cy="9144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20687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206875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1182952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6322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632200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10" name="Picture 9" descr="SGCE_Ftr_10x1_A-03.png">
            <a:extLst>
              <a:ext uri="{FF2B5EF4-FFF2-40B4-BE49-F238E27FC236}">
                <a16:creationId xmlns:a16="http://schemas.microsoft.com/office/drawing/2014/main" id="{39A5158D-A82F-4E40-8507-75B7CC78BAE6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6001186"/>
            <a:ext cx="12192000" cy="914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3899655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6" name="Picture 5" descr="SGCE_Ftr_10x1.5_A.png">
            <a:extLst>
              <a:ext uri="{FF2B5EF4-FFF2-40B4-BE49-F238E27FC236}">
                <a16:creationId xmlns:a16="http://schemas.microsoft.com/office/drawing/2014/main" id="{D383E261-3A2B-46D8-980F-4BEC56E1CBB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" y="5495827"/>
            <a:ext cx="12192001" cy="137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4635130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  <p:pic>
        <p:nvPicPr>
          <p:cNvPr id="5" name="Picture 4" descr="SGCE_Ftr_10x1.5_A.png">
            <a:extLst>
              <a:ext uri="{FF2B5EF4-FFF2-40B4-BE49-F238E27FC236}">
                <a16:creationId xmlns:a16="http://schemas.microsoft.com/office/drawing/2014/main" id="{7BA579DB-FF8D-4E29-88F8-2F2B3F87ACC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-1" y="0"/>
            <a:ext cx="12192001" cy="137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2994011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 descr="SGCE_Ftr_10x1_A-03.png">
            <a:extLst>
              <a:ext uri="{FF2B5EF4-FFF2-40B4-BE49-F238E27FC236}">
                <a16:creationId xmlns:a16="http://schemas.microsoft.com/office/drawing/2014/main" id="{9230B492-2050-4F50-B35F-CF88B0D849C3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0" y="6001186"/>
            <a:ext cx="12192000" cy="914400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5340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0"/>
            <a:ext cx="4011084" cy="4435325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43222224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92273507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5997428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1E303F1-EE22-A045-AC6F-A7A1A440D0D5}" type="datetimeFigureOut">
              <a:rPr lang="en-US" smtClean="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2245249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3175" y="6400800"/>
            <a:ext cx="12188825" cy="45720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15" y="6334316"/>
            <a:ext cx="12188825" cy="64008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97280" y="286603"/>
            <a:ext cx="10058400" cy="1450757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97280" y="1845734"/>
            <a:ext cx="10058400" cy="4023360"/>
          </a:xfrm>
          <a:prstGeom prst="rect">
            <a:avLst/>
          </a:prstGeom>
        </p:spPr>
        <p:txBody>
          <a:bodyPr vert="horz" lIns="0" tIns="45720" rIns="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97280" y="6459785"/>
            <a:ext cx="2472271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rgbClr val="FFFFFF"/>
                </a:solidFill>
              </a:defRPr>
            </a:lvl1pPr>
          </a:lstStyle>
          <a:p>
            <a:pPr defTabSz="914400"/>
            <a:fld id="{C51BE4FE-554B-4539-86A1-6BEEB9AFE783}" type="datetime1">
              <a:rPr lang="en-US" smtClean="0"/>
              <a:pPr defTabSz="914400"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686185" y="6459785"/>
            <a:ext cx="4822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 cap="all" baseline="0">
                <a:solidFill>
                  <a:srgbClr val="FFFFFF"/>
                </a:solidFill>
              </a:defRPr>
            </a:lvl1pPr>
          </a:lstStyle>
          <a:p>
            <a:pPr defTabSz="914400"/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9900458" y="6459785"/>
            <a:ext cx="1312025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50">
                <a:solidFill>
                  <a:srgbClr val="FFFFFF"/>
                </a:solidFill>
              </a:defRPr>
            </a:lvl1pPr>
          </a:lstStyle>
          <a:p>
            <a:pPr defTabSz="914400"/>
            <a:fld id="{CFB582AC-5695-48DB-B28C-201892CC33C9}" type="slidenum">
              <a:rPr lang="en-US" smtClean="0"/>
              <a:pPr defTabSz="914400"/>
              <a:t>‹#›</a:t>
            </a:fld>
            <a:endParaRPr lang="en-US" dirty="0"/>
          </a:p>
        </p:txBody>
      </p:sp>
      <p:cxnSp>
        <p:nvCxnSpPr>
          <p:cNvPr id="10" name="Straight Connector 9"/>
          <p:cNvCxnSpPr/>
          <p:nvPr/>
        </p:nvCxnSpPr>
        <p:spPr>
          <a:xfrm>
            <a:off x="1193532" y="1737845"/>
            <a:ext cx="9966960" cy="0"/>
          </a:xfrm>
          <a:prstGeom prst="line">
            <a:avLst/>
          </a:prstGeom>
          <a:ln w="6350">
            <a:solidFill>
              <a:schemeClr val="tx1">
                <a:lumMod val="50000"/>
                <a:lumOff val="50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Picture 10"/>
          <p:cNvPicPr/>
          <p:nvPr userDrawn="1"/>
        </p:nvPicPr>
        <p:blipFill>
          <a:blip r:embed="rId13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704523" y="4682882"/>
            <a:ext cx="1293903" cy="1167733"/>
          </a:xfrm>
          <a:prstGeom prst="rect">
            <a:avLst/>
          </a:prstGeom>
        </p:spPr>
      </p:pic>
      <p:pic>
        <p:nvPicPr>
          <p:cNvPr id="12" name="Picture 11"/>
          <p:cNvPicPr/>
          <p:nvPr userDrawn="1"/>
        </p:nvPicPr>
        <p:blipFill>
          <a:blip r:embed="rId14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981523" y="4682882"/>
            <a:ext cx="1149894" cy="1155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71699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6" r:id="rId1"/>
    <p:sldLayoutId id="2147483677" r:id="rId2"/>
    <p:sldLayoutId id="2147483678" r:id="rId3"/>
    <p:sldLayoutId id="2147483679" r:id="rId4"/>
    <p:sldLayoutId id="2147483680" r:id="rId5"/>
    <p:sldLayoutId id="2147483681" r:id="rId6"/>
    <p:sldLayoutId id="2147483682" r:id="rId7"/>
    <p:sldLayoutId id="2147483683" r:id="rId8"/>
    <p:sldLayoutId id="2147483684" r:id="rId9"/>
    <p:sldLayoutId id="2147483685" r:id="rId10"/>
    <p:sldLayoutId id="2147483686" r:id="rId11"/>
  </p:sldLayoutIdLst>
  <p:hf hdr="0" ftr="0" dt="0"/>
  <p:txStyles>
    <p:titleStyle>
      <a:lvl1pPr algn="l" defTabSz="914400" rtl="0" eaLnBrk="1" latinLnBrk="0" hangingPunct="1">
        <a:lnSpc>
          <a:spcPct val="85000"/>
        </a:lnSpc>
        <a:spcBef>
          <a:spcPct val="0"/>
        </a:spcBef>
        <a:buNone/>
        <a:defRPr sz="4800" kern="1200" spc="-50" baseline="0">
          <a:solidFill>
            <a:schemeClr val="tx1">
              <a:lumMod val="75000"/>
              <a:lumOff val="25000"/>
            </a:schemeClr>
          </a:solidFill>
          <a:latin typeface="+mj-lt"/>
          <a:ea typeface="+mj-ea"/>
          <a:cs typeface="+mj-cs"/>
        </a:defRPr>
      </a:lvl1pPr>
    </p:titleStyle>
    <p:bodyStyle>
      <a:lvl1pPr marL="91440" indent="-91440" algn="l" defTabSz="914400" rtl="0" eaLnBrk="1" latinLnBrk="0" hangingPunct="1">
        <a:lnSpc>
          <a:spcPct val="90000"/>
        </a:lnSpc>
        <a:spcBef>
          <a:spcPts val="1200"/>
        </a:spcBef>
        <a:spcAft>
          <a:spcPts val="200"/>
        </a:spcAft>
        <a:buClr>
          <a:schemeClr val="accent1"/>
        </a:buClr>
        <a:buSzPct val="100000"/>
        <a:buFont typeface="Calibri" panose="020F0502020204030204" pitchFamily="34" charset="0"/>
        <a:buChar char=" "/>
        <a:defRPr sz="20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38404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56692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74980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932688" indent="-18288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11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13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15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1700000" indent="-228600" algn="l" defTabSz="914400" rtl="0" eaLnBrk="1" latinLnBrk="0" hangingPunct="1">
        <a:lnSpc>
          <a:spcPct val="90000"/>
        </a:lnSpc>
        <a:spcBef>
          <a:spcPts val="200"/>
        </a:spcBef>
        <a:spcAft>
          <a:spcPts val="400"/>
        </a:spcAft>
        <a:buClr>
          <a:schemeClr val="accent1"/>
        </a:buClr>
        <a:buFont typeface="Calibri" pitchFamily="34" charset="0"/>
        <a:buChar char="◦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fld id="{41E303F1-EE22-A045-AC6F-A7A1A440D0D5}" type="datetimeFigureOut">
              <a:rPr lang="en-US" smtClean="0"/>
              <a:pPr/>
              <a:t>4/23/2018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  <a:latin typeface="Roboto" panose="02000000000000000000" pitchFamily="2" charset="0"/>
                <a:ea typeface="Roboto" panose="02000000000000000000" pitchFamily="2" charset="0"/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A6D211A-5BA3-9542-83EF-7BDBC510FADC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743195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  <p:sldLayoutId id="2147483698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rgbClr val="46205D"/>
          </a:solidFill>
          <a:latin typeface="Roboto" panose="02000000000000000000" pitchFamily="2" charset="0"/>
          <a:ea typeface="Roboto" panose="02000000000000000000" pitchFamily="2" charset="0"/>
          <a:cs typeface="+mj-cs"/>
        </a:defRPr>
      </a:lvl1pPr>
    </p:titleStyle>
    <p:bodyStyle>
      <a:lvl1pPr marL="457200" indent="-457200" algn="l" defTabSz="457200" rtl="0" eaLnBrk="1" latinLnBrk="0" hangingPunct="1">
        <a:spcBef>
          <a:spcPct val="20000"/>
        </a:spcBef>
        <a:buClr>
          <a:srgbClr val="E15627"/>
        </a:buClr>
        <a:buFont typeface="Roboto" panose="02000000000000000000" pitchFamily="2" charset="0"/>
        <a:buChar char="›"/>
        <a:defRPr sz="3200" kern="1200">
          <a:solidFill>
            <a:schemeClr val="tx1">
              <a:lumMod val="75000"/>
              <a:lumOff val="25000"/>
            </a:schemeClr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1pPr>
      <a:lvl2pPr marL="914400" indent="-457200" algn="l" defTabSz="457200" rtl="0" eaLnBrk="1" latinLnBrk="0" hangingPunct="1">
        <a:spcBef>
          <a:spcPct val="20000"/>
        </a:spcBef>
        <a:buClr>
          <a:srgbClr val="E15627"/>
        </a:buClr>
        <a:buFont typeface="Roboto" panose="02000000000000000000" pitchFamily="2" charset="0"/>
        <a:buChar char="»"/>
        <a:defRPr sz="2800" kern="1200">
          <a:solidFill>
            <a:schemeClr val="tx1">
              <a:lumMod val="75000"/>
              <a:lumOff val="25000"/>
            </a:schemeClr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Clr>
          <a:srgbClr val="E15627"/>
        </a:buClr>
        <a:buFont typeface="Arial"/>
        <a:buChar char="•"/>
        <a:defRPr sz="2400" kern="1200">
          <a:solidFill>
            <a:schemeClr val="tx1">
              <a:lumMod val="75000"/>
              <a:lumOff val="25000"/>
            </a:schemeClr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Clr>
          <a:srgbClr val="E15627"/>
        </a:buClr>
        <a:buFont typeface="Wingdings" panose="05000000000000000000" pitchFamily="2" charset="2"/>
        <a:buChar char="§"/>
        <a:defRPr sz="2000" kern="1200">
          <a:solidFill>
            <a:schemeClr val="tx1">
              <a:lumMod val="75000"/>
              <a:lumOff val="25000"/>
            </a:schemeClr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Clr>
          <a:srgbClr val="E15627"/>
        </a:buClr>
        <a:buFont typeface="Courier New" panose="02070309020205020404" pitchFamily="49" charset="0"/>
        <a:buChar char="o"/>
        <a:defRPr sz="2000" kern="1200">
          <a:solidFill>
            <a:schemeClr val="tx1">
              <a:lumMod val="75000"/>
              <a:lumOff val="25000"/>
            </a:schemeClr>
          </a:solidFill>
          <a:latin typeface="Roboto" panose="02000000000000000000" pitchFamily="2" charset="0"/>
          <a:ea typeface="Roboto" panose="02000000000000000000" pitchFamily="2" charset="0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7.tiff"/><Relationship Id="rId4" Type="http://schemas.openxmlformats.org/officeDocument/2006/relationships/image" Target="../media/image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Relationship Id="rId5" Type="http://schemas.microsoft.com/office/2007/relationships/hdphoto" Target="../media/hdphoto1.wdp"/><Relationship Id="rId4" Type="http://schemas.openxmlformats.org/officeDocument/2006/relationships/image" Target="../media/image9.png"/></Relationships>
</file>

<file path=ppt/slides/_rels/slide3.xml.rels><?xml version="1.0" encoding="UTF-8" standalone="yes"?>
<Relationships xmlns="http://schemas.openxmlformats.org/package/2006/relationships"><Relationship Id="rId3" Type="http://schemas.microsoft.com/office/2014/relationships/chartEx" Target="../charts/chartEx1.xml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8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chart" Target="../charts/chart1.xml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00051" y="377424"/>
            <a:ext cx="10058400" cy="3398929"/>
          </a:xfrm>
        </p:spPr>
        <p:txBody>
          <a:bodyPr>
            <a:normAutofit/>
          </a:bodyPr>
          <a:lstStyle/>
          <a:p>
            <a:r>
              <a:rPr lang="en-US" b="1" dirty="0" smtClean="0">
                <a:solidFill>
                  <a:schemeClr val="tx1"/>
                </a:solidFill>
              </a:rPr>
              <a:t>Office of Tribal </a:t>
            </a:r>
            <a:br>
              <a:rPr lang="en-US" b="1" dirty="0" smtClean="0">
                <a:solidFill>
                  <a:schemeClr val="tx1"/>
                </a:solidFill>
              </a:rPr>
            </a:br>
            <a:r>
              <a:rPr lang="en-US" b="1" dirty="0" smtClean="0">
                <a:solidFill>
                  <a:schemeClr val="tx1"/>
                </a:solidFill>
              </a:rPr>
              <a:t>Self-Governance Update</a:t>
            </a:r>
            <a:r>
              <a:rPr lang="en-US" dirty="0" smtClean="0">
                <a:solidFill>
                  <a:schemeClr val="accent1">
                    <a:lumMod val="75000"/>
                  </a:schemeClr>
                </a:solidFill>
              </a:rPr>
              <a:t/>
            </a:r>
            <a:br>
              <a:rPr lang="en-US" dirty="0" smtClean="0">
                <a:solidFill>
                  <a:schemeClr val="accent1">
                    <a:lumMod val="75000"/>
                  </a:schemeClr>
                </a:solidFill>
              </a:rPr>
            </a:br>
            <a:endParaRPr lang="en-US" sz="72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00051" y="3250337"/>
            <a:ext cx="10058400" cy="1428542"/>
          </a:xfrm>
        </p:spPr>
        <p:txBody>
          <a:bodyPr>
            <a:normAutofit/>
          </a:bodyPr>
          <a:lstStyle/>
          <a:p>
            <a:r>
              <a:rPr lang="en-US" sz="2800" dirty="0" smtClean="0"/>
              <a:t>Jennifer Cooper	</a:t>
            </a:r>
          </a:p>
          <a:p>
            <a:r>
              <a:rPr lang="en-US" sz="2800" dirty="0" smtClean="0"/>
              <a:t>Director, IHS Office of Tribal Self-Governance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4455620"/>
            <a:ext cx="1750176" cy="1740801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 cstate="screen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352097" y="4455620"/>
            <a:ext cx="1842403" cy="1764296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54478" y="84833"/>
            <a:ext cx="1753985" cy="1729047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100051" y="4737603"/>
            <a:ext cx="5652655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000" dirty="0" smtClean="0"/>
              <a:t>2018 Annual Tribal Self-Governance Consultation Conference, Albuquerque, NM</a:t>
            </a:r>
          </a:p>
          <a:p>
            <a:endParaRPr lang="en-US" sz="1600" dirty="0" smtClean="0"/>
          </a:p>
          <a:p>
            <a:r>
              <a:rPr lang="en-US" sz="1600" dirty="0" smtClean="0"/>
              <a:t>April 23, 2018</a:t>
            </a:r>
            <a:endParaRPr lang="en-US" sz="1600" dirty="0"/>
          </a:p>
        </p:txBody>
      </p:sp>
    </p:spTree>
    <p:extLst>
      <p:ext uri="{BB962C8B-B14F-4D97-AF65-F5344CB8AC3E}">
        <p14:creationId xmlns:p14="http://schemas.microsoft.com/office/powerpoint/2010/main" val="282696002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Content Placeholder 7"/>
          <p:cNvPicPr>
            <a:picLocks noGrp="1" noChangeAspect="1"/>
          </p:cNvPicPr>
          <p:nvPr>
            <p:ph idx="1"/>
          </p:nvPr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97" t="938" r="-270" b="254"/>
          <a:stretch/>
        </p:blipFill>
        <p:spPr>
          <a:xfrm rot="5400000">
            <a:off x="767431" y="-653130"/>
            <a:ext cx="5763427" cy="7298289"/>
          </a:xfrm>
          <a:prstGeom prst="rect">
            <a:avLst/>
          </a:prstGeom>
        </p:spPr>
      </p:pic>
      <p:pic>
        <p:nvPicPr>
          <p:cNvPr id="7" name="Content Placeholder 6"/>
          <p:cNvPicPr>
            <a:picLocks noChangeAspect="1"/>
          </p:cNvPicPr>
          <p:nvPr/>
        </p:nvPicPr>
        <p:blipFill rotWithShape="1">
          <a:blip r:embed="rId4">
            <a:extLst>
              <a:ext uri="{BEBA8EAE-BF5A-486C-A8C5-ECC9F3942E4B}">
                <a14:imgProps xmlns:a14="http://schemas.microsoft.com/office/drawing/2010/main">
                  <a14:imgLayer r:embed="rId5">
                    <a14:imgEffect>
                      <a14:brightnessContrast bright="100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-406" t="7665" r="406" b="1924"/>
          <a:stretch/>
        </p:blipFill>
        <p:spPr>
          <a:xfrm>
            <a:off x="7444740" y="2014538"/>
            <a:ext cx="4632960" cy="3863190"/>
          </a:xfrm>
          <a:prstGeom prst="rect">
            <a:avLst/>
          </a:prstGeom>
        </p:spPr>
      </p:pic>
      <p:sp>
        <p:nvSpPr>
          <p:cNvPr id="9" name="Title 4"/>
          <p:cNvSpPr txBox="1">
            <a:spLocks/>
          </p:cNvSpPr>
          <p:nvPr/>
        </p:nvSpPr>
        <p:spPr>
          <a:xfrm>
            <a:off x="7444740" y="114301"/>
            <a:ext cx="4644341" cy="1694832"/>
          </a:xfrm>
          <a:prstGeom prst="rect">
            <a:avLst/>
          </a:prstGeom>
          <a:solidFill>
            <a:srgbClr val="2683C6">
              <a:lumMod val="75000"/>
            </a:srgbClr>
          </a:solidFill>
        </p:spPr>
        <p:txBody>
          <a:bodyPr vert="horz" lIns="91440" tIns="45720" rIns="91440" bIns="45720" rtlCol="0" anchor="b">
            <a:noAutofit/>
          </a:bodyPr>
          <a:lstStyle>
            <a:lvl1pPr algn="l" defTabSz="914400" rtl="0" eaLnBrk="1" latinLnBrk="0" hangingPunct="1">
              <a:lnSpc>
                <a:spcPct val="85000"/>
              </a:lnSpc>
              <a:spcBef>
                <a:spcPct val="0"/>
              </a:spcBef>
              <a:buNone/>
              <a:defRPr sz="4800" kern="1200" spc="-50" baseline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+mj-ea"/>
                <a:cs typeface="+mj-cs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85000"/>
              </a:lnSpc>
              <a:spcBef>
                <a:spcPct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2400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  <a:t>“In every deliberation, we must consider the impact of our decisions on the next seven generation” </a:t>
            </a:r>
            <a:r>
              <a:rPr kumimoji="0" lang="en-US" sz="2400" b="0" i="1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  <a:t/>
            </a:r>
            <a:br>
              <a:rPr kumimoji="0" lang="en-US" sz="2400" b="0" i="1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</a:br>
            <a:r>
              <a:rPr kumimoji="0" lang="en-US" sz="2200" b="0" i="1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  <a:t>from the Great Law of the </a:t>
            </a:r>
            <a:br>
              <a:rPr kumimoji="0" lang="en-US" sz="2200" b="0" i="1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</a:br>
            <a:r>
              <a:rPr kumimoji="0" lang="en-US" sz="2200" b="0" i="1" u="none" strike="noStrike" kern="1200" cap="none" spc="-50" normalizeH="0" baseline="0" noProof="0" dirty="0" smtClean="0">
                <a:ln>
                  <a:noFill/>
                </a:ln>
                <a:solidFill>
                  <a:sysClr val="window" lastClr="FFFFFF"/>
                </a:solidFill>
                <a:effectLst/>
                <a:uLnTx/>
                <a:uFillTx/>
                <a:latin typeface="Calibri Light" panose="020F0302020204030204"/>
                <a:ea typeface="+mj-ea"/>
                <a:cs typeface="+mj-cs"/>
              </a:rPr>
              <a:t>Iroquois Confederacy </a:t>
            </a:r>
            <a:endParaRPr kumimoji="0" lang="en-US" sz="2200" b="0" i="1" u="none" strike="noStrike" kern="1200" cap="none" spc="-50" normalizeH="0" baseline="0" noProof="0" dirty="0">
              <a:ln>
                <a:noFill/>
              </a:ln>
              <a:solidFill>
                <a:sysClr val="window" lastClr="FFFFFF"/>
              </a:solidFill>
              <a:effectLst/>
              <a:uLnTx/>
              <a:uFillTx/>
              <a:latin typeface="Calibri Light" panose="020F0302020204030204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20315426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cx1="http://schemas.microsoft.com/office/drawing/2015/9/8/chartex">
        <mc:Choice Requires="cx1">
          <p:graphicFrame>
            <p:nvGraphicFramePr>
              <p:cNvPr id="11" name="Chart 10"/>
              <p:cNvGraphicFramePr/>
              <p:nvPr>
                <p:extLst>
                  <p:ext uri="{D42A27DB-BD31-4B8C-83A1-F6EECF244321}">
                    <p14:modId xmlns:p14="http://schemas.microsoft.com/office/powerpoint/2010/main" val="3153806889"/>
                  </p:ext>
                </p:extLst>
              </p:nvPr>
            </p:nvGraphicFramePr>
            <p:xfrm>
              <a:off x="508000" y="228600"/>
              <a:ext cx="11150600" cy="6502400"/>
            </p:xfrm>
            <a:graphic>
              <a:graphicData uri="http://schemas.microsoft.com/office/drawing/2014/chartex">
                <cx:chart xmlns:cx="http://schemas.microsoft.com/office/drawing/2014/chartex" xmlns:r="http://schemas.openxmlformats.org/officeDocument/2006/relationships" r:id="rId3"/>
              </a:graphicData>
            </a:graphic>
          </p:graphicFrame>
        </mc:Choice>
        <mc:Fallback xmlns="">
          <p:pic>
            <p:nvPicPr>
              <p:cNvPr id="11" name="Chart 10"/>
              <p:cNvPicPr>
                <a:picLocks noGrp="1" noRot="1" noChangeAspect="1" noMove="1" noResize="1" noEditPoints="1" noAdjustHandles="1" noChangeArrowheads="1" noChangeShapeType="1"/>
              </p:cNvPicPr>
              <p:nvPr/>
            </p:nvPicPr>
            <p:blipFill>
              <a:blip r:embed="rId4"/>
              <a:stretch>
                <a:fillRect/>
              </a:stretch>
            </p:blipFill>
            <p:spPr>
              <a:xfrm>
                <a:off x="508000" y="228600"/>
                <a:ext cx="11150600" cy="6502400"/>
              </a:xfrm>
              <a:prstGeom prst="rect">
                <a:avLst/>
              </a:prstGeom>
            </p:spPr>
          </p:pic>
        </mc:Fallback>
      </mc:AlternateContent>
      <p:sp>
        <p:nvSpPr>
          <p:cNvPr id="12" name="TextBox 11"/>
          <p:cNvSpPr txBox="1"/>
          <p:nvPr/>
        </p:nvSpPr>
        <p:spPr>
          <a:xfrm>
            <a:off x="8902699" y="2400300"/>
            <a:ext cx="2398713" cy="1815882"/>
          </a:xfrm>
          <a:prstGeom prst="rect">
            <a:avLst/>
          </a:prstGeom>
          <a:solidFill>
            <a:schemeClr val="accent1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8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Total: </a:t>
            </a:r>
          </a:p>
          <a:p>
            <a:pPr algn="ctr"/>
            <a:r>
              <a:rPr lang="en-US" sz="2800" b="1" dirty="0" smtClean="0">
                <a:solidFill>
                  <a:schemeClr val="bg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98 Compacts, 124 Funding Agreements</a:t>
            </a:r>
            <a:endParaRPr lang="en-US" sz="2800" b="1" dirty="0">
              <a:solidFill>
                <a:schemeClr val="bg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4873871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10" presetClass="entr" presetSubtype="0" fill="hold" grpId="0" nodeType="afterEffect">
                                  <p:stCondLst>
                                    <p:cond delay="125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4</a:t>
            </a:fld>
            <a:endParaRPr lang="en-US" dirty="0"/>
          </a:p>
        </p:txBody>
      </p:sp>
      <p:graphicFrame>
        <p:nvGraphicFramePr>
          <p:cNvPr id="5" name="Chart 4"/>
          <p:cNvGraphicFramePr/>
          <p:nvPr>
            <p:extLst>
              <p:ext uri="{D42A27DB-BD31-4B8C-83A1-F6EECF244321}">
                <p14:modId xmlns:p14="http://schemas.microsoft.com/office/powerpoint/2010/main" val="1899156516"/>
              </p:ext>
            </p:extLst>
          </p:nvPr>
        </p:nvGraphicFramePr>
        <p:xfrm>
          <a:off x="214313" y="142875"/>
          <a:ext cx="11801475" cy="6086475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3"/>
          </a:graphicData>
        </a:graphic>
      </p:graphicFrame>
    </p:spTree>
    <p:extLst>
      <p:ext uri="{BB962C8B-B14F-4D97-AF65-F5344CB8AC3E}">
        <p14:creationId xmlns:p14="http://schemas.microsoft.com/office/powerpoint/2010/main" val="179015561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5</a:t>
            </a:fld>
            <a:endParaRPr lang="en-US" dirty="0"/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582865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OTSG Activities: Accomplishments</a:t>
            </a:r>
            <a:endParaRPr lang="en-US" b="1" dirty="0"/>
          </a:p>
        </p:txBody>
      </p:sp>
      <p:sp>
        <p:nvSpPr>
          <p:cNvPr id="6" name="Content Placeholder 5"/>
          <p:cNvSpPr>
            <a:spLocks noGrp="1"/>
          </p:cNvSpPr>
          <p:nvPr>
            <p:ph idx="1"/>
          </p:nvPr>
        </p:nvSpPr>
        <p:spPr>
          <a:xfrm>
            <a:off x="1097280" y="2052768"/>
            <a:ext cx="10058400" cy="4023360"/>
          </a:xfrm>
        </p:spPr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ü"/>
            </a:pPr>
            <a:r>
              <a:rPr lang="en-US" sz="4000" dirty="0" smtClean="0"/>
              <a:t> Updated Delegation of Authority #17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US" sz="4000" dirty="0" smtClean="0"/>
              <a:t> Process improvement by mapping current</a:t>
            </a:r>
            <a:br>
              <a:rPr lang="en-US" sz="4000" dirty="0" smtClean="0"/>
            </a:br>
            <a:r>
              <a:rPr lang="en-US" sz="4000" dirty="0" smtClean="0"/>
              <a:t>    review process</a:t>
            </a:r>
          </a:p>
          <a:p>
            <a:pPr>
              <a:buFont typeface="Wingdings" panose="05000000000000000000" pitchFamily="2" charset="2"/>
              <a:buChar char="ü"/>
            </a:pPr>
            <a:r>
              <a:rPr lang="en-US" sz="4000" dirty="0" smtClean="0"/>
              <a:t>Agency Lead Negotiators improved</a:t>
            </a:r>
            <a:br>
              <a:rPr lang="en-US" sz="4000" dirty="0" smtClean="0"/>
            </a:br>
            <a:r>
              <a:rPr lang="en-US" sz="4000" dirty="0" smtClean="0"/>
              <a:t>  coordination </a:t>
            </a:r>
          </a:p>
        </p:txBody>
      </p:sp>
    </p:spTree>
    <p:extLst>
      <p:ext uri="{BB962C8B-B14F-4D97-AF65-F5344CB8AC3E}">
        <p14:creationId xmlns:p14="http://schemas.microsoft.com/office/powerpoint/2010/main" val="39379493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itle 4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b="1" dirty="0" smtClean="0"/>
              <a:t>OTSG Activities: Current and Upcoming</a:t>
            </a:r>
            <a:endParaRPr lang="en-US" b="1" dirty="0"/>
          </a:p>
        </p:txBody>
      </p:sp>
      <p:sp>
        <p:nvSpPr>
          <p:cNvPr id="7" name="Content Placeholder 6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>
              <a:buFont typeface="Wingdings" panose="05000000000000000000" pitchFamily="2" charset="2"/>
              <a:buChar char="v"/>
            </a:pPr>
            <a:r>
              <a:rPr lang="en-US" sz="3200" dirty="0" smtClean="0"/>
              <a:t> SG Planning and Negotiation Cooperative Agreements </a:t>
            </a:r>
          </a:p>
          <a:p>
            <a:pPr marL="201168" lvl="1" indent="0">
              <a:buNone/>
            </a:pPr>
            <a:r>
              <a:rPr lang="en-US" sz="3200" dirty="0" smtClean="0"/>
              <a:t>	</a:t>
            </a:r>
            <a:r>
              <a:rPr lang="en-US" sz="3200" b="1" dirty="0" smtClean="0"/>
              <a:t>Due </a:t>
            </a:r>
            <a:r>
              <a:rPr lang="en-US" sz="3200" dirty="0" smtClean="0"/>
              <a:t>June 18, 2018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3200" dirty="0" smtClean="0"/>
              <a:t> Self-Governance Reports to Congress: FY 15, 16, 17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3200" dirty="0" smtClean="0"/>
              <a:t> Continued Agency Lead Negotiator support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en-US" sz="3200" dirty="0"/>
              <a:t> </a:t>
            </a:r>
            <a:r>
              <a:rPr lang="en-US" sz="3200" dirty="0" smtClean="0"/>
              <a:t>OTSG Job Announcements – </a:t>
            </a:r>
            <a:r>
              <a:rPr lang="en-US" sz="3200" i="1" dirty="0" smtClean="0">
                <a:solidFill>
                  <a:srgbClr val="FF0000"/>
                </a:solidFill>
              </a:rPr>
              <a:t>Coming Soon </a:t>
            </a:r>
            <a:endParaRPr lang="en-US" sz="3200" dirty="0" smtClean="0">
              <a:solidFill>
                <a:srgbClr val="FF0000"/>
              </a:solidFill>
            </a:endParaRP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624728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Vision for Next Generation of Self-Governance</a:t>
            </a:r>
            <a:endParaRPr lang="en-US" dirty="0"/>
          </a:p>
        </p:txBody>
      </p:sp>
      <p:sp>
        <p:nvSpPr>
          <p:cNvPr id="8" name="Content Placeholder 7"/>
          <p:cNvSpPr>
            <a:spLocks noGrp="1"/>
          </p:cNvSpPr>
          <p:nvPr>
            <p:ph sz="half" idx="1"/>
          </p:nvPr>
        </p:nvSpPr>
        <p:spPr>
          <a:xfrm>
            <a:off x="4598126" y="1417638"/>
            <a:ext cx="6858000" cy="4206875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3600" i="1" dirty="0" smtClean="0"/>
              <a:t>Successful Partnership: </a:t>
            </a:r>
            <a:br>
              <a:rPr lang="en-US" sz="3600" i="1" dirty="0" smtClean="0"/>
            </a:br>
            <a:r>
              <a:rPr lang="en-US" sz="3600" i="1" dirty="0" smtClean="0"/>
              <a:t>			Lasting Connection</a:t>
            </a:r>
          </a:p>
          <a:p>
            <a:pPr lvl="1"/>
            <a:r>
              <a:rPr lang="en-US" sz="3600" dirty="0" smtClean="0"/>
              <a:t>Permanent</a:t>
            </a:r>
          </a:p>
          <a:p>
            <a:pPr lvl="1"/>
            <a:r>
              <a:rPr lang="en-US" sz="3600" dirty="0" smtClean="0"/>
              <a:t>Communication</a:t>
            </a:r>
          </a:p>
          <a:p>
            <a:pPr lvl="1"/>
            <a:r>
              <a:rPr lang="en-US" sz="3600" dirty="0" smtClean="0"/>
              <a:t>Support</a:t>
            </a:r>
          </a:p>
          <a:p>
            <a:pPr lvl="1"/>
            <a:r>
              <a:rPr lang="en-US" sz="3600" dirty="0" smtClean="0"/>
              <a:t>Shared Vision</a:t>
            </a:r>
          </a:p>
          <a:p>
            <a:pPr marL="457200" lvl="1" indent="0">
              <a:buNone/>
            </a:pPr>
            <a:endParaRPr lang="en-US" dirty="0" smtClean="0"/>
          </a:p>
          <a:p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sz="half" idx="2"/>
          </p:nvPr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203360" y="1417638"/>
            <a:ext cx="3268492" cy="4357990"/>
          </a:xfrm>
        </p:spPr>
      </p:pic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pPr/>
              <a:t>8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1974081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152900" y="1432005"/>
            <a:ext cx="3721908" cy="3701970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FB582AC-5695-48DB-B28C-201892CC33C9}" type="slidenum">
              <a:rPr lang="en-US" smtClean="0"/>
              <a:t>9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6561059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etrospect">
  <a:themeElements>
    <a:clrScheme name="Retrospect">
      <a:dk1>
        <a:sysClr val="windowText" lastClr="000000"/>
      </a:dk1>
      <a:lt1>
        <a:sysClr val="window" lastClr="FFFFFF"/>
      </a:lt1>
      <a:dk2>
        <a:srgbClr val="344068"/>
      </a:dk2>
      <a:lt2>
        <a:srgbClr val="D9E0E6"/>
      </a:lt2>
      <a:accent1>
        <a:srgbClr val="1CADE4"/>
      </a:accent1>
      <a:accent2>
        <a:srgbClr val="2683C6"/>
      </a:accent2>
      <a:accent3>
        <a:srgbClr val="28C4CC"/>
      </a:accent3>
      <a:accent4>
        <a:srgbClr val="42BA97"/>
      </a:accent4>
      <a:accent5>
        <a:srgbClr val="3E8853"/>
      </a:accent5>
      <a:accent6>
        <a:srgbClr val="62A39F"/>
      </a:accent6>
      <a:hlink>
        <a:srgbClr val="6EAC1C"/>
      </a:hlink>
      <a:folHlink>
        <a:srgbClr val="B26B02"/>
      </a:folHlink>
    </a:clrScheme>
    <a:fontScheme name="Retrospect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Retrospec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shade val="92000"/>
                <a:satMod val="130000"/>
              </a:schemeClr>
            </a:gs>
            <a:gs pos="45000">
              <a:schemeClr val="phClr">
                <a:tint val="60000"/>
                <a:shade val="99000"/>
                <a:satMod val="120000"/>
              </a:schemeClr>
            </a:gs>
            <a:gs pos="100000">
              <a:schemeClr val="phClr">
                <a:tint val="55000"/>
                <a:satMod val="140000"/>
              </a:schemeClr>
            </a:gs>
          </a:gsLst>
          <a:path path="circle">
            <a:fillToRect l="100000" t="100000" r="100000" b="100000"/>
          </a:path>
        </a:gradFill>
        <a:gradFill rotWithShape="1">
          <a:gsLst>
            <a:gs pos="0">
              <a:schemeClr val="phClr">
                <a:shade val="85000"/>
                <a:satMod val="130000"/>
              </a:schemeClr>
            </a:gs>
            <a:gs pos="34000">
              <a:schemeClr val="phClr">
                <a:shade val="87000"/>
                <a:satMod val="125000"/>
              </a:schemeClr>
            </a:gs>
            <a:gs pos="70000">
              <a:schemeClr val="phClr">
                <a:tint val="100000"/>
                <a:shade val="90000"/>
                <a:satMod val="130000"/>
              </a:schemeClr>
            </a:gs>
            <a:gs pos="100000">
              <a:schemeClr val="phClr">
                <a:tint val="100000"/>
                <a:shade val="100000"/>
                <a:satMod val="110000"/>
              </a:schemeClr>
            </a:gs>
          </a:gsLst>
          <a:path path="circle">
            <a:fillToRect l="100000" t="100000" r="100000" b="100000"/>
          </a:path>
        </a:gradFill>
      </a:fillStyleLst>
      <a:lnStyleLst>
        <a:ln w="12700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2700000" algn="br" rotWithShape="0">
              <a:srgbClr val="000000">
                <a:alpha val="60000"/>
              </a:srgbClr>
            </a:outerShdw>
          </a:effectLst>
        </a:effectStyle>
        <a:effectStyle>
          <a:effectLst>
            <a:outerShdw blurRad="44450" dist="25400" dir="2700000" algn="br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9800000"/>
            </a:lightRig>
          </a:scene3d>
          <a:sp3d prstMaterial="flat">
            <a:bevelT w="25400" h="31750"/>
          </a:sp3d>
        </a:effectStyle>
      </a:effectStyleLst>
      <a:bgFillStyleLst>
        <a:solidFill>
          <a:schemeClr val="phClr"/>
        </a:solidFill>
        <a:solidFill>
          <a:schemeClr val="phClr">
            <a:tint val="90000"/>
            <a:shade val="97000"/>
            <a:satMod val="130000"/>
          </a:schemeClr>
        </a:solidFill>
        <a:gradFill rotWithShape="1">
          <a:gsLst>
            <a:gs pos="0">
              <a:schemeClr val="phClr">
                <a:tint val="96000"/>
                <a:shade val="99000"/>
                <a:satMod val="140000"/>
              </a:schemeClr>
            </a:gs>
            <a:gs pos="65000">
              <a:schemeClr val="phClr">
                <a:tint val="100000"/>
                <a:shade val="80000"/>
                <a:satMod val="130000"/>
              </a:schemeClr>
            </a:gs>
            <a:gs pos="100000">
              <a:schemeClr val="phClr">
                <a:tint val="100000"/>
                <a:shade val="48000"/>
                <a:satMod val="120000"/>
              </a:schemeClr>
            </a:gs>
          </a:gsLst>
          <a:lin ang="162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Retrospect" id="{5F128B03-DCCA-4EEB-AB3B-CF2899314A46}" vid="{9CC26709-368C-4D72-9060-94E5B3FF3CD6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Retrospect</Template>
  <TotalTime>5114</TotalTime>
  <Words>717</Words>
  <Application>Microsoft Office PowerPoint</Application>
  <PresentationFormat>Widescreen</PresentationFormat>
  <Paragraphs>86</Paragraphs>
  <Slides>9</Slides>
  <Notes>9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9</vt:i4>
      </vt:variant>
    </vt:vector>
  </HeadingPairs>
  <TitlesOfParts>
    <vt:vector size="18" baseType="lpstr">
      <vt:lpstr>Arial</vt:lpstr>
      <vt:lpstr>Calibri</vt:lpstr>
      <vt:lpstr>Calibri Light</vt:lpstr>
      <vt:lpstr>Courier New</vt:lpstr>
      <vt:lpstr>Roboto</vt:lpstr>
      <vt:lpstr>Times New Roman</vt:lpstr>
      <vt:lpstr>Wingdings</vt:lpstr>
      <vt:lpstr>Retrospect</vt:lpstr>
      <vt:lpstr>Office Theme</vt:lpstr>
      <vt:lpstr>Office of Tribal  Self-Governance Update </vt:lpstr>
      <vt:lpstr>PowerPoint Presentation</vt:lpstr>
      <vt:lpstr>PowerPoint Presentation</vt:lpstr>
      <vt:lpstr>PowerPoint Presentation</vt:lpstr>
      <vt:lpstr>PowerPoint Presentation</vt:lpstr>
      <vt:lpstr>OTSG Activities: Accomplishments</vt:lpstr>
      <vt:lpstr>OTSG Activities: Current and Upcoming</vt:lpstr>
      <vt:lpstr>Vision for Next Generation of Self-Governance</vt:lpstr>
      <vt:lpstr>PowerPoint Presentation</vt:lpstr>
    </vt:vector>
  </TitlesOfParts>
  <Company>Indian Health Service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June General Staff Presentation</dc:title>
  <dc:creator>IHS Public Affairs</dc:creator>
  <cp:lastModifiedBy>Cooper, Jennifer (IHS/HQ)</cp:lastModifiedBy>
  <cp:revision>331</cp:revision>
  <cp:lastPrinted>2017-03-13T16:22:43Z</cp:lastPrinted>
  <dcterms:created xsi:type="dcterms:W3CDTF">2016-05-10T21:19:03Z</dcterms:created>
  <dcterms:modified xsi:type="dcterms:W3CDTF">2018-04-23T13:16:11Z</dcterms:modified>
</cp:coreProperties>
</file>