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5"/>
  </p:notesMasterIdLst>
  <p:sldIdLst>
    <p:sldId id="256" r:id="rId2"/>
    <p:sldId id="332" r:id="rId3"/>
    <p:sldId id="338" r:id="rId4"/>
    <p:sldId id="337" r:id="rId5"/>
    <p:sldId id="335" r:id="rId6"/>
    <p:sldId id="330" r:id="rId7"/>
    <p:sldId id="303" r:id="rId8"/>
    <p:sldId id="305" r:id="rId9"/>
    <p:sldId id="307" r:id="rId10"/>
    <p:sldId id="309" r:id="rId11"/>
    <p:sldId id="311" r:id="rId12"/>
    <p:sldId id="324" r:id="rId13"/>
    <p:sldId id="33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51D"/>
    <a:srgbClr val="906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64806" autoAdjust="0"/>
  </p:normalViewPr>
  <p:slideViewPr>
    <p:cSldViewPr>
      <p:cViewPr>
        <p:scale>
          <a:sx n="70" d="100"/>
          <a:sy n="7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B0987-466C-47D2-AD24-2A1CBC735FA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AD2BE9-3432-48C1-8613-A197303ACCA4}">
      <dgm:prSet phldrT="[Text]" custT="1"/>
      <dgm:spPr/>
      <dgm:t>
        <a:bodyPr/>
        <a:lstStyle/>
        <a:p>
          <a:r>
            <a:rPr lang="en-US" sz="1800" b="1" i="0" dirty="0" smtClean="0"/>
            <a:t>STRATEGIC GOAL 1:  </a:t>
          </a:r>
        </a:p>
        <a:p>
          <a:r>
            <a:rPr lang="en-US" sz="1800" b="1" i="0" dirty="0" smtClean="0"/>
            <a:t>REFORM, STRENGTHEN, AND MODERNIZE THE NATION’S HEALTHCARE SYSTEM</a:t>
          </a:r>
          <a:endParaRPr lang="en-US" sz="1800" b="1" dirty="0"/>
        </a:p>
      </dgm:t>
    </dgm:pt>
    <dgm:pt modelId="{64BDE255-86CB-422C-B239-578DC013DCDB}" type="parTrans" cxnId="{E5081819-C615-4EAA-8651-C951D9FE633A}">
      <dgm:prSet/>
      <dgm:spPr/>
      <dgm:t>
        <a:bodyPr/>
        <a:lstStyle/>
        <a:p>
          <a:endParaRPr lang="en-US"/>
        </a:p>
      </dgm:t>
    </dgm:pt>
    <dgm:pt modelId="{412D0F07-C6D9-48F6-95B9-5119C3B632F0}" type="sibTrans" cxnId="{E5081819-C615-4EAA-8651-C951D9FE633A}">
      <dgm:prSet/>
      <dgm:spPr/>
      <dgm:t>
        <a:bodyPr/>
        <a:lstStyle/>
        <a:p>
          <a:endParaRPr lang="en-US"/>
        </a:p>
      </dgm:t>
    </dgm:pt>
    <dgm:pt modelId="{FF3E42E2-AE5E-451F-9E6F-481FAB82A631}">
      <dgm:prSet phldrT="[Text]" custT="1"/>
      <dgm:spPr/>
      <dgm:t>
        <a:bodyPr/>
        <a:lstStyle/>
        <a:p>
          <a:r>
            <a:rPr lang="en-US" sz="1800" b="1" i="0" dirty="0" smtClean="0"/>
            <a:t>Strategic Objective 1.1:  Promote affordable healthcare, while balancing spending on premiums, deductibles, and out-of-pocket costs</a:t>
          </a:r>
          <a:endParaRPr lang="en-US" sz="1800" b="1" dirty="0"/>
        </a:p>
      </dgm:t>
    </dgm:pt>
    <dgm:pt modelId="{686BA999-B963-4A1E-8A4E-F53AE770CA50}" type="parTrans" cxnId="{CC43EF0F-DDF7-4FD7-8063-50A1E681EED9}">
      <dgm:prSet/>
      <dgm:spPr/>
      <dgm:t>
        <a:bodyPr/>
        <a:lstStyle/>
        <a:p>
          <a:endParaRPr lang="en-US"/>
        </a:p>
      </dgm:t>
    </dgm:pt>
    <dgm:pt modelId="{AA9A4772-78AD-45FD-8EC6-5FB72879CE17}" type="sibTrans" cxnId="{CC43EF0F-DDF7-4FD7-8063-50A1E681EED9}">
      <dgm:prSet/>
      <dgm:spPr/>
      <dgm:t>
        <a:bodyPr/>
        <a:lstStyle/>
        <a:p>
          <a:endParaRPr lang="en-US"/>
        </a:p>
      </dgm:t>
    </dgm:pt>
    <dgm:pt modelId="{8A91CFA1-9034-418C-A656-A40F3CB93DFC}">
      <dgm:prSet phldrT="[Text]" custT="1"/>
      <dgm:spPr/>
      <dgm:t>
        <a:bodyPr/>
        <a:lstStyle/>
        <a:p>
          <a:r>
            <a:rPr lang="en-US" sz="1500" dirty="0" smtClean="0"/>
            <a:t>Promote higher-value, lower-cost healthcare options</a:t>
          </a:r>
          <a:endParaRPr lang="en-US" sz="1500" dirty="0"/>
        </a:p>
      </dgm:t>
    </dgm:pt>
    <dgm:pt modelId="{F7B8A839-4B90-4948-96A8-7E02C3366C58}" type="parTrans" cxnId="{5E7116BC-6E48-46F7-BEC3-3232CF45215B}">
      <dgm:prSet/>
      <dgm:spPr/>
      <dgm:t>
        <a:bodyPr/>
        <a:lstStyle/>
        <a:p>
          <a:endParaRPr lang="en-US"/>
        </a:p>
      </dgm:t>
    </dgm:pt>
    <dgm:pt modelId="{F8D49439-EE45-4C18-A5A3-2E838100E0C7}" type="sibTrans" cxnId="{5E7116BC-6E48-46F7-BEC3-3232CF45215B}">
      <dgm:prSet/>
      <dgm:spPr/>
      <dgm:t>
        <a:bodyPr/>
        <a:lstStyle/>
        <a:p>
          <a:endParaRPr lang="en-US"/>
        </a:p>
      </dgm:t>
    </dgm:pt>
    <dgm:pt modelId="{547E44CE-09E5-4E23-9482-3FCABDFECC2C}">
      <dgm:prSet phldrT="[Text]" custT="1"/>
      <dgm:spPr/>
      <dgm:t>
        <a:bodyPr/>
        <a:lstStyle/>
        <a:p>
          <a:r>
            <a:rPr lang="en-US" sz="1500" b="0" i="0" dirty="0" smtClean="0"/>
            <a:t>Promote greater affordability of prescription drugs</a:t>
          </a:r>
          <a:endParaRPr lang="en-US" sz="1500" dirty="0"/>
        </a:p>
      </dgm:t>
    </dgm:pt>
    <dgm:pt modelId="{9D4DC895-6992-4511-BF93-24D37BC60A75}" type="parTrans" cxnId="{3A4AD089-DC3D-4FA1-90CF-2401BDBBBAB1}">
      <dgm:prSet/>
      <dgm:spPr/>
      <dgm:t>
        <a:bodyPr/>
        <a:lstStyle/>
        <a:p>
          <a:endParaRPr lang="en-US"/>
        </a:p>
      </dgm:t>
    </dgm:pt>
    <dgm:pt modelId="{C44F4AC5-6728-4635-98DD-20005159C81E}" type="sibTrans" cxnId="{3A4AD089-DC3D-4FA1-90CF-2401BDBBBAB1}">
      <dgm:prSet/>
      <dgm:spPr/>
      <dgm:t>
        <a:bodyPr/>
        <a:lstStyle/>
        <a:p>
          <a:endParaRPr lang="en-US"/>
        </a:p>
      </dgm:t>
    </dgm:pt>
    <dgm:pt modelId="{9E038911-AE89-4215-9226-D3A68F09527D}">
      <dgm:prSet phldrT="[Text]" custT="1"/>
      <dgm:spPr/>
      <dgm:t>
        <a:bodyPr/>
        <a:lstStyle/>
        <a:p>
          <a:r>
            <a:rPr lang="en-US" sz="1500" b="0" i="0" dirty="0" smtClean="0"/>
            <a:t>Collect, analyze, and apply data to improve access to affordable healthcare</a:t>
          </a:r>
          <a:endParaRPr lang="en-US" sz="1500" dirty="0"/>
        </a:p>
      </dgm:t>
    </dgm:pt>
    <dgm:pt modelId="{A18E3528-76E6-45E2-BBF7-19AE3925AAA2}" type="parTrans" cxnId="{7CA050C6-A372-4E46-AD76-34419D277980}">
      <dgm:prSet/>
      <dgm:spPr/>
      <dgm:t>
        <a:bodyPr/>
        <a:lstStyle/>
        <a:p>
          <a:endParaRPr lang="en-US"/>
        </a:p>
      </dgm:t>
    </dgm:pt>
    <dgm:pt modelId="{472D74E8-59A2-49F5-AB9D-280E36B96C17}" type="sibTrans" cxnId="{7CA050C6-A372-4E46-AD76-34419D277980}">
      <dgm:prSet/>
      <dgm:spPr/>
      <dgm:t>
        <a:bodyPr/>
        <a:lstStyle/>
        <a:p>
          <a:endParaRPr lang="en-US"/>
        </a:p>
      </dgm:t>
    </dgm:pt>
    <dgm:pt modelId="{17AD8BD9-04E7-424D-9D45-4AAFF5D64ABE}">
      <dgm:prSet phldrT="[Text]" custT="1"/>
      <dgm:spPr/>
      <dgm:t>
        <a:bodyPr/>
        <a:lstStyle/>
        <a:p>
          <a:r>
            <a:rPr lang="en-US" sz="1500" b="0" i="0" dirty="0" smtClean="0"/>
            <a:t>Promote preventive care to reduce future medical costs</a:t>
          </a:r>
          <a:endParaRPr lang="en-US" sz="1500" dirty="0"/>
        </a:p>
      </dgm:t>
    </dgm:pt>
    <dgm:pt modelId="{7E5235E4-5A84-43C9-9243-0F0BA5F60B63}" type="parTrans" cxnId="{994D9D70-989A-4FED-B7B9-369ACECCF48A}">
      <dgm:prSet/>
      <dgm:spPr/>
      <dgm:t>
        <a:bodyPr/>
        <a:lstStyle/>
        <a:p>
          <a:endParaRPr lang="en-US"/>
        </a:p>
      </dgm:t>
    </dgm:pt>
    <dgm:pt modelId="{E215D93E-91B1-4C5A-8552-A70F31F4021F}" type="sibTrans" cxnId="{994D9D70-989A-4FED-B7B9-369ACECCF48A}">
      <dgm:prSet/>
      <dgm:spPr/>
      <dgm:t>
        <a:bodyPr/>
        <a:lstStyle/>
        <a:p>
          <a:endParaRPr lang="en-US"/>
        </a:p>
      </dgm:t>
    </dgm:pt>
    <dgm:pt modelId="{223C22D6-5021-4CFB-AC45-E3BD15F24B44}">
      <dgm:prSet phldrT="[Text]" custT="1"/>
      <dgm:spPr/>
      <dgm:t>
        <a:bodyPr/>
        <a:lstStyle/>
        <a:p>
          <a:r>
            <a:rPr lang="en-US" sz="1500" b="0" i="0" dirty="0" smtClean="0"/>
            <a:t>Strengthen informed consumer decision making and transparency about the cost and value of healthcare</a:t>
          </a:r>
          <a:endParaRPr lang="en-US" sz="1500" dirty="0"/>
        </a:p>
      </dgm:t>
    </dgm:pt>
    <dgm:pt modelId="{286D4C5D-CC29-4ECD-B90C-36617F603301}" type="parTrans" cxnId="{2F2A75F9-C8B3-49B2-8F3E-3B4B1EDAE172}">
      <dgm:prSet/>
      <dgm:spPr/>
      <dgm:t>
        <a:bodyPr/>
        <a:lstStyle/>
        <a:p>
          <a:endParaRPr lang="en-US"/>
        </a:p>
      </dgm:t>
    </dgm:pt>
    <dgm:pt modelId="{4EABADBE-2A5A-4612-804D-F8CBE9E7EA9F}" type="sibTrans" cxnId="{2F2A75F9-C8B3-49B2-8F3E-3B4B1EDAE172}">
      <dgm:prSet/>
      <dgm:spPr/>
      <dgm:t>
        <a:bodyPr/>
        <a:lstStyle/>
        <a:p>
          <a:endParaRPr lang="en-US"/>
        </a:p>
      </dgm:t>
    </dgm:pt>
    <dgm:pt modelId="{ED39A384-8964-408F-8FFF-1CB2F47C3E6B}">
      <dgm:prSet phldrT="[Text]" custT="1"/>
      <dgm:spPr/>
      <dgm:t>
        <a:bodyPr/>
        <a:lstStyle/>
        <a:p>
          <a:r>
            <a:rPr lang="en-US" sz="1500" b="0" i="0" dirty="0" smtClean="0"/>
            <a:t>Incentivize healthcare quality and value-based care </a:t>
          </a:r>
          <a:endParaRPr lang="en-US" sz="1500" dirty="0"/>
        </a:p>
      </dgm:t>
    </dgm:pt>
    <dgm:pt modelId="{E418FD64-DADD-4B3C-905A-6FDB9DFC7EFF}" type="parTrans" cxnId="{AB14302E-A15B-47A1-8E65-D53D1494E60E}">
      <dgm:prSet/>
      <dgm:spPr/>
      <dgm:t>
        <a:bodyPr/>
        <a:lstStyle/>
        <a:p>
          <a:endParaRPr lang="en-US"/>
        </a:p>
      </dgm:t>
    </dgm:pt>
    <dgm:pt modelId="{3631D7C4-DA86-404F-9D40-183FFA1BA75F}" type="sibTrans" cxnId="{AB14302E-A15B-47A1-8E65-D53D1494E60E}">
      <dgm:prSet/>
      <dgm:spPr/>
      <dgm:t>
        <a:bodyPr/>
        <a:lstStyle/>
        <a:p>
          <a:endParaRPr lang="en-US"/>
        </a:p>
      </dgm:t>
    </dgm:pt>
    <dgm:pt modelId="{F9C661F1-B902-4AD7-A1DD-FDE68B43FAB8}" type="pres">
      <dgm:prSet presAssocID="{397B0987-466C-47D2-AD24-2A1CBC735F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40765E5-A1C6-4A1E-8569-FDA2289A7A13}" type="pres">
      <dgm:prSet presAssocID="{8AAD2BE9-3432-48C1-8613-A197303ACCA4}" presName="hierRoot1" presStyleCnt="0"/>
      <dgm:spPr/>
    </dgm:pt>
    <dgm:pt modelId="{35838C68-448F-4282-9430-8ED79E94BFF0}" type="pres">
      <dgm:prSet presAssocID="{8AAD2BE9-3432-48C1-8613-A197303ACCA4}" presName="composite" presStyleCnt="0"/>
      <dgm:spPr/>
    </dgm:pt>
    <dgm:pt modelId="{4FFAD1B3-F07C-4C2B-B36A-5E1C90F004E4}" type="pres">
      <dgm:prSet presAssocID="{8AAD2BE9-3432-48C1-8613-A197303ACCA4}" presName="background" presStyleLbl="node0" presStyleIdx="0" presStyleCnt="1"/>
      <dgm:spPr/>
    </dgm:pt>
    <dgm:pt modelId="{FF3E6F30-1C1F-4D52-ABF7-04271558B320}" type="pres">
      <dgm:prSet presAssocID="{8AAD2BE9-3432-48C1-8613-A197303ACCA4}" presName="text" presStyleLbl="fgAcc0" presStyleIdx="0" presStyleCnt="1" custScaleX="6745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9372B5-5E4C-449E-BB7D-62060A6498F2}" type="pres">
      <dgm:prSet presAssocID="{8AAD2BE9-3432-48C1-8613-A197303ACCA4}" presName="hierChild2" presStyleCnt="0"/>
      <dgm:spPr/>
    </dgm:pt>
    <dgm:pt modelId="{ED57C2B4-26A4-4191-9914-83A03F466198}" type="pres">
      <dgm:prSet presAssocID="{686BA999-B963-4A1E-8A4E-F53AE770CA5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04EB132-87AF-4D98-83D1-955808EFCCCB}" type="pres">
      <dgm:prSet presAssocID="{FF3E42E2-AE5E-451F-9E6F-481FAB82A631}" presName="hierRoot2" presStyleCnt="0"/>
      <dgm:spPr/>
    </dgm:pt>
    <dgm:pt modelId="{343495F8-02A2-4104-968C-C545B73BAD43}" type="pres">
      <dgm:prSet presAssocID="{FF3E42E2-AE5E-451F-9E6F-481FAB82A631}" presName="composite2" presStyleCnt="0"/>
      <dgm:spPr/>
    </dgm:pt>
    <dgm:pt modelId="{BAEB9898-DF45-4BA3-A341-B03302863AE2}" type="pres">
      <dgm:prSet presAssocID="{FF3E42E2-AE5E-451F-9E6F-481FAB82A631}" presName="background2" presStyleLbl="node2" presStyleIdx="0" presStyleCnt="1"/>
      <dgm:spPr/>
    </dgm:pt>
    <dgm:pt modelId="{5E6656CD-354A-4929-824A-FBDB058548FA}" type="pres">
      <dgm:prSet presAssocID="{FF3E42E2-AE5E-451F-9E6F-481FAB82A631}" presName="text2" presStyleLbl="fgAcc2" presStyleIdx="0" presStyleCnt="1" custScaleX="6745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C26141-F203-4DF9-801C-0B2BF4B6AB22}" type="pres">
      <dgm:prSet presAssocID="{FF3E42E2-AE5E-451F-9E6F-481FAB82A631}" presName="hierChild3" presStyleCnt="0"/>
      <dgm:spPr/>
    </dgm:pt>
    <dgm:pt modelId="{561E0183-888B-472E-B902-08FD9E302600}" type="pres">
      <dgm:prSet presAssocID="{F7B8A839-4B90-4948-96A8-7E02C3366C58}" presName="Name17" presStyleLbl="parChTrans1D3" presStyleIdx="0" presStyleCnt="6"/>
      <dgm:spPr/>
      <dgm:t>
        <a:bodyPr/>
        <a:lstStyle/>
        <a:p>
          <a:endParaRPr lang="en-US"/>
        </a:p>
      </dgm:t>
    </dgm:pt>
    <dgm:pt modelId="{D18D6031-D2BC-4298-8065-C5FD615A72B2}" type="pres">
      <dgm:prSet presAssocID="{8A91CFA1-9034-418C-A656-A40F3CB93DFC}" presName="hierRoot3" presStyleCnt="0"/>
      <dgm:spPr/>
    </dgm:pt>
    <dgm:pt modelId="{6F24B06E-E95D-4D75-A96B-3B08A3ACF445}" type="pres">
      <dgm:prSet presAssocID="{8A91CFA1-9034-418C-A656-A40F3CB93DFC}" presName="composite3" presStyleCnt="0"/>
      <dgm:spPr/>
    </dgm:pt>
    <dgm:pt modelId="{15CF06C4-45C6-4779-8178-2263BFB772DC}" type="pres">
      <dgm:prSet presAssocID="{8A91CFA1-9034-418C-A656-A40F3CB93DFC}" presName="background3" presStyleLbl="node3" presStyleIdx="0" presStyleCnt="6"/>
      <dgm:spPr/>
    </dgm:pt>
    <dgm:pt modelId="{054B5819-0261-4CB5-90A2-06D240D2CE45}" type="pres">
      <dgm:prSet presAssocID="{8A91CFA1-9034-418C-A656-A40F3CB93DFC}" presName="text3" presStyleLbl="fgAcc3" presStyleIdx="0" presStyleCnt="6" custScaleY="3377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288F7E-6D5F-496F-98A0-4E68451AE60E}" type="pres">
      <dgm:prSet presAssocID="{8A91CFA1-9034-418C-A656-A40F3CB93DFC}" presName="hierChild4" presStyleCnt="0"/>
      <dgm:spPr/>
    </dgm:pt>
    <dgm:pt modelId="{1D5318A2-E66C-4278-B8C2-80E9D37DDDE6}" type="pres">
      <dgm:prSet presAssocID="{9D4DC895-6992-4511-BF93-24D37BC60A75}" presName="Name17" presStyleLbl="parChTrans1D3" presStyleIdx="1" presStyleCnt="6"/>
      <dgm:spPr/>
      <dgm:t>
        <a:bodyPr/>
        <a:lstStyle/>
        <a:p>
          <a:endParaRPr lang="en-US"/>
        </a:p>
      </dgm:t>
    </dgm:pt>
    <dgm:pt modelId="{87E23EBA-3A30-4A6F-9F75-F3F143CB9EBC}" type="pres">
      <dgm:prSet presAssocID="{547E44CE-09E5-4E23-9482-3FCABDFECC2C}" presName="hierRoot3" presStyleCnt="0"/>
      <dgm:spPr/>
    </dgm:pt>
    <dgm:pt modelId="{D77D964E-FE9C-4729-BFA7-6063DC996477}" type="pres">
      <dgm:prSet presAssocID="{547E44CE-09E5-4E23-9482-3FCABDFECC2C}" presName="composite3" presStyleCnt="0"/>
      <dgm:spPr/>
    </dgm:pt>
    <dgm:pt modelId="{D4B13436-6F88-4C7C-BBCE-D3FB92F48866}" type="pres">
      <dgm:prSet presAssocID="{547E44CE-09E5-4E23-9482-3FCABDFECC2C}" presName="background3" presStyleLbl="node3" presStyleIdx="1" presStyleCnt="6"/>
      <dgm:spPr/>
    </dgm:pt>
    <dgm:pt modelId="{F27C63A0-280A-400A-8336-01AC3FD376AE}" type="pres">
      <dgm:prSet presAssocID="{547E44CE-09E5-4E23-9482-3FCABDFECC2C}" presName="text3" presStyleLbl="fgAcc3" presStyleIdx="1" presStyleCnt="6" custScaleY="3377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AD7D1-A64E-450E-9050-B0E2EAB0E934}" type="pres">
      <dgm:prSet presAssocID="{547E44CE-09E5-4E23-9482-3FCABDFECC2C}" presName="hierChild4" presStyleCnt="0"/>
      <dgm:spPr/>
    </dgm:pt>
    <dgm:pt modelId="{2F88D4FD-E706-4A75-BDA5-B6ABB01FF518}" type="pres">
      <dgm:prSet presAssocID="{A18E3528-76E6-45E2-BBF7-19AE3925AAA2}" presName="Name17" presStyleLbl="parChTrans1D3" presStyleIdx="2" presStyleCnt="6"/>
      <dgm:spPr/>
      <dgm:t>
        <a:bodyPr/>
        <a:lstStyle/>
        <a:p>
          <a:endParaRPr lang="en-US"/>
        </a:p>
      </dgm:t>
    </dgm:pt>
    <dgm:pt modelId="{E8596868-9038-46CC-9A47-661474BA0755}" type="pres">
      <dgm:prSet presAssocID="{9E038911-AE89-4215-9226-D3A68F09527D}" presName="hierRoot3" presStyleCnt="0"/>
      <dgm:spPr/>
    </dgm:pt>
    <dgm:pt modelId="{07467362-49FF-4B5A-BECA-D08F5D6055F0}" type="pres">
      <dgm:prSet presAssocID="{9E038911-AE89-4215-9226-D3A68F09527D}" presName="composite3" presStyleCnt="0"/>
      <dgm:spPr/>
    </dgm:pt>
    <dgm:pt modelId="{4E617D7A-3BB4-48F7-B109-E4283468585D}" type="pres">
      <dgm:prSet presAssocID="{9E038911-AE89-4215-9226-D3A68F09527D}" presName="background3" presStyleLbl="node3" presStyleIdx="2" presStyleCnt="6"/>
      <dgm:spPr/>
    </dgm:pt>
    <dgm:pt modelId="{F85404AD-A0CB-40E2-BF81-F75CB2D3F813}" type="pres">
      <dgm:prSet presAssocID="{9E038911-AE89-4215-9226-D3A68F09527D}" presName="text3" presStyleLbl="fgAcc3" presStyleIdx="2" presStyleCnt="6" custScaleY="3377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219AE-1B53-4738-A0E1-0DA20A59718F}" type="pres">
      <dgm:prSet presAssocID="{9E038911-AE89-4215-9226-D3A68F09527D}" presName="hierChild4" presStyleCnt="0"/>
      <dgm:spPr/>
    </dgm:pt>
    <dgm:pt modelId="{AF4FA05A-DE9B-467A-BA74-DBEACFEECD33}" type="pres">
      <dgm:prSet presAssocID="{7E5235E4-5A84-43C9-9243-0F0BA5F60B63}" presName="Name17" presStyleLbl="parChTrans1D3" presStyleIdx="3" presStyleCnt="6"/>
      <dgm:spPr/>
      <dgm:t>
        <a:bodyPr/>
        <a:lstStyle/>
        <a:p>
          <a:endParaRPr lang="en-US"/>
        </a:p>
      </dgm:t>
    </dgm:pt>
    <dgm:pt modelId="{EC122461-1120-4DEA-AD8F-65D7ED5F62F4}" type="pres">
      <dgm:prSet presAssocID="{17AD8BD9-04E7-424D-9D45-4AAFF5D64ABE}" presName="hierRoot3" presStyleCnt="0"/>
      <dgm:spPr/>
    </dgm:pt>
    <dgm:pt modelId="{14CBDEE8-C9FD-40D7-AC0F-68489EF1BD84}" type="pres">
      <dgm:prSet presAssocID="{17AD8BD9-04E7-424D-9D45-4AAFF5D64ABE}" presName="composite3" presStyleCnt="0"/>
      <dgm:spPr/>
    </dgm:pt>
    <dgm:pt modelId="{D8A17FAB-7EA6-4952-9088-42C1D825A53E}" type="pres">
      <dgm:prSet presAssocID="{17AD8BD9-04E7-424D-9D45-4AAFF5D64ABE}" presName="background3" presStyleLbl="node3" presStyleIdx="3" presStyleCnt="6"/>
      <dgm:spPr/>
    </dgm:pt>
    <dgm:pt modelId="{7DBB107F-A149-4C49-AD99-A715DCE12168}" type="pres">
      <dgm:prSet presAssocID="{17AD8BD9-04E7-424D-9D45-4AAFF5D64ABE}" presName="text3" presStyleLbl="fgAcc3" presStyleIdx="3" presStyleCnt="6" custScaleY="3377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1CD936-D218-4D3D-AE47-3C4D3EB7CFC0}" type="pres">
      <dgm:prSet presAssocID="{17AD8BD9-04E7-424D-9D45-4AAFF5D64ABE}" presName="hierChild4" presStyleCnt="0"/>
      <dgm:spPr/>
    </dgm:pt>
    <dgm:pt modelId="{AFCA21E1-EBC3-466C-B485-80FFD7B3604A}" type="pres">
      <dgm:prSet presAssocID="{286D4C5D-CC29-4ECD-B90C-36617F603301}" presName="Name17" presStyleLbl="parChTrans1D3" presStyleIdx="4" presStyleCnt="6"/>
      <dgm:spPr/>
      <dgm:t>
        <a:bodyPr/>
        <a:lstStyle/>
        <a:p>
          <a:endParaRPr lang="en-US"/>
        </a:p>
      </dgm:t>
    </dgm:pt>
    <dgm:pt modelId="{B2CA462B-62AC-4A48-AEA4-3094E36B7C06}" type="pres">
      <dgm:prSet presAssocID="{223C22D6-5021-4CFB-AC45-E3BD15F24B44}" presName="hierRoot3" presStyleCnt="0"/>
      <dgm:spPr/>
    </dgm:pt>
    <dgm:pt modelId="{00FC6E62-87DD-4476-B460-BE80B2646979}" type="pres">
      <dgm:prSet presAssocID="{223C22D6-5021-4CFB-AC45-E3BD15F24B44}" presName="composite3" presStyleCnt="0"/>
      <dgm:spPr/>
    </dgm:pt>
    <dgm:pt modelId="{DA11F997-7324-4227-B9EA-B4672A89D472}" type="pres">
      <dgm:prSet presAssocID="{223C22D6-5021-4CFB-AC45-E3BD15F24B44}" presName="background3" presStyleLbl="node3" presStyleIdx="4" presStyleCnt="6"/>
      <dgm:spPr/>
    </dgm:pt>
    <dgm:pt modelId="{68DA312B-4182-489B-91A3-6F1C65AD54E6}" type="pres">
      <dgm:prSet presAssocID="{223C22D6-5021-4CFB-AC45-E3BD15F24B44}" presName="text3" presStyleLbl="fgAcc3" presStyleIdx="4" presStyleCnt="6" custScaleY="3377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22633C-FD58-4E52-922F-C846541830BE}" type="pres">
      <dgm:prSet presAssocID="{223C22D6-5021-4CFB-AC45-E3BD15F24B44}" presName="hierChild4" presStyleCnt="0"/>
      <dgm:spPr/>
    </dgm:pt>
    <dgm:pt modelId="{C24AE560-73AC-45D6-A68D-C2D052B64497}" type="pres">
      <dgm:prSet presAssocID="{E418FD64-DADD-4B3C-905A-6FDB9DFC7EFF}" presName="Name17" presStyleLbl="parChTrans1D3" presStyleIdx="5" presStyleCnt="6"/>
      <dgm:spPr/>
      <dgm:t>
        <a:bodyPr/>
        <a:lstStyle/>
        <a:p>
          <a:endParaRPr lang="en-US"/>
        </a:p>
      </dgm:t>
    </dgm:pt>
    <dgm:pt modelId="{267BF5AB-9532-4CCC-86A1-665FEA73788D}" type="pres">
      <dgm:prSet presAssocID="{ED39A384-8964-408F-8FFF-1CB2F47C3E6B}" presName="hierRoot3" presStyleCnt="0"/>
      <dgm:spPr/>
    </dgm:pt>
    <dgm:pt modelId="{28B2456C-D150-408C-8E98-D785D8980EF7}" type="pres">
      <dgm:prSet presAssocID="{ED39A384-8964-408F-8FFF-1CB2F47C3E6B}" presName="composite3" presStyleCnt="0"/>
      <dgm:spPr/>
    </dgm:pt>
    <dgm:pt modelId="{929E99A6-9C4A-463F-9E22-7A9DE63323E6}" type="pres">
      <dgm:prSet presAssocID="{ED39A384-8964-408F-8FFF-1CB2F47C3E6B}" presName="background3" presStyleLbl="node3" presStyleIdx="5" presStyleCnt="6"/>
      <dgm:spPr/>
    </dgm:pt>
    <dgm:pt modelId="{DBE38494-7195-4D4C-8ED2-DE6202ACFBF6}" type="pres">
      <dgm:prSet presAssocID="{ED39A384-8964-408F-8FFF-1CB2F47C3E6B}" presName="text3" presStyleLbl="fgAcc3" presStyleIdx="5" presStyleCnt="6" custScaleY="3377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2CF297-5843-466E-90B4-306F94AD8215}" type="pres">
      <dgm:prSet presAssocID="{ED39A384-8964-408F-8FFF-1CB2F47C3E6B}" presName="hierChild4" presStyleCnt="0"/>
      <dgm:spPr/>
    </dgm:pt>
  </dgm:ptLst>
  <dgm:cxnLst>
    <dgm:cxn modelId="{289602FB-FFE3-41C0-8E90-53A93BBDB019}" type="presOf" srcId="{223C22D6-5021-4CFB-AC45-E3BD15F24B44}" destId="{68DA312B-4182-489B-91A3-6F1C65AD54E6}" srcOrd="0" destOrd="0" presId="urn:microsoft.com/office/officeart/2005/8/layout/hierarchy1"/>
    <dgm:cxn modelId="{0F21C7EE-70ED-4CCB-8D1D-E6CC0B64E94A}" type="presOf" srcId="{8AAD2BE9-3432-48C1-8613-A197303ACCA4}" destId="{FF3E6F30-1C1F-4D52-ABF7-04271558B320}" srcOrd="0" destOrd="0" presId="urn:microsoft.com/office/officeart/2005/8/layout/hierarchy1"/>
    <dgm:cxn modelId="{E5081819-C615-4EAA-8651-C951D9FE633A}" srcId="{397B0987-466C-47D2-AD24-2A1CBC735FA1}" destId="{8AAD2BE9-3432-48C1-8613-A197303ACCA4}" srcOrd="0" destOrd="0" parTransId="{64BDE255-86CB-422C-B239-578DC013DCDB}" sibTransId="{412D0F07-C6D9-48F6-95B9-5119C3B632F0}"/>
    <dgm:cxn modelId="{AB14302E-A15B-47A1-8E65-D53D1494E60E}" srcId="{FF3E42E2-AE5E-451F-9E6F-481FAB82A631}" destId="{ED39A384-8964-408F-8FFF-1CB2F47C3E6B}" srcOrd="5" destOrd="0" parTransId="{E418FD64-DADD-4B3C-905A-6FDB9DFC7EFF}" sibTransId="{3631D7C4-DA86-404F-9D40-183FFA1BA75F}"/>
    <dgm:cxn modelId="{CFEFF858-D870-471A-8DE3-4A6FD9E34202}" type="presOf" srcId="{9E038911-AE89-4215-9226-D3A68F09527D}" destId="{F85404AD-A0CB-40E2-BF81-F75CB2D3F813}" srcOrd="0" destOrd="0" presId="urn:microsoft.com/office/officeart/2005/8/layout/hierarchy1"/>
    <dgm:cxn modelId="{BB9F9D52-F2A7-47B1-AA27-D80187DCBB27}" type="presOf" srcId="{F7B8A839-4B90-4948-96A8-7E02C3366C58}" destId="{561E0183-888B-472E-B902-08FD9E302600}" srcOrd="0" destOrd="0" presId="urn:microsoft.com/office/officeart/2005/8/layout/hierarchy1"/>
    <dgm:cxn modelId="{F2989807-2EF6-487F-ACC8-5F824ECEB3BB}" type="presOf" srcId="{17AD8BD9-04E7-424D-9D45-4AAFF5D64ABE}" destId="{7DBB107F-A149-4C49-AD99-A715DCE12168}" srcOrd="0" destOrd="0" presId="urn:microsoft.com/office/officeart/2005/8/layout/hierarchy1"/>
    <dgm:cxn modelId="{5E7116BC-6E48-46F7-BEC3-3232CF45215B}" srcId="{FF3E42E2-AE5E-451F-9E6F-481FAB82A631}" destId="{8A91CFA1-9034-418C-A656-A40F3CB93DFC}" srcOrd="0" destOrd="0" parTransId="{F7B8A839-4B90-4948-96A8-7E02C3366C58}" sibTransId="{F8D49439-EE45-4C18-A5A3-2E838100E0C7}"/>
    <dgm:cxn modelId="{AB81663E-28FF-42E5-9794-6979E6144256}" type="presOf" srcId="{7E5235E4-5A84-43C9-9243-0F0BA5F60B63}" destId="{AF4FA05A-DE9B-467A-BA74-DBEACFEECD33}" srcOrd="0" destOrd="0" presId="urn:microsoft.com/office/officeart/2005/8/layout/hierarchy1"/>
    <dgm:cxn modelId="{304DCA7C-324D-4EF6-B633-F84FEEE9A459}" type="presOf" srcId="{8A91CFA1-9034-418C-A656-A40F3CB93DFC}" destId="{054B5819-0261-4CB5-90A2-06D240D2CE45}" srcOrd="0" destOrd="0" presId="urn:microsoft.com/office/officeart/2005/8/layout/hierarchy1"/>
    <dgm:cxn modelId="{8AE62960-EAB5-404D-8088-DA1BC906B0B2}" type="presOf" srcId="{9D4DC895-6992-4511-BF93-24D37BC60A75}" destId="{1D5318A2-E66C-4278-B8C2-80E9D37DDDE6}" srcOrd="0" destOrd="0" presId="urn:microsoft.com/office/officeart/2005/8/layout/hierarchy1"/>
    <dgm:cxn modelId="{3A4AD089-DC3D-4FA1-90CF-2401BDBBBAB1}" srcId="{FF3E42E2-AE5E-451F-9E6F-481FAB82A631}" destId="{547E44CE-09E5-4E23-9482-3FCABDFECC2C}" srcOrd="1" destOrd="0" parTransId="{9D4DC895-6992-4511-BF93-24D37BC60A75}" sibTransId="{C44F4AC5-6728-4635-98DD-20005159C81E}"/>
    <dgm:cxn modelId="{CC43EF0F-DDF7-4FD7-8063-50A1E681EED9}" srcId="{8AAD2BE9-3432-48C1-8613-A197303ACCA4}" destId="{FF3E42E2-AE5E-451F-9E6F-481FAB82A631}" srcOrd="0" destOrd="0" parTransId="{686BA999-B963-4A1E-8A4E-F53AE770CA50}" sibTransId="{AA9A4772-78AD-45FD-8EC6-5FB72879CE17}"/>
    <dgm:cxn modelId="{41BC7863-9F6E-4A43-A88B-72A60BB84586}" type="presOf" srcId="{686BA999-B963-4A1E-8A4E-F53AE770CA50}" destId="{ED57C2B4-26A4-4191-9914-83A03F466198}" srcOrd="0" destOrd="0" presId="urn:microsoft.com/office/officeart/2005/8/layout/hierarchy1"/>
    <dgm:cxn modelId="{2E2C8542-D21A-4B2C-8B15-9412B78263AD}" type="presOf" srcId="{547E44CE-09E5-4E23-9482-3FCABDFECC2C}" destId="{F27C63A0-280A-400A-8336-01AC3FD376AE}" srcOrd="0" destOrd="0" presId="urn:microsoft.com/office/officeart/2005/8/layout/hierarchy1"/>
    <dgm:cxn modelId="{32BA03ED-E6D1-4EA0-9FF3-DDD1FFC2197A}" type="presOf" srcId="{ED39A384-8964-408F-8FFF-1CB2F47C3E6B}" destId="{DBE38494-7195-4D4C-8ED2-DE6202ACFBF6}" srcOrd="0" destOrd="0" presId="urn:microsoft.com/office/officeart/2005/8/layout/hierarchy1"/>
    <dgm:cxn modelId="{7D47C910-863A-4244-B328-48085BB1A74D}" type="presOf" srcId="{A18E3528-76E6-45E2-BBF7-19AE3925AAA2}" destId="{2F88D4FD-E706-4A75-BDA5-B6ABB01FF518}" srcOrd="0" destOrd="0" presId="urn:microsoft.com/office/officeart/2005/8/layout/hierarchy1"/>
    <dgm:cxn modelId="{45F00CC5-0F82-4787-949A-E2BA8077DB9C}" type="presOf" srcId="{286D4C5D-CC29-4ECD-B90C-36617F603301}" destId="{AFCA21E1-EBC3-466C-B485-80FFD7B3604A}" srcOrd="0" destOrd="0" presId="urn:microsoft.com/office/officeart/2005/8/layout/hierarchy1"/>
    <dgm:cxn modelId="{2F2A75F9-C8B3-49B2-8F3E-3B4B1EDAE172}" srcId="{FF3E42E2-AE5E-451F-9E6F-481FAB82A631}" destId="{223C22D6-5021-4CFB-AC45-E3BD15F24B44}" srcOrd="4" destOrd="0" parTransId="{286D4C5D-CC29-4ECD-B90C-36617F603301}" sibTransId="{4EABADBE-2A5A-4612-804D-F8CBE9E7EA9F}"/>
    <dgm:cxn modelId="{DF859405-A09B-41AE-B512-EEA005577531}" type="presOf" srcId="{397B0987-466C-47D2-AD24-2A1CBC735FA1}" destId="{F9C661F1-B902-4AD7-A1DD-FDE68B43FAB8}" srcOrd="0" destOrd="0" presId="urn:microsoft.com/office/officeart/2005/8/layout/hierarchy1"/>
    <dgm:cxn modelId="{7CA050C6-A372-4E46-AD76-34419D277980}" srcId="{FF3E42E2-AE5E-451F-9E6F-481FAB82A631}" destId="{9E038911-AE89-4215-9226-D3A68F09527D}" srcOrd="2" destOrd="0" parTransId="{A18E3528-76E6-45E2-BBF7-19AE3925AAA2}" sibTransId="{472D74E8-59A2-49F5-AB9D-280E36B96C17}"/>
    <dgm:cxn modelId="{612F7422-5D62-4B53-9AEF-B2C68549F8D0}" type="presOf" srcId="{E418FD64-DADD-4B3C-905A-6FDB9DFC7EFF}" destId="{C24AE560-73AC-45D6-A68D-C2D052B64497}" srcOrd="0" destOrd="0" presId="urn:microsoft.com/office/officeart/2005/8/layout/hierarchy1"/>
    <dgm:cxn modelId="{994D9D70-989A-4FED-B7B9-369ACECCF48A}" srcId="{FF3E42E2-AE5E-451F-9E6F-481FAB82A631}" destId="{17AD8BD9-04E7-424D-9D45-4AAFF5D64ABE}" srcOrd="3" destOrd="0" parTransId="{7E5235E4-5A84-43C9-9243-0F0BA5F60B63}" sibTransId="{E215D93E-91B1-4C5A-8552-A70F31F4021F}"/>
    <dgm:cxn modelId="{7EC007FF-1095-40B5-AA6C-3FDBF5DBC8FB}" type="presOf" srcId="{FF3E42E2-AE5E-451F-9E6F-481FAB82A631}" destId="{5E6656CD-354A-4929-824A-FBDB058548FA}" srcOrd="0" destOrd="0" presId="urn:microsoft.com/office/officeart/2005/8/layout/hierarchy1"/>
    <dgm:cxn modelId="{23C70E38-3B6A-4F8B-B4F4-641E5AD0AB18}" type="presParOf" srcId="{F9C661F1-B902-4AD7-A1DD-FDE68B43FAB8}" destId="{540765E5-A1C6-4A1E-8569-FDA2289A7A13}" srcOrd="0" destOrd="0" presId="urn:microsoft.com/office/officeart/2005/8/layout/hierarchy1"/>
    <dgm:cxn modelId="{97E9DFAC-A344-4EB3-A4D8-E7701E25902D}" type="presParOf" srcId="{540765E5-A1C6-4A1E-8569-FDA2289A7A13}" destId="{35838C68-448F-4282-9430-8ED79E94BFF0}" srcOrd="0" destOrd="0" presId="urn:microsoft.com/office/officeart/2005/8/layout/hierarchy1"/>
    <dgm:cxn modelId="{0200F457-C009-4AD1-BF6C-DB86E5216723}" type="presParOf" srcId="{35838C68-448F-4282-9430-8ED79E94BFF0}" destId="{4FFAD1B3-F07C-4C2B-B36A-5E1C90F004E4}" srcOrd="0" destOrd="0" presId="urn:microsoft.com/office/officeart/2005/8/layout/hierarchy1"/>
    <dgm:cxn modelId="{E57C0A3A-CB8F-402D-94BC-4F792CAD6F0A}" type="presParOf" srcId="{35838C68-448F-4282-9430-8ED79E94BFF0}" destId="{FF3E6F30-1C1F-4D52-ABF7-04271558B320}" srcOrd="1" destOrd="0" presId="urn:microsoft.com/office/officeart/2005/8/layout/hierarchy1"/>
    <dgm:cxn modelId="{FC221C03-8D5B-44E3-A90D-C47BA65BD570}" type="presParOf" srcId="{540765E5-A1C6-4A1E-8569-FDA2289A7A13}" destId="{F19372B5-5E4C-449E-BB7D-62060A6498F2}" srcOrd="1" destOrd="0" presId="urn:microsoft.com/office/officeart/2005/8/layout/hierarchy1"/>
    <dgm:cxn modelId="{F47B900D-10CF-4161-AF00-DCF0C7A08276}" type="presParOf" srcId="{F19372B5-5E4C-449E-BB7D-62060A6498F2}" destId="{ED57C2B4-26A4-4191-9914-83A03F466198}" srcOrd="0" destOrd="0" presId="urn:microsoft.com/office/officeart/2005/8/layout/hierarchy1"/>
    <dgm:cxn modelId="{27CE1A2C-2962-4B82-9392-CED23F3EDB0D}" type="presParOf" srcId="{F19372B5-5E4C-449E-BB7D-62060A6498F2}" destId="{D04EB132-87AF-4D98-83D1-955808EFCCCB}" srcOrd="1" destOrd="0" presId="urn:microsoft.com/office/officeart/2005/8/layout/hierarchy1"/>
    <dgm:cxn modelId="{4C160701-02AF-4FF1-9129-473E537338D5}" type="presParOf" srcId="{D04EB132-87AF-4D98-83D1-955808EFCCCB}" destId="{343495F8-02A2-4104-968C-C545B73BAD43}" srcOrd="0" destOrd="0" presId="urn:microsoft.com/office/officeart/2005/8/layout/hierarchy1"/>
    <dgm:cxn modelId="{1AF06922-71FF-4A4E-B210-D53D547FAC9D}" type="presParOf" srcId="{343495F8-02A2-4104-968C-C545B73BAD43}" destId="{BAEB9898-DF45-4BA3-A341-B03302863AE2}" srcOrd="0" destOrd="0" presId="urn:microsoft.com/office/officeart/2005/8/layout/hierarchy1"/>
    <dgm:cxn modelId="{8D55C103-DA86-4A7F-890D-7FBFFD199965}" type="presParOf" srcId="{343495F8-02A2-4104-968C-C545B73BAD43}" destId="{5E6656CD-354A-4929-824A-FBDB058548FA}" srcOrd="1" destOrd="0" presId="urn:microsoft.com/office/officeart/2005/8/layout/hierarchy1"/>
    <dgm:cxn modelId="{1151F490-B6C4-46F7-981F-AE68374A61B1}" type="presParOf" srcId="{D04EB132-87AF-4D98-83D1-955808EFCCCB}" destId="{E7C26141-F203-4DF9-801C-0B2BF4B6AB22}" srcOrd="1" destOrd="0" presId="urn:microsoft.com/office/officeart/2005/8/layout/hierarchy1"/>
    <dgm:cxn modelId="{26AA07F2-655E-40EC-B7A6-4FBAD4AEA497}" type="presParOf" srcId="{E7C26141-F203-4DF9-801C-0B2BF4B6AB22}" destId="{561E0183-888B-472E-B902-08FD9E302600}" srcOrd="0" destOrd="0" presId="urn:microsoft.com/office/officeart/2005/8/layout/hierarchy1"/>
    <dgm:cxn modelId="{EC567F9C-D65B-46B5-9645-11DED90FB20C}" type="presParOf" srcId="{E7C26141-F203-4DF9-801C-0B2BF4B6AB22}" destId="{D18D6031-D2BC-4298-8065-C5FD615A72B2}" srcOrd="1" destOrd="0" presId="urn:microsoft.com/office/officeart/2005/8/layout/hierarchy1"/>
    <dgm:cxn modelId="{F7131A49-0314-4332-BE8B-9689F6C6446F}" type="presParOf" srcId="{D18D6031-D2BC-4298-8065-C5FD615A72B2}" destId="{6F24B06E-E95D-4D75-A96B-3B08A3ACF445}" srcOrd="0" destOrd="0" presId="urn:microsoft.com/office/officeart/2005/8/layout/hierarchy1"/>
    <dgm:cxn modelId="{D39133F5-114F-4EC2-BE3C-A2E065945038}" type="presParOf" srcId="{6F24B06E-E95D-4D75-A96B-3B08A3ACF445}" destId="{15CF06C4-45C6-4779-8178-2263BFB772DC}" srcOrd="0" destOrd="0" presId="urn:microsoft.com/office/officeart/2005/8/layout/hierarchy1"/>
    <dgm:cxn modelId="{AECA2B75-3A8E-4B4A-BC37-18EB3D5B8838}" type="presParOf" srcId="{6F24B06E-E95D-4D75-A96B-3B08A3ACF445}" destId="{054B5819-0261-4CB5-90A2-06D240D2CE45}" srcOrd="1" destOrd="0" presId="urn:microsoft.com/office/officeart/2005/8/layout/hierarchy1"/>
    <dgm:cxn modelId="{3110F655-568A-4EFF-AF2E-3CC593DE79AC}" type="presParOf" srcId="{D18D6031-D2BC-4298-8065-C5FD615A72B2}" destId="{6D288F7E-6D5F-496F-98A0-4E68451AE60E}" srcOrd="1" destOrd="0" presId="urn:microsoft.com/office/officeart/2005/8/layout/hierarchy1"/>
    <dgm:cxn modelId="{2A8876CF-FF3D-4039-8CAA-A677BF239911}" type="presParOf" srcId="{E7C26141-F203-4DF9-801C-0B2BF4B6AB22}" destId="{1D5318A2-E66C-4278-B8C2-80E9D37DDDE6}" srcOrd="2" destOrd="0" presId="urn:microsoft.com/office/officeart/2005/8/layout/hierarchy1"/>
    <dgm:cxn modelId="{B54DBBE1-B0B8-470C-A46F-C86DA1C9D7DA}" type="presParOf" srcId="{E7C26141-F203-4DF9-801C-0B2BF4B6AB22}" destId="{87E23EBA-3A30-4A6F-9F75-F3F143CB9EBC}" srcOrd="3" destOrd="0" presId="urn:microsoft.com/office/officeart/2005/8/layout/hierarchy1"/>
    <dgm:cxn modelId="{F3417C8F-C376-40E4-8802-D6527FCCDADC}" type="presParOf" srcId="{87E23EBA-3A30-4A6F-9F75-F3F143CB9EBC}" destId="{D77D964E-FE9C-4729-BFA7-6063DC996477}" srcOrd="0" destOrd="0" presId="urn:microsoft.com/office/officeart/2005/8/layout/hierarchy1"/>
    <dgm:cxn modelId="{A37610D0-ECEB-4A1B-9D36-67C297750D56}" type="presParOf" srcId="{D77D964E-FE9C-4729-BFA7-6063DC996477}" destId="{D4B13436-6F88-4C7C-BBCE-D3FB92F48866}" srcOrd="0" destOrd="0" presId="urn:microsoft.com/office/officeart/2005/8/layout/hierarchy1"/>
    <dgm:cxn modelId="{BC999FBA-52BB-42AD-843D-EE6C9CF290DD}" type="presParOf" srcId="{D77D964E-FE9C-4729-BFA7-6063DC996477}" destId="{F27C63A0-280A-400A-8336-01AC3FD376AE}" srcOrd="1" destOrd="0" presId="urn:microsoft.com/office/officeart/2005/8/layout/hierarchy1"/>
    <dgm:cxn modelId="{760D93B8-7E9A-40DE-9525-481EAA5C2C81}" type="presParOf" srcId="{87E23EBA-3A30-4A6F-9F75-F3F143CB9EBC}" destId="{844AD7D1-A64E-450E-9050-B0E2EAB0E934}" srcOrd="1" destOrd="0" presId="urn:microsoft.com/office/officeart/2005/8/layout/hierarchy1"/>
    <dgm:cxn modelId="{085D120F-F461-4B22-AD49-6D09DB11E2A8}" type="presParOf" srcId="{E7C26141-F203-4DF9-801C-0B2BF4B6AB22}" destId="{2F88D4FD-E706-4A75-BDA5-B6ABB01FF518}" srcOrd="4" destOrd="0" presId="urn:microsoft.com/office/officeart/2005/8/layout/hierarchy1"/>
    <dgm:cxn modelId="{B8FBEB2B-F56B-48E9-95B2-DCEFB90BA78E}" type="presParOf" srcId="{E7C26141-F203-4DF9-801C-0B2BF4B6AB22}" destId="{E8596868-9038-46CC-9A47-661474BA0755}" srcOrd="5" destOrd="0" presId="urn:microsoft.com/office/officeart/2005/8/layout/hierarchy1"/>
    <dgm:cxn modelId="{8F938A0F-2428-48FA-9A54-0A6A4E901C7E}" type="presParOf" srcId="{E8596868-9038-46CC-9A47-661474BA0755}" destId="{07467362-49FF-4B5A-BECA-D08F5D6055F0}" srcOrd="0" destOrd="0" presId="urn:microsoft.com/office/officeart/2005/8/layout/hierarchy1"/>
    <dgm:cxn modelId="{6959C109-E885-45C0-B1ED-67424FC2C935}" type="presParOf" srcId="{07467362-49FF-4B5A-BECA-D08F5D6055F0}" destId="{4E617D7A-3BB4-48F7-B109-E4283468585D}" srcOrd="0" destOrd="0" presId="urn:microsoft.com/office/officeart/2005/8/layout/hierarchy1"/>
    <dgm:cxn modelId="{E2C83214-03C4-43E6-B755-B5C252940DF4}" type="presParOf" srcId="{07467362-49FF-4B5A-BECA-D08F5D6055F0}" destId="{F85404AD-A0CB-40E2-BF81-F75CB2D3F813}" srcOrd="1" destOrd="0" presId="urn:microsoft.com/office/officeart/2005/8/layout/hierarchy1"/>
    <dgm:cxn modelId="{95744091-3AD5-4255-B975-CC48A42CC5D4}" type="presParOf" srcId="{E8596868-9038-46CC-9A47-661474BA0755}" destId="{A80219AE-1B53-4738-A0E1-0DA20A59718F}" srcOrd="1" destOrd="0" presId="urn:microsoft.com/office/officeart/2005/8/layout/hierarchy1"/>
    <dgm:cxn modelId="{D79607DD-BDFD-47D6-9A19-355B51978E5B}" type="presParOf" srcId="{E7C26141-F203-4DF9-801C-0B2BF4B6AB22}" destId="{AF4FA05A-DE9B-467A-BA74-DBEACFEECD33}" srcOrd="6" destOrd="0" presId="urn:microsoft.com/office/officeart/2005/8/layout/hierarchy1"/>
    <dgm:cxn modelId="{CC1F77E0-FEAC-42C2-B2AA-19D1E7096FC4}" type="presParOf" srcId="{E7C26141-F203-4DF9-801C-0B2BF4B6AB22}" destId="{EC122461-1120-4DEA-AD8F-65D7ED5F62F4}" srcOrd="7" destOrd="0" presId="urn:microsoft.com/office/officeart/2005/8/layout/hierarchy1"/>
    <dgm:cxn modelId="{62C81125-CA54-4F86-B2E1-4602854D4D6B}" type="presParOf" srcId="{EC122461-1120-4DEA-AD8F-65D7ED5F62F4}" destId="{14CBDEE8-C9FD-40D7-AC0F-68489EF1BD84}" srcOrd="0" destOrd="0" presId="urn:microsoft.com/office/officeart/2005/8/layout/hierarchy1"/>
    <dgm:cxn modelId="{4E6E4BF3-0FFF-4D94-AF03-4FDE00F71A6E}" type="presParOf" srcId="{14CBDEE8-C9FD-40D7-AC0F-68489EF1BD84}" destId="{D8A17FAB-7EA6-4952-9088-42C1D825A53E}" srcOrd="0" destOrd="0" presId="urn:microsoft.com/office/officeart/2005/8/layout/hierarchy1"/>
    <dgm:cxn modelId="{7EC45D9B-D5C5-4B6A-B7BB-5029AAA358A7}" type="presParOf" srcId="{14CBDEE8-C9FD-40D7-AC0F-68489EF1BD84}" destId="{7DBB107F-A149-4C49-AD99-A715DCE12168}" srcOrd="1" destOrd="0" presId="urn:microsoft.com/office/officeart/2005/8/layout/hierarchy1"/>
    <dgm:cxn modelId="{FC5479F7-7009-4D71-9321-A700DA3C5452}" type="presParOf" srcId="{EC122461-1120-4DEA-AD8F-65D7ED5F62F4}" destId="{F11CD936-D218-4D3D-AE47-3C4D3EB7CFC0}" srcOrd="1" destOrd="0" presId="urn:microsoft.com/office/officeart/2005/8/layout/hierarchy1"/>
    <dgm:cxn modelId="{6DE4F734-724F-4559-B8AC-9193FF877CF0}" type="presParOf" srcId="{E7C26141-F203-4DF9-801C-0B2BF4B6AB22}" destId="{AFCA21E1-EBC3-466C-B485-80FFD7B3604A}" srcOrd="8" destOrd="0" presId="urn:microsoft.com/office/officeart/2005/8/layout/hierarchy1"/>
    <dgm:cxn modelId="{CD6E1D8D-37EF-4771-87D2-E90552DF9039}" type="presParOf" srcId="{E7C26141-F203-4DF9-801C-0B2BF4B6AB22}" destId="{B2CA462B-62AC-4A48-AEA4-3094E36B7C06}" srcOrd="9" destOrd="0" presId="urn:microsoft.com/office/officeart/2005/8/layout/hierarchy1"/>
    <dgm:cxn modelId="{227218D1-1F51-4D47-9CF7-24F967D368D6}" type="presParOf" srcId="{B2CA462B-62AC-4A48-AEA4-3094E36B7C06}" destId="{00FC6E62-87DD-4476-B460-BE80B2646979}" srcOrd="0" destOrd="0" presId="urn:microsoft.com/office/officeart/2005/8/layout/hierarchy1"/>
    <dgm:cxn modelId="{C6F05D53-5123-4C22-8F40-69426F9C3EFF}" type="presParOf" srcId="{00FC6E62-87DD-4476-B460-BE80B2646979}" destId="{DA11F997-7324-4227-B9EA-B4672A89D472}" srcOrd="0" destOrd="0" presId="urn:microsoft.com/office/officeart/2005/8/layout/hierarchy1"/>
    <dgm:cxn modelId="{99D87A1D-E32C-469B-A769-82B38F46C749}" type="presParOf" srcId="{00FC6E62-87DD-4476-B460-BE80B2646979}" destId="{68DA312B-4182-489B-91A3-6F1C65AD54E6}" srcOrd="1" destOrd="0" presId="urn:microsoft.com/office/officeart/2005/8/layout/hierarchy1"/>
    <dgm:cxn modelId="{2951BB6E-3450-4EA2-A6B5-9EDB48B9CF07}" type="presParOf" srcId="{B2CA462B-62AC-4A48-AEA4-3094E36B7C06}" destId="{3322633C-FD58-4E52-922F-C846541830BE}" srcOrd="1" destOrd="0" presId="urn:microsoft.com/office/officeart/2005/8/layout/hierarchy1"/>
    <dgm:cxn modelId="{706F7B96-D5C5-44F5-BA25-CF1EB7250C17}" type="presParOf" srcId="{E7C26141-F203-4DF9-801C-0B2BF4B6AB22}" destId="{C24AE560-73AC-45D6-A68D-C2D052B64497}" srcOrd="10" destOrd="0" presId="urn:microsoft.com/office/officeart/2005/8/layout/hierarchy1"/>
    <dgm:cxn modelId="{46A63B9E-9DD1-4D91-8816-9E9859DFD4FF}" type="presParOf" srcId="{E7C26141-F203-4DF9-801C-0B2BF4B6AB22}" destId="{267BF5AB-9532-4CCC-86A1-665FEA73788D}" srcOrd="11" destOrd="0" presId="urn:microsoft.com/office/officeart/2005/8/layout/hierarchy1"/>
    <dgm:cxn modelId="{684C82E2-CD0D-40F0-A2DF-94745B28EF95}" type="presParOf" srcId="{267BF5AB-9532-4CCC-86A1-665FEA73788D}" destId="{28B2456C-D150-408C-8E98-D785D8980EF7}" srcOrd="0" destOrd="0" presId="urn:microsoft.com/office/officeart/2005/8/layout/hierarchy1"/>
    <dgm:cxn modelId="{80EB81A4-D41D-4069-8DEF-743133906C65}" type="presParOf" srcId="{28B2456C-D150-408C-8E98-D785D8980EF7}" destId="{929E99A6-9C4A-463F-9E22-7A9DE63323E6}" srcOrd="0" destOrd="0" presId="urn:microsoft.com/office/officeart/2005/8/layout/hierarchy1"/>
    <dgm:cxn modelId="{D8D6EBB0-AD70-428A-B8E0-E3F55FBD98ED}" type="presParOf" srcId="{28B2456C-D150-408C-8E98-D785D8980EF7}" destId="{DBE38494-7195-4D4C-8ED2-DE6202ACFBF6}" srcOrd="1" destOrd="0" presId="urn:microsoft.com/office/officeart/2005/8/layout/hierarchy1"/>
    <dgm:cxn modelId="{750E7E9F-2555-41FA-ABDF-2F840170A073}" type="presParOf" srcId="{267BF5AB-9532-4CCC-86A1-665FEA73788D}" destId="{672CF297-5843-466E-90B4-306F94AD82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AE560-73AC-45D6-A68D-C2D052B64497}">
      <dsp:nvSpPr>
        <dsp:cNvPr id="0" name=""/>
        <dsp:cNvSpPr/>
      </dsp:nvSpPr>
      <dsp:spPr>
        <a:xfrm>
          <a:off x="4426650" y="2323747"/>
          <a:ext cx="3803209" cy="361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690"/>
              </a:lnTo>
              <a:lnTo>
                <a:pt x="3803209" y="246690"/>
              </a:lnTo>
              <a:lnTo>
                <a:pt x="3803209" y="361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A21E1-EBC3-466C-B485-80FFD7B3604A}">
      <dsp:nvSpPr>
        <dsp:cNvPr id="0" name=""/>
        <dsp:cNvSpPr/>
      </dsp:nvSpPr>
      <dsp:spPr>
        <a:xfrm>
          <a:off x="4426650" y="2323747"/>
          <a:ext cx="2281925" cy="361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690"/>
              </a:lnTo>
              <a:lnTo>
                <a:pt x="2281925" y="246690"/>
              </a:lnTo>
              <a:lnTo>
                <a:pt x="2281925" y="361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FA05A-DE9B-467A-BA74-DBEACFEECD33}">
      <dsp:nvSpPr>
        <dsp:cNvPr id="0" name=""/>
        <dsp:cNvSpPr/>
      </dsp:nvSpPr>
      <dsp:spPr>
        <a:xfrm>
          <a:off x="4426650" y="2323747"/>
          <a:ext cx="760641" cy="361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690"/>
              </a:lnTo>
              <a:lnTo>
                <a:pt x="760641" y="246690"/>
              </a:lnTo>
              <a:lnTo>
                <a:pt x="760641" y="361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8D4FD-E706-4A75-BDA5-B6ABB01FF518}">
      <dsp:nvSpPr>
        <dsp:cNvPr id="0" name=""/>
        <dsp:cNvSpPr/>
      </dsp:nvSpPr>
      <dsp:spPr>
        <a:xfrm>
          <a:off x="3666008" y="2323747"/>
          <a:ext cx="760641" cy="361996"/>
        </a:xfrm>
        <a:custGeom>
          <a:avLst/>
          <a:gdLst/>
          <a:ahLst/>
          <a:cxnLst/>
          <a:rect l="0" t="0" r="0" b="0"/>
          <a:pathLst>
            <a:path>
              <a:moveTo>
                <a:pt x="760641" y="0"/>
              </a:moveTo>
              <a:lnTo>
                <a:pt x="760641" y="246690"/>
              </a:lnTo>
              <a:lnTo>
                <a:pt x="0" y="246690"/>
              </a:lnTo>
              <a:lnTo>
                <a:pt x="0" y="361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318A2-E66C-4278-B8C2-80E9D37DDDE6}">
      <dsp:nvSpPr>
        <dsp:cNvPr id="0" name=""/>
        <dsp:cNvSpPr/>
      </dsp:nvSpPr>
      <dsp:spPr>
        <a:xfrm>
          <a:off x="2144724" y="2323747"/>
          <a:ext cx="2281925" cy="361996"/>
        </a:xfrm>
        <a:custGeom>
          <a:avLst/>
          <a:gdLst/>
          <a:ahLst/>
          <a:cxnLst/>
          <a:rect l="0" t="0" r="0" b="0"/>
          <a:pathLst>
            <a:path>
              <a:moveTo>
                <a:pt x="2281925" y="0"/>
              </a:moveTo>
              <a:lnTo>
                <a:pt x="2281925" y="246690"/>
              </a:lnTo>
              <a:lnTo>
                <a:pt x="0" y="246690"/>
              </a:lnTo>
              <a:lnTo>
                <a:pt x="0" y="361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E0183-888B-472E-B902-08FD9E302600}">
      <dsp:nvSpPr>
        <dsp:cNvPr id="0" name=""/>
        <dsp:cNvSpPr/>
      </dsp:nvSpPr>
      <dsp:spPr>
        <a:xfrm>
          <a:off x="623441" y="2323747"/>
          <a:ext cx="3803209" cy="361996"/>
        </a:xfrm>
        <a:custGeom>
          <a:avLst/>
          <a:gdLst/>
          <a:ahLst/>
          <a:cxnLst/>
          <a:rect l="0" t="0" r="0" b="0"/>
          <a:pathLst>
            <a:path>
              <a:moveTo>
                <a:pt x="3803209" y="0"/>
              </a:moveTo>
              <a:lnTo>
                <a:pt x="3803209" y="246690"/>
              </a:lnTo>
              <a:lnTo>
                <a:pt x="0" y="246690"/>
              </a:lnTo>
              <a:lnTo>
                <a:pt x="0" y="361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7C2B4-26A4-4191-9914-83A03F466198}">
      <dsp:nvSpPr>
        <dsp:cNvPr id="0" name=""/>
        <dsp:cNvSpPr/>
      </dsp:nvSpPr>
      <dsp:spPr>
        <a:xfrm>
          <a:off x="4380930" y="1171374"/>
          <a:ext cx="91440" cy="3619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99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AD1B3-F07C-4C2B-B36A-5E1C90F004E4}">
      <dsp:nvSpPr>
        <dsp:cNvPr id="0" name=""/>
        <dsp:cNvSpPr/>
      </dsp:nvSpPr>
      <dsp:spPr>
        <a:xfrm>
          <a:off x="228595" y="380998"/>
          <a:ext cx="8396109" cy="790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E6F30-1C1F-4D52-ABF7-04271558B320}">
      <dsp:nvSpPr>
        <dsp:cNvPr id="0" name=""/>
        <dsp:cNvSpPr/>
      </dsp:nvSpPr>
      <dsp:spPr>
        <a:xfrm>
          <a:off x="366894" y="512382"/>
          <a:ext cx="8396109" cy="790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STRATEGIC GOAL 1: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REFORM, STRENGTHEN, AND MODERNIZE THE NATION’S HEALTHCARE SYSTEM</a:t>
          </a:r>
          <a:endParaRPr lang="en-US" sz="1800" b="1" kern="1200" dirty="0"/>
        </a:p>
      </dsp:txBody>
      <dsp:txXfrm>
        <a:off x="390043" y="535531"/>
        <a:ext cx="8349811" cy="744078"/>
      </dsp:txXfrm>
    </dsp:sp>
    <dsp:sp modelId="{BAEB9898-DF45-4BA3-A341-B03302863AE2}">
      <dsp:nvSpPr>
        <dsp:cNvPr id="0" name=""/>
        <dsp:cNvSpPr/>
      </dsp:nvSpPr>
      <dsp:spPr>
        <a:xfrm>
          <a:off x="228595" y="1533371"/>
          <a:ext cx="8396109" cy="790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656CD-354A-4929-824A-FBDB058548FA}">
      <dsp:nvSpPr>
        <dsp:cNvPr id="0" name=""/>
        <dsp:cNvSpPr/>
      </dsp:nvSpPr>
      <dsp:spPr>
        <a:xfrm>
          <a:off x="366894" y="1664754"/>
          <a:ext cx="8396109" cy="790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Strategic Objective 1.1:  Promote affordable healthcare, while balancing spending on premiums, deductibles, and out-of-pocket costs</a:t>
          </a:r>
          <a:endParaRPr lang="en-US" sz="1800" b="1" kern="1200" dirty="0"/>
        </a:p>
      </dsp:txBody>
      <dsp:txXfrm>
        <a:off x="390043" y="1687903"/>
        <a:ext cx="8349811" cy="744078"/>
      </dsp:txXfrm>
    </dsp:sp>
    <dsp:sp modelId="{15CF06C4-45C6-4779-8178-2263BFB772DC}">
      <dsp:nvSpPr>
        <dsp:cNvPr id="0" name=""/>
        <dsp:cNvSpPr/>
      </dsp:nvSpPr>
      <dsp:spPr>
        <a:xfrm>
          <a:off x="1097" y="2685743"/>
          <a:ext cx="1244686" cy="266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B5819-0261-4CB5-90A2-06D240D2CE45}">
      <dsp:nvSpPr>
        <dsp:cNvPr id="0" name=""/>
        <dsp:cNvSpPr/>
      </dsp:nvSpPr>
      <dsp:spPr>
        <a:xfrm>
          <a:off x="139396" y="2817127"/>
          <a:ext cx="1244686" cy="266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Promote higher-value, lower-cost healthcare options</a:t>
          </a:r>
          <a:endParaRPr lang="en-US" sz="1500" kern="1200" dirty="0"/>
        </a:p>
      </dsp:txBody>
      <dsp:txXfrm>
        <a:off x="175852" y="2853583"/>
        <a:ext cx="1171774" cy="2596362"/>
      </dsp:txXfrm>
    </dsp:sp>
    <dsp:sp modelId="{D4B13436-6F88-4C7C-BBCE-D3FB92F48866}">
      <dsp:nvSpPr>
        <dsp:cNvPr id="0" name=""/>
        <dsp:cNvSpPr/>
      </dsp:nvSpPr>
      <dsp:spPr>
        <a:xfrm>
          <a:off x="1522381" y="2685743"/>
          <a:ext cx="1244686" cy="266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C63A0-280A-400A-8336-01AC3FD376AE}">
      <dsp:nvSpPr>
        <dsp:cNvPr id="0" name=""/>
        <dsp:cNvSpPr/>
      </dsp:nvSpPr>
      <dsp:spPr>
        <a:xfrm>
          <a:off x="1660680" y="2817127"/>
          <a:ext cx="1244686" cy="266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Promote greater affordability of prescription drugs</a:t>
          </a:r>
          <a:endParaRPr lang="en-US" sz="1500" kern="1200" dirty="0"/>
        </a:p>
      </dsp:txBody>
      <dsp:txXfrm>
        <a:off x="1697136" y="2853583"/>
        <a:ext cx="1171774" cy="2596362"/>
      </dsp:txXfrm>
    </dsp:sp>
    <dsp:sp modelId="{4E617D7A-3BB4-48F7-B109-E4283468585D}">
      <dsp:nvSpPr>
        <dsp:cNvPr id="0" name=""/>
        <dsp:cNvSpPr/>
      </dsp:nvSpPr>
      <dsp:spPr>
        <a:xfrm>
          <a:off x="3043665" y="2685743"/>
          <a:ext cx="1244686" cy="266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404AD-A0CB-40E2-BF81-F75CB2D3F813}">
      <dsp:nvSpPr>
        <dsp:cNvPr id="0" name=""/>
        <dsp:cNvSpPr/>
      </dsp:nvSpPr>
      <dsp:spPr>
        <a:xfrm>
          <a:off x="3181963" y="2817127"/>
          <a:ext cx="1244686" cy="266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Collect, analyze, and apply data to improve access to affordable healthcare</a:t>
          </a:r>
          <a:endParaRPr lang="en-US" sz="1500" kern="1200" dirty="0"/>
        </a:p>
      </dsp:txBody>
      <dsp:txXfrm>
        <a:off x="3218419" y="2853583"/>
        <a:ext cx="1171774" cy="2596362"/>
      </dsp:txXfrm>
    </dsp:sp>
    <dsp:sp modelId="{D8A17FAB-7EA6-4952-9088-42C1D825A53E}">
      <dsp:nvSpPr>
        <dsp:cNvPr id="0" name=""/>
        <dsp:cNvSpPr/>
      </dsp:nvSpPr>
      <dsp:spPr>
        <a:xfrm>
          <a:off x="4564949" y="2685743"/>
          <a:ext cx="1244686" cy="266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B107F-A149-4C49-AD99-A715DCE12168}">
      <dsp:nvSpPr>
        <dsp:cNvPr id="0" name=""/>
        <dsp:cNvSpPr/>
      </dsp:nvSpPr>
      <dsp:spPr>
        <a:xfrm>
          <a:off x="4703247" y="2817127"/>
          <a:ext cx="1244686" cy="266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Promote preventive care to reduce future medical costs</a:t>
          </a:r>
          <a:endParaRPr lang="en-US" sz="1500" kern="1200" dirty="0"/>
        </a:p>
      </dsp:txBody>
      <dsp:txXfrm>
        <a:off x="4739703" y="2853583"/>
        <a:ext cx="1171774" cy="2596362"/>
      </dsp:txXfrm>
    </dsp:sp>
    <dsp:sp modelId="{DA11F997-7324-4227-B9EA-B4672A89D472}">
      <dsp:nvSpPr>
        <dsp:cNvPr id="0" name=""/>
        <dsp:cNvSpPr/>
      </dsp:nvSpPr>
      <dsp:spPr>
        <a:xfrm>
          <a:off x="6086233" y="2685743"/>
          <a:ext cx="1244686" cy="266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A312B-4182-489B-91A3-6F1C65AD54E6}">
      <dsp:nvSpPr>
        <dsp:cNvPr id="0" name=""/>
        <dsp:cNvSpPr/>
      </dsp:nvSpPr>
      <dsp:spPr>
        <a:xfrm>
          <a:off x="6224531" y="2817127"/>
          <a:ext cx="1244686" cy="266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Strengthen informed consumer decision making and transparency about the cost and value of healthcare</a:t>
          </a:r>
          <a:endParaRPr lang="en-US" sz="1500" kern="1200" dirty="0"/>
        </a:p>
      </dsp:txBody>
      <dsp:txXfrm>
        <a:off x="6260987" y="2853583"/>
        <a:ext cx="1171774" cy="2596362"/>
      </dsp:txXfrm>
    </dsp:sp>
    <dsp:sp modelId="{929E99A6-9C4A-463F-9E22-7A9DE63323E6}">
      <dsp:nvSpPr>
        <dsp:cNvPr id="0" name=""/>
        <dsp:cNvSpPr/>
      </dsp:nvSpPr>
      <dsp:spPr>
        <a:xfrm>
          <a:off x="7607517" y="2685743"/>
          <a:ext cx="1244686" cy="266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38494-7195-4D4C-8ED2-DE6202ACFBF6}">
      <dsp:nvSpPr>
        <dsp:cNvPr id="0" name=""/>
        <dsp:cNvSpPr/>
      </dsp:nvSpPr>
      <dsp:spPr>
        <a:xfrm>
          <a:off x="7745815" y="2817127"/>
          <a:ext cx="1244686" cy="266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Incentivize healthcare quality and value-based care </a:t>
          </a:r>
          <a:endParaRPr lang="en-US" sz="1500" kern="1200" dirty="0"/>
        </a:p>
      </dsp:txBody>
      <dsp:txXfrm>
        <a:off x="7782271" y="2853583"/>
        <a:ext cx="1171774" cy="2596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259914-A616-4F1A-AFFD-7FE0B4DEBC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9E80E7-9BA5-4EAD-A014-56E74A14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8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80E7-9BA5-4EAD-A014-56E74A1427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98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80E7-9BA5-4EAD-A014-56E74A1427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60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4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32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51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20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B966-1AD4-4FF6-AB58-6D27246740C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448-DB41-435E-AF9B-81A53186052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71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9471-CD5A-49E7-933A-1606DDEF1A26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6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361-14DB-4DDD-8AB8-F9E34FEE08E5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8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cep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599" y="0"/>
            <a:ext cx="8689975" cy="917575"/>
          </a:xfrm>
        </p:spPr>
        <p:txBody>
          <a:bodyPr anchor="b"/>
          <a:lstStyle>
            <a:lvl1pPr>
              <a:defRPr sz="3200">
                <a:solidFill>
                  <a:srgbClr val="52525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601" y="6534346"/>
            <a:ext cx="8731737" cy="211549"/>
          </a:xfrm>
        </p:spPr>
        <p:txBody>
          <a:bodyPr anchor="b"/>
          <a:lstStyle>
            <a:lvl1pPr marL="0" indent="0" algn="r">
              <a:buNone/>
              <a:defRPr sz="1100" baseline="0">
                <a:solidFill>
                  <a:srgbClr val="9B9B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615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ncep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599" y="0"/>
            <a:ext cx="8689975" cy="917575"/>
          </a:xfrm>
        </p:spPr>
        <p:txBody>
          <a:bodyPr anchor="b"/>
          <a:lstStyle>
            <a:lvl1pPr>
              <a:defRPr sz="3200">
                <a:solidFill>
                  <a:srgbClr val="52525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601" y="6534346"/>
            <a:ext cx="8731737" cy="211549"/>
          </a:xfrm>
        </p:spPr>
        <p:txBody>
          <a:bodyPr anchor="b"/>
          <a:lstStyle>
            <a:lvl1pPr marL="0" indent="0" algn="r">
              <a:buNone/>
              <a:defRPr sz="1100" baseline="0">
                <a:solidFill>
                  <a:srgbClr val="9B9B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61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39A8-BC56-4461-9CBA-2B6C0C7596DE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3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CACF-9042-4BF6-8CBB-431C7F3E0B70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2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FB6B-F443-4B58-98E7-098C3699C961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62CF-4952-4AEE-8567-F4C9AA544853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83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BC73-3465-4426-8436-4BA3033F127E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4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C381-7100-4707-BFC8-6BF551B98D27}" type="datetime1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26BA-E3AC-4124-A301-E92F4B5A68B0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28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0C89-A52B-4B82-BA15-D6CEB98312F1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1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070E1F-7F7B-4265-9D4B-837344CAE0C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A8B9767-9E69-430E-BC35-864EE2F4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8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7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8.wdp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microsoft.com/office/2007/relationships/hdphoto" Target="../media/hdphoto9.wdp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HHS Strategic plan </a:t>
            </a:r>
            <a:br>
              <a:rPr lang="en-US" b="1" dirty="0" smtClean="0"/>
            </a:br>
            <a:r>
              <a:rPr lang="en-US" b="1" dirty="0" err="1" smtClean="0"/>
              <a:t>fy</a:t>
            </a:r>
            <a:r>
              <a:rPr lang="en-US" b="1" dirty="0" smtClean="0"/>
              <a:t> 2018-2022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7010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Overview</a:t>
            </a:r>
          </a:p>
          <a:p>
            <a:endParaRPr lang="en-US" dirty="0"/>
          </a:p>
          <a:p>
            <a:r>
              <a:rPr lang="en-US" dirty="0" smtClean="0"/>
              <a:t>Office of the Assistant Secretary for Planning and Evaluation (ASPE)</a:t>
            </a:r>
          </a:p>
          <a:p>
            <a:r>
              <a:rPr lang="en-US" dirty="0" smtClean="0"/>
              <a:t>Strategic Planning Team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4046561"/>
            <a:ext cx="738326" cy="738326"/>
          </a:xfrm>
          <a:prstGeom prst="ellipse">
            <a:avLst/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Goal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4.1 </a:t>
            </a:r>
            <a:r>
              <a:rPr lang="en-US" dirty="0"/>
              <a:t>	</a:t>
            </a:r>
            <a:r>
              <a:rPr lang="en-US" dirty="0" smtClean="0"/>
              <a:t>Improve surveillance, epidemiology, and laboratory services</a:t>
            </a:r>
            <a:endParaRPr lang="en-US" dirty="0"/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4.2 </a:t>
            </a:r>
            <a:r>
              <a:rPr lang="en-US" dirty="0"/>
              <a:t>	Expand the capacity of the scientific workforce and infrastructure to support innovative research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4.3 </a:t>
            </a:r>
            <a:r>
              <a:rPr lang="en-US" dirty="0"/>
              <a:t>	Advance basic science knowledge and conduct applied prevention and treatment research to improve human health and development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4.4 </a:t>
            </a:r>
            <a:r>
              <a:rPr lang="en-US" dirty="0"/>
              <a:t>	</a:t>
            </a:r>
            <a:r>
              <a:rPr lang="en-US" dirty="0" smtClean="0"/>
              <a:t>Leverage translational research, dissemination and implementation science, and evaluation investments to support adoption of evidence-informed practices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6629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37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Goal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5.1 </a:t>
            </a:r>
            <a:r>
              <a:rPr lang="en-US" dirty="0"/>
              <a:t>	Ensure responsible financial management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5.2 </a:t>
            </a:r>
            <a:r>
              <a:rPr lang="en-US" dirty="0"/>
              <a:t>	Manage human capital to achieve the HHS mission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5.3 </a:t>
            </a:r>
            <a:r>
              <a:rPr lang="en-US" dirty="0"/>
              <a:t>	Optimize IT investments to improve process efficiency and enable innovation to advance program mission goals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5.4 </a:t>
            </a:r>
            <a:r>
              <a:rPr lang="en-US" dirty="0"/>
              <a:t>	Protect the safety and integrity of our human, physical, and digital assets</a:t>
            </a:r>
            <a:endParaRPr lang="en-US" i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6629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5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Structure of Goals and Objectives</a:t>
            </a:r>
            <a:endParaRPr lang="en-US" sz="3600" b="1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882978"/>
              </p:ext>
            </p:extLst>
          </p:nvPr>
        </p:nvGraphicFramePr>
        <p:xfrm>
          <a:off x="76200" y="990600"/>
          <a:ext cx="8991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Thank you!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Strategic Planning Team </a:t>
            </a:r>
          </a:p>
          <a:p>
            <a:pPr marL="0" indent="0">
              <a:buNone/>
            </a:pPr>
            <a:r>
              <a:rPr lang="en-US" dirty="0"/>
              <a:t>Office of Science and Data Policy </a:t>
            </a:r>
          </a:p>
          <a:p>
            <a:pPr marL="0" indent="0">
              <a:buNone/>
            </a:pPr>
            <a:r>
              <a:rPr lang="en-US" dirty="0"/>
              <a:t>Office of the Assistant Secretary for Planning and Evaluation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Or contact us at </a:t>
            </a:r>
            <a:r>
              <a:rPr lang="en-US" u="sng" dirty="0">
                <a:solidFill>
                  <a:schemeClr val="bg2">
                    <a:lumMod val="25000"/>
                  </a:schemeClr>
                </a:solidFill>
              </a:rPr>
              <a:t>StrategicPlanning@hhs.gov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7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the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by the Government Performance and Results Act (GPRA) Modernization Act of 2010</a:t>
            </a:r>
          </a:p>
          <a:p>
            <a:r>
              <a:rPr lang="en-US" dirty="0" smtClean="0"/>
              <a:t>OMB Circular A-11, Part 6 guidance specifies purpose and required content</a:t>
            </a:r>
          </a:p>
          <a:p>
            <a:pPr lvl="1"/>
            <a:r>
              <a:rPr lang="en-US" dirty="0" smtClean="0"/>
              <a:t>Communicate priorities and direction through unified vision, long-term goals, and supporting strategies</a:t>
            </a:r>
          </a:p>
          <a:p>
            <a:pPr lvl="1"/>
            <a:r>
              <a:rPr lang="en-US" dirty="0" smtClean="0"/>
              <a:t>Guide program implementation and management</a:t>
            </a:r>
          </a:p>
          <a:p>
            <a:pPr lvl="1"/>
            <a:r>
              <a:rPr lang="en-US" dirty="0" smtClean="0"/>
              <a:t>Engage external entities to enlist ideas, expertise, and assistance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Developing the Strategic Plan: Key Contributors</a:t>
            </a:r>
            <a:endParaRPr lang="en-US" sz="3600" b="1" dirty="0"/>
          </a:p>
        </p:txBody>
      </p:sp>
      <p:sp>
        <p:nvSpPr>
          <p:cNvPr id="5" name="Freeform 4"/>
          <p:cNvSpPr/>
          <p:nvPr/>
        </p:nvSpPr>
        <p:spPr>
          <a:xfrm>
            <a:off x="811334" y="4269759"/>
            <a:ext cx="2109503" cy="1574699"/>
          </a:xfrm>
          <a:custGeom>
            <a:avLst/>
            <a:gdLst>
              <a:gd name="connsiteX0" fmla="*/ 125976 w 2109503"/>
              <a:gd name="connsiteY0" fmla="*/ 0 h 1574699"/>
              <a:gd name="connsiteX1" fmla="*/ 1983527 w 2109503"/>
              <a:gd name="connsiteY1" fmla="*/ 0 h 1574699"/>
              <a:gd name="connsiteX2" fmla="*/ 2109503 w 2109503"/>
              <a:gd name="connsiteY2" fmla="*/ 125976 h 1574699"/>
              <a:gd name="connsiteX3" fmla="*/ 2109503 w 2109503"/>
              <a:gd name="connsiteY3" fmla="*/ 1574699 h 1574699"/>
              <a:gd name="connsiteX4" fmla="*/ 2109503 w 2109503"/>
              <a:gd name="connsiteY4" fmla="*/ 1574699 h 1574699"/>
              <a:gd name="connsiteX5" fmla="*/ 0 w 2109503"/>
              <a:gd name="connsiteY5" fmla="*/ 1574699 h 1574699"/>
              <a:gd name="connsiteX6" fmla="*/ 0 w 2109503"/>
              <a:gd name="connsiteY6" fmla="*/ 1574699 h 1574699"/>
              <a:gd name="connsiteX7" fmla="*/ 0 w 2109503"/>
              <a:gd name="connsiteY7" fmla="*/ 125976 h 1574699"/>
              <a:gd name="connsiteX8" fmla="*/ 125976 w 2109503"/>
              <a:gd name="connsiteY8" fmla="*/ 0 h 157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9503" h="1574699">
                <a:moveTo>
                  <a:pt x="125976" y="0"/>
                </a:moveTo>
                <a:lnTo>
                  <a:pt x="1983527" y="0"/>
                </a:lnTo>
                <a:cubicBezTo>
                  <a:pt x="2053102" y="0"/>
                  <a:pt x="2109503" y="56401"/>
                  <a:pt x="2109503" y="125976"/>
                </a:cubicBezTo>
                <a:lnTo>
                  <a:pt x="2109503" y="1574699"/>
                </a:lnTo>
                <a:lnTo>
                  <a:pt x="2109503" y="1574699"/>
                </a:lnTo>
                <a:lnTo>
                  <a:pt x="0" y="1574699"/>
                </a:lnTo>
                <a:lnTo>
                  <a:pt x="0" y="1574699"/>
                </a:lnTo>
                <a:lnTo>
                  <a:pt x="0" y="125976"/>
                </a:lnTo>
                <a:cubicBezTo>
                  <a:pt x="0" y="56401"/>
                  <a:pt x="56401" y="0"/>
                  <a:pt x="125976" y="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297" tIns="113097" rIns="62297" bIns="2540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Trend and contextual data</a:t>
            </a:r>
            <a:endParaRPr lang="en-US" sz="2000" kern="1200" dirty="0"/>
          </a:p>
        </p:txBody>
      </p:sp>
      <p:sp>
        <p:nvSpPr>
          <p:cNvPr id="6" name="Freeform 5"/>
          <p:cNvSpPr/>
          <p:nvPr/>
        </p:nvSpPr>
        <p:spPr>
          <a:xfrm>
            <a:off x="811334" y="5844459"/>
            <a:ext cx="2109503" cy="677120"/>
          </a:xfrm>
          <a:custGeom>
            <a:avLst/>
            <a:gdLst>
              <a:gd name="connsiteX0" fmla="*/ 0 w 2109503"/>
              <a:gd name="connsiteY0" fmla="*/ 0 h 677120"/>
              <a:gd name="connsiteX1" fmla="*/ 2109503 w 2109503"/>
              <a:gd name="connsiteY1" fmla="*/ 0 h 677120"/>
              <a:gd name="connsiteX2" fmla="*/ 2109503 w 2109503"/>
              <a:gd name="connsiteY2" fmla="*/ 677120 h 677120"/>
              <a:gd name="connsiteX3" fmla="*/ 0 w 2109503"/>
              <a:gd name="connsiteY3" fmla="*/ 677120 h 677120"/>
              <a:gd name="connsiteX4" fmla="*/ 0 w 2109503"/>
              <a:gd name="connsiteY4" fmla="*/ 0 h 67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9503" h="677120">
                <a:moveTo>
                  <a:pt x="0" y="0"/>
                </a:moveTo>
                <a:lnTo>
                  <a:pt x="2109503" y="0"/>
                </a:lnTo>
                <a:lnTo>
                  <a:pt x="2109503" y="677120"/>
                </a:lnTo>
                <a:lnTo>
                  <a:pt x="0" y="677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0" rIns="646797" bIns="0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HHS Data Council</a:t>
            </a:r>
            <a:endParaRPr lang="en-US" sz="1800" kern="1200" dirty="0"/>
          </a:p>
        </p:txBody>
      </p:sp>
      <p:sp>
        <p:nvSpPr>
          <p:cNvPr id="7" name="Oval 6"/>
          <p:cNvSpPr/>
          <p:nvPr/>
        </p:nvSpPr>
        <p:spPr>
          <a:xfrm>
            <a:off x="2356574" y="5952014"/>
            <a:ext cx="738326" cy="738326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4000" b="-24000"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3277816" y="4269759"/>
            <a:ext cx="2109503" cy="1574699"/>
          </a:xfrm>
          <a:custGeom>
            <a:avLst/>
            <a:gdLst>
              <a:gd name="connsiteX0" fmla="*/ 125976 w 2109503"/>
              <a:gd name="connsiteY0" fmla="*/ 0 h 1574699"/>
              <a:gd name="connsiteX1" fmla="*/ 1983527 w 2109503"/>
              <a:gd name="connsiteY1" fmla="*/ 0 h 1574699"/>
              <a:gd name="connsiteX2" fmla="*/ 2109503 w 2109503"/>
              <a:gd name="connsiteY2" fmla="*/ 125976 h 1574699"/>
              <a:gd name="connsiteX3" fmla="*/ 2109503 w 2109503"/>
              <a:gd name="connsiteY3" fmla="*/ 1574699 h 1574699"/>
              <a:gd name="connsiteX4" fmla="*/ 2109503 w 2109503"/>
              <a:gd name="connsiteY4" fmla="*/ 1574699 h 1574699"/>
              <a:gd name="connsiteX5" fmla="*/ 0 w 2109503"/>
              <a:gd name="connsiteY5" fmla="*/ 1574699 h 1574699"/>
              <a:gd name="connsiteX6" fmla="*/ 0 w 2109503"/>
              <a:gd name="connsiteY6" fmla="*/ 1574699 h 1574699"/>
              <a:gd name="connsiteX7" fmla="*/ 0 w 2109503"/>
              <a:gd name="connsiteY7" fmla="*/ 125976 h 1574699"/>
              <a:gd name="connsiteX8" fmla="*/ 125976 w 2109503"/>
              <a:gd name="connsiteY8" fmla="*/ 0 h 157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9503" h="1574699">
                <a:moveTo>
                  <a:pt x="125976" y="0"/>
                </a:moveTo>
                <a:lnTo>
                  <a:pt x="1983527" y="0"/>
                </a:lnTo>
                <a:cubicBezTo>
                  <a:pt x="2053102" y="0"/>
                  <a:pt x="2109503" y="56401"/>
                  <a:pt x="2109503" y="125976"/>
                </a:cubicBezTo>
                <a:lnTo>
                  <a:pt x="2109503" y="1574699"/>
                </a:lnTo>
                <a:lnTo>
                  <a:pt x="2109503" y="1574699"/>
                </a:lnTo>
                <a:lnTo>
                  <a:pt x="0" y="1574699"/>
                </a:lnTo>
                <a:lnTo>
                  <a:pt x="0" y="1574699"/>
                </a:lnTo>
                <a:lnTo>
                  <a:pt x="0" y="125976"/>
                </a:lnTo>
                <a:cubicBezTo>
                  <a:pt x="0" y="56401"/>
                  <a:pt x="56401" y="0"/>
                  <a:pt x="125976" y="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297" tIns="113097" rIns="62297" bIns="2540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Stakeholder engagement and consultation</a:t>
            </a:r>
            <a:endParaRPr lang="en-US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3277816" y="5844459"/>
            <a:ext cx="2109503" cy="677120"/>
          </a:xfrm>
          <a:custGeom>
            <a:avLst/>
            <a:gdLst>
              <a:gd name="connsiteX0" fmla="*/ 0 w 2109503"/>
              <a:gd name="connsiteY0" fmla="*/ 0 h 677120"/>
              <a:gd name="connsiteX1" fmla="*/ 2109503 w 2109503"/>
              <a:gd name="connsiteY1" fmla="*/ 0 h 677120"/>
              <a:gd name="connsiteX2" fmla="*/ 2109503 w 2109503"/>
              <a:gd name="connsiteY2" fmla="*/ 677120 h 677120"/>
              <a:gd name="connsiteX3" fmla="*/ 0 w 2109503"/>
              <a:gd name="connsiteY3" fmla="*/ 677120 h 677120"/>
              <a:gd name="connsiteX4" fmla="*/ 0 w 2109503"/>
              <a:gd name="connsiteY4" fmla="*/ 0 h 67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9503" h="677120">
                <a:moveTo>
                  <a:pt x="0" y="0"/>
                </a:moveTo>
                <a:lnTo>
                  <a:pt x="2109503" y="0"/>
                </a:lnTo>
                <a:lnTo>
                  <a:pt x="2109503" y="677120"/>
                </a:lnTo>
                <a:lnTo>
                  <a:pt x="0" y="677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0" rIns="646797" bIns="0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ASPA, IEA, IHS, and Divisions </a:t>
            </a:r>
            <a:endParaRPr lang="en-US" sz="18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744299" y="4269759"/>
            <a:ext cx="2109503" cy="1574699"/>
          </a:xfrm>
          <a:custGeom>
            <a:avLst/>
            <a:gdLst>
              <a:gd name="connsiteX0" fmla="*/ 125976 w 2109503"/>
              <a:gd name="connsiteY0" fmla="*/ 0 h 1574699"/>
              <a:gd name="connsiteX1" fmla="*/ 1983527 w 2109503"/>
              <a:gd name="connsiteY1" fmla="*/ 0 h 1574699"/>
              <a:gd name="connsiteX2" fmla="*/ 2109503 w 2109503"/>
              <a:gd name="connsiteY2" fmla="*/ 125976 h 1574699"/>
              <a:gd name="connsiteX3" fmla="*/ 2109503 w 2109503"/>
              <a:gd name="connsiteY3" fmla="*/ 1574699 h 1574699"/>
              <a:gd name="connsiteX4" fmla="*/ 2109503 w 2109503"/>
              <a:gd name="connsiteY4" fmla="*/ 1574699 h 1574699"/>
              <a:gd name="connsiteX5" fmla="*/ 0 w 2109503"/>
              <a:gd name="connsiteY5" fmla="*/ 1574699 h 1574699"/>
              <a:gd name="connsiteX6" fmla="*/ 0 w 2109503"/>
              <a:gd name="connsiteY6" fmla="*/ 1574699 h 1574699"/>
              <a:gd name="connsiteX7" fmla="*/ 0 w 2109503"/>
              <a:gd name="connsiteY7" fmla="*/ 125976 h 1574699"/>
              <a:gd name="connsiteX8" fmla="*/ 125976 w 2109503"/>
              <a:gd name="connsiteY8" fmla="*/ 0 h 157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9503" h="1574699">
                <a:moveTo>
                  <a:pt x="125976" y="0"/>
                </a:moveTo>
                <a:lnTo>
                  <a:pt x="1983527" y="0"/>
                </a:lnTo>
                <a:cubicBezTo>
                  <a:pt x="2053102" y="0"/>
                  <a:pt x="2109503" y="56401"/>
                  <a:pt x="2109503" y="125976"/>
                </a:cubicBezTo>
                <a:lnTo>
                  <a:pt x="2109503" y="1574699"/>
                </a:lnTo>
                <a:lnTo>
                  <a:pt x="2109503" y="1574699"/>
                </a:lnTo>
                <a:lnTo>
                  <a:pt x="0" y="1574699"/>
                </a:lnTo>
                <a:lnTo>
                  <a:pt x="0" y="1574699"/>
                </a:lnTo>
                <a:lnTo>
                  <a:pt x="0" y="125976"/>
                </a:lnTo>
                <a:cubicBezTo>
                  <a:pt x="0" y="56401"/>
                  <a:pt x="56401" y="0"/>
                  <a:pt x="125976" y="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297" tIns="113097" rIns="62297" bIns="2540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Overall facilitation and coordination</a:t>
            </a:r>
            <a:endParaRPr lang="en-US" sz="20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744299" y="5844459"/>
            <a:ext cx="2109503" cy="677120"/>
          </a:xfrm>
          <a:custGeom>
            <a:avLst/>
            <a:gdLst>
              <a:gd name="connsiteX0" fmla="*/ 0 w 2109503"/>
              <a:gd name="connsiteY0" fmla="*/ 0 h 677120"/>
              <a:gd name="connsiteX1" fmla="*/ 2109503 w 2109503"/>
              <a:gd name="connsiteY1" fmla="*/ 0 h 677120"/>
              <a:gd name="connsiteX2" fmla="*/ 2109503 w 2109503"/>
              <a:gd name="connsiteY2" fmla="*/ 677120 h 677120"/>
              <a:gd name="connsiteX3" fmla="*/ 0 w 2109503"/>
              <a:gd name="connsiteY3" fmla="*/ 677120 h 677120"/>
              <a:gd name="connsiteX4" fmla="*/ 0 w 2109503"/>
              <a:gd name="connsiteY4" fmla="*/ 0 h 67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9503" h="677120">
                <a:moveTo>
                  <a:pt x="0" y="0"/>
                </a:moveTo>
                <a:lnTo>
                  <a:pt x="2109503" y="0"/>
                </a:lnTo>
                <a:lnTo>
                  <a:pt x="2109503" y="677120"/>
                </a:lnTo>
                <a:lnTo>
                  <a:pt x="0" y="677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0" rIns="646797" bIns="0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ASPE Strategic Planning Team</a:t>
            </a:r>
            <a:endParaRPr lang="en-US" sz="1800" kern="1200" dirty="0"/>
          </a:p>
        </p:txBody>
      </p:sp>
      <p:sp>
        <p:nvSpPr>
          <p:cNvPr id="13" name="Oval 12"/>
          <p:cNvSpPr/>
          <p:nvPr/>
        </p:nvSpPr>
        <p:spPr>
          <a:xfrm>
            <a:off x="7289539" y="5952014"/>
            <a:ext cx="738326" cy="738326"/>
          </a:xfrm>
          <a:prstGeom prst="ellipse">
            <a:avLst/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oup 13"/>
          <p:cNvGrpSpPr/>
          <p:nvPr/>
        </p:nvGrpSpPr>
        <p:grpSpPr>
          <a:xfrm>
            <a:off x="811334" y="1755159"/>
            <a:ext cx="7214009" cy="2442511"/>
            <a:chOff x="811334" y="1755159"/>
            <a:chExt cx="7214009" cy="2442511"/>
          </a:xfrm>
        </p:grpSpPr>
        <p:sp>
          <p:nvSpPr>
            <p:cNvPr id="15" name="Freeform 14"/>
            <p:cNvSpPr/>
            <p:nvPr/>
          </p:nvSpPr>
          <p:spPr>
            <a:xfrm>
              <a:off x="811334" y="1755159"/>
              <a:ext cx="2109503" cy="1574699"/>
            </a:xfrm>
            <a:custGeom>
              <a:avLst/>
              <a:gdLst>
                <a:gd name="connsiteX0" fmla="*/ 125976 w 2109503"/>
                <a:gd name="connsiteY0" fmla="*/ 0 h 1574699"/>
                <a:gd name="connsiteX1" fmla="*/ 1983527 w 2109503"/>
                <a:gd name="connsiteY1" fmla="*/ 0 h 1574699"/>
                <a:gd name="connsiteX2" fmla="*/ 2109503 w 2109503"/>
                <a:gd name="connsiteY2" fmla="*/ 125976 h 1574699"/>
                <a:gd name="connsiteX3" fmla="*/ 2109503 w 2109503"/>
                <a:gd name="connsiteY3" fmla="*/ 1574699 h 1574699"/>
                <a:gd name="connsiteX4" fmla="*/ 2109503 w 2109503"/>
                <a:gd name="connsiteY4" fmla="*/ 1574699 h 1574699"/>
                <a:gd name="connsiteX5" fmla="*/ 0 w 2109503"/>
                <a:gd name="connsiteY5" fmla="*/ 1574699 h 1574699"/>
                <a:gd name="connsiteX6" fmla="*/ 0 w 2109503"/>
                <a:gd name="connsiteY6" fmla="*/ 1574699 h 1574699"/>
                <a:gd name="connsiteX7" fmla="*/ 0 w 2109503"/>
                <a:gd name="connsiteY7" fmla="*/ 125976 h 1574699"/>
                <a:gd name="connsiteX8" fmla="*/ 125976 w 2109503"/>
                <a:gd name="connsiteY8" fmla="*/ 0 h 157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9503" h="1574699">
                  <a:moveTo>
                    <a:pt x="125976" y="0"/>
                  </a:moveTo>
                  <a:lnTo>
                    <a:pt x="1983527" y="0"/>
                  </a:lnTo>
                  <a:cubicBezTo>
                    <a:pt x="2053102" y="0"/>
                    <a:pt x="2109503" y="56401"/>
                    <a:pt x="2109503" y="125976"/>
                  </a:cubicBezTo>
                  <a:lnTo>
                    <a:pt x="2109503" y="1574699"/>
                  </a:lnTo>
                  <a:lnTo>
                    <a:pt x="2109503" y="1574699"/>
                  </a:lnTo>
                  <a:lnTo>
                    <a:pt x="0" y="1574699"/>
                  </a:lnTo>
                  <a:lnTo>
                    <a:pt x="0" y="1574699"/>
                  </a:lnTo>
                  <a:lnTo>
                    <a:pt x="0" y="125976"/>
                  </a:lnTo>
                  <a:cubicBezTo>
                    <a:pt x="0" y="56401"/>
                    <a:pt x="56401" y="0"/>
                    <a:pt x="125976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297" tIns="113097" rIns="62297" bIns="254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Alignment with department activities and priorities </a:t>
              </a:r>
              <a:endParaRPr lang="en-US" sz="20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11334" y="3329859"/>
              <a:ext cx="2109503" cy="677120"/>
            </a:xfrm>
            <a:custGeom>
              <a:avLst/>
              <a:gdLst>
                <a:gd name="connsiteX0" fmla="*/ 0 w 2109503"/>
                <a:gd name="connsiteY0" fmla="*/ 0 h 677120"/>
                <a:gd name="connsiteX1" fmla="*/ 2109503 w 2109503"/>
                <a:gd name="connsiteY1" fmla="*/ 0 h 677120"/>
                <a:gd name="connsiteX2" fmla="*/ 2109503 w 2109503"/>
                <a:gd name="connsiteY2" fmla="*/ 677120 h 677120"/>
                <a:gd name="connsiteX3" fmla="*/ 0 w 2109503"/>
                <a:gd name="connsiteY3" fmla="*/ 677120 h 677120"/>
                <a:gd name="connsiteX4" fmla="*/ 0 w 2109503"/>
                <a:gd name="connsiteY4" fmla="*/ 0 h 67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9503" h="677120">
                  <a:moveTo>
                    <a:pt x="0" y="0"/>
                  </a:moveTo>
                  <a:lnTo>
                    <a:pt x="2109503" y="0"/>
                  </a:lnTo>
                  <a:lnTo>
                    <a:pt x="2109503" y="677120"/>
                  </a:lnTo>
                  <a:lnTo>
                    <a:pt x="0" y="677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0" rIns="646797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HHS Leadership and Counselors</a:t>
              </a:r>
              <a:endParaRPr lang="en-US" sz="1800" kern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356574" y="3458175"/>
              <a:ext cx="738326" cy="738326"/>
            </a:xfrm>
            <a:prstGeom prst="ellipse">
              <a:avLst/>
            </a:pr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000" r="-1000"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3277816" y="1755159"/>
              <a:ext cx="2109503" cy="1574699"/>
            </a:xfrm>
            <a:custGeom>
              <a:avLst/>
              <a:gdLst>
                <a:gd name="connsiteX0" fmla="*/ 125976 w 2109503"/>
                <a:gd name="connsiteY0" fmla="*/ 0 h 1574699"/>
                <a:gd name="connsiteX1" fmla="*/ 1983527 w 2109503"/>
                <a:gd name="connsiteY1" fmla="*/ 0 h 1574699"/>
                <a:gd name="connsiteX2" fmla="*/ 2109503 w 2109503"/>
                <a:gd name="connsiteY2" fmla="*/ 125976 h 1574699"/>
                <a:gd name="connsiteX3" fmla="*/ 2109503 w 2109503"/>
                <a:gd name="connsiteY3" fmla="*/ 1574699 h 1574699"/>
                <a:gd name="connsiteX4" fmla="*/ 2109503 w 2109503"/>
                <a:gd name="connsiteY4" fmla="*/ 1574699 h 1574699"/>
                <a:gd name="connsiteX5" fmla="*/ 0 w 2109503"/>
                <a:gd name="connsiteY5" fmla="*/ 1574699 h 1574699"/>
                <a:gd name="connsiteX6" fmla="*/ 0 w 2109503"/>
                <a:gd name="connsiteY6" fmla="*/ 1574699 h 1574699"/>
                <a:gd name="connsiteX7" fmla="*/ 0 w 2109503"/>
                <a:gd name="connsiteY7" fmla="*/ 125976 h 1574699"/>
                <a:gd name="connsiteX8" fmla="*/ 125976 w 2109503"/>
                <a:gd name="connsiteY8" fmla="*/ 0 h 157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9503" h="1574699">
                  <a:moveTo>
                    <a:pt x="125976" y="0"/>
                  </a:moveTo>
                  <a:lnTo>
                    <a:pt x="1983527" y="0"/>
                  </a:lnTo>
                  <a:cubicBezTo>
                    <a:pt x="2053102" y="0"/>
                    <a:pt x="2109503" y="56401"/>
                    <a:pt x="2109503" y="125976"/>
                  </a:cubicBezTo>
                  <a:lnTo>
                    <a:pt x="2109503" y="1574699"/>
                  </a:lnTo>
                  <a:lnTo>
                    <a:pt x="2109503" y="1574699"/>
                  </a:lnTo>
                  <a:lnTo>
                    <a:pt x="0" y="1574699"/>
                  </a:lnTo>
                  <a:lnTo>
                    <a:pt x="0" y="1574699"/>
                  </a:lnTo>
                  <a:lnTo>
                    <a:pt x="0" y="125976"/>
                  </a:lnTo>
                  <a:cubicBezTo>
                    <a:pt x="0" y="56401"/>
                    <a:pt x="56401" y="0"/>
                    <a:pt x="125976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297" tIns="113097" rIns="62297" bIns="254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Alignment with division activities and priorities</a:t>
              </a:r>
              <a:endParaRPr lang="en-US" sz="20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277816" y="3329859"/>
              <a:ext cx="2109503" cy="677120"/>
            </a:xfrm>
            <a:custGeom>
              <a:avLst/>
              <a:gdLst>
                <a:gd name="connsiteX0" fmla="*/ 0 w 2109503"/>
                <a:gd name="connsiteY0" fmla="*/ 0 h 677120"/>
                <a:gd name="connsiteX1" fmla="*/ 2109503 w 2109503"/>
                <a:gd name="connsiteY1" fmla="*/ 0 h 677120"/>
                <a:gd name="connsiteX2" fmla="*/ 2109503 w 2109503"/>
                <a:gd name="connsiteY2" fmla="*/ 677120 h 677120"/>
                <a:gd name="connsiteX3" fmla="*/ 0 w 2109503"/>
                <a:gd name="connsiteY3" fmla="*/ 677120 h 677120"/>
                <a:gd name="connsiteX4" fmla="*/ 0 w 2109503"/>
                <a:gd name="connsiteY4" fmla="*/ 0 h 67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9503" h="677120">
                  <a:moveTo>
                    <a:pt x="0" y="0"/>
                  </a:moveTo>
                  <a:lnTo>
                    <a:pt x="2109503" y="0"/>
                  </a:lnTo>
                  <a:lnTo>
                    <a:pt x="2109503" y="677120"/>
                  </a:lnTo>
                  <a:lnTo>
                    <a:pt x="0" y="677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0" rIns="646797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HHS Strategic Plan Workgroup</a:t>
              </a:r>
              <a:endParaRPr lang="en-US" sz="1800" kern="12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818197" y="3457006"/>
              <a:ext cx="740664" cy="7406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744299" y="1755159"/>
              <a:ext cx="2109503" cy="1574699"/>
            </a:xfrm>
            <a:custGeom>
              <a:avLst/>
              <a:gdLst>
                <a:gd name="connsiteX0" fmla="*/ 125976 w 2109503"/>
                <a:gd name="connsiteY0" fmla="*/ 0 h 1574699"/>
                <a:gd name="connsiteX1" fmla="*/ 1983527 w 2109503"/>
                <a:gd name="connsiteY1" fmla="*/ 0 h 1574699"/>
                <a:gd name="connsiteX2" fmla="*/ 2109503 w 2109503"/>
                <a:gd name="connsiteY2" fmla="*/ 125976 h 1574699"/>
                <a:gd name="connsiteX3" fmla="*/ 2109503 w 2109503"/>
                <a:gd name="connsiteY3" fmla="*/ 1574699 h 1574699"/>
                <a:gd name="connsiteX4" fmla="*/ 2109503 w 2109503"/>
                <a:gd name="connsiteY4" fmla="*/ 1574699 h 1574699"/>
                <a:gd name="connsiteX5" fmla="*/ 0 w 2109503"/>
                <a:gd name="connsiteY5" fmla="*/ 1574699 h 1574699"/>
                <a:gd name="connsiteX6" fmla="*/ 0 w 2109503"/>
                <a:gd name="connsiteY6" fmla="*/ 1574699 h 1574699"/>
                <a:gd name="connsiteX7" fmla="*/ 0 w 2109503"/>
                <a:gd name="connsiteY7" fmla="*/ 125976 h 1574699"/>
                <a:gd name="connsiteX8" fmla="*/ 125976 w 2109503"/>
                <a:gd name="connsiteY8" fmla="*/ 0 h 157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9503" h="1574699">
                  <a:moveTo>
                    <a:pt x="125976" y="0"/>
                  </a:moveTo>
                  <a:lnTo>
                    <a:pt x="1983527" y="0"/>
                  </a:lnTo>
                  <a:cubicBezTo>
                    <a:pt x="2053102" y="0"/>
                    <a:pt x="2109503" y="56401"/>
                    <a:pt x="2109503" y="125976"/>
                  </a:cubicBezTo>
                  <a:lnTo>
                    <a:pt x="2109503" y="1574699"/>
                  </a:lnTo>
                  <a:lnTo>
                    <a:pt x="2109503" y="1574699"/>
                  </a:lnTo>
                  <a:lnTo>
                    <a:pt x="0" y="1574699"/>
                  </a:lnTo>
                  <a:lnTo>
                    <a:pt x="0" y="1574699"/>
                  </a:lnTo>
                  <a:lnTo>
                    <a:pt x="0" y="125976"/>
                  </a:lnTo>
                  <a:cubicBezTo>
                    <a:pt x="0" y="56401"/>
                    <a:pt x="56401" y="0"/>
                    <a:pt x="125976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297" tIns="113097" rIns="62297" bIns="254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Specific subject matter expertise</a:t>
              </a:r>
              <a:endParaRPr lang="en-US" sz="2000" kern="12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824274" y="3458175"/>
              <a:ext cx="738326" cy="738326"/>
            </a:xfrm>
            <a:prstGeom prst="ellipse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5744299" y="3329859"/>
              <a:ext cx="2109503" cy="677120"/>
            </a:xfrm>
            <a:custGeom>
              <a:avLst/>
              <a:gdLst>
                <a:gd name="connsiteX0" fmla="*/ 0 w 2109503"/>
                <a:gd name="connsiteY0" fmla="*/ 0 h 677120"/>
                <a:gd name="connsiteX1" fmla="*/ 2109503 w 2109503"/>
                <a:gd name="connsiteY1" fmla="*/ 0 h 677120"/>
                <a:gd name="connsiteX2" fmla="*/ 2109503 w 2109503"/>
                <a:gd name="connsiteY2" fmla="*/ 677120 h 677120"/>
                <a:gd name="connsiteX3" fmla="*/ 0 w 2109503"/>
                <a:gd name="connsiteY3" fmla="*/ 677120 h 677120"/>
                <a:gd name="connsiteX4" fmla="*/ 0 w 2109503"/>
                <a:gd name="connsiteY4" fmla="*/ 0 h 67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9503" h="677120">
                  <a:moveTo>
                    <a:pt x="0" y="0"/>
                  </a:moveTo>
                  <a:lnTo>
                    <a:pt x="2109503" y="0"/>
                  </a:lnTo>
                  <a:lnTo>
                    <a:pt x="2109503" y="677120"/>
                  </a:lnTo>
                  <a:lnTo>
                    <a:pt x="0" y="677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0" rIns="646797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Strategic Objective Workgroups</a:t>
              </a:r>
              <a:endParaRPr lang="en-US" sz="1800" kern="12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7284679" y="3457006"/>
              <a:ext cx="740664" cy="7406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285848" y="3458175"/>
              <a:ext cx="738326" cy="738326"/>
            </a:xfrm>
            <a:prstGeom prst="ellipse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6" name="Flowchart: Connector 25"/>
          <p:cNvSpPr/>
          <p:nvPr/>
        </p:nvSpPr>
        <p:spPr>
          <a:xfrm>
            <a:off x="4824274" y="5952014"/>
            <a:ext cx="753111" cy="73832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42525" y="5952014"/>
            <a:ext cx="738326" cy="726489"/>
          </a:xfrm>
          <a:prstGeom prst="ellipse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9767-9E69-430E-BC35-864EE2F40F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6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Consultation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704401" y="1661678"/>
            <a:ext cx="7735199" cy="914400"/>
            <a:chOff x="1008446" y="1661678"/>
            <a:chExt cx="7735199" cy="914400"/>
          </a:xfrm>
        </p:grpSpPr>
        <p:sp>
          <p:nvSpPr>
            <p:cNvPr id="7" name="Freeform 6"/>
            <p:cNvSpPr/>
            <p:nvPr/>
          </p:nvSpPr>
          <p:spPr>
            <a:xfrm>
              <a:off x="1262190" y="1668906"/>
              <a:ext cx="7481455" cy="899944"/>
            </a:xfrm>
            <a:custGeom>
              <a:avLst/>
              <a:gdLst>
                <a:gd name="connsiteX0" fmla="*/ 0 w 8229600"/>
                <a:gd name="connsiteY0" fmla="*/ 149994 h 899944"/>
                <a:gd name="connsiteX1" fmla="*/ 149994 w 8229600"/>
                <a:gd name="connsiteY1" fmla="*/ 0 h 899944"/>
                <a:gd name="connsiteX2" fmla="*/ 8079606 w 8229600"/>
                <a:gd name="connsiteY2" fmla="*/ 0 h 899944"/>
                <a:gd name="connsiteX3" fmla="*/ 8229600 w 8229600"/>
                <a:gd name="connsiteY3" fmla="*/ 149994 h 899944"/>
                <a:gd name="connsiteX4" fmla="*/ 8229600 w 8229600"/>
                <a:gd name="connsiteY4" fmla="*/ 749950 h 899944"/>
                <a:gd name="connsiteX5" fmla="*/ 8079606 w 8229600"/>
                <a:gd name="connsiteY5" fmla="*/ 899944 h 899944"/>
                <a:gd name="connsiteX6" fmla="*/ 149994 w 8229600"/>
                <a:gd name="connsiteY6" fmla="*/ 899944 h 899944"/>
                <a:gd name="connsiteX7" fmla="*/ 0 w 8229600"/>
                <a:gd name="connsiteY7" fmla="*/ 749950 h 899944"/>
                <a:gd name="connsiteX8" fmla="*/ 0 w 8229600"/>
                <a:gd name="connsiteY8" fmla="*/ 149994 h 89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899944">
                  <a:moveTo>
                    <a:pt x="0" y="149994"/>
                  </a:moveTo>
                  <a:cubicBezTo>
                    <a:pt x="0" y="67155"/>
                    <a:pt x="67155" y="0"/>
                    <a:pt x="149994" y="0"/>
                  </a:cubicBezTo>
                  <a:lnTo>
                    <a:pt x="8079606" y="0"/>
                  </a:lnTo>
                  <a:cubicBezTo>
                    <a:pt x="8162445" y="0"/>
                    <a:pt x="8229600" y="67155"/>
                    <a:pt x="8229600" y="149994"/>
                  </a:cubicBezTo>
                  <a:lnTo>
                    <a:pt x="8229600" y="749950"/>
                  </a:lnTo>
                  <a:cubicBezTo>
                    <a:pt x="8229600" y="832789"/>
                    <a:pt x="8162445" y="899944"/>
                    <a:pt x="8079606" y="899944"/>
                  </a:cubicBezTo>
                  <a:lnTo>
                    <a:pt x="149994" y="899944"/>
                  </a:lnTo>
                  <a:cubicBezTo>
                    <a:pt x="67155" y="899944"/>
                    <a:pt x="0" y="832789"/>
                    <a:pt x="0" y="749950"/>
                  </a:cubicBezTo>
                  <a:lnTo>
                    <a:pt x="0" y="14999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12" tIns="112512" rIns="112512" bIns="112512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/>
                <a:t>	</a:t>
              </a:r>
              <a:r>
                <a:rPr lang="en-US" sz="1800" kern="1200" dirty="0" smtClean="0"/>
                <a:t>Letters to Tribal Leaders and Health Directors (September 2017)</a:t>
              </a:r>
              <a:endParaRPr lang="en-US" sz="1800" kern="12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008446" y="1661678"/>
              <a:ext cx="914400" cy="914400"/>
              <a:chOff x="259054" y="1672518"/>
              <a:chExt cx="914400" cy="914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59054" y="1672518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589" b="89726" l="0" r="8969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732" t="6484" r="1" b="-6484"/>
              <a:stretch/>
            </p:blipFill>
            <p:spPr>
              <a:xfrm>
                <a:off x="368257" y="1842369"/>
                <a:ext cx="690824" cy="609600"/>
              </a:xfrm>
              <a:prstGeom prst="rect">
                <a:avLst/>
              </a:prstGeom>
            </p:spPr>
          </p:pic>
        </p:grpSp>
      </p:grpSp>
      <p:grpSp>
        <p:nvGrpSpPr>
          <p:cNvPr id="36" name="Group 35"/>
          <p:cNvGrpSpPr/>
          <p:nvPr/>
        </p:nvGrpSpPr>
        <p:grpSpPr>
          <a:xfrm>
            <a:off x="704401" y="2655958"/>
            <a:ext cx="7735199" cy="914400"/>
            <a:chOff x="1008446" y="2590800"/>
            <a:chExt cx="7735199" cy="914400"/>
          </a:xfrm>
        </p:grpSpPr>
        <p:sp>
          <p:nvSpPr>
            <p:cNvPr id="8" name="Freeform 7"/>
            <p:cNvSpPr/>
            <p:nvPr/>
          </p:nvSpPr>
          <p:spPr>
            <a:xfrm>
              <a:off x="1262190" y="2598028"/>
              <a:ext cx="7481455" cy="899944"/>
            </a:xfrm>
            <a:custGeom>
              <a:avLst/>
              <a:gdLst>
                <a:gd name="connsiteX0" fmla="*/ 0 w 8229600"/>
                <a:gd name="connsiteY0" fmla="*/ 149994 h 899944"/>
                <a:gd name="connsiteX1" fmla="*/ 149994 w 8229600"/>
                <a:gd name="connsiteY1" fmla="*/ 0 h 899944"/>
                <a:gd name="connsiteX2" fmla="*/ 8079606 w 8229600"/>
                <a:gd name="connsiteY2" fmla="*/ 0 h 899944"/>
                <a:gd name="connsiteX3" fmla="*/ 8229600 w 8229600"/>
                <a:gd name="connsiteY3" fmla="*/ 149994 h 899944"/>
                <a:gd name="connsiteX4" fmla="*/ 8229600 w 8229600"/>
                <a:gd name="connsiteY4" fmla="*/ 749950 h 899944"/>
                <a:gd name="connsiteX5" fmla="*/ 8079606 w 8229600"/>
                <a:gd name="connsiteY5" fmla="*/ 899944 h 899944"/>
                <a:gd name="connsiteX6" fmla="*/ 149994 w 8229600"/>
                <a:gd name="connsiteY6" fmla="*/ 899944 h 899944"/>
                <a:gd name="connsiteX7" fmla="*/ 0 w 8229600"/>
                <a:gd name="connsiteY7" fmla="*/ 749950 h 899944"/>
                <a:gd name="connsiteX8" fmla="*/ 0 w 8229600"/>
                <a:gd name="connsiteY8" fmla="*/ 149994 h 89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899944">
                  <a:moveTo>
                    <a:pt x="0" y="149994"/>
                  </a:moveTo>
                  <a:cubicBezTo>
                    <a:pt x="0" y="67155"/>
                    <a:pt x="67155" y="0"/>
                    <a:pt x="149994" y="0"/>
                  </a:cubicBezTo>
                  <a:lnTo>
                    <a:pt x="8079606" y="0"/>
                  </a:lnTo>
                  <a:cubicBezTo>
                    <a:pt x="8162445" y="0"/>
                    <a:pt x="8229600" y="67155"/>
                    <a:pt x="8229600" y="149994"/>
                  </a:cubicBezTo>
                  <a:lnTo>
                    <a:pt x="8229600" y="749950"/>
                  </a:lnTo>
                  <a:cubicBezTo>
                    <a:pt x="8229600" y="832789"/>
                    <a:pt x="8162445" y="899944"/>
                    <a:pt x="8079606" y="899944"/>
                  </a:cubicBezTo>
                  <a:lnTo>
                    <a:pt x="149994" y="899944"/>
                  </a:lnTo>
                  <a:cubicBezTo>
                    <a:pt x="67155" y="899944"/>
                    <a:pt x="0" y="832789"/>
                    <a:pt x="0" y="749950"/>
                  </a:cubicBezTo>
                  <a:lnTo>
                    <a:pt x="0" y="14999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12" tIns="112512" rIns="112512" bIns="112512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	Calls with Tribal Leaders (October 2017)</a:t>
              </a:r>
              <a:endParaRPr lang="en-US" sz="1800" kern="12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008446" y="2590800"/>
              <a:ext cx="914400" cy="914400"/>
              <a:chOff x="341032" y="2568850"/>
              <a:chExt cx="914400" cy="9144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41032" y="256885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0" b="96575" l="9697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00650" y="2743200"/>
                <a:ext cx="685800" cy="609600"/>
              </a:xfrm>
              <a:prstGeom prst="rect">
                <a:avLst/>
              </a:prstGeom>
            </p:spPr>
          </p:pic>
        </p:grpSp>
      </p:grpSp>
      <p:grpSp>
        <p:nvGrpSpPr>
          <p:cNvPr id="22" name="Group 21"/>
          <p:cNvGrpSpPr/>
          <p:nvPr/>
        </p:nvGrpSpPr>
        <p:grpSpPr>
          <a:xfrm>
            <a:off x="704401" y="5638800"/>
            <a:ext cx="7735199" cy="914400"/>
            <a:chOff x="704401" y="5638800"/>
            <a:chExt cx="7735199" cy="914400"/>
          </a:xfrm>
        </p:grpSpPr>
        <p:grpSp>
          <p:nvGrpSpPr>
            <p:cNvPr id="32" name="Group 31"/>
            <p:cNvGrpSpPr/>
            <p:nvPr/>
          </p:nvGrpSpPr>
          <p:grpSpPr>
            <a:xfrm>
              <a:off x="704401" y="5638800"/>
              <a:ext cx="7735199" cy="914400"/>
              <a:chOff x="1008446" y="5467377"/>
              <a:chExt cx="7735199" cy="914400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1262190" y="5474605"/>
                <a:ext cx="7481455" cy="899944"/>
              </a:xfrm>
              <a:custGeom>
                <a:avLst/>
                <a:gdLst>
                  <a:gd name="connsiteX0" fmla="*/ 0 w 8229600"/>
                  <a:gd name="connsiteY0" fmla="*/ 149994 h 899944"/>
                  <a:gd name="connsiteX1" fmla="*/ 149994 w 8229600"/>
                  <a:gd name="connsiteY1" fmla="*/ 0 h 899944"/>
                  <a:gd name="connsiteX2" fmla="*/ 8079606 w 8229600"/>
                  <a:gd name="connsiteY2" fmla="*/ 0 h 899944"/>
                  <a:gd name="connsiteX3" fmla="*/ 8229600 w 8229600"/>
                  <a:gd name="connsiteY3" fmla="*/ 149994 h 899944"/>
                  <a:gd name="connsiteX4" fmla="*/ 8229600 w 8229600"/>
                  <a:gd name="connsiteY4" fmla="*/ 749950 h 899944"/>
                  <a:gd name="connsiteX5" fmla="*/ 8079606 w 8229600"/>
                  <a:gd name="connsiteY5" fmla="*/ 899944 h 899944"/>
                  <a:gd name="connsiteX6" fmla="*/ 149994 w 8229600"/>
                  <a:gd name="connsiteY6" fmla="*/ 899944 h 899944"/>
                  <a:gd name="connsiteX7" fmla="*/ 0 w 8229600"/>
                  <a:gd name="connsiteY7" fmla="*/ 749950 h 899944"/>
                  <a:gd name="connsiteX8" fmla="*/ 0 w 8229600"/>
                  <a:gd name="connsiteY8" fmla="*/ 149994 h 899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29600" h="899944">
                    <a:moveTo>
                      <a:pt x="0" y="149994"/>
                    </a:moveTo>
                    <a:cubicBezTo>
                      <a:pt x="0" y="67155"/>
                      <a:pt x="67155" y="0"/>
                      <a:pt x="149994" y="0"/>
                    </a:cubicBezTo>
                    <a:lnTo>
                      <a:pt x="8079606" y="0"/>
                    </a:lnTo>
                    <a:cubicBezTo>
                      <a:pt x="8162445" y="0"/>
                      <a:pt x="8229600" y="67155"/>
                      <a:pt x="8229600" y="149994"/>
                    </a:cubicBezTo>
                    <a:lnTo>
                      <a:pt x="8229600" y="749950"/>
                    </a:lnTo>
                    <a:cubicBezTo>
                      <a:pt x="8229600" y="832789"/>
                      <a:pt x="8162445" y="899944"/>
                      <a:pt x="8079606" y="899944"/>
                    </a:cubicBezTo>
                    <a:lnTo>
                      <a:pt x="149994" y="899944"/>
                    </a:lnTo>
                    <a:cubicBezTo>
                      <a:pt x="67155" y="899944"/>
                      <a:pt x="0" y="832789"/>
                      <a:pt x="0" y="749950"/>
                    </a:cubicBezTo>
                    <a:lnTo>
                      <a:pt x="0" y="149994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2512" tIns="112512" rIns="112512" bIns="112512" numCol="1" spcCol="1270" anchor="ctr" anchorCtr="0">
                <a:noAutofit/>
              </a:bodyPr>
              <a:lstStyle/>
              <a:p>
                <a:pPr lvl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800" kern="1200" dirty="0" smtClean="0"/>
                  <a:t>	Received written feedback from Tribes, Tribal Councils, Tribal health 	departments, Tribal Advisory Committees, other groups representing 	interests of American Indians/Alaska Natives</a:t>
                </a:r>
                <a:endParaRPr lang="en-US" sz="1800" kern="1200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008446" y="5467377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>
                          <a14:foregroundMark x1="69663" y1="18590" x2="69663" y2="18590"/>
                          <a14:foregroundMark x1="44382" y1="53846" x2="44382" y2="53846"/>
                          <a14:foregroundMark x1="11798" y1="87821" x2="11798" y2="878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9150" y="5764007"/>
              <a:ext cx="738649" cy="646318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704401" y="3650238"/>
            <a:ext cx="7735199" cy="914400"/>
            <a:chOff x="704401" y="3650240"/>
            <a:chExt cx="7735199" cy="914400"/>
          </a:xfrm>
        </p:grpSpPr>
        <p:sp>
          <p:nvSpPr>
            <p:cNvPr id="9" name="Freeform 8"/>
            <p:cNvSpPr/>
            <p:nvPr/>
          </p:nvSpPr>
          <p:spPr>
            <a:xfrm>
              <a:off x="958145" y="3657468"/>
              <a:ext cx="7481455" cy="899944"/>
            </a:xfrm>
            <a:custGeom>
              <a:avLst/>
              <a:gdLst>
                <a:gd name="connsiteX0" fmla="*/ 0 w 8229600"/>
                <a:gd name="connsiteY0" fmla="*/ 149994 h 899944"/>
                <a:gd name="connsiteX1" fmla="*/ 149994 w 8229600"/>
                <a:gd name="connsiteY1" fmla="*/ 0 h 899944"/>
                <a:gd name="connsiteX2" fmla="*/ 8079606 w 8229600"/>
                <a:gd name="connsiteY2" fmla="*/ 0 h 899944"/>
                <a:gd name="connsiteX3" fmla="*/ 8229600 w 8229600"/>
                <a:gd name="connsiteY3" fmla="*/ 149994 h 899944"/>
                <a:gd name="connsiteX4" fmla="*/ 8229600 w 8229600"/>
                <a:gd name="connsiteY4" fmla="*/ 749950 h 899944"/>
                <a:gd name="connsiteX5" fmla="*/ 8079606 w 8229600"/>
                <a:gd name="connsiteY5" fmla="*/ 899944 h 899944"/>
                <a:gd name="connsiteX6" fmla="*/ 149994 w 8229600"/>
                <a:gd name="connsiteY6" fmla="*/ 899944 h 899944"/>
                <a:gd name="connsiteX7" fmla="*/ 0 w 8229600"/>
                <a:gd name="connsiteY7" fmla="*/ 749950 h 899944"/>
                <a:gd name="connsiteX8" fmla="*/ 0 w 8229600"/>
                <a:gd name="connsiteY8" fmla="*/ 149994 h 89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899944">
                  <a:moveTo>
                    <a:pt x="0" y="149994"/>
                  </a:moveTo>
                  <a:cubicBezTo>
                    <a:pt x="0" y="67155"/>
                    <a:pt x="67155" y="0"/>
                    <a:pt x="149994" y="0"/>
                  </a:cubicBezTo>
                  <a:lnTo>
                    <a:pt x="8079606" y="0"/>
                  </a:lnTo>
                  <a:cubicBezTo>
                    <a:pt x="8162445" y="0"/>
                    <a:pt x="8229600" y="67155"/>
                    <a:pt x="8229600" y="149994"/>
                  </a:cubicBezTo>
                  <a:lnTo>
                    <a:pt x="8229600" y="749950"/>
                  </a:lnTo>
                  <a:cubicBezTo>
                    <a:pt x="8229600" y="832789"/>
                    <a:pt x="8162445" y="899944"/>
                    <a:pt x="8079606" y="899944"/>
                  </a:cubicBezTo>
                  <a:lnTo>
                    <a:pt x="149994" y="899944"/>
                  </a:lnTo>
                  <a:cubicBezTo>
                    <a:pt x="67155" y="899944"/>
                    <a:pt x="0" y="832789"/>
                    <a:pt x="0" y="749950"/>
                  </a:cubicBezTo>
                  <a:lnTo>
                    <a:pt x="0" y="14999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12" tIns="112512" rIns="112512" bIns="112512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	Presentation at IHS Joint Direct Service Tribes Advisory Committee, 	Tribal Self-Governance Advisory Committee (October 2017)</a:t>
              </a:r>
              <a:endParaRPr lang="en-US" sz="1800" kern="12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04401" y="3650240"/>
              <a:ext cx="914400" cy="914400"/>
              <a:chOff x="704401" y="3650240"/>
              <a:chExt cx="914400" cy="9144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704401" y="365024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807897" y="3810000"/>
                <a:ext cx="754203" cy="628069"/>
                <a:chOff x="762000" y="3810000"/>
                <a:chExt cx="754203" cy="628069"/>
              </a:xfrm>
            </p:grpSpPr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 rotWithShape="1">
                <a:blip r:embed="rId9" cstate="print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ackgroundRemoval t="1361" b="94558" l="2424" r="89697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762000" y="3810000"/>
                  <a:ext cx="685800" cy="609600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 rotWithShape="1">
                <a:blip r:embed="rId11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2">
                          <a14:imgEffect>
                            <a14:backgroundRemoval t="1361" b="94558" l="2424" r="89697"/>
                          </a14:imgEffect>
                          <a14:imgEffect>
                            <a14:colorTemperature colorTemp="47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1066800" y="4038600"/>
                  <a:ext cx="449403" cy="399469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9" name="Group 18"/>
          <p:cNvGrpSpPr/>
          <p:nvPr/>
        </p:nvGrpSpPr>
        <p:grpSpPr>
          <a:xfrm>
            <a:off x="704401" y="4644518"/>
            <a:ext cx="7735199" cy="914400"/>
            <a:chOff x="704401" y="4651747"/>
            <a:chExt cx="7735199" cy="914400"/>
          </a:xfrm>
        </p:grpSpPr>
        <p:sp>
          <p:nvSpPr>
            <p:cNvPr id="10" name="Freeform 9"/>
            <p:cNvSpPr/>
            <p:nvPr/>
          </p:nvSpPr>
          <p:spPr>
            <a:xfrm>
              <a:off x="958145" y="4658975"/>
              <a:ext cx="7481455" cy="899944"/>
            </a:xfrm>
            <a:custGeom>
              <a:avLst/>
              <a:gdLst>
                <a:gd name="connsiteX0" fmla="*/ 0 w 8229600"/>
                <a:gd name="connsiteY0" fmla="*/ 149994 h 899944"/>
                <a:gd name="connsiteX1" fmla="*/ 149994 w 8229600"/>
                <a:gd name="connsiteY1" fmla="*/ 0 h 899944"/>
                <a:gd name="connsiteX2" fmla="*/ 8079606 w 8229600"/>
                <a:gd name="connsiteY2" fmla="*/ 0 h 899944"/>
                <a:gd name="connsiteX3" fmla="*/ 8229600 w 8229600"/>
                <a:gd name="connsiteY3" fmla="*/ 149994 h 899944"/>
                <a:gd name="connsiteX4" fmla="*/ 8229600 w 8229600"/>
                <a:gd name="connsiteY4" fmla="*/ 749950 h 899944"/>
                <a:gd name="connsiteX5" fmla="*/ 8079606 w 8229600"/>
                <a:gd name="connsiteY5" fmla="*/ 899944 h 899944"/>
                <a:gd name="connsiteX6" fmla="*/ 149994 w 8229600"/>
                <a:gd name="connsiteY6" fmla="*/ 899944 h 899944"/>
                <a:gd name="connsiteX7" fmla="*/ 0 w 8229600"/>
                <a:gd name="connsiteY7" fmla="*/ 749950 h 899944"/>
                <a:gd name="connsiteX8" fmla="*/ 0 w 8229600"/>
                <a:gd name="connsiteY8" fmla="*/ 149994 h 89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899944">
                  <a:moveTo>
                    <a:pt x="0" y="149994"/>
                  </a:moveTo>
                  <a:cubicBezTo>
                    <a:pt x="0" y="67155"/>
                    <a:pt x="67155" y="0"/>
                    <a:pt x="149994" y="0"/>
                  </a:cubicBezTo>
                  <a:lnTo>
                    <a:pt x="8079606" y="0"/>
                  </a:lnTo>
                  <a:cubicBezTo>
                    <a:pt x="8162445" y="0"/>
                    <a:pt x="8229600" y="67155"/>
                    <a:pt x="8229600" y="149994"/>
                  </a:cubicBezTo>
                  <a:lnTo>
                    <a:pt x="8229600" y="749950"/>
                  </a:lnTo>
                  <a:cubicBezTo>
                    <a:pt x="8229600" y="832789"/>
                    <a:pt x="8162445" y="899944"/>
                    <a:pt x="8079606" y="899944"/>
                  </a:cubicBezTo>
                  <a:lnTo>
                    <a:pt x="149994" y="899944"/>
                  </a:lnTo>
                  <a:cubicBezTo>
                    <a:pt x="67155" y="899944"/>
                    <a:pt x="0" y="832789"/>
                    <a:pt x="0" y="749950"/>
                  </a:cubicBezTo>
                  <a:lnTo>
                    <a:pt x="0" y="14999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12" tIns="112512" rIns="112512" bIns="112512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	Presentation at IHS Tribal Self-Governance Advisory Committee and 	Technical Workgroup Meeting (October 2017)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04401" y="4651747"/>
              <a:ext cx="914400" cy="914400"/>
              <a:chOff x="704401" y="3650240"/>
              <a:chExt cx="914400" cy="9144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704401" y="365024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807897" y="3810000"/>
                <a:ext cx="754203" cy="628069"/>
                <a:chOff x="762000" y="3810000"/>
                <a:chExt cx="754203" cy="628069"/>
              </a:xfrm>
            </p:grpSpPr>
            <p:pic>
              <p:nvPicPr>
                <p:cNvPr id="41" name="Picture 40"/>
                <p:cNvPicPr>
                  <a:picLocks noChangeAspect="1"/>
                </p:cNvPicPr>
                <p:nvPr/>
              </p:nvPicPr>
              <p:blipFill rotWithShape="1">
                <a:blip r:embed="rId9" cstate="print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ackgroundRemoval t="1361" b="94558" l="2424" r="89697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762000" y="3810000"/>
                  <a:ext cx="685800" cy="609600"/>
                </a:xfrm>
                <a:prstGeom prst="rect">
                  <a:avLst/>
                </a:prstGeom>
              </p:spPr>
            </p:pic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 rotWithShape="1">
                <a:blip r:embed="rId11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2">
                          <a14:imgEffect>
                            <a14:backgroundRemoval t="1361" b="94558" l="2424" r="89697"/>
                          </a14:imgEffect>
                          <a14:imgEffect>
                            <a14:colorTemperature colorTemp="47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1066800" y="4038600"/>
                  <a:ext cx="449403" cy="399469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0876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We Incorporated Input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traight Connector 6"/>
          <p:cNvSpPr/>
          <p:nvPr/>
        </p:nvSpPr>
        <p:spPr>
          <a:xfrm>
            <a:off x="831273" y="1600200"/>
            <a:ext cx="7481455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831273" y="1602581"/>
            <a:ext cx="7481455" cy="1624012"/>
          </a:xfrm>
          <a:custGeom>
            <a:avLst/>
            <a:gdLst>
              <a:gd name="connsiteX0" fmla="*/ 0 w 8229600"/>
              <a:gd name="connsiteY0" fmla="*/ 0 h 1624012"/>
              <a:gd name="connsiteX1" fmla="*/ 8229600 w 8229600"/>
              <a:gd name="connsiteY1" fmla="*/ 0 h 1624012"/>
              <a:gd name="connsiteX2" fmla="*/ 8229600 w 8229600"/>
              <a:gd name="connsiteY2" fmla="*/ 1624012 h 1624012"/>
              <a:gd name="connsiteX3" fmla="*/ 0 w 8229600"/>
              <a:gd name="connsiteY3" fmla="*/ 1624012 h 1624012"/>
              <a:gd name="connsiteX4" fmla="*/ 0 w 8229600"/>
              <a:gd name="connsiteY4" fmla="*/ 0 h 162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624012">
                <a:moveTo>
                  <a:pt x="0" y="0"/>
                </a:moveTo>
                <a:lnTo>
                  <a:pt x="8229600" y="0"/>
                </a:lnTo>
                <a:lnTo>
                  <a:pt x="8229600" y="1624012"/>
                </a:lnTo>
                <a:lnTo>
                  <a:pt x="0" y="16240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Acknowledged the unique legal and political government-to-government relationship with Tribal Governments and the special obligation to provide services for American Indians and Alaska Natives</a:t>
            </a:r>
            <a:endParaRPr lang="en-US" sz="2800" kern="1200" dirty="0"/>
          </a:p>
        </p:txBody>
      </p:sp>
      <p:sp>
        <p:nvSpPr>
          <p:cNvPr id="9" name="Straight Connector 8"/>
          <p:cNvSpPr/>
          <p:nvPr/>
        </p:nvSpPr>
        <p:spPr>
          <a:xfrm>
            <a:off x="831273" y="3344577"/>
            <a:ext cx="7481455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831273" y="3344577"/>
            <a:ext cx="7481455" cy="1506028"/>
          </a:xfrm>
          <a:custGeom>
            <a:avLst/>
            <a:gdLst>
              <a:gd name="connsiteX0" fmla="*/ 0 w 8229600"/>
              <a:gd name="connsiteY0" fmla="*/ 0 h 1624012"/>
              <a:gd name="connsiteX1" fmla="*/ 8229600 w 8229600"/>
              <a:gd name="connsiteY1" fmla="*/ 0 h 1624012"/>
              <a:gd name="connsiteX2" fmla="*/ 8229600 w 8229600"/>
              <a:gd name="connsiteY2" fmla="*/ 1624012 h 1624012"/>
              <a:gd name="connsiteX3" fmla="*/ 0 w 8229600"/>
              <a:gd name="connsiteY3" fmla="*/ 1624012 h 1624012"/>
              <a:gd name="connsiteX4" fmla="*/ 0 w 8229600"/>
              <a:gd name="connsiteY4" fmla="*/ 0 h 162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624012">
                <a:moveTo>
                  <a:pt x="0" y="0"/>
                </a:moveTo>
                <a:lnTo>
                  <a:pt x="8229600" y="0"/>
                </a:lnTo>
                <a:lnTo>
                  <a:pt x="8229600" y="1624012"/>
                </a:lnTo>
                <a:lnTo>
                  <a:pt x="0" y="16240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Referenced EO 13175 and the HHS Tribal             Consultation Policy </a:t>
            </a:r>
          </a:p>
        </p:txBody>
      </p:sp>
      <p:sp>
        <p:nvSpPr>
          <p:cNvPr id="11" name="Straight Connector 10"/>
          <p:cNvSpPr/>
          <p:nvPr/>
        </p:nvSpPr>
        <p:spPr>
          <a:xfrm flipV="1">
            <a:off x="832104" y="4850605"/>
            <a:ext cx="7479792" cy="26193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832104" y="4876800"/>
            <a:ext cx="7479792" cy="1597818"/>
          </a:xfrm>
          <a:custGeom>
            <a:avLst/>
            <a:gdLst>
              <a:gd name="connsiteX0" fmla="*/ 0 w 8229600"/>
              <a:gd name="connsiteY0" fmla="*/ 0 h 1624012"/>
              <a:gd name="connsiteX1" fmla="*/ 8229600 w 8229600"/>
              <a:gd name="connsiteY1" fmla="*/ 0 h 1624012"/>
              <a:gd name="connsiteX2" fmla="*/ 8229600 w 8229600"/>
              <a:gd name="connsiteY2" fmla="*/ 1624012 h 1624012"/>
              <a:gd name="connsiteX3" fmla="*/ 0 w 8229600"/>
              <a:gd name="connsiteY3" fmla="*/ 1624012 h 1624012"/>
              <a:gd name="connsiteX4" fmla="*/ 0 w 8229600"/>
              <a:gd name="connsiteY4" fmla="*/ 0 h 162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624012">
                <a:moveTo>
                  <a:pt x="0" y="0"/>
                </a:moveTo>
                <a:lnTo>
                  <a:pt x="8229600" y="0"/>
                </a:lnTo>
                <a:lnTo>
                  <a:pt x="8229600" y="1624012"/>
                </a:lnTo>
                <a:lnTo>
                  <a:pt x="0" y="16240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Included language on culturally-appropriate (competent, relevant, and sensitive) programming</a:t>
            </a:r>
            <a:endParaRPr lang="en-US" sz="2800" kern="1200" dirty="0"/>
          </a:p>
        </p:txBody>
      </p:sp>
    </p:spTree>
    <p:extLst>
      <p:ext uri="{BB962C8B-B14F-4D97-AF65-F5344CB8AC3E}">
        <p14:creationId xmlns:p14="http://schemas.microsoft.com/office/powerpoint/2010/main" val="25045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We Incorporated Input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Straight Connector 6"/>
          <p:cNvSpPr/>
          <p:nvPr/>
        </p:nvSpPr>
        <p:spPr>
          <a:xfrm>
            <a:off x="304800" y="1526530"/>
            <a:ext cx="8458200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304800" y="1526530"/>
            <a:ext cx="2229114" cy="5176539"/>
          </a:xfrm>
          <a:custGeom>
            <a:avLst/>
            <a:gdLst>
              <a:gd name="connsiteX0" fmla="*/ 0 w 2229114"/>
              <a:gd name="connsiteY0" fmla="*/ 0 h 5176539"/>
              <a:gd name="connsiteX1" fmla="*/ 2229114 w 2229114"/>
              <a:gd name="connsiteY1" fmla="*/ 0 h 5176539"/>
              <a:gd name="connsiteX2" fmla="*/ 2229114 w 2229114"/>
              <a:gd name="connsiteY2" fmla="*/ 5176539 h 5176539"/>
              <a:gd name="connsiteX3" fmla="*/ 0 w 2229114"/>
              <a:gd name="connsiteY3" fmla="*/ 5176539 h 5176539"/>
              <a:gd name="connsiteX4" fmla="*/ 0 w 2229114"/>
              <a:gd name="connsiteY4" fmla="*/ 0 h 51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114" h="5176539">
                <a:moveTo>
                  <a:pt x="0" y="0"/>
                </a:moveTo>
                <a:lnTo>
                  <a:pt x="2229114" y="0"/>
                </a:lnTo>
                <a:lnTo>
                  <a:pt x="2229114" y="5176539"/>
                </a:lnTo>
                <a:lnTo>
                  <a:pt x="0" y="51765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Included strategies on tribal priority topics</a:t>
            </a:r>
            <a:endParaRPr lang="en-US" sz="2800" kern="1200" dirty="0"/>
          </a:p>
        </p:txBody>
      </p:sp>
      <p:sp>
        <p:nvSpPr>
          <p:cNvPr id="9" name="Freeform 8"/>
          <p:cNvSpPr/>
          <p:nvPr/>
        </p:nvSpPr>
        <p:spPr>
          <a:xfrm>
            <a:off x="2650627" y="1553765"/>
            <a:ext cx="3742692" cy="544699"/>
          </a:xfrm>
          <a:custGeom>
            <a:avLst/>
            <a:gdLst>
              <a:gd name="connsiteX0" fmla="*/ 0 w 3742692"/>
              <a:gd name="connsiteY0" fmla="*/ 0 h 544699"/>
              <a:gd name="connsiteX1" fmla="*/ 3742692 w 3742692"/>
              <a:gd name="connsiteY1" fmla="*/ 0 h 544699"/>
              <a:gd name="connsiteX2" fmla="*/ 3742692 w 3742692"/>
              <a:gd name="connsiteY2" fmla="*/ 544699 h 544699"/>
              <a:gd name="connsiteX3" fmla="*/ 0 w 3742692"/>
              <a:gd name="connsiteY3" fmla="*/ 544699 h 544699"/>
              <a:gd name="connsiteX4" fmla="*/ 0 w 3742692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2692" h="544699">
                <a:moveTo>
                  <a:pt x="0" y="0"/>
                </a:moveTo>
                <a:lnTo>
                  <a:pt x="3742692" y="0"/>
                </a:lnTo>
                <a:lnTo>
                  <a:pt x="3742692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Broader visibility of IHS across the plan</a:t>
            </a:r>
            <a:endParaRPr lang="en-US" sz="1800" kern="1200" dirty="0"/>
          </a:p>
        </p:txBody>
      </p:sp>
      <p:sp>
        <p:nvSpPr>
          <p:cNvPr id="10" name="Straight Connector 9"/>
          <p:cNvSpPr/>
          <p:nvPr/>
        </p:nvSpPr>
        <p:spPr>
          <a:xfrm>
            <a:off x="2533914" y="2098464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2650627" y="2125699"/>
            <a:ext cx="4504693" cy="544699"/>
          </a:xfrm>
          <a:custGeom>
            <a:avLst/>
            <a:gdLst>
              <a:gd name="connsiteX0" fmla="*/ 0 w 4504693"/>
              <a:gd name="connsiteY0" fmla="*/ 0 h 544699"/>
              <a:gd name="connsiteX1" fmla="*/ 4504693 w 4504693"/>
              <a:gd name="connsiteY1" fmla="*/ 0 h 544699"/>
              <a:gd name="connsiteX2" fmla="*/ 4504693 w 4504693"/>
              <a:gd name="connsiteY2" fmla="*/ 544699 h 544699"/>
              <a:gd name="connsiteX3" fmla="*/ 0 w 4504693"/>
              <a:gd name="connsiteY3" fmla="*/ 544699 h 544699"/>
              <a:gd name="connsiteX4" fmla="*/ 0 w 4504693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693" h="544699">
                <a:moveTo>
                  <a:pt x="0" y="0"/>
                </a:moveTo>
                <a:lnTo>
                  <a:pt x="4504693" y="0"/>
                </a:lnTo>
                <a:lnTo>
                  <a:pt x="4504693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Healthcare quality and health disparities</a:t>
            </a:r>
            <a:endParaRPr lang="en-US" sz="1800" kern="1200" dirty="0"/>
          </a:p>
        </p:txBody>
      </p:sp>
      <p:sp>
        <p:nvSpPr>
          <p:cNvPr id="12" name="Straight Connector 11"/>
          <p:cNvSpPr/>
          <p:nvPr/>
        </p:nvSpPr>
        <p:spPr>
          <a:xfrm>
            <a:off x="2533914" y="2670398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2650627" y="2697633"/>
            <a:ext cx="2995640" cy="544699"/>
          </a:xfrm>
          <a:custGeom>
            <a:avLst/>
            <a:gdLst>
              <a:gd name="connsiteX0" fmla="*/ 0 w 2995640"/>
              <a:gd name="connsiteY0" fmla="*/ 0 h 544699"/>
              <a:gd name="connsiteX1" fmla="*/ 2995640 w 2995640"/>
              <a:gd name="connsiteY1" fmla="*/ 0 h 544699"/>
              <a:gd name="connsiteX2" fmla="*/ 2995640 w 2995640"/>
              <a:gd name="connsiteY2" fmla="*/ 544699 h 544699"/>
              <a:gd name="connsiteX3" fmla="*/ 0 w 2995640"/>
              <a:gd name="connsiteY3" fmla="*/ 544699 h 544699"/>
              <a:gd name="connsiteX4" fmla="*/ 0 w 2995640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640" h="544699">
                <a:moveTo>
                  <a:pt x="0" y="0"/>
                </a:moveTo>
                <a:lnTo>
                  <a:pt x="2995640" y="0"/>
                </a:lnTo>
                <a:lnTo>
                  <a:pt x="2995640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Healthcare access</a:t>
            </a:r>
            <a:endParaRPr lang="en-US" sz="18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762980" y="2697633"/>
            <a:ext cx="2995640" cy="272349"/>
          </a:xfrm>
          <a:custGeom>
            <a:avLst/>
            <a:gdLst>
              <a:gd name="connsiteX0" fmla="*/ 0 w 2995640"/>
              <a:gd name="connsiteY0" fmla="*/ 0 h 272349"/>
              <a:gd name="connsiteX1" fmla="*/ 2995640 w 2995640"/>
              <a:gd name="connsiteY1" fmla="*/ 0 h 272349"/>
              <a:gd name="connsiteX2" fmla="*/ 2995640 w 2995640"/>
              <a:gd name="connsiteY2" fmla="*/ 272349 h 272349"/>
              <a:gd name="connsiteX3" fmla="*/ 0 w 2995640"/>
              <a:gd name="connsiteY3" fmla="*/ 272349 h 272349"/>
              <a:gd name="connsiteX4" fmla="*/ 0 w 2995640"/>
              <a:gd name="connsiteY4" fmla="*/ 0 h 2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640" h="272349">
                <a:moveTo>
                  <a:pt x="0" y="0"/>
                </a:moveTo>
                <a:lnTo>
                  <a:pt x="2995640" y="0"/>
                </a:lnTo>
                <a:lnTo>
                  <a:pt x="2995640" y="272349"/>
                </a:lnTo>
                <a:lnTo>
                  <a:pt x="0" y="2723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Facilities construction</a:t>
            </a:r>
            <a:endParaRPr lang="en-US" sz="1300" kern="1200" dirty="0"/>
          </a:p>
        </p:txBody>
      </p:sp>
      <p:sp>
        <p:nvSpPr>
          <p:cNvPr id="15" name="Straight Connector 14"/>
          <p:cNvSpPr/>
          <p:nvPr/>
        </p:nvSpPr>
        <p:spPr>
          <a:xfrm>
            <a:off x="5646267" y="2969983"/>
            <a:ext cx="2995640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5762980" y="2969983"/>
            <a:ext cx="2995640" cy="272349"/>
          </a:xfrm>
          <a:custGeom>
            <a:avLst/>
            <a:gdLst>
              <a:gd name="connsiteX0" fmla="*/ 0 w 2995640"/>
              <a:gd name="connsiteY0" fmla="*/ 0 h 272349"/>
              <a:gd name="connsiteX1" fmla="*/ 2995640 w 2995640"/>
              <a:gd name="connsiteY1" fmla="*/ 0 h 272349"/>
              <a:gd name="connsiteX2" fmla="*/ 2995640 w 2995640"/>
              <a:gd name="connsiteY2" fmla="*/ 272349 h 272349"/>
              <a:gd name="connsiteX3" fmla="*/ 0 w 2995640"/>
              <a:gd name="connsiteY3" fmla="*/ 272349 h 272349"/>
              <a:gd name="connsiteX4" fmla="*/ 0 w 2995640"/>
              <a:gd name="connsiteY4" fmla="*/ 0 h 2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640" h="272349">
                <a:moveTo>
                  <a:pt x="0" y="0"/>
                </a:moveTo>
                <a:lnTo>
                  <a:pt x="2995640" y="0"/>
                </a:lnTo>
                <a:lnTo>
                  <a:pt x="2995640" y="272349"/>
                </a:lnTo>
                <a:lnTo>
                  <a:pt x="0" y="2723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smtClean="0"/>
              <a:t>Healthcare workforce in underserved areas</a:t>
            </a:r>
            <a:endParaRPr lang="en-US" sz="1300" kern="1200" dirty="0"/>
          </a:p>
        </p:txBody>
      </p:sp>
      <p:sp>
        <p:nvSpPr>
          <p:cNvPr id="17" name="Straight Connector 16"/>
          <p:cNvSpPr/>
          <p:nvPr/>
        </p:nvSpPr>
        <p:spPr>
          <a:xfrm>
            <a:off x="2533914" y="3242333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2650627" y="3269568"/>
            <a:ext cx="3895110" cy="544699"/>
          </a:xfrm>
          <a:custGeom>
            <a:avLst/>
            <a:gdLst>
              <a:gd name="connsiteX0" fmla="*/ 0 w 3895110"/>
              <a:gd name="connsiteY0" fmla="*/ 0 h 544699"/>
              <a:gd name="connsiteX1" fmla="*/ 3895110 w 3895110"/>
              <a:gd name="connsiteY1" fmla="*/ 0 h 544699"/>
              <a:gd name="connsiteX2" fmla="*/ 3895110 w 3895110"/>
              <a:gd name="connsiteY2" fmla="*/ 544699 h 544699"/>
              <a:gd name="connsiteX3" fmla="*/ 0 w 3895110"/>
              <a:gd name="connsiteY3" fmla="*/ 544699 h 544699"/>
              <a:gd name="connsiteX4" fmla="*/ 0 w 3895110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5110" h="544699">
                <a:moveTo>
                  <a:pt x="0" y="0"/>
                </a:moveTo>
                <a:lnTo>
                  <a:pt x="3895110" y="0"/>
                </a:lnTo>
                <a:lnTo>
                  <a:pt x="3895110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Telehealth and technology solutions</a:t>
            </a:r>
            <a:endParaRPr lang="en-US" sz="1800" kern="1200" dirty="0"/>
          </a:p>
        </p:txBody>
      </p:sp>
      <p:sp>
        <p:nvSpPr>
          <p:cNvPr id="19" name="Straight Connector 18"/>
          <p:cNvSpPr/>
          <p:nvPr/>
        </p:nvSpPr>
        <p:spPr>
          <a:xfrm>
            <a:off x="2533914" y="3814267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2650627" y="3841502"/>
            <a:ext cx="2995640" cy="544699"/>
          </a:xfrm>
          <a:custGeom>
            <a:avLst/>
            <a:gdLst>
              <a:gd name="connsiteX0" fmla="*/ 0 w 2995640"/>
              <a:gd name="connsiteY0" fmla="*/ 0 h 544699"/>
              <a:gd name="connsiteX1" fmla="*/ 2995640 w 2995640"/>
              <a:gd name="connsiteY1" fmla="*/ 0 h 544699"/>
              <a:gd name="connsiteX2" fmla="*/ 2995640 w 2995640"/>
              <a:gd name="connsiteY2" fmla="*/ 544699 h 544699"/>
              <a:gd name="connsiteX3" fmla="*/ 0 w 2995640"/>
              <a:gd name="connsiteY3" fmla="*/ 544699 h 544699"/>
              <a:gd name="connsiteX4" fmla="*/ 0 w 2995640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640" h="544699">
                <a:moveTo>
                  <a:pt x="0" y="0"/>
                </a:moveTo>
                <a:lnTo>
                  <a:pt x="2995640" y="0"/>
                </a:lnTo>
                <a:lnTo>
                  <a:pt x="2995640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Health promotion and wellness</a:t>
            </a:r>
            <a:endParaRPr lang="en-US" sz="1800" kern="1200" dirty="0"/>
          </a:p>
        </p:txBody>
      </p:sp>
      <p:sp>
        <p:nvSpPr>
          <p:cNvPr id="21" name="Straight Connector 20"/>
          <p:cNvSpPr/>
          <p:nvPr/>
        </p:nvSpPr>
        <p:spPr>
          <a:xfrm>
            <a:off x="2533914" y="4386201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2650627" y="4413436"/>
            <a:ext cx="5197345" cy="544699"/>
          </a:xfrm>
          <a:custGeom>
            <a:avLst/>
            <a:gdLst>
              <a:gd name="connsiteX0" fmla="*/ 0 w 5197345"/>
              <a:gd name="connsiteY0" fmla="*/ 0 h 544699"/>
              <a:gd name="connsiteX1" fmla="*/ 5197345 w 5197345"/>
              <a:gd name="connsiteY1" fmla="*/ 0 h 544699"/>
              <a:gd name="connsiteX2" fmla="*/ 5197345 w 5197345"/>
              <a:gd name="connsiteY2" fmla="*/ 544699 h 544699"/>
              <a:gd name="connsiteX3" fmla="*/ 0 w 5197345"/>
              <a:gd name="connsiteY3" fmla="*/ 544699 h 544699"/>
              <a:gd name="connsiteX4" fmla="*/ 0 w 5197345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7345" h="544699">
                <a:moveTo>
                  <a:pt x="0" y="0"/>
                </a:moveTo>
                <a:lnTo>
                  <a:pt x="5197345" y="0"/>
                </a:lnTo>
                <a:lnTo>
                  <a:pt x="5197345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Mental health promotion, including suicide prevention</a:t>
            </a:r>
            <a:endParaRPr lang="en-US" sz="1800" kern="1200" dirty="0"/>
          </a:p>
        </p:txBody>
      </p:sp>
      <p:sp>
        <p:nvSpPr>
          <p:cNvPr id="23" name="Straight Connector 22"/>
          <p:cNvSpPr/>
          <p:nvPr/>
        </p:nvSpPr>
        <p:spPr>
          <a:xfrm>
            <a:off x="2533914" y="4958136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2650627" y="4985371"/>
            <a:ext cx="6107993" cy="544699"/>
          </a:xfrm>
          <a:custGeom>
            <a:avLst/>
            <a:gdLst>
              <a:gd name="connsiteX0" fmla="*/ 0 w 5575335"/>
              <a:gd name="connsiteY0" fmla="*/ 0 h 544699"/>
              <a:gd name="connsiteX1" fmla="*/ 5575335 w 5575335"/>
              <a:gd name="connsiteY1" fmla="*/ 0 h 544699"/>
              <a:gd name="connsiteX2" fmla="*/ 5575335 w 5575335"/>
              <a:gd name="connsiteY2" fmla="*/ 544699 h 544699"/>
              <a:gd name="connsiteX3" fmla="*/ 0 w 5575335"/>
              <a:gd name="connsiteY3" fmla="*/ 544699 h 544699"/>
              <a:gd name="connsiteX4" fmla="*/ 0 w 5575335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5335" h="544699">
                <a:moveTo>
                  <a:pt x="0" y="0"/>
                </a:moveTo>
                <a:lnTo>
                  <a:pt x="5575335" y="0"/>
                </a:lnTo>
                <a:lnTo>
                  <a:pt x="5575335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Substance abuse prevention, treatment, and recovery – including the opioid crisis</a:t>
            </a:r>
            <a:endParaRPr lang="en-US" sz="1800" kern="1200" dirty="0"/>
          </a:p>
        </p:txBody>
      </p:sp>
      <p:sp>
        <p:nvSpPr>
          <p:cNvPr id="25" name="Straight Connector 24"/>
          <p:cNvSpPr/>
          <p:nvPr/>
        </p:nvSpPr>
        <p:spPr>
          <a:xfrm>
            <a:off x="2533914" y="5589062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2650627" y="5601549"/>
            <a:ext cx="5266694" cy="544699"/>
          </a:xfrm>
          <a:custGeom>
            <a:avLst/>
            <a:gdLst>
              <a:gd name="connsiteX0" fmla="*/ 0 w 5266694"/>
              <a:gd name="connsiteY0" fmla="*/ 0 h 544699"/>
              <a:gd name="connsiteX1" fmla="*/ 5266694 w 5266694"/>
              <a:gd name="connsiteY1" fmla="*/ 0 h 544699"/>
              <a:gd name="connsiteX2" fmla="*/ 5266694 w 5266694"/>
              <a:gd name="connsiteY2" fmla="*/ 544699 h 544699"/>
              <a:gd name="connsiteX3" fmla="*/ 0 w 5266694"/>
              <a:gd name="connsiteY3" fmla="*/ 544699 h 544699"/>
              <a:gd name="connsiteX4" fmla="*/ 0 w 5266694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6694" h="544699">
                <a:moveTo>
                  <a:pt x="0" y="0"/>
                </a:moveTo>
                <a:lnTo>
                  <a:pt x="5266694" y="0"/>
                </a:lnTo>
                <a:lnTo>
                  <a:pt x="5266694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Public health emergency preparedness and response </a:t>
            </a:r>
            <a:endParaRPr lang="en-US" sz="1800" kern="1200" dirty="0"/>
          </a:p>
        </p:txBody>
      </p:sp>
      <p:sp>
        <p:nvSpPr>
          <p:cNvPr id="27" name="Straight Connector 26"/>
          <p:cNvSpPr/>
          <p:nvPr/>
        </p:nvSpPr>
        <p:spPr>
          <a:xfrm>
            <a:off x="2533914" y="6102004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2650627" y="6129239"/>
            <a:ext cx="2995640" cy="544699"/>
          </a:xfrm>
          <a:custGeom>
            <a:avLst/>
            <a:gdLst>
              <a:gd name="connsiteX0" fmla="*/ 0 w 2995640"/>
              <a:gd name="connsiteY0" fmla="*/ 0 h 544699"/>
              <a:gd name="connsiteX1" fmla="*/ 2995640 w 2995640"/>
              <a:gd name="connsiteY1" fmla="*/ 0 h 544699"/>
              <a:gd name="connsiteX2" fmla="*/ 2995640 w 2995640"/>
              <a:gd name="connsiteY2" fmla="*/ 544699 h 544699"/>
              <a:gd name="connsiteX3" fmla="*/ 0 w 2995640"/>
              <a:gd name="connsiteY3" fmla="*/ 544699 h 544699"/>
              <a:gd name="connsiteX4" fmla="*/ 0 w 2995640"/>
              <a:gd name="connsiteY4" fmla="*/ 0 h 5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640" h="544699">
                <a:moveTo>
                  <a:pt x="0" y="0"/>
                </a:moveTo>
                <a:lnTo>
                  <a:pt x="2995640" y="0"/>
                </a:lnTo>
                <a:lnTo>
                  <a:pt x="2995640" y="544699"/>
                </a:lnTo>
                <a:lnTo>
                  <a:pt x="0" y="5446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Trauma-informed care</a:t>
            </a:r>
            <a:endParaRPr lang="en-US" sz="1800" kern="1200" dirty="0"/>
          </a:p>
        </p:txBody>
      </p:sp>
      <p:sp>
        <p:nvSpPr>
          <p:cNvPr id="29" name="Straight Connector 28"/>
          <p:cNvSpPr/>
          <p:nvPr/>
        </p:nvSpPr>
        <p:spPr>
          <a:xfrm>
            <a:off x="2533914" y="6673939"/>
            <a:ext cx="622470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2"/>
          <p:cNvGrpSpPr/>
          <p:nvPr/>
        </p:nvGrpSpPr>
        <p:grpSpPr>
          <a:xfrm>
            <a:off x="489828" y="3558589"/>
            <a:ext cx="1704732" cy="2569735"/>
            <a:chOff x="489828" y="3558589"/>
            <a:chExt cx="1704732" cy="2569735"/>
          </a:xfrm>
        </p:grpSpPr>
        <p:grpSp>
          <p:nvGrpSpPr>
            <p:cNvPr id="30" name="Group 29"/>
            <p:cNvGrpSpPr/>
            <p:nvPr/>
          </p:nvGrpSpPr>
          <p:grpSpPr>
            <a:xfrm>
              <a:off x="489828" y="5396804"/>
              <a:ext cx="731520" cy="731520"/>
              <a:chOff x="3048000" y="3505200"/>
              <a:chExt cx="548640" cy="548799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048000" y="3505200"/>
                <a:ext cx="548640" cy="54864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048000" y="3629025"/>
                <a:ext cx="548640" cy="424974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489828" y="4477697"/>
              <a:ext cx="731520" cy="731520"/>
              <a:chOff x="60039" y="4724400"/>
              <a:chExt cx="457200" cy="4572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60039" y="4724400"/>
                <a:ext cx="457200" cy="4572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36" name="Picture 11" descr="https://www.fiveclipart.com/wp-content/uploads/2017/03/healthcare-clip-art-healthcare-clip-art-healthcare-office-clipart-healthcare-clip-art-images-healthcare-clip-art-home-health-care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551" y="4792028"/>
                <a:ext cx="310175" cy="3657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1463040" y="4477697"/>
              <a:ext cx="731520" cy="731520"/>
              <a:chOff x="3043663" y="4861560"/>
              <a:chExt cx="548640" cy="54864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043663" y="4861560"/>
                <a:ext cx="548640" cy="54864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39" name="Picture 11"/>
              <p:cNvPicPr>
                <a:picLocks noChangeAspect="1" noChangeArrowheads="1"/>
              </p:cNvPicPr>
              <p:nvPr/>
            </p:nvPicPr>
            <p:blipFill>
              <a:blip r:embed="rId5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3089383" y="4907280"/>
                <a:ext cx="457200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0" name="Group 39"/>
            <p:cNvGrpSpPr/>
            <p:nvPr/>
          </p:nvGrpSpPr>
          <p:grpSpPr>
            <a:xfrm>
              <a:off x="1463040" y="5396804"/>
              <a:ext cx="731520" cy="731520"/>
              <a:chOff x="3048000" y="6184026"/>
              <a:chExt cx="548640" cy="54864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048000" y="6184026"/>
                <a:ext cx="548640" cy="54864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42" name="Group 41"/>
              <p:cNvGrpSpPr>
                <a:grpSpLocks noChangeAspect="1"/>
              </p:cNvGrpSpPr>
              <p:nvPr/>
            </p:nvGrpSpPr>
            <p:grpSpPr>
              <a:xfrm>
                <a:off x="3106038" y="6298722"/>
                <a:ext cx="449484" cy="365760"/>
                <a:chOff x="384680" y="1690669"/>
                <a:chExt cx="2122102" cy="1726829"/>
              </a:xfrm>
            </p:grpSpPr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4680" y="1690669"/>
                  <a:ext cx="1291720" cy="962062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backgroundRemoval t="0" b="100000" l="0" r="100000">
                              <a14:foregroundMark x1="46222" y1="74667" x2="46222" y2="74667"/>
                              <a14:foregroundMark x1="82667" y1="42222" x2="82667" y2="42222"/>
                              <a14:foregroundMark x1="49333" y1="48889" x2="49333" y2="48889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0604" y="2503098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44782" y="1714500"/>
                  <a:ext cx="7620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6" name="Group 45"/>
            <p:cNvGrpSpPr/>
            <p:nvPr/>
          </p:nvGrpSpPr>
          <p:grpSpPr>
            <a:xfrm>
              <a:off x="489828" y="3558589"/>
              <a:ext cx="731520" cy="731520"/>
              <a:chOff x="1219200" y="6156960"/>
              <a:chExt cx="548640" cy="54864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219200" y="6156960"/>
                <a:ext cx="548640" cy="54864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48" name="Picture 2" descr="C:\Users\matthew.mccurdy\Downloads\chrs-home-page-icons-blue.png"/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267418" y="6248361"/>
                <a:ext cx="452205" cy="3148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9" name="Group 48"/>
            <p:cNvGrpSpPr/>
            <p:nvPr/>
          </p:nvGrpSpPr>
          <p:grpSpPr>
            <a:xfrm>
              <a:off x="1463040" y="3558589"/>
              <a:ext cx="731520" cy="731520"/>
              <a:chOff x="3048000" y="3505200"/>
              <a:chExt cx="548640" cy="548799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3048000" y="3505200"/>
                <a:ext cx="548640" cy="54864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3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048000" y="3629025"/>
                <a:ext cx="548640" cy="42497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0962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/>
              <a:t>Goal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1.1 	Promote </a:t>
            </a:r>
            <a:r>
              <a:rPr lang="en-US" dirty="0"/>
              <a:t>affordable health care, while balancing spending on premiums, deductibles, and out-of-pocket </a:t>
            </a:r>
            <a:r>
              <a:rPr lang="en-US" dirty="0" smtClean="0"/>
              <a:t>costs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1.2 	Expand </a:t>
            </a:r>
            <a:r>
              <a:rPr lang="en-US" dirty="0"/>
              <a:t>safe, high-quality health care options, </a:t>
            </a:r>
            <a:r>
              <a:rPr lang="en-US" dirty="0" smtClean="0"/>
              <a:t>and encourage innovation and competition</a:t>
            </a:r>
            <a:endParaRPr lang="en-US" dirty="0"/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1.3 	Improve </a:t>
            </a:r>
            <a:r>
              <a:rPr lang="en-US" dirty="0"/>
              <a:t>Americans’ access to health care and expand </a:t>
            </a:r>
            <a:r>
              <a:rPr lang="en-US" dirty="0" smtClean="0"/>
              <a:t>choices </a:t>
            </a:r>
            <a:r>
              <a:rPr lang="en-US" dirty="0"/>
              <a:t>of care and service </a:t>
            </a:r>
            <a:r>
              <a:rPr lang="en-US" dirty="0" smtClean="0"/>
              <a:t>options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/>
              <a:t>1.4 	Strengthen </a:t>
            </a:r>
            <a:r>
              <a:rPr lang="en-US" dirty="0" smtClean="0"/>
              <a:t>and expand the </a:t>
            </a:r>
            <a:r>
              <a:rPr lang="en-US" dirty="0"/>
              <a:t>health care workforce to meet America’s diverse needs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600"/>
            <a:ext cx="65532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7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Goal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2.1 </a:t>
            </a:r>
            <a:r>
              <a:rPr lang="en-US" dirty="0"/>
              <a:t>	Empower people to make informed choices for healthier living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2.2 </a:t>
            </a:r>
            <a:r>
              <a:rPr lang="en-US" dirty="0"/>
              <a:t>	</a:t>
            </a:r>
            <a:r>
              <a:rPr lang="en-US" dirty="0" smtClean="0"/>
              <a:t>Prevent, treat, and control communicable diseases </a:t>
            </a:r>
            <a:r>
              <a:rPr lang="en-US" dirty="0"/>
              <a:t>and chronic conditions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2.3 </a:t>
            </a:r>
            <a:r>
              <a:rPr lang="en-US" dirty="0"/>
              <a:t>	Reduce the impact of mental and substance use disorders through prevention, early intervention, treatment, and recovery supports</a:t>
            </a:r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2.4 </a:t>
            </a:r>
            <a:r>
              <a:rPr lang="en-US" dirty="0"/>
              <a:t>	</a:t>
            </a:r>
            <a:r>
              <a:rPr lang="en-US" dirty="0" smtClean="0"/>
              <a:t>Prepare for and respond to public health emergencies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6629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62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Goal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3.1 </a:t>
            </a:r>
            <a:r>
              <a:rPr lang="en-US" dirty="0"/>
              <a:t>	</a:t>
            </a:r>
            <a:r>
              <a:rPr lang="en-US" dirty="0" smtClean="0"/>
              <a:t>Encourage self-sufficiency and personal responsibility, and eliminate barriers to economic opportunity</a:t>
            </a:r>
            <a:endParaRPr lang="en-US" dirty="0"/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3.2 </a:t>
            </a:r>
            <a:r>
              <a:rPr lang="en-US" dirty="0"/>
              <a:t>	</a:t>
            </a:r>
            <a:r>
              <a:rPr lang="en-US" dirty="0" smtClean="0"/>
              <a:t>Safeguard the </a:t>
            </a:r>
            <a:r>
              <a:rPr lang="en-US" dirty="0"/>
              <a:t>public against preventable injuries and </a:t>
            </a:r>
            <a:r>
              <a:rPr lang="en-US" dirty="0" smtClean="0"/>
              <a:t>violence</a:t>
            </a:r>
            <a:endParaRPr lang="en-US" dirty="0"/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3.3 </a:t>
            </a:r>
            <a:r>
              <a:rPr lang="en-US" dirty="0"/>
              <a:t>	</a:t>
            </a:r>
            <a:r>
              <a:rPr lang="en-US" dirty="0" smtClean="0"/>
              <a:t>Support strong families and healthy marriage, and prepare children and youth for healthy, productive lives</a:t>
            </a:r>
            <a:endParaRPr lang="en-US" dirty="0"/>
          </a:p>
          <a:p>
            <a:pPr lvl="1" indent="-457200">
              <a:lnSpc>
                <a:spcPct val="150000"/>
              </a:lnSpc>
              <a:buNone/>
            </a:pPr>
            <a:r>
              <a:rPr lang="en-US" dirty="0" smtClean="0"/>
              <a:t>3.4 </a:t>
            </a:r>
            <a:r>
              <a:rPr lang="en-US" dirty="0"/>
              <a:t>	</a:t>
            </a:r>
            <a:r>
              <a:rPr lang="en-US" dirty="0" smtClean="0"/>
              <a:t>Maximize the independence, well-being, and health of older adults, people with disabilities, and their families and caregivers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113-C54C-4877-8590-BDA226A32F8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6629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89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ategicPlanthem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</TotalTime>
  <Words>402</Words>
  <Application>Microsoft Office PowerPoint</Application>
  <PresentationFormat>On-screen Show (4:3)</PresentationFormat>
  <Paragraphs>112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StrategicPlantheme</vt:lpstr>
      <vt:lpstr>HHS Strategic plan  fy 2018-2022</vt:lpstr>
      <vt:lpstr>Purpose of the Strategic Plan</vt:lpstr>
      <vt:lpstr>Developing the Strategic Plan: Key Contributors</vt:lpstr>
      <vt:lpstr>Consultation</vt:lpstr>
      <vt:lpstr>How We Incorporated Input </vt:lpstr>
      <vt:lpstr>How We Incorporated Input </vt:lpstr>
      <vt:lpstr>Goal 1</vt:lpstr>
      <vt:lpstr>Goal 2</vt:lpstr>
      <vt:lpstr>Goal 3</vt:lpstr>
      <vt:lpstr>Goal 4</vt:lpstr>
      <vt:lpstr>Goal 5</vt:lpstr>
      <vt:lpstr>Structure of Goals and Objectives</vt:lpstr>
      <vt:lpstr>Thank you!</vt:lpstr>
    </vt:vector>
  </TitlesOfParts>
  <Company>DHHS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HHS Strategic plan  fy 2018-2022</dc:title>
  <dc:creator>Windows User</dc:creator>
  <cp:lastModifiedBy>Strategic Planning/Potter</cp:lastModifiedBy>
  <cp:revision>117</cp:revision>
  <cp:lastPrinted>2018-03-13T15:47:48Z</cp:lastPrinted>
  <dcterms:created xsi:type="dcterms:W3CDTF">2018-01-19T14:13:23Z</dcterms:created>
  <dcterms:modified xsi:type="dcterms:W3CDTF">2018-04-17T20:29:25Z</dcterms:modified>
</cp:coreProperties>
</file>