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08" r:id="rId3"/>
    <p:sldId id="505" r:id="rId4"/>
    <p:sldId id="504" r:id="rId5"/>
    <p:sldId id="521" r:id="rId6"/>
    <p:sldId id="506" r:id="rId7"/>
    <p:sldId id="510" r:id="rId8"/>
    <p:sldId id="507" r:id="rId9"/>
    <p:sldId id="511" r:id="rId10"/>
    <p:sldId id="517" r:id="rId11"/>
    <p:sldId id="516" r:id="rId12"/>
    <p:sldId id="52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0" autoAdjust="0"/>
    <p:restoredTop sz="93238" autoAdjust="0"/>
  </p:normalViewPr>
  <p:slideViewPr>
    <p:cSldViewPr>
      <p:cViewPr varScale="1">
        <p:scale>
          <a:sx n="69" d="100"/>
          <a:sy n="69" d="100"/>
        </p:scale>
        <p:origin x="12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6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9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56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1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6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8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29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92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0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86E4-50BD-4079-8414-F2577AFF3500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A8A-3FC5-4A89-86B5-D12C9721AEE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0522-23F8-4B2F-95D3-655AD581B4A6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DD75-007B-4E24-ABEC-0379DCD8A0A9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F39-4F80-4A2F-B8D3-4E47876F48FF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4997-903B-4AB9-9043-96F060FB24C7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A0EF-AF1E-420D-8565-5D01878C2642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CBD3-936B-4210-B591-812AF4C59C98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E508-C90A-4434-AF8A-BB5B560A7FA8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3198-456D-46F9-B344-F4DB27D136FE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48CC-6E2E-477E-B216-748C1347CC91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909C-4CCC-463E-BC86-F0D580A4C5F3}" type="datetime1">
              <a:rPr lang="en-US" smtClean="0"/>
              <a:pPr/>
              <a:t>4/22/2018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ibalselfgov.org/health-reform/2018-health-action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id.gov/State-resource-center/Medicaid-State-Plan-Amendments/Downloads/NE/NE-17-000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medicaid.gov/State-resource-center/Medicaid-State-Plan-Amendments/Downloads/UT/UT-17-0002.pdf" TargetMode="External"/><Relationship Id="rId4" Type="http://schemas.openxmlformats.org/officeDocument/2006/relationships/hyperlink" Target="http://www.medicaid.gov/State-resource-center/Medicaid-State-Plan-Amendments/Downloads/ND/ND-16-001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848600" cy="3810000"/>
          </a:xfrm>
        </p:spPr>
        <p:txBody>
          <a:bodyPr>
            <a:normAutofit lnSpcReduction="10000"/>
          </a:bodyPr>
          <a:lstStyle/>
          <a:p>
            <a:endParaRPr lang="en-US" sz="2200" b="1" dirty="0"/>
          </a:p>
          <a:p>
            <a:r>
              <a:rPr lang="en-US" sz="2900" b="1" dirty="0"/>
              <a:t>Health Revenue Cycle Improvement:</a:t>
            </a:r>
          </a:p>
          <a:p>
            <a:r>
              <a:rPr lang="en-US" sz="2900" dirty="0"/>
              <a:t>Use of Encounter Rate for Medicaid Pharmacy Reimbursement to IHS/Tribal Programs</a:t>
            </a:r>
            <a:r>
              <a:rPr lang="en-US" sz="1500" dirty="0"/>
              <a:t> </a:t>
            </a:r>
          </a:p>
          <a:p>
            <a:endParaRPr lang="en-US" sz="2100" dirty="0"/>
          </a:p>
          <a:p>
            <a:r>
              <a:rPr lang="en-US" sz="2100" dirty="0"/>
              <a:t>April 24, 2018</a:t>
            </a:r>
          </a:p>
          <a:p>
            <a:endParaRPr lang="en-US" sz="2100" dirty="0"/>
          </a:p>
          <a:p>
            <a:r>
              <a:rPr lang="en-US" sz="2400" dirty="0"/>
              <a:t>Tribal Self-Governance Advisory Committee</a:t>
            </a:r>
          </a:p>
          <a:p>
            <a:r>
              <a:rPr lang="en-US" sz="1700" dirty="0"/>
              <a:t>TribalSelfGov.org ; DonegMcD@outlook.com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8" y="152400"/>
            <a:ext cx="785208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Findings for State-by-State Survey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Great variation in OPD payment policies for I/T/Us across states</a:t>
            </a:r>
          </a:p>
          <a:p>
            <a:r>
              <a:rPr lang="en-US" sz="1800" dirty="0"/>
              <a:t>21 states do not </a:t>
            </a:r>
            <a:r>
              <a:rPr lang="en-US" sz="1800" i="1" dirty="0"/>
              <a:t>currently</a:t>
            </a:r>
            <a:r>
              <a:rPr lang="en-US" sz="1800" dirty="0"/>
              <a:t> authorize encounter rate payment for OPD at I/Ts</a:t>
            </a:r>
          </a:p>
          <a:p>
            <a:pPr lvl="1"/>
            <a:r>
              <a:rPr lang="en-US" sz="1800" dirty="0"/>
              <a:t>Additional states do not include urban Indian health programs</a:t>
            </a:r>
          </a:p>
          <a:p>
            <a:pPr lvl="1"/>
            <a:r>
              <a:rPr lang="en-US" sz="1800" dirty="0"/>
              <a:t>WA and ID in process; expect SPA submitted within 6 months</a:t>
            </a:r>
          </a:p>
          <a:p>
            <a:r>
              <a:rPr lang="en-US" sz="1800" dirty="0"/>
              <a:t>14 states have not submitted SPAs on OPDs after CMS-2435 requirements became effective</a:t>
            </a:r>
          </a:p>
          <a:p>
            <a:pPr lvl="1"/>
            <a:r>
              <a:rPr lang="en-US" sz="1800" dirty="0"/>
              <a:t>Opportunity for Tribes in these states to work with states to implement preferred approach</a:t>
            </a:r>
          </a:p>
          <a:p>
            <a:pPr lvl="1"/>
            <a:r>
              <a:rPr lang="en-US" sz="1800" dirty="0"/>
              <a:t>In other states, Tribes continue to have ability to work with state to modify Medicaid State Plan with SPA</a:t>
            </a:r>
          </a:p>
          <a:p>
            <a:r>
              <a:rPr lang="en-US" sz="1800" dirty="0"/>
              <a:t>In states with no current I/T/U pharmacies, one state (IN) established encounter rate policy and another (VA) stated in State Plan that I/T/U payment provisions would be added when I/T/U is established in state</a:t>
            </a:r>
          </a:p>
          <a:p>
            <a:r>
              <a:rPr lang="en-US" sz="1800" dirty="0"/>
              <a:t>Differences in number of permissible encounter billings per beneficiary per day</a:t>
            </a:r>
          </a:p>
          <a:p>
            <a:pPr lvl="1"/>
            <a:r>
              <a:rPr lang="en-US" sz="1500" dirty="0"/>
              <a:t>A total of one encounter rate per beneficiary per day (LA)</a:t>
            </a:r>
          </a:p>
          <a:p>
            <a:pPr lvl="1"/>
            <a:r>
              <a:rPr lang="en-US" sz="1500" dirty="0"/>
              <a:t>One encounter rate per beneficiary per day for OPD, plus encounters for other services</a:t>
            </a:r>
          </a:p>
          <a:p>
            <a:pPr lvl="1"/>
            <a:r>
              <a:rPr lang="en-US" sz="1500" dirty="0"/>
              <a:t>No limit on number of encounters billed for OPDs</a:t>
            </a:r>
          </a:p>
          <a:p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3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Findings for State-by-State Survey (continued)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Encounter rate amount is not anticipated to be impacted by the use of the encounter rate for OPDs, at least for lower 48 states</a:t>
            </a:r>
          </a:p>
          <a:p>
            <a:r>
              <a:rPr lang="en-US" sz="1800" dirty="0"/>
              <a:t>In State Plans, and in the state-by-state survey findings, there is some uncertainty regarding application to urban Indian health programs</a:t>
            </a:r>
          </a:p>
          <a:p>
            <a:pPr lvl="1"/>
            <a:r>
              <a:rPr lang="en-US" sz="1800" dirty="0"/>
              <a:t>Definitions of “Tribal” providers are sometimes inexact</a:t>
            </a:r>
          </a:p>
          <a:p>
            <a:r>
              <a:rPr lang="en-US" sz="1800" dirty="0"/>
              <a:t>In State Plans, the interaction between general authorization for use of the encounter rate and use of the encounter rate for OPDs is not always clear</a:t>
            </a:r>
          </a:p>
          <a:p>
            <a:pPr lvl="1"/>
            <a:r>
              <a:rPr lang="en-US" sz="1400" dirty="0"/>
              <a:t>Need to </a:t>
            </a:r>
          </a:p>
          <a:p>
            <a:pPr lvl="1"/>
            <a:r>
              <a:rPr lang="en-US" sz="1400" dirty="0"/>
              <a:t>Need to consider provisions in State Plan and provisions in billing manual</a:t>
            </a:r>
          </a:p>
          <a:p>
            <a:pPr marL="0" indent="0">
              <a:buNone/>
            </a:pPr>
            <a:r>
              <a:rPr lang="en-US" sz="1800" i="1" dirty="0"/>
              <a:t>Approaches</a:t>
            </a:r>
          </a:p>
          <a:p>
            <a:r>
              <a:rPr lang="en-US" sz="1800" dirty="0"/>
              <a:t>Permitting multiple encounter rate payments per beneficiary per day would increase revenues to I/T/Us</a:t>
            </a:r>
          </a:p>
          <a:p>
            <a:pPr lvl="1"/>
            <a:r>
              <a:rPr lang="en-US" sz="1800" dirty="0"/>
              <a:t>A variety of approaches have been used to authorize multiple same-day payments (OR, ND, WY)</a:t>
            </a:r>
          </a:p>
          <a:p>
            <a:r>
              <a:rPr lang="en-US" sz="1800" dirty="0"/>
              <a:t>States have an option of authorizing choice of multiple payment </a:t>
            </a:r>
            <a:r>
              <a:rPr lang="en-US" sz="1800" i="1" dirty="0"/>
              <a:t>options</a:t>
            </a:r>
            <a:r>
              <a:rPr lang="en-US" sz="1800" dirty="0"/>
              <a:t> for I/T/Us, with facilities being able to elect which payment approach to adopt</a:t>
            </a:r>
          </a:p>
          <a:p>
            <a:r>
              <a:rPr lang="en-US" sz="1800" dirty="0"/>
              <a:t>Whether I/T/Us currently exist in state, Tribes might want to authorize encounter rate for all three (I/T/Us)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68D1-12DA-4A8B-8AD5-12B3BE70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3DC51-AD46-4572-93CA-7805CE471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94053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Questions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C7DD3-3E39-4E3B-ADDB-5A8671D2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3B535-9581-4D68-A3E3-00AF63DDA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0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State-by-State Survey of Medicaid State Plans Regarding Reimbursement to I/T Pharmacies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TSGAC memo (dated March 2, 2018) titled “Medicaid Pharmacy Reimbursement for Tribal Programs: Potential for Using the Encounter Rate.”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TSGAC brief is posted at </a:t>
            </a:r>
            <a:r>
              <a:rPr lang="en-US" dirty="0">
                <a:hlinkClick r:id="rId3"/>
              </a:rPr>
              <a:t>https://www.tribalselfgov.org/health-reform/2018-health-actions/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8171D0E-3F0E-4F8B-B687-BFF8584472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046" y="2209800"/>
            <a:ext cx="5055144" cy="347365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922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1800" dirty="0"/>
              <a:t>Terms –</a:t>
            </a:r>
          </a:p>
          <a:p>
            <a:pPr lvl="1"/>
            <a:r>
              <a:rPr lang="en-US" sz="1800" dirty="0"/>
              <a:t>Outpatient Prescription Drugs (OPDs); Covered Outpatient Drugs (CODs)</a:t>
            </a:r>
          </a:p>
          <a:p>
            <a:pPr lvl="1"/>
            <a:r>
              <a:rPr lang="en-US" sz="1800" dirty="0"/>
              <a:t>Encounter rate; OMB rate; IHS All-Inclusive-Rate</a:t>
            </a:r>
          </a:p>
          <a:p>
            <a:pPr lvl="1"/>
            <a:r>
              <a:rPr lang="en-US" sz="1800" dirty="0"/>
              <a:t>State Plan Amendments (SPAs)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OMB / IHS encounter rate development</a:t>
            </a:r>
          </a:p>
          <a:p>
            <a:pPr lvl="1"/>
            <a:r>
              <a:rPr lang="en-US" sz="1800" dirty="0"/>
              <a:t>Lower 48 states have a different calculation than Alaska</a:t>
            </a:r>
          </a:p>
          <a:p>
            <a:pPr lvl="1"/>
            <a:r>
              <a:rPr lang="en-US" sz="1800" dirty="0"/>
              <a:t>OMB encounter rate for outpatient services in lower 48 states is $427 for calendar year 2018 </a:t>
            </a:r>
          </a:p>
          <a:p>
            <a:pPr lvl="1"/>
            <a:endParaRPr lang="en-US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1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Use of Encounter Rate for Medicaid Pharmacy Reimbursement for IHS/Tribal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lvl="1"/>
            <a:endParaRPr lang="en-US" sz="800" dirty="0"/>
          </a:p>
          <a:p>
            <a:pPr>
              <a:spcAft>
                <a:spcPts val="600"/>
              </a:spcAft>
            </a:pPr>
            <a:r>
              <a:rPr lang="en-US" sz="1800" dirty="0"/>
              <a:t>TSGAC conducted a state-by-state review of Medicaid State Plans with regard to the payment methodology used for covered outpatient drugs (CODs) at Indian Health Service (IHS) and Tribal programs (I/</a:t>
            </a:r>
            <a:r>
              <a:rPr lang="en-US" sz="1800" dirty="0" err="1"/>
              <a:t>Ts</a:t>
            </a:r>
            <a:r>
              <a:rPr lang="en-US" sz="18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Where available, information on payment approaches to urban Indian programs was reviewed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Information drawn from –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Medicaid State Plans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In memo, sample State Plans are provided for 3 states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Web links to State Plans are provided for most states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Medicaid billing manuals</a:t>
            </a:r>
          </a:p>
          <a:p>
            <a:pPr lvl="2">
              <a:spcAft>
                <a:spcPts val="600"/>
              </a:spcAft>
            </a:pPr>
            <a:r>
              <a:rPr lang="en-US" sz="1800" dirty="0"/>
              <a:t>Web links are provided to Medicaid billing manual for many states</a:t>
            </a:r>
          </a:p>
          <a:p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8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Why Is This Topic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1800" dirty="0"/>
              <a:t>Substantial increase in revenues to I/T programs have occurred in states that have converted to the use of the encounter rate for OPDs</a:t>
            </a:r>
          </a:p>
          <a:p>
            <a:pPr lvl="1"/>
            <a:endParaRPr lang="en-US" sz="1800" dirty="0"/>
          </a:p>
          <a:p>
            <a:r>
              <a:rPr lang="en-US" sz="1800" dirty="0"/>
              <a:t>Establishment of “Tribal FQHCs”, and use of the Alternative Payment Rate authority, might also be under consideration in a state</a:t>
            </a:r>
          </a:p>
          <a:p>
            <a:pPr lvl="1"/>
            <a:r>
              <a:rPr lang="en-US" sz="1800" dirty="0"/>
              <a:t>Opportunity to leverage these two efforts</a:t>
            </a:r>
          </a:p>
          <a:p>
            <a:pPr lvl="1"/>
            <a:endParaRPr lang="en-US" sz="1800" dirty="0"/>
          </a:p>
          <a:p>
            <a:r>
              <a:rPr lang="en-US" sz="1800" dirty="0"/>
              <a:t>States are required to bring their State Plans into compliance with the fairly-new CMS regulation (CMS-</a:t>
            </a:r>
          </a:p>
          <a:p>
            <a:pPr lvl="1"/>
            <a:r>
              <a:rPr lang="en-US" sz="1800" dirty="0"/>
              <a:t>Creates opportunities for Tribes and IHS to fashion a more favorable OPD payment policy.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6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Examples of Three States with Medicaid State Plan Amendments Reimbursing I/T/U Pharmacies at the Encounter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3500" i="1" dirty="0"/>
              <a:t>PAGE 2 OF TSGAC BRIEF –</a:t>
            </a:r>
          </a:p>
          <a:p>
            <a:pPr lvl="0"/>
            <a:r>
              <a:rPr lang="en-US" sz="3500" b="1" dirty="0"/>
              <a:t>Nebraska</a:t>
            </a:r>
            <a:r>
              <a:rPr lang="en-US" sz="3500" dirty="0"/>
              <a:t>:  “Tribal pharmacies will be paid the federal encounter rate.”  </a:t>
            </a:r>
          </a:p>
          <a:p>
            <a:pPr lvl="1"/>
            <a:r>
              <a:rPr lang="en-US" sz="3100" dirty="0"/>
              <a:t>Nebraska does not pay more than one encounter rate per beneficiary per day for pharmacy services.</a:t>
            </a:r>
          </a:p>
          <a:p>
            <a:pPr lvl="1"/>
            <a:r>
              <a:rPr lang="en-US" sz="2700" u="sng" dirty="0">
                <a:hlinkClick r:id="rId3"/>
              </a:rPr>
              <a:t>http://www.medicaid.gov/State-resource-center/Medicaid-State-Plan-Amendments/Downloads/NE/NE-17-0003.pdf</a:t>
            </a:r>
            <a:endParaRPr lang="en-US" sz="2700" dirty="0"/>
          </a:p>
          <a:p>
            <a:pPr lvl="0"/>
            <a:endParaRPr lang="en-US" sz="3500" b="1" dirty="0"/>
          </a:p>
          <a:p>
            <a:pPr lvl="0"/>
            <a:r>
              <a:rPr lang="en-US" sz="3500" b="1" dirty="0"/>
              <a:t>North Dakota</a:t>
            </a:r>
            <a:r>
              <a:rPr lang="en-US" sz="3500" dirty="0"/>
              <a:t>:  “All Indian Health Service, tribal and urban Indian pharmacies are paid the encounter rate by ND Medicaid regardless of their method of purchasing.”  </a:t>
            </a:r>
          </a:p>
          <a:p>
            <a:pPr lvl="1"/>
            <a:r>
              <a:rPr lang="en-US" sz="3500" dirty="0"/>
              <a:t>North Dakota pays one encounter rate per beneficiary per day for a single diagnosis and additional encounter rates per beneficiary per day for multiple diagnoses.</a:t>
            </a:r>
          </a:p>
          <a:p>
            <a:pPr lvl="1"/>
            <a:r>
              <a:rPr lang="en-US" sz="2700" u="sng" dirty="0">
                <a:hlinkClick r:id="rId4"/>
              </a:rPr>
              <a:t>http://www.medicaid.gov/State-resource-center/Medicaid-State-Plan-Amendments/Downloads/ND/ND-16-0011.pdf</a:t>
            </a:r>
            <a:endParaRPr lang="en-US" sz="2700" dirty="0"/>
          </a:p>
          <a:p>
            <a:pPr lvl="0"/>
            <a:endParaRPr lang="en-US" sz="3500" b="1" dirty="0"/>
          </a:p>
          <a:p>
            <a:pPr lvl="0"/>
            <a:r>
              <a:rPr lang="en-US" sz="3500" b="1" dirty="0"/>
              <a:t>Utah</a:t>
            </a:r>
            <a:r>
              <a:rPr lang="en-US" sz="3500" dirty="0"/>
              <a:t>:  “Covered outpatient drugs dispensed by an IHS/Tribal facility to an IHS/Tribal member are reimbursed at the encounter rate in accordance with the Utah Medicaid Indian Health Services Provider Manual.”  </a:t>
            </a:r>
          </a:p>
          <a:p>
            <a:pPr lvl="1"/>
            <a:r>
              <a:rPr lang="en-US" sz="3500" dirty="0"/>
              <a:t>Utah pays one encounter rate per prescriber per day, regardless of the number of prescriptions issued by the prescriber.</a:t>
            </a:r>
          </a:p>
          <a:p>
            <a:pPr lvl="1"/>
            <a:r>
              <a:rPr lang="en-US" sz="2700" u="sng" dirty="0">
                <a:hlinkClick r:id="rId5"/>
              </a:rPr>
              <a:t>http://www.medicaid.gov/State-resource-center/Medicaid-State-Plan-Amendments/Downloads/UT/UT-17-0002.pdf</a:t>
            </a:r>
            <a:endParaRPr lang="en-US" sz="2700" dirty="0"/>
          </a:p>
          <a:p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4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State-by-State Survey of Medicaid State Plans Regarding Reimbursement to I/T/U Pharmacies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i="1" dirty="0"/>
              <a:t>PAGE 3 OF TSGAC BRIEF –</a:t>
            </a:r>
          </a:p>
          <a:p>
            <a:pPr lvl="0"/>
            <a:r>
              <a:rPr lang="en-US" sz="1800" dirty="0"/>
              <a:t>Table 1.  Medicaid Payment Methodologies</a:t>
            </a:r>
          </a:p>
          <a:p>
            <a:pPr lvl="1"/>
            <a:r>
              <a:rPr lang="en-US" sz="1800" dirty="0"/>
              <a:t>Summary of Medicaid payment methodologies for reimbursing I/T or I/T/U pharmacies in states with federally recognized Tribes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Footnotes (</a:t>
            </a:r>
            <a:r>
              <a:rPr lang="en-US" sz="1800" i="1" dirty="0"/>
              <a:t>PAGE 4 OF TSGAC BRIEF)</a:t>
            </a:r>
            <a:endParaRPr lang="en-US" sz="1800" dirty="0"/>
          </a:p>
          <a:p>
            <a:pPr lvl="1"/>
            <a:r>
              <a:rPr lang="en-US" sz="1800" dirty="0"/>
              <a:t>Source List (</a:t>
            </a:r>
            <a:r>
              <a:rPr lang="en-US" sz="1800" i="1" dirty="0"/>
              <a:t>PAGES 5 &amp; 6 OF TSGAC BRIEF)</a:t>
            </a:r>
            <a:endParaRPr lang="en-US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2F86F5-3FBC-481C-88E1-D3309C3192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647965"/>
            <a:ext cx="8458200" cy="291463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E546FD9-CA63-4F97-966B-21C3A7C2D578}"/>
              </a:ext>
            </a:extLst>
          </p:cNvPr>
          <p:cNvSpPr/>
          <p:nvPr/>
        </p:nvSpPr>
        <p:spPr>
          <a:xfrm>
            <a:off x="1143000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F5B2C4-5AC5-4771-BE5E-CEAD0EFEF333}"/>
              </a:ext>
            </a:extLst>
          </p:cNvPr>
          <p:cNvSpPr/>
          <p:nvPr/>
        </p:nvSpPr>
        <p:spPr>
          <a:xfrm>
            <a:off x="2362200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B320B6-14CE-406B-B808-6977E9504C88}"/>
              </a:ext>
            </a:extLst>
          </p:cNvPr>
          <p:cNvSpPr/>
          <p:nvPr/>
        </p:nvSpPr>
        <p:spPr>
          <a:xfrm>
            <a:off x="3581400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Two Examples of States Paying for Multiple OPD Encounters on a Single 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PAGE 7 OF TSGAC BRIEF –</a:t>
            </a:r>
          </a:p>
          <a:p>
            <a:r>
              <a:rPr lang="en-US" sz="1800" dirty="0"/>
              <a:t>Table 2.  Multiple Encounter Payments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6DE5E1-20EA-48A8-9874-AFF47C6DE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9" y="1987938"/>
            <a:ext cx="6510910" cy="465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2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Approved Medicaid State Plan Amendments (SPAs)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for Paying Encounter Rate for OPDs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PAGE 8 - 15 OF TSGAC BRIEF –</a:t>
            </a:r>
          </a:p>
          <a:p>
            <a:r>
              <a:rPr lang="en-US" sz="1800" dirty="0"/>
              <a:t>Attachments 3, 4 and 5: State Plan Amendments</a:t>
            </a:r>
          </a:p>
          <a:p>
            <a:pPr lvl="1"/>
            <a:r>
              <a:rPr lang="en-US" sz="1400" dirty="0"/>
              <a:t>Nebraska</a:t>
            </a:r>
          </a:p>
          <a:p>
            <a:pPr lvl="1"/>
            <a:r>
              <a:rPr lang="en-US" sz="1400" dirty="0"/>
              <a:t>North Dakota </a:t>
            </a:r>
          </a:p>
          <a:p>
            <a:pPr lvl="1"/>
            <a:r>
              <a:rPr lang="en-US" sz="1400" dirty="0"/>
              <a:t>Utah</a:t>
            </a:r>
          </a:p>
          <a:p>
            <a:pPr lvl="1"/>
            <a:endParaRPr lang="en-US" sz="1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01738-F01F-488E-8CCC-45AD27B82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980050"/>
            <a:ext cx="6745020" cy="30397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381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1116</Words>
  <Application>Microsoft Office PowerPoint</Application>
  <PresentationFormat>On-screen Show (4:3)</PresentationFormat>
  <Paragraphs>140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</vt:lpstr>
      <vt:lpstr>State-by-State Survey of Medicaid State Plans Regarding Reimbursement to I/T Pharmacies</vt:lpstr>
      <vt:lpstr>Terminology</vt:lpstr>
      <vt:lpstr>Use of Encounter Rate for Medicaid Pharmacy Reimbursement for IHS/Tribal Programs</vt:lpstr>
      <vt:lpstr>Why Is This Topic Important?</vt:lpstr>
      <vt:lpstr>Examples of Three States with Medicaid State Plan Amendments Reimbursing I/T/U Pharmacies at the Encounter Rate</vt:lpstr>
      <vt:lpstr>State-by-State Survey of Medicaid State Plans Regarding Reimbursement to I/T/U Pharmacies</vt:lpstr>
      <vt:lpstr>Two Examples of States Paying for Multiple OPD Encounters on a Single Day </vt:lpstr>
      <vt:lpstr>Approved Medicaid State Plan Amendments (SPAs)  for Paying Encounter Rate for OPDs</vt:lpstr>
      <vt:lpstr>Findings for State-by-State Survey</vt:lpstr>
      <vt:lpstr>Findings for State-by-State Survey (continued)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Enrollment Assisters in Tribal Health Facilities</dc:title>
  <dc:creator>Doneg McDonough</dc:creator>
  <cp:lastModifiedBy>Doneg McDonough</cp:lastModifiedBy>
  <cp:revision>1478</cp:revision>
  <cp:lastPrinted>2015-10-28T00:34:06Z</cp:lastPrinted>
  <dcterms:created xsi:type="dcterms:W3CDTF">2013-11-02T12:53:17Z</dcterms:created>
  <dcterms:modified xsi:type="dcterms:W3CDTF">2018-04-23T04:23:27Z</dcterms:modified>
</cp:coreProperties>
</file>