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62" r:id="rId4"/>
    <p:sldId id="257" r:id="rId5"/>
    <p:sldId id="258" r:id="rId6"/>
    <p:sldId id="259" r:id="rId7"/>
    <p:sldId id="260" r:id="rId8"/>
    <p:sldId id="261" r:id="rId9"/>
    <p:sldId id="264" r:id="rId10"/>
    <p:sldId id="273" r:id="rId11"/>
    <p:sldId id="275" r:id="rId12"/>
    <p:sldId id="278" r:id="rId13"/>
    <p:sldId id="276" r:id="rId14"/>
    <p:sldId id="280" r:id="rId15"/>
    <p:sldId id="265" r:id="rId16"/>
    <p:sldId id="266" r:id="rId17"/>
    <p:sldId id="267" r:id="rId18"/>
    <p:sldId id="268" r:id="rId19"/>
    <p:sldId id="270" r:id="rId20"/>
    <p:sldId id="271" r:id="rId21"/>
    <p:sldId id="272" r:id="rId22"/>
    <p:sldId id="26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17" autoAdjust="0"/>
    <p:restoredTop sz="94660"/>
  </p:normalViewPr>
  <p:slideViewPr>
    <p:cSldViewPr snapToGrid="0">
      <p:cViewPr varScale="1">
        <p:scale>
          <a:sx n="65" d="100"/>
          <a:sy n="65" d="100"/>
        </p:scale>
        <p:origin x="72" y="2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9A3E57-E6B5-461A-AD97-59E91C64200E}" type="doc">
      <dgm:prSet loTypeId="urn:microsoft.com/office/officeart/2005/8/layout/matrix1" loCatId="matrix" qsTypeId="urn:microsoft.com/office/officeart/2005/8/quickstyle/simple2" qsCatId="simple" csTypeId="urn:microsoft.com/office/officeart/2005/8/colors/accent1_1" csCatId="accent1" phldr="1"/>
      <dgm:spPr/>
      <dgm:t>
        <a:bodyPr/>
        <a:lstStyle/>
        <a:p>
          <a:endParaRPr lang="en-US"/>
        </a:p>
      </dgm:t>
    </dgm:pt>
    <dgm:pt modelId="{EECDC8B4-4254-4152-972C-66DC6C3DC4FA}">
      <dgm:prSet phldrT="[Text]" custT="1"/>
      <dgm:spPr/>
      <dgm:t>
        <a:bodyPr/>
        <a:lstStyle/>
        <a:p>
          <a:pPr>
            <a:lnSpc>
              <a:spcPct val="100000"/>
            </a:lnSpc>
          </a:pPr>
          <a:r>
            <a:rPr lang="en-US" sz="3200" b="1" dirty="0">
              <a:latin typeface="Tempus Sans ITC" panose="04020404030D07020202" pitchFamily="82" charset="0"/>
            </a:rPr>
            <a:t>Culture and Wellness</a:t>
          </a:r>
        </a:p>
      </dgm:t>
    </dgm:pt>
    <dgm:pt modelId="{A2DF6B72-9358-470A-9314-79D0517F84F0}" type="parTrans" cxnId="{6C12DD2B-9114-4970-AE47-85D0CFD96D64}">
      <dgm:prSet/>
      <dgm:spPr/>
      <dgm:t>
        <a:bodyPr/>
        <a:lstStyle/>
        <a:p>
          <a:endParaRPr lang="en-US"/>
        </a:p>
      </dgm:t>
    </dgm:pt>
    <dgm:pt modelId="{E904039C-DDD7-426A-9F59-ED9008E33CAF}" type="sibTrans" cxnId="{6C12DD2B-9114-4970-AE47-85D0CFD96D64}">
      <dgm:prSet/>
      <dgm:spPr/>
      <dgm:t>
        <a:bodyPr/>
        <a:lstStyle/>
        <a:p>
          <a:endParaRPr lang="en-US"/>
        </a:p>
      </dgm:t>
    </dgm:pt>
    <dgm:pt modelId="{46C4709A-C930-42E3-9A45-B2F72F1B550D}">
      <dgm:prSet phldrT="[Text]" custT="1"/>
      <dgm:spPr/>
      <dgm:t>
        <a:bodyPr/>
        <a:lstStyle/>
        <a:p>
          <a:pPr algn="ctr">
            <a:lnSpc>
              <a:spcPct val="100000"/>
            </a:lnSpc>
            <a:spcAft>
              <a:spcPts val="0"/>
            </a:spcAft>
          </a:pPr>
          <a:endParaRPr lang="en-US" sz="2000" b="1" u="sng" dirty="0">
            <a:latin typeface="Tempus Sans ITC" panose="04020404030D07020202" pitchFamily="82" charset="0"/>
          </a:endParaRPr>
        </a:p>
        <a:p>
          <a:pPr algn="ctr">
            <a:lnSpc>
              <a:spcPct val="100000"/>
            </a:lnSpc>
            <a:spcAft>
              <a:spcPts val="0"/>
            </a:spcAft>
          </a:pPr>
          <a:endParaRPr lang="en-US" sz="2000" b="1" u="sng" dirty="0">
            <a:latin typeface="Tempus Sans ITC" panose="04020404030D07020202" pitchFamily="82" charset="0"/>
          </a:endParaRPr>
        </a:p>
        <a:p>
          <a:pPr algn="ctr">
            <a:lnSpc>
              <a:spcPct val="100000"/>
            </a:lnSpc>
            <a:spcAft>
              <a:spcPts val="0"/>
            </a:spcAft>
          </a:pPr>
          <a:endParaRPr lang="en-US" sz="2000" b="1" u="sng" dirty="0">
            <a:latin typeface="Tempus Sans ITC" panose="04020404030D07020202" pitchFamily="82" charset="0"/>
          </a:endParaRPr>
        </a:p>
        <a:p>
          <a:pPr algn="ctr">
            <a:lnSpc>
              <a:spcPct val="100000"/>
            </a:lnSpc>
            <a:spcAft>
              <a:spcPts val="0"/>
            </a:spcAft>
          </a:pPr>
          <a:endParaRPr lang="en-US" sz="2000" b="1" u="sng" dirty="0">
            <a:latin typeface="Tempus Sans ITC" panose="04020404030D07020202" pitchFamily="82" charset="0"/>
          </a:endParaRPr>
        </a:p>
        <a:p>
          <a:pPr algn="ctr">
            <a:lnSpc>
              <a:spcPct val="100000"/>
            </a:lnSpc>
            <a:spcAft>
              <a:spcPts val="0"/>
            </a:spcAft>
          </a:pPr>
          <a:r>
            <a:rPr lang="en-US" sz="2000" b="1" u="sng" dirty="0">
              <a:latin typeface="Tempus Sans ITC" panose="04020404030D07020202" pitchFamily="82" charset="0"/>
            </a:rPr>
            <a:t>Year 1</a:t>
          </a:r>
        </a:p>
        <a:p>
          <a:pPr algn="just">
            <a:lnSpc>
              <a:spcPct val="100000"/>
            </a:lnSpc>
            <a:spcAft>
              <a:spcPts val="0"/>
            </a:spcAft>
          </a:pPr>
          <a:r>
            <a:rPr lang="en-US" sz="1600" b="0" dirty="0">
              <a:latin typeface="Tempus Sans ITC" panose="04020404030D07020202" pitchFamily="82" charset="0"/>
            </a:rPr>
            <a:t>Signs in native language</a:t>
          </a:r>
        </a:p>
        <a:p>
          <a:pPr algn="just">
            <a:lnSpc>
              <a:spcPct val="100000"/>
            </a:lnSpc>
            <a:spcAft>
              <a:spcPts val="0"/>
            </a:spcAft>
          </a:pPr>
          <a:r>
            <a:rPr lang="en-US" sz="1600" b="0" dirty="0">
              <a:latin typeface="Tempus Sans ITC" panose="04020404030D07020202" pitchFamily="82" charset="0"/>
            </a:rPr>
            <a:t>Resolve youth detention issues</a:t>
          </a:r>
        </a:p>
        <a:p>
          <a:pPr algn="just">
            <a:lnSpc>
              <a:spcPct val="100000"/>
            </a:lnSpc>
            <a:spcAft>
              <a:spcPts val="0"/>
            </a:spcAft>
          </a:pPr>
          <a:r>
            <a:rPr lang="en-US" sz="1600" b="0" dirty="0">
              <a:latin typeface="Tempus Sans ITC" panose="04020404030D07020202" pitchFamily="82" charset="0"/>
            </a:rPr>
            <a:t>Community healing</a:t>
          </a:r>
        </a:p>
        <a:p>
          <a:pPr algn="just">
            <a:lnSpc>
              <a:spcPct val="100000"/>
            </a:lnSpc>
            <a:spcAft>
              <a:spcPts val="0"/>
            </a:spcAft>
          </a:pPr>
          <a:r>
            <a:rPr lang="en-US" sz="1600" b="0" dirty="0">
              <a:latin typeface="Tempus Sans ITC" panose="04020404030D07020202" pitchFamily="82" charset="0"/>
            </a:rPr>
            <a:t>Communication &amp; outreach to our people</a:t>
          </a:r>
        </a:p>
        <a:p>
          <a:pPr algn="just">
            <a:lnSpc>
              <a:spcPct val="100000"/>
            </a:lnSpc>
            <a:spcAft>
              <a:spcPts val="0"/>
            </a:spcAft>
          </a:pPr>
          <a:r>
            <a:rPr lang="en-US" sz="1600" b="0" dirty="0">
              <a:latin typeface="Tempus Sans ITC" panose="04020404030D07020202" pitchFamily="82" charset="0"/>
            </a:rPr>
            <a:t>Awareness of youth issues</a:t>
          </a:r>
        </a:p>
        <a:p>
          <a:pPr algn="just">
            <a:lnSpc>
              <a:spcPct val="100000"/>
            </a:lnSpc>
            <a:spcAft>
              <a:spcPts val="0"/>
            </a:spcAft>
          </a:pPr>
          <a:r>
            <a:rPr lang="en-US" sz="1600" b="0" dirty="0">
              <a:latin typeface="Tempus Sans ITC" panose="04020404030D07020202" pitchFamily="82" charset="0"/>
            </a:rPr>
            <a:t>Reduce recidivism</a:t>
          </a:r>
        </a:p>
        <a:p>
          <a:pPr algn="just">
            <a:lnSpc>
              <a:spcPct val="100000"/>
            </a:lnSpc>
            <a:spcAft>
              <a:spcPts val="0"/>
            </a:spcAft>
          </a:pPr>
          <a:r>
            <a:rPr lang="en-US" sz="1600" b="0" dirty="0">
              <a:latin typeface="Tempus Sans ITC" panose="04020404030D07020202" pitchFamily="82" charset="0"/>
            </a:rPr>
            <a:t>Native language in the workplace</a:t>
          </a:r>
        </a:p>
        <a:p>
          <a:pPr algn="just">
            <a:lnSpc>
              <a:spcPct val="100000"/>
            </a:lnSpc>
            <a:spcAft>
              <a:spcPts val="0"/>
            </a:spcAft>
          </a:pPr>
          <a:r>
            <a:rPr lang="en-US" sz="1600" b="0" dirty="0">
              <a:latin typeface="Tempus Sans ITC" panose="04020404030D07020202" pitchFamily="82" charset="0"/>
            </a:rPr>
            <a:t>Youth leadership &amp; financial autonomy</a:t>
          </a:r>
        </a:p>
        <a:p>
          <a:pPr algn="just">
            <a:lnSpc>
              <a:spcPct val="100000"/>
            </a:lnSpc>
            <a:spcAft>
              <a:spcPts val="0"/>
            </a:spcAft>
          </a:pPr>
          <a:r>
            <a:rPr lang="en-US" sz="1600" b="0" dirty="0">
              <a:latin typeface="Tempus Sans ITC" panose="04020404030D07020202" pitchFamily="82" charset="0"/>
            </a:rPr>
            <a:t>More resources for Elders</a:t>
          </a:r>
        </a:p>
        <a:p>
          <a:pPr algn="just">
            <a:lnSpc>
              <a:spcPct val="90000"/>
            </a:lnSpc>
            <a:spcAft>
              <a:spcPct val="35000"/>
            </a:spcAft>
          </a:pPr>
          <a:endParaRPr lang="en-US" sz="1800" b="0" dirty="0">
            <a:latin typeface="Tempus Sans ITC" panose="04020404030D07020202" pitchFamily="82" charset="0"/>
          </a:endParaRPr>
        </a:p>
        <a:p>
          <a:pPr algn="just">
            <a:lnSpc>
              <a:spcPct val="90000"/>
            </a:lnSpc>
            <a:spcAft>
              <a:spcPct val="35000"/>
            </a:spcAft>
          </a:pPr>
          <a:endParaRPr lang="en-US" sz="1800" b="0" dirty="0">
            <a:latin typeface="Tempus Sans ITC" panose="04020404030D07020202" pitchFamily="82" charset="0"/>
          </a:endParaRPr>
        </a:p>
      </dgm:t>
    </dgm:pt>
    <dgm:pt modelId="{6B74A413-10F9-4933-81E3-1A19AB041F2A}" type="parTrans" cxnId="{70765CC0-BD46-4B19-9985-B70C4341F0AC}">
      <dgm:prSet/>
      <dgm:spPr/>
      <dgm:t>
        <a:bodyPr/>
        <a:lstStyle/>
        <a:p>
          <a:endParaRPr lang="en-US"/>
        </a:p>
      </dgm:t>
    </dgm:pt>
    <dgm:pt modelId="{802D809D-0A58-408F-A65D-A6B40CA956D7}" type="sibTrans" cxnId="{70765CC0-BD46-4B19-9985-B70C4341F0AC}">
      <dgm:prSet/>
      <dgm:spPr/>
      <dgm:t>
        <a:bodyPr/>
        <a:lstStyle/>
        <a:p>
          <a:endParaRPr lang="en-US"/>
        </a:p>
      </dgm:t>
    </dgm:pt>
    <dgm:pt modelId="{7D62167B-B0F4-4990-990D-EC21F5262389}">
      <dgm:prSet phldrT="[Text]" custT="1"/>
      <dgm:spPr/>
      <dgm:t>
        <a:bodyPr/>
        <a:lstStyle/>
        <a:p>
          <a:pPr algn="ctr">
            <a:spcAft>
              <a:spcPts val="0"/>
            </a:spcAft>
          </a:pPr>
          <a:endParaRPr lang="en-US" sz="2000" b="1" u="sng" dirty="0">
            <a:latin typeface="Tempus Sans ITC" panose="04020404030D07020202" pitchFamily="82" charset="0"/>
          </a:endParaRPr>
        </a:p>
        <a:p>
          <a:pPr algn="ctr">
            <a:spcAft>
              <a:spcPts val="0"/>
            </a:spcAft>
          </a:pPr>
          <a:endParaRPr lang="en-US" sz="2000" b="1" u="sng" dirty="0">
            <a:latin typeface="Tempus Sans ITC" panose="04020404030D07020202" pitchFamily="82" charset="0"/>
          </a:endParaRPr>
        </a:p>
        <a:p>
          <a:pPr algn="ctr">
            <a:spcAft>
              <a:spcPts val="0"/>
            </a:spcAft>
          </a:pPr>
          <a:r>
            <a:rPr lang="en-US" sz="2000" b="1" u="sng" dirty="0">
              <a:latin typeface="Tempus Sans ITC" panose="04020404030D07020202" pitchFamily="82" charset="0"/>
            </a:rPr>
            <a:t>Year 3</a:t>
          </a:r>
          <a:endParaRPr lang="en-US" sz="2000" b="0" u="none" dirty="0">
            <a:latin typeface="Tempus Sans ITC" panose="04020404030D07020202" pitchFamily="82" charset="0"/>
          </a:endParaRPr>
        </a:p>
        <a:p>
          <a:pPr algn="r">
            <a:spcAft>
              <a:spcPts val="0"/>
            </a:spcAft>
          </a:pPr>
          <a:r>
            <a:rPr lang="en-US" sz="1600" b="0" u="none" dirty="0">
              <a:latin typeface="Tempus Sans ITC" panose="04020404030D07020202" pitchFamily="82" charset="0"/>
            </a:rPr>
            <a:t>Implement 477</a:t>
          </a:r>
        </a:p>
        <a:p>
          <a:pPr algn="r">
            <a:spcAft>
              <a:spcPts val="0"/>
            </a:spcAft>
          </a:pPr>
          <a:r>
            <a:rPr lang="en-US" sz="1600" b="0" u="none" dirty="0">
              <a:latin typeface="Tempus Sans ITC" panose="04020404030D07020202" pitchFamily="82" charset="0"/>
            </a:rPr>
            <a:t>Long-term Treatment Center</a:t>
          </a:r>
        </a:p>
        <a:p>
          <a:pPr algn="r">
            <a:spcAft>
              <a:spcPts val="0"/>
            </a:spcAft>
          </a:pPr>
          <a:r>
            <a:rPr lang="en-US" sz="1600" b="0" u="none" dirty="0">
              <a:latin typeface="Tempus Sans ITC" panose="04020404030D07020202" pitchFamily="82" charset="0"/>
            </a:rPr>
            <a:t>More activities for youth and elders</a:t>
          </a:r>
        </a:p>
        <a:p>
          <a:pPr algn="r">
            <a:spcAft>
              <a:spcPts val="0"/>
            </a:spcAft>
          </a:pPr>
          <a:r>
            <a:rPr lang="en-US" sz="1600" b="0" u="none" dirty="0">
              <a:latin typeface="Tempus Sans ITC" panose="04020404030D07020202" pitchFamily="82" charset="0"/>
            </a:rPr>
            <a:t>More community events for everyone</a:t>
          </a:r>
        </a:p>
        <a:p>
          <a:pPr algn="r">
            <a:spcAft>
              <a:spcPts val="0"/>
            </a:spcAft>
          </a:pPr>
          <a:r>
            <a:rPr lang="en-US" sz="1600" b="0" u="none" dirty="0">
              <a:latin typeface="Tempus Sans ITC" panose="04020404030D07020202" pitchFamily="82" charset="0"/>
            </a:rPr>
            <a:t>Drug &amp; alcohol rates reducing</a:t>
          </a:r>
        </a:p>
        <a:p>
          <a:pPr algn="r">
            <a:spcAft>
              <a:spcPts val="0"/>
            </a:spcAft>
          </a:pPr>
          <a:r>
            <a:rPr lang="en-US" sz="1600" b="0" u="none" dirty="0">
              <a:latin typeface="Tempus Sans ITC" panose="04020404030D07020202" pitchFamily="82" charset="0"/>
            </a:rPr>
            <a:t>Increased youth awareness</a:t>
          </a:r>
        </a:p>
        <a:p>
          <a:pPr algn="r">
            <a:spcAft>
              <a:spcPts val="0"/>
            </a:spcAft>
          </a:pPr>
          <a:r>
            <a:rPr lang="en-US" sz="1600" b="0" u="none" dirty="0">
              <a:latin typeface="Tempus Sans ITC" panose="04020404030D07020202" pitchFamily="82" charset="0"/>
            </a:rPr>
            <a:t>Strengthen VAWA jurisdiction, crimes committed against Native women in the community</a:t>
          </a:r>
        </a:p>
        <a:p>
          <a:pPr algn="ctr">
            <a:spcAft>
              <a:spcPct val="35000"/>
            </a:spcAft>
          </a:pPr>
          <a:endParaRPr lang="en-US" sz="1600" b="0" u="none" dirty="0">
            <a:latin typeface="Tempus Sans ITC" panose="04020404030D07020202" pitchFamily="82" charset="0"/>
          </a:endParaRPr>
        </a:p>
      </dgm:t>
    </dgm:pt>
    <dgm:pt modelId="{16FCA503-997D-4139-9154-A5D3E87623CE}" type="parTrans" cxnId="{CC5E31BC-34BC-4BE5-B846-286D163412DF}">
      <dgm:prSet/>
      <dgm:spPr/>
      <dgm:t>
        <a:bodyPr/>
        <a:lstStyle/>
        <a:p>
          <a:endParaRPr lang="en-US"/>
        </a:p>
      </dgm:t>
    </dgm:pt>
    <dgm:pt modelId="{346F1A19-2542-4085-A20C-903C8A3144FC}" type="sibTrans" cxnId="{CC5E31BC-34BC-4BE5-B846-286D163412DF}">
      <dgm:prSet/>
      <dgm:spPr/>
      <dgm:t>
        <a:bodyPr/>
        <a:lstStyle/>
        <a:p>
          <a:endParaRPr lang="en-US"/>
        </a:p>
      </dgm:t>
    </dgm:pt>
    <dgm:pt modelId="{C6489973-4F16-4FCF-A85A-B2C0AEDE9446}">
      <dgm:prSet phldrT="[Text]" custT="1"/>
      <dgm:spPr/>
      <dgm:t>
        <a:bodyPr/>
        <a:lstStyle/>
        <a:p>
          <a:pPr algn="ctr"/>
          <a:r>
            <a:rPr lang="en-US" sz="2000" b="1" u="sng" dirty="0">
              <a:latin typeface="Tempus Sans ITC" panose="04020404030D07020202" pitchFamily="82" charset="0"/>
            </a:rPr>
            <a:t>Year 5</a:t>
          </a:r>
        </a:p>
        <a:p>
          <a:pPr algn="l"/>
          <a:r>
            <a:rPr lang="en-US" sz="1600" b="0" u="none" dirty="0">
              <a:latin typeface="Tempus Sans ITC" panose="04020404030D07020202" pitchFamily="82" charset="0"/>
            </a:rPr>
            <a:t>Elderly living center, assisted care center, long-term care center</a:t>
          </a:r>
        </a:p>
        <a:p>
          <a:pPr algn="l"/>
          <a:r>
            <a:rPr lang="en-US" sz="1600" b="0" u="none" dirty="0">
              <a:latin typeface="Tempus Sans ITC" panose="04020404030D07020202" pitchFamily="82" charset="0"/>
            </a:rPr>
            <a:t>Youth home, group home, recreation center</a:t>
          </a:r>
        </a:p>
        <a:p>
          <a:pPr algn="l"/>
          <a:r>
            <a:rPr lang="en-US" sz="1600" b="0" u="none" dirty="0">
              <a:latin typeface="Tempus Sans ITC" panose="04020404030D07020202" pitchFamily="82" charset="0"/>
            </a:rPr>
            <a:t>Youth wraparound services &amp; facilities</a:t>
          </a:r>
        </a:p>
        <a:p>
          <a:pPr algn="l"/>
          <a:endParaRPr lang="en-US" sz="1600" b="0" u="none" dirty="0">
            <a:latin typeface="Tempus Sans ITC" panose="04020404030D07020202" pitchFamily="82" charset="0"/>
          </a:endParaRPr>
        </a:p>
        <a:p>
          <a:pPr algn="l"/>
          <a:endParaRPr lang="en-US" sz="1600" b="0" u="none" dirty="0">
            <a:latin typeface="Tempus Sans ITC" panose="04020404030D07020202" pitchFamily="82" charset="0"/>
          </a:endParaRPr>
        </a:p>
        <a:p>
          <a:pPr algn="l"/>
          <a:endParaRPr lang="en-US" sz="1600" b="0" u="none" dirty="0">
            <a:latin typeface="Tempus Sans ITC" panose="04020404030D07020202" pitchFamily="82" charset="0"/>
          </a:endParaRPr>
        </a:p>
      </dgm:t>
    </dgm:pt>
    <dgm:pt modelId="{3D293BF7-CD7D-4ED0-B809-7A1CEFC5FBA3}" type="parTrans" cxnId="{6A48E268-747A-417A-B9DB-FEFD1323493D}">
      <dgm:prSet/>
      <dgm:spPr/>
      <dgm:t>
        <a:bodyPr/>
        <a:lstStyle/>
        <a:p>
          <a:endParaRPr lang="en-US"/>
        </a:p>
      </dgm:t>
    </dgm:pt>
    <dgm:pt modelId="{305C2BEA-449B-4FB3-98FF-82E17BDA42C1}" type="sibTrans" cxnId="{6A48E268-747A-417A-B9DB-FEFD1323493D}">
      <dgm:prSet/>
      <dgm:spPr/>
      <dgm:t>
        <a:bodyPr/>
        <a:lstStyle/>
        <a:p>
          <a:endParaRPr lang="en-US"/>
        </a:p>
      </dgm:t>
    </dgm:pt>
    <dgm:pt modelId="{D2FF58F5-FAC1-4F3E-AF30-4BDB8ED43A2D}">
      <dgm:prSet phldrT="[Text]" custT="1"/>
      <dgm:spPr/>
      <dgm:t>
        <a:bodyPr/>
        <a:lstStyle/>
        <a:p>
          <a:pPr algn="ctr"/>
          <a:r>
            <a:rPr lang="en-US" sz="2000" b="1" i="0" u="sng" dirty="0">
              <a:latin typeface="Tempus Sans ITC" panose="04020404030D07020202" pitchFamily="82" charset="0"/>
            </a:rPr>
            <a:t>Year 10</a:t>
          </a:r>
          <a:endParaRPr lang="en-US" sz="2000" b="0" i="0" u="none" dirty="0">
            <a:latin typeface="Tempus Sans ITC" panose="04020404030D07020202" pitchFamily="82" charset="0"/>
          </a:endParaRPr>
        </a:p>
        <a:p>
          <a:pPr algn="r"/>
          <a:r>
            <a:rPr lang="en-US" sz="1600" b="0" i="0" u="none" dirty="0">
              <a:latin typeface="Tempus Sans ITC" panose="04020404030D07020202" pitchFamily="82" charset="0"/>
            </a:rPr>
            <a:t>Parks and Recreation Department</a:t>
          </a:r>
        </a:p>
        <a:p>
          <a:pPr algn="r"/>
          <a:r>
            <a:rPr lang="en-US" sz="1600" b="0" i="0" u="none" dirty="0">
              <a:latin typeface="Tempus Sans ITC" panose="04020404030D07020202" pitchFamily="82" charset="0"/>
            </a:rPr>
            <a:t>Rocky Boy Children’s Earth Science Museum</a:t>
          </a:r>
        </a:p>
        <a:p>
          <a:pPr algn="r"/>
          <a:r>
            <a:rPr lang="en-US" sz="1600" b="0" i="0" u="none" dirty="0">
              <a:latin typeface="Tempus Sans ITC" panose="04020404030D07020202" pitchFamily="82" charset="0"/>
            </a:rPr>
            <a:t>Seed bank for ag production and climate adaptation</a:t>
          </a:r>
        </a:p>
        <a:p>
          <a:pPr algn="r"/>
          <a:endParaRPr lang="en-US" sz="1600" b="0" i="0" u="none" dirty="0">
            <a:latin typeface="Tempus Sans ITC" panose="04020404030D07020202" pitchFamily="82" charset="0"/>
          </a:endParaRPr>
        </a:p>
        <a:p>
          <a:pPr algn="r"/>
          <a:endParaRPr lang="en-US" sz="1600" b="0" i="0" u="none" dirty="0">
            <a:latin typeface="Tempus Sans ITC" panose="04020404030D07020202" pitchFamily="82" charset="0"/>
          </a:endParaRPr>
        </a:p>
        <a:p>
          <a:pPr algn="r"/>
          <a:endParaRPr lang="en-US" sz="1600" b="0" i="0" u="none" dirty="0">
            <a:latin typeface="Tempus Sans ITC" panose="04020404030D07020202" pitchFamily="82" charset="0"/>
          </a:endParaRPr>
        </a:p>
      </dgm:t>
    </dgm:pt>
    <dgm:pt modelId="{A7D8FA8C-454A-4D2E-9747-A3C51A102496}" type="parTrans" cxnId="{40173FFB-C189-4DCD-A4F9-23B10961FD44}">
      <dgm:prSet/>
      <dgm:spPr/>
      <dgm:t>
        <a:bodyPr/>
        <a:lstStyle/>
        <a:p>
          <a:endParaRPr lang="en-US"/>
        </a:p>
      </dgm:t>
    </dgm:pt>
    <dgm:pt modelId="{9CEDCF1F-6E15-4521-ACBD-6A41F2BD832C}" type="sibTrans" cxnId="{40173FFB-C189-4DCD-A4F9-23B10961FD44}">
      <dgm:prSet/>
      <dgm:spPr/>
      <dgm:t>
        <a:bodyPr/>
        <a:lstStyle/>
        <a:p>
          <a:endParaRPr lang="en-US"/>
        </a:p>
      </dgm:t>
    </dgm:pt>
    <dgm:pt modelId="{2F43937C-396A-4833-8EC7-8BDCF7AD6B23}" type="pres">
      <dgm:prSet presAssocID="{799A3E57-E6B5-461A-AD97-59E91C64200E}" presName="diagram" presStyleCnt="0">
        <dgm:presLayoutVars>
          <dgm:chMax val="1"/>
          <dgm:dir/>
          <dgm:animLvl val="ctr"/>
          <dgm:resizeHandles val="exact"/>
        </dgm:presLayoutVars>
      </dgm:prSet>
      <dgm:spPr/>
      <dgm:t>
        <a:bodyPr/>
        <a:lstStyle/>
        <a:p>
          <a:endParaRPr lang="en-US"/>
        </a:p>
      </dgm:t>
    </dgm:pt>
    <dgm:pt modelId="{ED43F36F-8831-46C6-80A8-EEA95FFCEAC8}" type="pres">
      <dgm:prSet presAssocID="{799A3E57-E6B5-461A-AD97-59E91C64200E}" presName="matrix" presStyleCnt="0"/>
      <dgm:spPr/>
    </dgm:pt>
    <dgm:pt modelId="{76E40E54-1EE3-4E22-A0F9-A7F656FABD79}" type="pres">
      <dgm:prSet presAssocID="{799A3E57-E6B5-461A-AD97-59E91C64200E}" presName="tile1" presStyleLbl="node1" presStyleIdx="0" presStyleCnt="4" custLinFactNeighborY="608"/>
      <dgm:spPr/>
      <dgm:t>
        <a:bodyPr/>
        <a:lstStyle/>
        <a:p>
          <a:endParaRPr lang="en-US"/>
        </a:p>
      </dgm:t>
    </dgm:pt>
    <dgm:pt modelId="{CC2F8D4A-DA3E-4114-954E-A17CDAC04004}" type="pres">
      <dgm:prSet presAssocID="{799A3E57-E6B5-461A-AD97-59E91C64200E}" presName="tile1text" presStyleLbl="node1" presStyleIdx="0" presStyleCnt="4">
        <dgm:presLayoutVars>
          <dgm:chMax val="0"/>
          <dgm:chPref val="0"/>
          <dgm:bulletEnabled val="1"/>
        </dgm:presLayoutVars>
      </dgm:prSet>
      <dgm:spPr/>
      <dgm:t>
        <a:bodyPr/>
        <a:lstStyle/>
        <a:p>
          <a:endParaRPr lang="en-US"/>
        </a:p>
      </dgm:t>
    </dgm:pt>
    <dgm:pt modelId="{4901C3E2-C3CE-4F73-8E59-7472DFF24EF1}" type="pres">
      <dgm:prSet presAssocID="{799A3E57-E6B5-461A-AD97-59E91C64200E}" presName="tile2" presStyleLbl="node1" presStyleIdx="1" presStyleCnt="4" custLinFactNeighborY="-651"/>
      <dgm:spPr/>
      <dgm:t>
        <a:bodyPr/>
        <a:lstStyle/>
        <a:p>
          <a:endParaRPr lang="en-US"/>
        </a:p>
      </dgm:t>
    </dgm:pt>
    <dgm:pt modelId="{6F0AB19B-007A-4699-A80B-90918A181E8F}" type="pres">
      <dgm:prSet presAssocID="{799A3E57-E6B5-461A-AD97-59E91C64200E}" presName="tile2text" presStyleLbl="node1" presStyleIdx="1" presStyleCnt="4">
        <dgm:presLayoutVars>
          <dgm:chMax val="0"/>
          <dgm:chPref val="0"/>
          <dgm:bulletEnabled val="1"/>
        </dgm:presLayoutVars>
      </dgm:prSet>
      <dgm:spPr/>
      <dgm:t>
        <a:bodyPr/>
        <a:lstStyle/>
        <a:p>
          <a:endParaRPr lang="en-US"/>
        </a:p>
      </dgm:t>
    </dgm:pt>
    <dgm:pt modelId="{CFCDD5B1-5D0E-4F42-B77B-1BA22A89B20F}" type="pres">
      <dgm:prSet presAssocID="{799A3E57-E6B5-461A-AD97-59E91C64200E}" presName="tile3" presStyleLbl="node1" presStyleIdx="2" presStyleCnt="4" custLinFactNeighborX="-3999" custLinFactNeighborY="7171"/>
      <dgm:spPr/>
      <dgm:t>
        <a:bodyPr/>
        <a:lstStyle/>
        <a:p>
          <a:endParaRPr lang="en-US"/>
        </a:p>
      </dgm:t>
    </dgm:pt>
    <dgm:pt modelId="{F14A3EC0-EA9A-4431-872A-BC4479DD684D}" type="pres">
      <dgm:prSet presAssocID="{799A3E57-E6B5-461A-AD97-59E91C64200E}" presName="tile3text" presStyleLbl="node1" presStyleIdx="2" presStyleCnt="4">
        <dgm:presLayoutVars>
          <dgm:chMax val="0"/>
          <dgm:chPref val="0"/>
          <dgm:bulletEnabled val="1"/>
        </dgm:presLayoutVars>
      </dgm:prSet>
      <dgm:spPr/>
      <dgm:t>
        <a:bodyPr/>
        <a:lstStyle/>
        <a:p>
          <a:endParaRPr lang="en-US"/>
        </a:p>
      </dgm:t>
    </dgm:pt>
    <dgm:pt modelId="{8BA7792B-E708-4CD9-8254-030C2584E84F}" type="pres">
      <dgm:prSet presAssocID="{799A3E57-E6B5-461A-AD97-59E91C64200E}" presName="tile4" presStyleLbl="node1" presStyleIdx="3" presStyleCnt="4"/>
      <dgm:spPr/>
      <dgm:t>
        <a:bodyPr/>
        <a:lstStyle/>
        <a:p>
          <a:endParaRPr lang="en-US"/>
        </a:p>
      </dgm:t>
    </dgm:pt>
    <dgm:pt modelId="{6ECCC9F5-C45B-47BF-BD27-1D495EA82612}" type="pres">
      <dgm:prSet presAssocID="{799A3E57-E6B5-461A-AD97-59E91C64200E}" presName="tile4text" presStyleLbl="node1" presStyleIdx="3" presStyleCnt="4">
        <dgm:presLayoutVars>
          <dgm:chMax val="0"/>
          <dgm:chPref val="0"/>
          <dgm:bulletEnabled val="1"/>
        </dgm:presLayoutVars>
      </dgm:prSet>
      <dgm:spPr/>
      <dgm:t>
        <a:bodyPr/>
        <a:lstStyle/>
        <a:p>
          <a:endParaRPr lang="en-US"/>
        </a:p>
      </dgm:t>
    </dgm:pt>
    <dgm:pt modelId="{01B43CF9-8661-4064-9662-757128410B45}" type="pres">
      <dgm:prSet presAssocID="{799A3E57-E6B5-461A-AD97-59E91C64200E}" presName="centerTile" presStyleLbl="fgShp" presStyleIdx="0" presStyleCnt="1" custScaleX="156207" custScaleY="48323" custLinFactNeighborX="0" custLinFactNeighborY="7850">
        <dgm:presLayoutVars>
          <dgm:chMax val="0"/>
          <dgm:chPref val="0"/>
        </dgm:presLayoutVars>
      </dgm:prSet>
      <dgm:spPr/>
      <dgm:t>
        <a:bodyPr/>
        <a:lstStyle/>
        <a:p>
          <a:endParaRPr lang="en-US"/>
        </a:p>
      </dgm:t>
    </dgm:pt>
  </dgm:ptLst>
  <dgm:cxnLst>
    <dgm:cxn modelId="{0C89905F-6146-4420-88D5-11F216FE8CA7}" type="presOf" srcId="{C6489973-4F16-4FCF-A85A-B2C0AEDE9446}" destId="{F14A3EC0-EA9A-4431-872A-BC4479DD684D}" srcOrd="1" destOrd="0" presId="urn:microsoft.com/office/officeart/2005/8/layout/matrix1"/>
    <dgm:cxn modelId="{40173FFB-C189-4DCD-A4F9-23B10961FD44}" srcId="{EECDC8B4-4254-4152-972C-66DC6C3DC4FA}" destId="{D2FF58F5-FAC1-4F3E-AF30-4BDB8ED43A2D}" srcOrd="3" destOrd="0" parTransId="{A7D8FA8C-454A-4D2E-9747-A3C51A102496}" sibTransId="{9CEDCF1F-6E15-4521-ACBD-6A41F2BD832C}"/>
    <dgm:cxn modelId="{8943CD56-7267-422D-A1DD-41D8B98B9F85}" type="presOf" srcId="{D2FF58F5-FAC1-4F3E-AF30-4BDB8ED43A2D}" destId="{8BA7792B-E708-4CD9-8254-030C2584E84F}" srcOrd="0" destOrd="0" presId="urn:microsoft.com/office/officeart/2005/8/layout/matrix1"/>
    <dgm:cxn modelId="{32B2A3F1-4D4C-441D-9705-82673080ED47}" type="presOf" srcId="{7D62167B-B0F4-4990-990D-EC21F5262389}" destId="{6F0AB19B-007A-4699-A80B-90918A181E8F}" srcOrd="1" destOrd="0" presId="urn:microsoft.com/office/officeart/2005/8/layout/matrix1"/>
    <dgm:cxn modelId="{6C12DD2B-9114-4970-AE47-85D0CFD96D64}" srcId="{799A3E57-E6B5-461A-AD97-59E91C64200E}" destId="{EECDC8B4-4254-4152-972C-66DC6C3DC4FA}" srcOrd="0" destOrd="0" parTransId="{A2DF6B72-9358-470A-9314-79D0517F84F0}" sibTransId="{E904039C-DDD7-426A-9F59-ED9008E33CAF}"/>
    <dgm:cxn modelId="{70765CC0-BD46-4B19-9985-B70C4341F0AC}" srcId="{EECDC8B4-4254-4152-972C-66DC6C3DC4FA}" destId="{46C4709A-C930-42E3-9A45-B2F72F1B550D}" srcOrd="0" destOrd="0" parTransId="{6B74A413-10F9-4933-81E3-1A19AB041F2A}" sibTransId="{802D809D-0A58-408F-A65D-A6B40CA956D7}"/>
    <dgm:cxn modelId="{23C95AEF-C066-48E7-81F0-564A5880D77A}" type="presOf" srcId="{D2FF58F5-FAC1-4F3E-AF30-4BDB8ED43A2D}" destId="{6ECCC9F5-C45B-47BF-BD27-1D495EA82612}" srcOrd="1" destOrd="0" presId="urn:microsoft.com/office/officeart/2005/8/layout/matrix1"/>
    <dgm:cxn modelId="{EAEEB741-46B9-4A01-9F40-146CDB77C80B}" type="presOf" srcId="{7D62167B-B0F4-4990-990D-EC21F5262389}" destId="{4901C3E2-C3CE-4F73-8E59-7472DFF24EF1}" srcOrd="0" destOrd="0" presId="urn:microsoft.com/office/officeart/2005/8/layout/matrix1"/>
    <dgm:cxn modelId="{834D3AC4-18CF-4950-8F12-39EA822FF181}" type="presOf" srcId="{46C4709A-C930-42E3-9A45-B2F72F1B550D}" destId="{CC2F8D4A-DA3E-4114-954E-A17CDAC04004}" srcOrd="1" destOrd="0" presId="urn:microsoft.com/office/officeart/2005/8/layout/matrix1"/>
    <dgm:cxn modelId="{223F428B-0A19-47FD-869D-385191508B8A}" type="presOf" srcId="{C6489973-4F16-4FCF-A85A-B2C0AEDE9446}" destId="{CFCDD5B1-5D0E-4F42-B77B-1BA22A89B20F}" srcOrd="0" destOrd="0" presId="urn:microsoft.com/office/officeart/2005/8/layout/matrix1"/>
    <dgm:cxn modelId="{08BD30A8-BF19-4F22-9165-68B4FB07C040}" type="presOf" srcId="{799A3E57-E6B5-461A-AD97-59E91C64200E}" destId="{2F43937C-396A-4833-8EC7-8BDCF7AD6B23}" srcOrd="0" destOrd="0" presId="urn:microsoft.com/office/officeart/2005/8/layout/matrix1"/>
    <dgm:cxn modelId="{4271E967-B680-45F0-B5FE-E147780C982F}" type="presOf" srcId="{46C4709A-C930-42E3-9A45-B2F72F1B550D}" destId="{76E40E54-1EE3-4E22-A0F9-A7F656FABD79}" srcOrd="0" destOrd="0" presId="urn:microsoft.com/office/officeart/2005/8/layout/matrix1"/>
    <dgm:cxn modelId="{CC5E31BC-34BC-4BE5-B846-286D163412DF}" srcId="{EECDC8B4-4254-4152-972C-66DC6C3DC4FA}" destId="{7D62167B-B0F4-4990-990D-EC21F5262389}" srcOrd="1" destOrd="0" parTransId="{16FCA503-997D-4139-9154-A5D3E87623CE}" sibTransId="{346F1A19-2542-4085-A20C-903C8A3144FC}"/>
    <dgm:cxn modelId="{6A48E268-747A-417A-B9DB-FEFD1323493D}" srcId="{EECDC8B4-4254-4152-972C-66DC6C3DC4FA}" destId="{C6489973-4F16-4FCF-A85A-B2C0AEDE9446}" srcOrd="2" destOrd="0" parTransId="{3D293BF7-CD7D-4ED0-B809-7A1CEFC5FBA3}" sibTransId="{305C2BEA-449B-4FB3-98FF-82E17BDA42C1}"/>
    <dgm:cxn modelId="{343D373F-27DA-4DDB-B1A5-32E8BA0C8523}" type="presOf" srcId="{EECDC8B4-4254-4152-972C-66DC6C3DC4FA}" destId="{01B43CF9-8661-4064-9662-757128410B45}" srcOrd="0" destOrd="0" presId="urn:microsoft.com/office/officeart/2005/8/layout/matrix1"/>
    <dgm:cxn modelId="{68957BB2-4DA5-4251-804E-EE85EA8013E8}" type="presParOf" srcId="{2F43937C-396A-4833-8EC7-8BDCF7AD6B23}" destId="{ED43F36F-8831-46C6-80A8-EEA95FFCEAC8}" srcOrd="0" destOrd="0" presId="urn:microsoft.com/office/officeart/2005/8/layout/matrix1"/>
    <dgm:cxn modelId="{58FC1530-F90E-4CD4-9475-036EFAE51D5F}" type="presParOf" srcId="{ED43F36F-8831-46C6-80A8-EEA95FFCEAC8}" destId="{76E40E54-1EE3-4E22-A0F9-A7F656FABD79}" srcOrd="0" destOrd="0" presId="urn:microsoft.com/office/officeart/2005/8/layout/matrix1"/>
    <dgm:cxn modelId="{51EA3063-5918-4BDF-8235-B2057BBFEEB8}" type="presParOf" srcId="{ED43F36F-8831-46C6-80A8-EEA95FFCEAC8}" destId="{CC2F8D4A-DA3E-4114-954E-A17CDAC04004}" srcOrd="1" destOrd="0" presId="urn:microsoft.com/office/officeart/2005/8/layout/matrix1"/>
    <dgm:cxn modelId="{B7484D6C-58F9-436E-AF3C-9F4AFE22AB4A}" type="presParOf" srcId="{ED43F36F-8831-46C6-80A8-EEA95FFCEAC8}" destId="{4901C3E2-C3CE-4F73-8E59-7472DFF24EF1}" srcOrd="2" destOrd="0" presId="urn:microsoft.com/office/officeart/2005/8/layout/matrix1"/>
    <dgm:cxn modelId="{14E15F61-BADF-4C7C-A3B7-8D5FC6E6C299}" type="presParOf" srcId="{ED43F36F-8831-46C6-80A8-EEA95FFCEAC8}" destId="{6F0AB19B-007A-4699-A80B-90918A181E8F}" srcOrd="3" destOrd="0" presId="urn:microsoft.com/office/officeart/2005/8/layout/matrix1"/>
    <dgm:cxn modelId="{58764AE2-BC85-49AA-9BD6-599C8EB8DA55}" type="presParOf" srcId="{ED43F36F-8831-46C6-80A8-EEA95FFCEAC8}" destId="{CFCDD5B1-5D0E-4F42-B77B-1BA22A89B20F}" srcOrd="4" destOrd="0" presId="urn:microsoft.com/office/officeart/2005/8/layout/matrix1"/>
    <dgm:cxn modelId="{B952104A-1C05-4E0C-B952-67D34EDEDE29}" type="presParOf" srcId="{ED43F36F-8831-46C6-80A8-EEA95FFCEAC8}" destId="{F14A3EC0-EA9A-4431-872A-BC4479DD684D}" srcOrd="5" destOrd="0" presId="urn:microsoft.com/office/officeart/2005/8/layout/matrix1"/>
    <dgm:cxn modelId="{4A97E31F-3D0D-40A8-BC30-B4AA25637517}" type="presParOf" srcId="{ED43F36F-8831-46C6-80A8-EEA95FFCEAC8}" destId="{8BA7792B-E708-4CD9-8254-030C2584E84F}" srcOrd="6" destOrd="0" presId="urn:microsoft.com/office/officeart/2005/8/layout/matrix1"/>
    <dgm:cxn modelId="{F6DE3BF8-E554-44CD-A6F5-06663AB39BBB}" type="presParOf" srcId="{ED43F36F-8831-46C6-80A8-EEA95FFCEAC8}" destId="{6ECCC9F5-C45B-47BF-BD27-1D495EA82612}" srcOrd="7" destOrd="0" presId="urn:microsoft.com/office/officeart/2005/8/layout/matrix1"/>
    <dgm:cxn modelId="{2A54FB58-1BD7-47BF-89D8-E16C4C8A9A55}" type="presParOf" srcId="{2F43937C-396A-4833-8EC7-8BDCF7AD6B23}" destId="{01B43CF9-8661-4064-9662-757128410B45}"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063774-54F6-41C3-AF11-0FBFB2BDE5C6}" type="doc">
      <dgm:prSet loTypeId="urn:microsoft.com/office/officeart/2005/8/layout/matrix1" loCatId="matrix" qsTypeId="urn:microsoft.com/office/officeart/2005/8/quickstyle/simple2" qsCatId="simple" csTypeId="urn:microsoft.com/office/officeart/2005/8/colors/accent1_1" csCatId="accent1" phldr="1"/>
      <dgm:spPr/>
      <dgm:t>
        <a:bodyPr/>
        <a:lstStyle/>
        <a:p>
          <a:endParaRPr lang="en-US"/>
        </a:p>
      </dgm:t>
    </dgm:pt>
    <dgm:pt modelId="{16AB5C2E-CFA7-4E05-9C93-BEE250850C3E}">
      <dgm:prSet phldrT="[Text]" custT="1"/>
      <dgm:spPr/>
      <dgm:t>
        <a:bodyPr/>
        <a:lstStyle/>
        <a:p>
          <a:pPr>
            <a:lnSpc>
              <a:spcPct val="90000"/>
            </a:lnSpc>
            <a:spcAft>
              <a:spcPct val="35000"/>
            </a:spcAft>
          </a:pPr>
          <a:endParaRPr lang="en-US" sz="3200" b="1" dirty="0">
            <a:latin typeface="Tempus Sans ITC" panose="04020404030D07020202" pitchFamily="82" charset="0"/>
          </a:endParaRPr>
        </a:p>
        <a:p>
          <a:pPr>
            <a:lnSpc>
              <a:spcPct val="100000"/>
            </a:lnSpc>
            <a:spcAft>
              <a:spcPts val="0"/>
            </a:spcAft>
          </a:pPr>
          <a:r>
            <a:rPr lang="en-US" sz="3200" b="1" dirty="0">
              <a:latin typeface="Tempus Sans ITC" panose="04020404030D07020202" pitchFamily="82" charset="0"/>
            </a:rPr>
            <a:t>Sovereignty</a:t>
          </a:r>
        </a:p>
        <a:p>
          <a:pPr>
            <a:lnSpc>
              <a:spcPct val="100000"/>
            </a:lnSpc>
            <a:spcAft>
              <a:spcPts val="0"/>
            </a:spcAft>
          </a:pPr>
          <a:r>
            <a:rPr lang="en-US" sz="3200" b="1" dirty="0">
              <a:latin typeface="Tempus Sans ITC" panose="04020404030D07020202" pitchFamily="82" charset="0"/>
            </a:rPr>
            <a:t>and</a:t>
          </a:r>
        </a:p>
        <a:p>
          <a:pPr>
            <a:lnSpc>
              <a:spcPct val="100000"/>
            </a:lnSpc>
            <a:spcAft>
              <a:spcPts val="0"/>
            </a:spcAft>
          </a:pPr>
          <a:r>
            <a:rPr lang="en-US" sz="3200" b="1" dirty="0">
              <a:latin typeface="Tempus Sans ITC" panose="04020404030D07020202" pitchFamily="82" charset="0"/>
            </a:rPr>
            <a:t>Governance</a:t>
          </a:r>
        </a:p>
        <a:p>
          <a:pPr>
            <a:lnSpc>
              <a:spcPct val="90000"/>
            </a:lnSpc>
            <a:spcAft>
              <a:spcPct val="35000"/>
            </a:spcAft>
          </a:pPr>
          <a:endParaRPr lang="en-US" sz="3200" b="1" dirty="0">
            <a:latin typeface="Tempus Sans ITC" panose="04020404030D07020202" pitchFamily="82" charset="0"/>
          </a:endParaRPr>
        </a:p>
      </dgm:t>
    </dgm:pt>
    <dgm:pt modelId="{42A104DF-F84B-42F6-BF5D-F74AB1F6F962}" type="parTrans" cxnId="{C0C0437A-029B-46CD-9AD5-53D22265F8AE}">
      <dgm:prSet/>
      <dgm:spPr/>
      <dgm:t>
        <a:bodyPr/>
        <a:lstStyle/>
        <a:p>
          <a:endParaRPr lang="en-US"/>
        </a:p>
      </dgm:t>
    </dgm:pt>
    <dgm:pt modelId="{62B47FE1-62B4-46A7-B388-DC2145F69A80}" type="sibTrans" cxnId="{C0C0437A-029B-46CD-9AD5-53D22265F8AE}">
      <dgm:prSet/>
      <dgm:spPr/>
      <dgm:t>
        <a:bodyPr/>
        <a:lstStyle/>
        <a:p>
          <a:endParaRPr lang="en-US"/>
        </a:p>
      </dgm:t>
    </dgm:pt>
    <dgm:pt modelId="{130B5B66-4FCF-47B8-9F6D-EA5F0748E35A}">
      <dgm:prSet phldrT="[Text]" custT="1"/>
      <dgm:spPr/>
      <dgm:t>
        <a:bodyPr/>
        <a:lstStyle/>
        <a:p>
          <a:pPr algn="ctr"/>
          <a:endParaRPr lang="en-US" sz="2000" b="1" u="sng" dirty="0">
            <a:latin typeface="Tempus Sans ITC" panose="04020404030D07020202" pitchFamily="82" charset="0"/>
          </a:endParaRPr>
        </a:p>
        <a:p>
          <a:pPr algn="ctr"/>
          <a:endParaRPr lang="en-US" sz="2000" b="1" u="sng" dirty="0">
            <a:latin typeface="Tempus Sans ITC" panose="04020404030D07020202" pitchFamily="82" charset="0"/>
          </a:endParaRPr>
        </a:p>
        <a:p>
          <a:pPr algn="ctr"/>
          <a:endParaRPr lang="en-US" sz="2000" b="1" u="sng" dirty="0">
            <a:latin typeface="Tempus Sans ITC" panose="04020404030D07020202" pitchFamily="82" charset="0"/>
          </a:endParaRPr>
        </a:p>
        <a:p>
          <a:pPr algn="ctr"/>
          <a:r>
            <a:rPr lang="en-US" sz="2000" b="1" u="sng" dirty="0">
              <a:latin typeface="Tempus Sans ITC" panose="04020404030D07020202" pitchFamily="82" charset="0"/>
            </a:rPr>
            <a:t>Year 1</a:t>
          </a:r>
          <a:endParaRPr lang="en-US" sz="2000" b="0" u="none" dirty="0">
            <a:latin typeface="Tempus Sans ITC" panose="04020404030D07020202" pitchFamily="82" charset="0"/>
          </a:endParaRPr>
        </a:p>
        <a:p>
          <a:pPr algn="l"/>
          <a:r>
            <a:rPr lang="en-US" sz="1600" b="0" u="none" dirty="0">
              <a:latin typeface="Tempus Sans ITC" panose="04020404030D07020202" pitchFamily="82" charset="0"/>
            </a:rPr>
            <a:t>Move into new tribal office/facilities</a:t>
          </a:r>
        </a:p>
        <a:p>
          <a:pPr algn="l"/>
          <a:r>
            <a:rPr lang="en-US" sz="1600" b="0" u="none" dirty="0">
              <a:latin typeface="Tempus Sans ITC" panose="04020404030D07020202" pitchFamily="82" charset="0"/>
            </a:rPr>
            <a:t>Safe, secure absentee voting system</a:t>
          </a:r>
        </a:p>
        <a:p>
          <a:pPr algn="l"/>
          <a:r>
            <a:rPr lang="en-US" sz="1600" b="0" u="none" dirty="0">
              <a:latin typeface="Tempus Sans ITC" panose="04020404030D07020202" pitchFamily="82" charset="0"/>
            </a:rPr>
            <a:t>United tribal government &amp; community working together</a:t>
          </a:r>
        </a:p>
        <a:p>
          <a:pPr algn="l"/>
          <a:r>
            <a:rPr lang="en-US" sz="1600" b="0" u="none" dirty="0">
              <a:latin typeface="Tempus Sans ITC" panose="04020404030D07020202" pitchFamily="82" charset="0"/>
            </a:rPr>
            <a:t>Exercise sovereignty, review gaming compact, revenue sharing agreement</a:t>
          </a:r>
        </a:p>
        <a:p>
          <a:pPr algn="l"/>
          <a:r>
            <a:rPr lang="en-US" sz="1600" b="0" u="none" dirty="0">
              <a:latin typeface="Tempus Sans ITC" panose="04020404030D07020202" pitchFamily="82" charset="0"/>
            </a:rPr>
            <a:t>Have a plan</a:t>
          </a:r>
        </a:p>
        <a:p>
          <a:pPr algn="l"/>
          <a:r>
            <a:rPr lang="en-US" sz="1600" b="0" u="none" dirty="0">
              <a:latin typeface="Tempus Sans ITC" panose="04020404030D07020202" pitchFamily="82" charset="0"/>
            </a:rPr>
            <a:t>Revise constitution</a:t>
          </a:r>
        </a:p>
        <a:p>
          <a:pPr algn="l"/>
          <a:r>
            <a:rPr lang="en-US" sz="1600" b="0" u="none" dirty="0">
              <a:latin typeface="Tempus Sans ITC" panose="04020404030D07020202" pitchFamily="82" charset="0"/>
            </a:rPr>
            <a:t> </a:t>
          </a:r>
        </a:p>
      </dgm:t>
    </dgm:pt>
    <dgm:pt modelId="{730389D7-2909-4532-BBE0-23C641A91E7A}" type="parTrans" cxnId="{3FFB3C97-3F36-42A8-9091-766A68E035D9}">
      <dgm:prSet/>
      <dgm:spPr/>
      <dgm:t>
        <a:bodyPr/>
        <a:lstStyle/>
        <a:p>
          <a:endParaRPr lang="en-US"/>
        </a:p>
      </dgm:t>
    </dgm:pt>
    <dgm:pt modelId="{A44AE528-35E9-4E9F-A8C1-8B79A9838F7E}" type="sibTrans" cxnId="{3FFB3C97-3F36-42A8-9091-766A68E035D9}">
      <dgm:prSet/>
      <dgm:spPr/>
      <dgm:t>
        <a:bodyPr/>
        <a:lstStyle/>
        <a:p>
          <a:endParaRPr lang="en-US"/>
        </a:p>
      </dgm:t>
    </dgm:pt>
    <dgm:pt modelId="{0FA52D04-8A8C-4CC4-8B53-63081CDEFBF7}">
      <dgm:prSet phldrT="[Text]" custT="1"/>
      <dgm:spPr/>
      <dgm:t>
        <a:bodyPr/>
        <a:lstStyle/>
        <a:p>
          <a:pPr algn="ctr"/>
          <a:r>
            <a:rPr lang="en-US" sz="2000" b="1" u="sng" dirty="0">
              <a:latin typeface="Tempus Sans ITC" panose="04020404030D07020202" pitchFamily="82" charset="0"/>
            </a:rPr>
            <a:t>Year 3</a:t>
          </a:r>
        </a:p>
        <a:p>
          <a:pPr algn="r"/>
          <a:r>
            <a:rPr lang="en-US" sz="1600" b="0" u="none" dirty="0">
              <a:latin typeface="Tempus Sans ITC" panose="04020404030D07020202" pitchFamily="82" charset="0"/>
            </a:rPr>
            <a:t>Clear, concise communication between all departments and with the Tribal Business Committee</a:t>
          </a:r>
        </a:p>
        <a:p>
          <a:pPr algn="r"/>
          <a:endParaRPr lang="en-US" sz="1600" b="0" u="none" dirty="0">
            <a:latin typeface="Tempus Sans ITC" panose="04020404030D07020202" pitchFamily="82" charset="0"/>
          </a:endParaRPr>
        </a:p>
        <a:p>
          <a:pPr algn="r"/>
          <a:r>
            <a:rPr lang="en-US" sz="1600" b="0" u="none" dirty="0">
              <a:latin typeface="Tempus Sans ITC" panose="04020404030D07020202" pitchFamily="82" charset="0"/>
            </a:rPr>
            <a:t>Develop more projects and contribute more ideas</a:t>
          </a:r>
        </a:p>
      </dgm:t>
    </dgm:pt>
    <dgm:pt modelId="{7B87C3F5-BEAB-4E24-8D80-8CB69DA7C3C4}" type="parTrans" cxnId="{EE280F4F-C8E7-4A34-8CB7-A05F405DD367}">
      <dgm:prSet/>
      <dgm:spPr/>
      <dgm:t>
        <a:bodyPr/>
        <a:lstStyle/>
        <a:p>
          <a:endParaRPr lang="en-US"/>
        </a:p>
      </dgm:t>
    </dgm:pt>
    <dgm:pt modelId="{D278046F-2684-4BB4-B580-B8B1ACFB40BA}" type="sibTrans" cxnId="{EE280F4F-C8E7-4A34-8CB7-A05F405DD367}">
      <dgm:prSet/>
      <dgm:spPr/>
      <dgm:t>
        <a:bodyPr/>
        <a:lstStyle/>
        <a:p>
          <a:endParaRPr lang="en-US"/>
        </a:p>
      </dgm:t>
    </dgm:pt>
    <dgm:pt modelId="{9746B539-6F32-4B1C-A25B-CF00799D648A}">
      <dgm:prSet phldrT="[Text]" custT="1"/>
      <dgm:spPr/>
      <dgm:t>
        <a:bodyPr/>
        <a:lstStyle/>
        <a:p>
          <a:pPr algn="ctr"/>
          <a:r>
            <a:rPr lang="en-US" sz="2000" b="1" u="sng" dirty="0">
              <a:latin typeface="Tempus Sans ITC" panose="04020404030D07020202" pitchFamily="82" charset="0"/>
            </a:rPr>
            <a:t>Year 5</a:t>
          </a:r>
        </a:p>
        <a:p>
          <a:pPr algn="l"/>
          <a:endParaRPr lang="en-US" sz="1600" b="1" u="sng" dirty="0">
            <a:latin typeface="Tempus Sans ITC" panose="04020404030D07020202" pitchFamily="82" charset="0"/>
          </a:endParaRPr>
        </a:p>
        <a:p>
          <a:pPr algn="l"/>
          <a:r>
            <a:rPr lang="en-US" sz="1600" b="0" u="none" dirty="0">
              <a:latin typeface="Tempus Sans ITC" panose="04020404030D07020202" pitchFamily="82" charset="0"/>
            </a:rPr>
            <a:t>Codification of all tribal codes</a:t>
          </a:r>
        </a:p>
        <a:p>
          <a:pPr algn="l"/>
          <a:endParaRPr lang="en-US" sz="1600" b="0" u="none" dirty="0">
            <a:latin typeface="Tempus Sans ITC" panose="04020404030D07020202" pitchFamily="82" charset="0"/>
          </a:endParaRPr>
        </a:p>
        <a:p>
          <a:pPr algn="l"/>
          <a:endParaRPr lang="en-US" sz="1600" b="0" u="none" dirty="0">
            <a:latin typeface="Tempus Sans ITC" panose="04020404030D07020202" pitchFamily="82" charset="0"/>
          </a:endParaRPr>
        </a:p>
        <a:p>
          <a:pPr algn="l"/>
          <a:endParaRPr lang="en-US" sz="1600" b="0" u="none" dirty="0">
            <a:latin typeface="Tempus Sans ITC" panose="04020404030D07020202" pitchFamily="82" charset="0"/>
          </a:endParaRPr>
        </a:p>
        <a:p>
          <a:pPr algn="l"/>
          <a:endParaRPr lang="en-US" sz="1600" b="0" u="none" dirty="0">
            <a:latin typeface="Tempus Sans ITC" panose="04020404030D07020202" pitchFamily="82" charset="0"/>
          </a:endParaRPr>
        </a:p>
        <a:p>
          <a:pPr algn="l"/>
          <a:endParaRPr lang="en-US" sz="1600" b="0" u="none" dirty="0">
            <a:latin typeface="Tempus Sans ITC" panose="04020404030D07020202" pitchFamily="82" charset="0"/>
          </a:endParaRPr>
        </a:p>
        <a:p>
          <a:pPr algn="l"/>
          <a:endParaRPr lang="en-US" sz="1600" b="0" u="none" dirty="0">
            <a:latin typeface="Tempus Sans ITC" panose="04020404030D07020202" pitchFamily="82" charset="0"/>
          </a:endParaRPr>
        </a:p>
      </dgm:t>
    </dgm:pt>
    <dgm:pt modelId="{723F6700-0796-4EB7-8556-5FBEC113CA09}" type="parTrans" cxnId="{49DCEDEE-8044-4316-9AF6-F2AD25BBA491}">
      <dgm:prSet/>
      <dgm:spPr/>
      <dgm:t>
        <a:bodyPr/>
        <a:lstStyle/>
        <a:p>
          <a:endParaRPr lang="en-US"/>
        </a:p>
      </dgm:t>
    </dgm:pt>
    <dgm:pt modelId="{DDF21298-75BF-44DD-A51E-5D5D25C24EF5}" type="sibTrans" cxnId="{49DCEDEE-8044-4316-9AF6-F2AD25BBA491}">
      <dgm:prSet/>
      <dgm:spPr/>
      <dgm:t>
        <a:bodyPr/>
        <a:lstStyle/>
        <a:p>
          <a:endParaRPr lang="en-US"/>
        </a:p>
      </dgm:t>
    </dgm:pt>
    <dgm:pt modelId="{523F4322-3FCC-4EE8-83AC-05139BEA14FC}">
      <dgm:prSet phldrT="[Text]" custT="1"/>
      <dgm:spPr/>
      <dgm:t>
        <a:bodyPr/>
        <a:lstStyle/>
        <a:p>
          <a:pPr algn="ctr"/>
          <a:r>
            <a:rPr lang="en-US" sz="2000" b="1" u="sng" dirty="0">
              <a:latin typeface="Tempus Sans ITC" panose="04020404030D07020202" pitchFamily="82" charset="0"/>
            </a:rPr>
            <a:t>Year 10</a:t>
          </a:r>
        </a:p>
        <a:p>
          <a:pPr algn="ctr"/>
          <a:endParaRPr lang="en-US" sz="2000" b="1" u="sng" dirty="0">
            <a:latin typeface="Tempus Sans ITC" panose="04020404030D07020202" pitchFamily="82" charset="0"/>
          </a:endParaRPr>
        </a:p>
        <a:p>
          <a:pPr algn="r"/>
          <a:r>
            <a:rPr lang="en-US" sz="1600" b="0" u="none" dirty="0">
              <a:latin typeface="Tempus Sans ITC" panose="04020404030D07020202" pitchFamily="82" charset="0"/>
            </a:rPr>
            <a:t>True tribal sovereignty, move away from state jurisdiction </a:t>
          </a:r>
        </a:p>
        <a:p>
          <a:pPr algn="r"/>
          <a:endParaRPr lang="en-US" sz="1600" b="0" u="none" dirty="0">
            <a:latin typeface="Tempus Sans ITC" panose="04020404030D07020202" pitchFamily="82" charset="0"/>
          </a:endParaRPr>
        </a:p>
        <a:p>
          <a:pPr algn="r"/>
          <a:r>
            <a:rPr lang="en-US" sz="1600" b="0" u="none" dirty="0">
              <a:latin typeface="Tempus Sans ITC" panose="04020404030D07020202" pitchFamily="82" charset="0"/>
            </a:rPr>
            <a:t>Diversity on Tribal Business Committee, gender-based</a:t>
          </a:r>
        </a:p>
        <a:p>
          <a:pPr algn="r"/>
          <a:endParaRPr lang="en-US" sz="1600" b="0" u="none" dirty="0">
            <a:latin typeface="Tempus Sans ITC" panose="04020404030D07020202" pitchFamily="82" charset="0"/>
          </a:endParaRPr>
        </a:p>
        <a:p>
          <a:pPr algn="r"/>
          <a:endParaRPr lang="en-US" sz="1600" b="0" u="none" dirty="0">
            <a:latin typeface="Tempus Sans ITC" panose="04020404030D07020202" pitchFamily="82" charset="0"/>
          </a:endParaRPr>
        </a:p>
        <a:p>
          <a:pPr algn="r"/>
          <a:endParaRPr lang="en-US" sz="1600" b="0" u="none" dirty="0">
            <a:latin typeface="Tempus Sans ITC" panose="04020404030D07020202" pitchFamily="82" charset="0"/>
          </a:endParaRPr>
        </a:p>
      </dgm:t>
    </dgm:pt>
    <dgm:pt modelId="{7EEBC8EA-D739-42B4-90A2-32346096F4F7}" type="parTrans" cxnId="{D9B933AA-F526-4AE2-8CF7-5A25D4B0732E}">
      <dgm:prSet/>
      <dgm:spPr/>
      <dgm:t>
        <a:bodyPr/>
        <a:lstStyle/>
        <a:p>
          <a:endParaRPr lang="en-US"/>
        </a:p>
      </dgm:t>
    </dgm:pt>
    <dgm:pt modelId="{1195AE66-B652-40A8-8096-EE7376B475B1}" type="sibTrans" cxnId="{D9B933AA-F526-4AE2-8CF7-5A25D4B0732E}">
      <dgm:prSet/>
      <dgm:spPr/>
      <dgm:t>
        <a:bodyPr/>
        <a:lstStyle/>
        <a:p>
          <a:endParaRPr lang="en-US"/>
        </a:p>
      </dgm:t>
    </dgm:pt>
    <dgm:pt modelId="{35FF3739-DC12-4EBA-B410-542681ABFDC7}" type="pres">
      <dgm:prSet presAssocID="{3A063774-54F6-41C3-AF11-0FBFB2BDE5C6}" presName="diagram" presStyleCnt="0">
        <dgm:presLayoutVars>
          <dgm:chMax val="1"/>
          <dgm:dir/>
          <dgm:animLvl val="ctr"/>
          <dgm:resizeHandles val="exact"/>
        </dgm:presLayoutVars>
      </dgm:prSet>
      <dgm:spPr/>
      <dgm:t>
        <a:bodyPr/>
        <a:lstStyle/>
        <a:p>
          <a:endParaRPr lang="en-US"/>
        </a:p>
      </dgm:t>
    </dgm:pt>
    <dgm:pt modelId="{D094A4F1-9C55-4437-8CB3-B1755C78C2D7}" type="pres">
      <dgm:prSet presAssocID="{3A063774-54F6-41C3-AF11-0FBFB2BDE5C6}" presName="matrix" presStyleCnt="0"/>
      <dgm:spPr/>
    </dgm:pt>
    <dgm:pt modelId="{32FB0939-0E0A-4024-BB8E-F194AB990A65}" type="pres">
      <dgm:prSet presAssocID="{3A063774-54F6-41C3-AF11-0FBFB2BDE5C6}" presName="tile1" presStyleLbl="node1" presStyleIdx="0" presStyleCnt="4" custLinFactNeighborX="-755" custLinFactNeighborY="1664"/>
      <dgm:spPr/>
      <dgm:t>
        <a:bodyPr/>
        <a:lstStyle/>
        <a:p>
          <a:endParaRPr lang="en-US"/>
        </a:p>
      </dgm:t>
    </dgm:pt>
    <dgm:pt modelId="{4FECFDFD-302C-4DCE-A4D6-1CC64CFC2FF5}" type="pres">
      <dgm:prSet presAssocID="{3A063774-54F6-41C3-AF11-0FBFB2BDE5C6}" presName="tile1text" presStyleLbl="node1" presStyleIdx="0" presStyleCnt="4">
        <dgm:presLayoutVars>
          <dgm:chMax val="0"/>
          <dgm:chPref val="0"/>
          <dgm:bulletEnabled val="1"/>
        </dgm:presLayoutVars>
      </dgm:prSet>
      <dgm:spPr/>
      <dgm:t>
        <a:bodyPr/>
        <a:lstStyle/>
        <a:p>
          <a:endParaRPr lang="en-US"/>
        </a:p>
      </dgm:t>
    </dgm:pt>
    <dgm:pt modelId="{D5395872-F734-485E-B0FB-1AC4A0C14D42}" type="pres">
      <dgm:prSet presAssocID="{3A063774-54F6-41C3-AF11-0FBFB2BDE5C6}" presName="tile2" presStyleLbl="node1" presStyleIdx="1" presStyleCnt="4" custScaleY="97672"/>
      <dgm:spPr/>
      <dgm:t>
        <a:bodyPr/>
        <a:lstStyle/>
        <a:p>
          <a:endParaRPr lang="en-US"/>
        </a:p>
      </dgm:t>
    </dgm:pt>
    <dgm:pt modelId="{EBBC562D-6256-4CF8-BD3D-4688E0449E1E}" type="pres">
      <dgm:prSet presAssocID="{3A063774-54F6-41C3-AF11-0FBFB2BDE5C6}" presName="tile2text" presStyleLbl="node1" presStyleIdx="1" presStyleCnt="4">
        <dgm:presLayoutVars>
          <dgm:chMax val="0"/>
          <dgm:chPref val="0"/>
          <dgm:bulletEnabled val="1"/>
        </dgm:presLayoutVars>
      </dgm:prSet>
      <dgm:spPr/>
      <dgm:t>
        <a:bodyPr/>
        <a:lstStyle/>
        <a:p>
          <a:endParaRPr lang="en-US"/>
        </a:p>
      </dgm:t>
    </dgm:pt>
    <dgm:pt modelId="{E3DBEAA8-F661-460D-A3A6-E3E16807FD5D}" type="pres">
      <dgm:prSet presAssocID="{3A063774-54F6-41C3-AF11-0FBFB2BDE5C6}" presName="tile3" presStyleLbl="node1" presStyleIdx="2" presStyleCnt="4" custScaleY="97980" custLinFactNeighborY="-657"/>
      <dgm:spPr/>
      <dgm:t>
        <a:bodyPr/>
        <a:lstStyle/>
        <a:p>
          <a:endParaRPr lang="en-US"/>
        </a:p>
      </dgm:t>
    </dgm:pt>
    <dgm:pt modelId="{ECAB83EB-28CA-4767-894B-052077E56CC1}" type="pres">
      <dgm:prSet presAssocID="{3A063774-54F6-41C3-AF11-0FBFB2BDE5C6}" presName="tile3text" presStyleLbl="node1" presStyleIdx="2" presStyleCnt="4">
        <dgm:presLayoutVars>
          <dgm:chMax val="0"/>
          <dgm:chPref val="0"/>
          <dgm:bulletEnabled val="1"/>
        </dgm:presLayoutVars>
      </dgm:prSet>
      <dgm:spPr/>
      <dgm:t>
        <a:bodyPr/>
        <a:lstStyle/>
        <a:p>
          <a:endParaRPr lang="en-US"/>
        </a:p>
      </dgm:t>
    </dgm:pt>
    <dgm:pt modelId="{303CD7D4-0576-41B0-BEFB-2B8A65BBB31F}" type="pres">
      <dgm:prSet presAssocID="{3A063774-54F6-41C3-AF11-0FBFB2BDE5C6}" presName="tile4" presStyleLbl="node1" presStyleIdx="3" presStyleCnt="4" custScaleY="101413" custLinFactNeighborX="244" custLinFactNeighborY="-2783"/>
      <dgm:spPr/>
      <dgm:t>
        <a:bodyPr/>
        <a:lstStyle/>
        <a:p>
          <a:endParaRPr lang="en-US"/>
        </a:p>
      </dgm:t>
    </dgm:pt>
    <dgm:pt modelId="{34E60CB8-D65F-4139-88AA-2E898D0AE0FE}" type="pres">
      <dgm:prSet presAssocID="{3A063774-54F6-41C3-AF11-0FBFB2BDE5C6}" presName="tile4text" presStyleLbl="node1" presStyleIdx="3" presStyleCnt="4">
        <dgm:presLayoutVars>
          <dgm:chMax val="0"/>
          <dgm:chPref val="0"/>
          <dgm:bulletEnabled val="1"/>
        </dgm:presLayoutVars>
      </dgm:prSet>
      <dgm:spPr/>
      <dgm:t>
        <a:bodyPr/>
        <a:lstStyle/>
        <a:p>
          <a:endParaRPr lang="en-US"/>
        </a:p>
      </dgm:t>
    </dgm:pt>
    <dgm:pt modelId="{61E6CD9C-8E8F-4313-9E9C-886288F15C3A}" type="pres">
      <dgm:prSet presAssocID="{3A063774-54F6-41C3-AF11-0FBFB2BDE5C6}" presName="centerTile" presStyleLbl="fgShp" presStyleIdx="0" presStyleCnt="1" custScaleX="92119" custScaleY="108470" custLinFactNeighborX="-331" custLinFactNeighborY="3328">
        <dgm:presLayoutVars>
          <dgm:chMax val="0"/>
          <dgm:chPref val="0"/>
        </dgm:presLayoutVars>
      </dgm:prSet>
      <dgm:spPr/>
      <dgm:t>
        <a:bodyPr/>
        <a:lstStyle/>
        <a:p>
          <a:endParaRPr lang="en-US"/>
        </a:p>
      </dgm:t>
    </dgm:pt>
  </dgm:ptLst>
  <dgm:cxnLst>
    <dgm:cxn modelId="{7A696067-4DE2-4CCF-BF64-6BB79AC436D9}" type="presOf" srcId="{9746B539-6F32-4B1C-A25B-CF00799D648A}" destId="{ECAB83EB-28CA-4767-894B-052077E56CC1}" srcOrd="1" destOrd="0" presId="urn:microsoft.com/office/officeart/2005/8/layout/matrix1"/>
    <dgm:cxn modelId="{3B5F9860-CFE6-49B0-ACDF-B834469B91D0}" type="presOf" srcId="{16AB5C2E-CFA7-4E05-9C93-BEE250850C3E}" destId="{61E6CD9C-8E8F-4313-9E9C-886288F15C3A}" srcOrd="0" destOrd="0" presId="urn:microsoft.com/office/officeart/2005/8/layout/matrix1"/>
    <dgm:cxn modelId="{91D32AE8-BF0F-42D3-9E6E-48BAD6FE6875}" type="presOf" srcId="{9746B539-6F32-4B1C-A25B-CF00799D648A}" destId="{E3DBEAA8-F661-460D-A3A6-E3E16807FD5D}" srcOrd="0" destOrd="0" presId="urn:microsoft.com/office/officeart/2005/8/layout/matrix1"/>
    <dgm:cxn modelId="{3FFB3C97-3F36-42A8-9091-766A68E035D9}" srcId="{16AB5C2E-CFA7-4E05-9C93-BEE250850C3E}" destId="{130B5B66-4FCF-47B8-9F6D-EA5F0748E35A}" srcOrd="0" destOrd="0" parTransId="{730389D7-2909-4532-BBE0-23C641A91E7A}" sibTransId="{A44AE528-35E9-4E9F-A8C1-8B79A9838F7E}"/>
    <dgm:cxn modelId="{766E84E2-308A-4B71-86B6-11A78AF8C189}" type="presOf" srcId="{0FA52D04-8A8C-4CC4-8B53-63081CDEFBF7}" destId="{D5395872-F734-485E-B0FB-1AC4A0C14D42}" srcOrd="0" destOrd="0" presId="urn:microsoft.com/office/officeart/2005/8/layout/matrix1"/>
    <dgm:cxn modelId="{49DCEDEE-8044-4316-9AF6-F2AD25BBA491}" srcId="{16AB5C2E-CFA7-4E05-9C93-BEE250850C3E}" destId="{9746B539-6F32-4B1C-A25B-CF00799D648A}" srcOrd="2" destOrd="0" parTransId="{723F6700-0796-4EB7-8556-5FBEC113CA09}" sibTransId="{DDF21298-75BF-44DD-A51E-5D5D25C24EF5}"/>
    <dgm:cxn modelId="{D9B933AA-F526-4AE2-8CF7-5A25D4B0732E}" srcId="{16AB5C2E-CFA7-4E05-9C93-BEE250850C3E}" destId="{523F4322-3FCC-4EE8-83AC-05139BEA14FC}" srcOrd="3" destOrd="0" parTransId="{7EEBC8EA-D739-42B4-90A2-32346096F4F7}" sibTransId="{1195AE66-B652-40A8-8096-EE7376B475B1}"/>
    <dgm:cxn modelId="{1DF29332-AB3F-461E-806E-56CEBBAF1425}" type="presOf" srcId="{523F4322-3FCC-4EE8-83AC-05139BEA14FC}" destId="{303CD7D4-0576-41B0-BEFB-2B8A65BBB31F}" srcOrd="0" destOrd="0" presId="urn:microsoft.com/office/officeart/2005/8/layout/matrix1"/>
    <dgm:cxn modelId="{4F34C23E-509F-42C3-A111-E62E5F20BE4A}" type="presOf" srcId="{130B5B66-4FCF-47B8-9F6D-EA5F0748E35A}" destId="{4FECFDFD-302C-4DCE-A4D6-1CC64CFC2FF5}" srcOrd="1" destOrd="0" presId="urn:microsoft.com/office/officeart/2005/8/layout/matrix1"/>
    <dgm:cxn modelId="{EE280F4F-C8E7-4A34-8CB7-A05F405DD367}" srcId="{16AB5C2E-CFA7-4E05-9C93-BEE250850C3E}" destId="{0FA52D04-8A8C-4CC4-8B53-63081CDEFBF7}" srcOrd="1" destOrd="0" parTransId="{7B87C3F5-BEAB-4E24-8D80-8CB69DA7C3C4}" sibTransId="{D278046F-2684-4BB4-B580-B8B1ACFB40BA}"/>
    <dgm:cxn modelId="{D6B03643-81D2-4759-AB98-8396E17A0D09}" type="presOf" srcId="{130B5B66-4FCF-47B8-9F6D-EA5F0748E35A}" destId="{32FB0939-0E0A-4024-BB8E-F194AB990A65}" srcOrd="0" destOrd="0" presId="urn:microsoft.com/office/officeart/2005/8/layout/matrix1"/>
    <dgm:cxn modelId="{8BA67B7D-870D-4E51-9220-CCF07F949AB4}" type="presOf" srcId="{0FA52D04-8A8C-4CC4-8B53-63081CDEFBF7}" destId="{EBBC562D-6256-4CF8-BD3D-4688E0449E1E}" srcOrd="1" destOrd="0" presId="urn:microsoft.com/office/officeart/2005/8/layout/matrix1"/>
    <dgm:cxn modelId="{C0C0437A-029B-46CD-9AD5-53D22265F8AE}" srcId="{3A063774-54F6-41C3-AF11-0FBFB2BDE5C6}" destId="{16AB5C2E-CFA7-4E05-9C93-BEE250850C3E}" srcOrd="0" destOrd="0" parTransId="{42A104DF-F84B-42F6-BF5D-F74AB1F6F962}" sibTransId="{62B47FE1-62B4-46A7-B388-DC2145F69A80}"/>
    <dgm:cxn modelId="{12643C77-97D3-478D-9ED5-C4F1F0B05892}" type="presOf" srcId="{3A063774-54F6-41C3-AF11-0FBFB2BDE5C6}" destId="{35FF3739-DC12-4EBA-B410-542681ABFDC7}" srcOrd="0" destOrd="0" presId="urn:microsoft.com/office/officeart/2005/8/layout/matrix1"/>
    <dgm:cxn modelId="{E8B29FAB-4F3B-4B2B-B228-0C4613BDF127}" type="presOf" srcId="{523F4322-3FCC-4EE8-83AC-05139BEA14FC}" destId="{34E60CB8-D65F-4139-88AA-2E898D0AE0FE}" srcOrd="1" destOrd="0" presId="urn:microsoft.com/office/officeart/2005/8/layout/matrix1"/>
    <dgm:cxn modelId="{200C62E9-284E-4ACF-A863-16BF92894FBF}" type="presParOf" srcId="{35FF3739-DC12-4EBA-B410-542681ABFDC7}" destId="{D094A4F1-9C55-4437-8CB3-B1755C78C2D7}" srcOrd="0" destOrd="0" presId="urn:microsoft.com/office/officeart/2005/8/layout/matrix1"/>
    <dgm:cxn modelId="{05C30632-EBF4-4E98-8394-D0860AF8C84F}" type="presParOf" srcId="{D094A4F1-9C55-4437-8CB3-B1755C78C2D7}" destId="{32FB0939-0E0A-4024-BB8E-F194AB990A65}" srcOrd="0" destOrd="0" presId="urn:microsoft.com/office/officeart/2005/8/layout/matrix1"/>
    <dgm:cxn modelId="{602AF703-F62F-41D3-9AD6-2DCABFF80DCF}" type="presParOf" srcId="{D094A4F1-9C55-4437-8CB3-B1755C78C2D7}" destId="{4FECFDFD-302C-4DCE-A4D6-1CC64CFC2FF5}" srcOrd="1" destOrd="0" presId="urn:microsoft.com/office/officeart/2005/8/layout/matrix1"/>
    <dgm:cxn modelId="{55841435-FE6E-4542-BE40-FB851CED2FEA}" type="presParOf" srcId="{D094A4F1-9C55-4437-8CB3-B1755C78C2D7}" destId="{D5395872-F734-485E-B0FB-1AC4A0C14D42}" srcOrd="2" destOrd="0" presId="urn:microsoft.com/office/officeart/2005/8/layout/matrix1"/>
    <dgm:cxn modelId="{378B0BCD-BA27-439F-8DC1-768E0F6EFEF5}" type="presParOf" srcId="{D094A4F1-9C55-4437-8CB3-B1755C78C2D7}" destId="{EBBC562D-6256-4CF8-BD3D-4688E0449E1E}" srcOrd="3" destOrd="0" presId="urn:microsoft.com/office/officeart/2005/8/layout/matrix1"/>
    <dgm:cxn modelId="{A18C7D15-58C3-4855-BB3E-8BA738C62CCC}" type="presParOf" srcId="{D094A4F1-9C55-4437-8CB3-B1755C78C2D7}" destId="{E3DBEAA8-F661-460D-A3A6-E3E16807FD5D}" srcOrd="4" destOrd="0" presId="urn:microsoft.com/office/officeart/2005/8/layout/matrix1"/>
    <dgm:cxn modelId="{27E6E1BB-17BD-4754-BFB0-3C3FA89289E0}" type="presParOf" srcId="{D094A4F1-9C55-4437-8CB3-B1755C78C2D7}" destId="{ECAB83EB-28CA-4767-894B-052077E56CC1}" srcOrd="5" destOrd="0" presId="urn:microsoft.com/office/officeart/2005/8/layout/matrix1"/>
    <dgm:cxn modelId="{ED18F67C-6D9E-4C4C-B009-BD5AD3A2F729}" type="presParOf" srcId="{D094A4F1-9C55-4437-8CB3-B1755C78C2D7}" destId="{303CD7D4-0576-41B0-BEFB-2B8A65BBB31F}" srcOrd="6" destOrd="0" presId="urn:microsoft.com/office/officeart/2005/8/layout/matrix1"/>
    <dgm:cxn modelId="{D7E4320E-9ACA-4AE1-BD85-DA695B010804}" type="presParOf" srcId="{D094A4F1-9C55-4437-8CB3-B1755C78C2D7}" destId="{34E60CB8-D65F-4139-88AA-2E898D0AE0FE}" srcOrd="7" destOrd="0" presId="urn:microsoft.com/office/officeart/2005/8/layout/matrix1"/>
    <dgm:cxn modelId="{5637A0A4-CF62-4554-AD21-AF5205F9A2AA}" type="presParOf" srcId="{35FF3739-DC12-4EBA-B410-542681ABFDC7}" destId="{61E6CD9C-8E8F-4313-9E9C-886288F15C3A}"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E40E54-1EE3-4E22-A0F9-A7F656FABD79}">
      <dsp:nvSpPr>
        <dsp:cNvPr id="0" name=""/>
        <dsp:cNvSpPr/>
      </dsp:nvSpPr>
      <dsp:spPr>
        <a:xfrm rot="16200000">
          <a:off x="772698" y="-754538"/>
          <a:ext cx="2986788" cy="4532184"/>
        </a:xfrm>
        <a:prstGeom prst="round1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100000"/>
            </a:lnSpc>
            <a:spcBef>
              <a:spcPct val="0"/>
            </a:spcBef>
            <a:spcAft>
              <a:spcPts val="0"/>
            </a:spcAft>
          </a:pPr>
          <a:endParaRPr lang="en-US" sz="2000" b="1" u="sng" kern="1200" dirty="0">
            <a:latin typeface="Tempus Sans ITC" panose="04020404030D07020202" pitchFamily="82" charset="0"/>
          </a:endParaRPr>
        </a:p>
        <a:p>
          <a:pPr lvl="0" algn="ctr" defTabSz="889000">
            <a:lnSpc>
              <a:spcPct val="100000"/>
            </a:lnSpc>
            <a:spcBef>
              <a:spcPct val="0"/>
            </a:spcBef>
            <a:spcAft>
              <a:spcPts val="0"/>
            </a:spcAft>
          </a:pPr>
          <a:endParaRPr lang="en-US" sz="2000" b="1" u="sng" kern="1200" dirty="0">
            <a:latin typeface="Tempus Sans ITC" panose="04020404030D07020202" pitchFamily="82" charset="0"/>
          </a:endParaRPr>
        </a:p>
        <a:p>
          <a:pPr lvl="0" algn="ctr" defTabSz="889000">
            <a:lnSpc>
              <a:spcPct val="100000"/>
            </a:lnSpc>
            <a:spcBef>
              <a:spcPct val="0"/>
            </a:spcBef>
            <a:spcAft>
              <a:spcPts val="0"/>
            </a:spcAft>
          </a:pPr>
          <a:endParaRPr lang="en-US" sz="2000" b="1" u="sng" kern="1200" dirty="0">
            <a:latin typeface="Tempus Sans ITC" panose="04020404030D07020202" pitchFamily="82" charset="0"/>
          </a:endParaRPr>
        </a:p>
        <a:p>
          <a:pPr lvl="0" algn="ctr" defTabSz="889000">
            <a:lnSpc>
              <a:spcPct val="100000"/>
            </a:lnSpc>
            <a:spcBef>
              <a:spcPct val="0"/>
            </a:spcBef>
            <a:spcAft>
              <a:spcPts val="0"/>
            </a:spcAft>
          </a:pPr>
          <a:endParaRPr lang="en-US" sz="2000" b="1" u="sng" kern="1200" dirty="0">
            <a:latin typeface="Tempus Sans ITC" panose="04020404030D07020202" pitchFamily="82" charset="0"/>
          </a:endParaRPr>
        </a:p>
        <a:p>
          <a:pPr lvl="0" algn="ctr" defTabSz="889000">
            <a:lnSpc>
              <a:spcPct val="100000"/>
            </a:lnSpc>
            <a:spcBef>
              <a:spcPct val="0"/>
            </a:spcBef>
            <a:spcAft>
              <a:spcPts val="0"/>
            </a:spcAft>
          </a:pPr>
          <a:r>
            <a:rPr lang="en-US" sz="2000" b="1" u="sng" kern="1200" dirty="0">
              <a:latin typeface="Tempus Sans ITC" panose="04020404030D07020202" pitchFamily="82" charset="0"/>
            </a:rPr>
            <a:t>Year 1</a:t>
          </a:r>
        </a:p>
        <a:p>
          <a:pPr lvl="0" algn="just" defTabSz="889000">
            <a:lnSpc>
              <a:spcPct val="100000"/>
            </a:lnSpc>
            <a:spcBef>
              <a:spcPct val="0"/>
            </a:spcBef>
            <a:spcAft>
              <a:spcPts val="0"/>
            </a:spcAft>
          </a:pPr>
          <a:r>
            <a:rPr lang="en-US" sz="1600" b="0" kern="1200" dirty="0">
              <a:latin typeface="Tempus Sans ITC" panose="04020404030D07020202" pitchFamily="82" charset="0"/>
            </a:rPr>
            <a:t>Signs in native language</a:t>
          </a:r>
        </a:p>
        <a:p>
          <a:pPr lvl="0" algn="just" defTabSz="889000">
            <a:lnSpc>
              <a:spcPct val="100000"/>
            </a:lnSpc>
            <a:spcBef>
              <a:spcPct val="0"/>
            </a:spcBef>
            <a:spcAft>
              <a:spcPts val="0"/>
            </a:spcAft>
          </a:pPr>
          <a:r>
            <a:rPr lang="en-US" sz="1600" b="0" kern="1200" dirty="0">
              <a:latin typeface="Tempus Sans ITC" panose="04020404030D07020202" pitchFamily="82" charset="0"/>
            </a:rPr>
            <a:t>Resolve youth detention issues</a:t>
          </a:r>
        </a:p>
        <a:p>
          <a:pPr lvl="0" algn="just" defTabSz="889000">
            <a:lnSpc>
              <a:spcPct val="100000"/>
            </a:lnSpc>
            <a:spcBef>
              <a:spcPct val="0"/>
            </a:spcBef>
            <a:spcAft>
              <a:spcPts val="0"/>
            </a:spcAft>
          </a:pPr>
          <a:r>
            <a:rPr lang="en-US" sz="1600" b="0" kern="1200" dirty="0">
              <a:latin typeface="Tempus Sans ITC" panose="04020404030D07020202" pitchFamily="82" charset="0"/>
            </a:rPr>
            <a:t>Community healing</a:t>
          </a:r>
        </a:p>
        <a:p>
          <a:pPr lvl="0" algn="just" defTabSz="889000">
            <a:lnSpc>
              <a:spcPct val="100000"/>
            </a:lnSpc>
            <a:spcBef>
              <a:spcPct val="0"/>
            </a:spcBef>
            <a:spcAft>
              <a:spcPts val="0"/>
            </a:spcAft>
          </a:pPr>
          <a:r>
            <a:rPr lang="en-US" sz="1600" b="0" kern="1200" dirty="0">
              <a:latin typeface="Tempus Sans ITC" panose="04020404030D07020202" pitchFamily="82" charset="0"/>
            </a:rPr>
            <a:t>Communication &amp; outreach to our people</a:t>
          </a:r>
        </a:p>
        <a:p>
          <a:pPr lvl="0" algn="just" defTabSz="889000">
            <a:lnSpc>
              <a:spcPct val="100000"/>
            </a:lnSpc>
            <a:spcBef>
              <a:spcPct val="0"/>
            </a:spcBef>
            <a:spcAft>
              <a:spcPts val="0"/>
            </a:spcAft>
          </a:pPr>
          <a:r>
            <a:rPr lang="en-US" sz="1600" b="0" kern="1200" dirty="0">
              <a:latin typeface="Tempus Sans ITC" panose="04020404030D07020202" pitchFamily="82" charset="0"/>
            </a:rPr>
            <a:t>Awareness of youth issues</a:t>
          </a:r>
        </a:p>
        <a:p>
          <a:pPr lvl="0" algn="just" defTabSz="889000">
            <a:lnSpc>
              <a:spcPct val="100000"/>
            </a:lnSpc>
            <a:spcBef>
              <a:spcPct val="0"/>
            </a:spcBef>
            <a:spcAft>
              <a:spcPts val="0"/>
            </a:spcAft>
          </a:pPr>
          <a:r>
            <a:rPr lang="en-US" sz="1600" b="0" kern="1200" dirty="0">
              <a:latin typeface="Tempus Sans ITC" panose="04020404030D07020202" pitchFamily="82" charset="0"/>
            </a:rPr>
            <a:t>Reduce recidivism</a:t>
          </a:r>
        </a:p>
        <a:p>
          <a:pPr lvl="0" algn="just" defTabSz="889000">
            <a:lnSpc>
              <a:spcPct val="100000"/>
            </a:lnSpc>
            <a:spcBef>
              <a:spcPct val="0"/>
            </a:spcBef>
            <a:spcAft>
              <a:spcPts val="0"/>
            </a:spcAft>
          </a:pPr>
          <a:r>
            <a:rPr lang="en-US" sz="1600" b="0" kern="1200" dirty="0">
              <a:latin typeface="Tempus Sans ITC" panose="04020404030D07020202" pitchFamily="82" charset="0"/>
            </a:rPr>
            <a:t>Native language in the workplace</a:t>
          </a:r>
        </a:p>
        <a:p>
          <a:pPr lvl="0" algn="just" defTabSz="889000">
            <a:lnSpc>
              <a:spcPct val="100000"/>
            </a:lnSpc>
            <a:spcBef>
              <a:spcPct val="0"/>
            </a:spcBef>
            <a:spcAft>
              <a:spcPts val="0"/>
            </a:spcAft>
          </a:pPr>
          <a:r>
            <a:rPr lang="en-US" sz="1600" b="0" kern="1200" dirty="0">
              <a:latin typeface="Tempus Sans ITC" panose="04020404030D07020202" pitchFamily="82" charset="0"/>
            </a:rPr>
            <a:t>Youth leadership &amp; financial autonomy</a:t>
          </a:r>
        </a:p>
        <a:p>
          <a:pPr lvl="0" algn="just" defTabSz="889000">
            <a:lnSpc>
              <a:spcPct val="100000"/>
            </a:lnSpc>
            <a:spcBef>
              <a:spcPct val="0"/>
            </a:spcBef>
            <a:spcAft>
              <a:spcPts val="0"/>
            </a:spcAft>
          </a:pPr>
          <a:r>
            <a:rPr lang="en-US" sz="1600" b="0" kern="1200" dirty="0">
              <a:latin typeface="Tempus Sans ITC" panose="04020404030D07020202" pitchFamily="82" charset="0"/>
            </a:rPr>
            <a:t>More resources for Elders</a:t>
          </a:r>
        </a:p>
        <a:p>
          <a:pPr lvl="0" algn="just" defTabSz="889000">
            <a:lnSpc>
              <a:spcPct val="90000"/>
            </a:lnSpc>
            <a:spcBef>
              <a:spcPct val="0"/>
            </a:spcBef>
            <a:spcAft>
              <a:spcPct val="35000"/>
            </a:spcAft>
          </a:pPr>
          <a:endParaRPr lang="en-US" sz="1800" b="0" kern="1200" dirty="0">
            <a:latin typeface="Tempus Sans ITC" panose="04020404030D07020202" pitchFamily="82" charset="0"/>
          </a:endParaRPr>
        </a:p>
        <a:p>
          <a:pPr lvl="0" algn="just" defTabSz="889000">
            <a:lnSpc>
              <a:spcPct val="90000"/>
            </a:lnSpc>
            <a:spcBef>
              <a:spcPct val="0"/>
            </a:spcBef>
            <a:spcAft>
              <a:spcPct val="35000"/>
            </a:spcAft>
          </a:pPr>
          <a:endParaRPr lang="en-US" sz="1800" b="0" kern="1200" dirty="0">
            <a:latin typeface="Tempus Sans ITC" panose="04020404030D07020202" pitchFamily="82" charset="0"/>
          </a:endParaRPr>
        </a:p>
      </dsp:txBody>
      <dsp:txXfrm rot="5400000">
        <a:off x="0" y="18160"/>
        <a:ext cx="4532184" cy="2240091"/>
      </dsp:txXfrm>
    </dsp:sp>
    <dsp:sp modelId="{4901C3E2-C3CE-4F73-8E59-7472DFF24EF1}">
      <dsp:nvSpPr>
        <dsp:cNvPr id="0" name=""/>
        <dsp:cNvSpPr/>
      </dsp:nvSpPr>
      <dsp:spPr>
        <a:xfrm>
          <a:off x="4532184" y="0"/>
          <a:ext cx="4532184" cy="2986788"/>
        </a:xfrm>
        <a:prstGeom prst="round1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ts val="0"/>
            </a:spcAft>
          </a:pPr>
          <a:endParaRPr lang="en-US" sz="2000" b="1" u="sng" kern="1200" dirty="0">
            <a:latin typeface="Tempus Sans ITC" panose="04020404030D07020202" pitchFamily="82" charset="0"/>
          </a:endParaRPr>
        </a:p>
        <a:p>
          <a:pPr lvl="0" algn="ctr" defTabSz="889000">
            <a:lnSpc>
              <a:spcPct val="90000"/>
            </a:lnSpc>
            <a:spcBef>
              <a:spcPct val="0"/>
            </a:spcBef>
            <a:spcAft>
              <a:spcPts val="0"/>
            </a:spcAft>
          </a:pPr>
          <a:endParaRPr lang="en-US" sz="2000" b="1" u="sng" kern="1200" dirty="0">
            <a:latin typeface="Tempus Sans ITC" panose="04020404030D07020202" pitchFamily="82" charset="0"/>
          </a:endParaRPr>
        </a:p>
        <a:p>
          <a:pPr lvl="0" algn="ctr" defTabSz="889000">
            <a:lnSpc>
              <a:spcPct val="90000"/>
            </a:lnSpc>
            <a:spcBef>
              <a:spcPct val="0"/>
            </a:spcBef>
            <a:spcAft>
              <a:spcPts val="0"/>
            </a:spcAft>
          </a:pPr>
          <a:r>
            <a:rPr lang="en-US" sz="2000" b="1" u="sng" kern="1200" dirty="0">
              <a:latin typeface="Tempus Sans ITC" panose="04020404030D07020202" pitchFamily="82" charset="0"/>
            </a:rPr>
            <a:t>Year 3</a:t>
          </a:r>
          <a:endParaRPr lang="en-US" sz="2000" b="0" u="none" kern="1200" dirty="0">
            <a:latin typeface="Tempus Sans ITC" panose="04020404030D07020202" pitchFamily="82" charset="0"/>
          </a:endParaRPr>
        </a:p>
        <a:p>
          <a:pPr lvl="0" algn="r" defTabSz="889000">
            <a:lnSpc>
              <a:spcPct val="90000"/>
            </a:lnSpc>
            <a:spcBef>
              <a:spcPct val="0"/>
            </a:spcBef>
            <a:spcAft>
              <a:spcPts val="0"/>
            </a:spcAft>
          </a:pPr>
          <a:r>
            <a:rPr lang="en-US" sz="1600" b="0" u="none" kern="1200" dirty="0">
              <a:latin typeface="Tempus Sans ITC" panose="04020404030D07020202" pitchFamily="82" charset="0"/>
            </a:rPr>
            <a:t>Implement 477</a:t>
          </a:r>
        </a:p>
        <a:p>
          <a:pPr lvl="0" algn="r" defTabSz="889000">
            <a:lnSpc>
              <a:spcPct val="90000"/>
            </a:lnSpc>
            <a:spcBef>
              <a:spcPct val="0"/>
            </a:spcBef>
            <a:spcAft>
              <a:spcPts val="0"/>
            </a:spcAft>
          </a:pPr>
          <a:r>
            <a:rPr lang="en-US" sz="1600" b="0" u="none" kern="1200" dirty="0">
              <a:latin typeface="Tempus Sans ITC" panose="04020404030D07020202" pitchFamily="82" charset="0"/>
            </a:rPr>
            <a:t>Long-term Treatment Center</a:t>
          </a:r>
        </a:p>
        <a:p>
          <a:pPr lvl="0" algn="r" defTabSz="889000">
            <a:lnSpc>
              <a:spcPct val="90000"/>
            </a:lnSpc>
            <a:spcBef>
              <a:spcPct val="0"/>
            </a:spcBef>
            <a:spcAft>
              <a:spcPts val="0"/>
            </a:spcAft>
          </a:pPr>
          <a:r>
            <a:rPr lang="en-US" sz="1600" b="0" u="none" kern="1200" dirty="0">
              <a:latin typeface="Tempus Sans ITC" panose="04020404030D07020202" pitchFamily="82" charset="0"/>
            </a:rPr>
            <a:t>More activities for youth and elders</a:t>
          </a:r>
        </a:p>
        <a:p>
          <a:pPr lvl="0" algn="r" defTabSz="889000">
            <a:lnSpc>
              <a:spcPct val="90000"/>
            </a:lnSpc>
            <a:spcBef>
              <a:spcPct val="0"/>
            </a:spcBef>
            <a:spcAft>
              <a:spcPts val="0"/>
            </a:spcAft>
          </a:pPr>
          <a:r>
            <a:rPr lang="en-US" sz="1600" b="0" u="none" kern="1200" dirty="0">
              <a:latin typeface="Tempus Sans ITC" panose="04020404030D07020202" pitchFamily="82" charset="0"/>
            </a:rPr>
            <a:t>More community events for everyone</a:t>
          </a:r>
        </a:p>
        <a:p>
          <a:pPr lvl="0" algn="r" defTabSz="889000">
            <a:lnSpc>
              <a:spcPct val="90000"/>
            </a:lnSpc>
            <a:spcBef>
              <a:spcPct val="0"/>
            </a:spcBef>
            <a:spcAft>
              <a:spcPts val="0"/>
            </a:spcAft>
          </a:pPr>
          <a:r>
            <a:rPr lang="en-US" sz="1600" b="0" u="none" kern="1200" dirty="0">
              <a:latin typeface="Tempus Sans ITC" panose="04020404030D07020202" pitchFamily="82" charset="0"/>
            </a:rPr>
            <a:t>Drug &amp; alcohol rates reducing</a:t>
          </a:r>
        </a:p>
        <a:p>
          <a:pPr lvl="0" algn="r" defTabSz="889000">
            <a:lnSpc>
              <a:spcPct val="90000"/>
            </a:lnSpc>
            <a:spcBef>
              <a:spcPct val="0"/>
            </a:spcBef>
            <a:spcAft>
              <a:spcPts val="0"/>
            </a:spcAft>
          </a:pPr>
          <a:r>
            <a:rPr lang="en-US" sz="1600" b="0" u="none" kern="1200" dirty="0">
              <a:latin typeface="Tempus Sans ITC" panose="04020404030D07020202" pitchFamily="82" charset="0"/>
            </a:rPr>
            <a:t>Increased youth awareness</a:t>
          </a:r>
        </a:p>
        <a:p>
          <a:pPr lvl="0" algn="r" defTabSz="889000">
            <a:lnSpc>
              <a:spcPct val="90000"/>
            </a:lnSpc>
            <a:spcBef>
              <a:spcPct val="0"/>
            </a:spcBef>
            <a:spcAft>
              <a:spcPts val="0"/>
            </a:spcAft>
          </a:pPr>
          <a:r>
            <a:rPr lang="en-US" sz="1600" b="0" u="none" kern="1200" dirty="0">
              <a:latin typeface="Tempus Sans ITC" panose="04020404030D07020202" pitchFamily="82" charset="0"/>
            </a:rPr>
            <a:t>Strengthen VAWA jurisdiction, crimes committed against Native women in the community</a:t>
          </a:r>
        </a:p>
        <a:p>
          <a:pPr lvl="0" algn="ctr" defTabSz="889000">
            <a:lnSpc>
              <a:spcPct val="90000"/>
            </a:lnSpc>
            <a:spcBef>
              <a:spcPct val="0"/>
            </a:spcBef>
            <a:spcAft>
              <a:spcPct val="35000"/>
            </a:spcAft>
          </a:pPr>
          <a:endParaRPr lang="en-US" sz="1600" b="0" u="none" kern="1200" dirty="0">
            <a:latin typeface="Tempus Sans ITC" panose="04020404030D07020202" pitchFamily="82" charset="0"/>
          </a:endParaRPr>
        </a:p>
      </dsp:txBody>
      <dsp:txXfrm>
        <a:off x="4532184" y="0"/>
        <a:ext cx="4532184" cy="2240091"/>
      </dsp:txXfrm>
    </dsp:sp>
    <dsp:sp modelId="{CFCDD5B1-5D0E-4F42-B77B-1BA22A89B20F}">
      <dsp:nvSpPr>
        <dsp:cNvPr id="0" name=""/>
        <dsp:cNvSpPr/>
      </dsp:nvSpPr>
      <dsp:spPr>
        <a:xfrm rot="10800000">
          <a:off x="0" y="2986788"/>
          <a:ext cx="4532184" cy="2986788"/>
        </a:xfrm>
        <a:prstGeom prst="round1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u="sng" kern="1200" dirty="0">
              <a:latin typeface="Tempus Sans ITC" panose="04020404030D07020202" pitchFamily="82" charset="0"/>
            </a:rPr>
            <a:t>Year 5</a:t>
          </a:r>
        </a:p>
        <a:p>
          <a:pPr lvl="0" algn="l" defTabSz="889000">
            <a:lnSpc>
              <a:spcPct val="90000"/>
            </a:lnSpc>
            <a:spcBef>
              <a:spcPct val="0"/>
            </a:spcBef>
            <a:spcAft>
              <a:spcPct val="35000"/>
            </a:spcAft>
          </a:pPr>
          <a:r>
            <a:rPr lang="en-US" sz="1600" b="0" u="none" kern="1200" dirty="0">
              <a:latin typeface="Tempus Sans ITC" panose="04020404030D07020202" pitchFamily="82" charset="0"/>
            </a:rPr>
            <a:t>Elderly living center, assisted care center, long-term care center</a:t>
          </a:r>
        </a:p>
        <a:p>
          <a:pPr lvl="0" algn="l" defTabSz="889000">
            <a:lnSpc>
              <a:spcPct val="90000"/>
            </a:lnSpc>
            <a:spcBef>
              <a:spcPct val="0"/>
            </a:spcBef>
            <a:spcAft>
              <a:spcPct val="35000"/>
            </a:spcAft>
          </a:pPr>
          <a:r>
            <a:rPr lang="en-US" sz="1600" b="0" u="none" kern="1200" dirty="0">
              <a:latin typeface="Tempus Sans ITC" panose="04020404030D07020202" pitchFamily="82" charset="0"/>
            </a:rPr>
            <a:t>Youth home, group home, recreation center</a:t>
          </a:r>
        </a:p>
        <a:p>
          <a:pPr lvl="0" algn="l" defTabSz="889000">
            <a:lnSpc>
              <a:spcPct val="90000"/>
            </a:lnSpc>
            <a:spcBef>
              <a:spcPct val="0"/>
            </a:spcBef>
            <a:spcAft>
              <a:spcPct val="35000"/>
            </a:spcAft>
          </a:pPr>
          <a:r>
            <a:rPr lang="en-US" sz="1600" b="0" u="none" kern="1200" dirty="0">
              <a:latin typeface="Tempus Sans ITC" panose="04020404030D07020202" pitchFamily="82" charset="0"/>
            </a:rPr>
            <a:t>Youth wraparound services &amp; facilities</a:t>
          </a:r>
        </a:p>
        <a:p>
          <a:pPr lvl="0" algn="l" defTabSz="889000">
            <a:lnSpc>
              <a:spcPct val="90000"/>
            </a:lnSpc>
            <a:spcBef>
              <a:spcPct val="0"/>
            </a:spcBef>
            <a:spcAft>
              <a:spcPct val="35000"/>
            </a:spcAft>
          </a:pPr>
          <a:endParaRPr lang="en-US" sz="1600" b="0" u="none" kern="1200" dirty="0">
            <a:latin typeface="Tempus Sans ITC" panose="04020404030D07020202" pitchFamily="82" charset="0"/>
          </a:endParaRPr>
        </a:p>
        <a:p>
          <a:pPr lvl="0" algn="l" defTabSz="889000">
            <a:lnSpc>
              <a:spcPct val="90000"/>
            </a:lnSpc>
            <a:spcBef>
              <a:spcPct val="0"/>
            </a:spcBef>
            <a:spcAft>
              <a:spcPct val="35000"/>
            </a:spcAft>
          </a:pPr>
          <a:endParaRPr lang="en-US" sz="1600" b="0" u="none" kern="1200" dirty="0">
            <a:latin typeface="Tempus Sans ITC" panose="04020404030D07020202" pitchFamily="82" charset="0"/>
          </a:endParaRPr>
        </a:p>
        <a:p>
          <a:pPr lvl="0" algn="l" defTabSz="889000">
            <a:lnSpc>
              <a:spcPct val="90000"/>
            </a:lnSpc>
            <a:spcBef>
              <a:spcPct val="0"/>
            </a:spcBef>
            <a:spcAft>
              <a:spcPct val="35000"/>
            </a:spcAft>
          </a:pPr>
          <a:endParaRPr lang="en-US" sz="1600" b="0" u="none" kern="1200" dirty="0">
            <a:latin typeface="Tempus Sans ITC" panose="04020404030D07020202" pitchFamily="82" charset="0"/>
          </a:endParaRPr>
        </a:p>
      </dsp:txBody>
      <dsp:txXfrm rot="10800000">
        <a:off x="0" y="3733485"/>
        <a:ext cx="4532184" cy="2240091"/>
      </dsp:txXfrm>
    </dsp:sp>
    <dsp:sp modelId="{8BA7792B-E708-4CD9-8254-030C2584E84F}">
      <dsp:nvSpPr>
        <dsp:cNvPr id="0" name=""/>
        <dsp:cNvSpPr/>
      </dsp:nvSpPr>
      <dsp:spPr>
        <a:xfrm rot="5400000">
          <a:off x="5304882" y="2214090"/>
          <a:ext cx="2986788" cy="4532184"/>
        </a:xfrm>
        <a:prstGeom prst="round1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i="0" u="sng" kern="1200" dirty="0">
              <a:latin typeface="Tempus Sans ITC" panose="04020404030D07020202" pitchFamily="82" charset="0"/>
            </a:rPr>
            <a:t>Year 10</a:t>
          </a:r>
          <a:endParaRPr lang="en-US" sz="2000" b="0" i="0" u="none" kern="1200" dirty="0">
            <a:latin typeface="Tempus Sans ITC" panose="04020404030D07020202" pitchFamily="82" charset="0"/>
          </a:endParaRPr>
        </a:p>
        <a:p>
          <a:pPr lvl="0" algn="r" defTabSz="889000">
            <a:lnSpc>
              <a:spcPct val="90000"/>
            </a:lnSpc>
            <a:spcBef>
              <a:spcPct val="0"/>
            </a:spcBef>
            <a:spcAft>
              <a:spcPct val="35000"/>
            </a:spcAft>
          </a:pPr>
          <a:r>
            <a:rPr lang="en-US" sz="1600" b="0" i="0" u="none" kern="1200" dirty="0">
              <a:latin typeface="Tempus Sans ITC" panose="04020404030D07020202" pitchFamily="82" charset="0"/>
            </a:rPr>
            <a:t>Parks and Recreation Department</a:t>
          </a:r>
        </a:p>
        <a:p>
          <a:pPr lvl="0" algn="r" defTabSz="889000">
            <a:lnSpc>
              <a:spcPct val="90000"/>
            </a:lnSpc>
            <a:spcBef>
              <a:spcPct val="0"/>
            </a:spcBef>
            <a:spcAft>
              <a:spcPct val="35000"/>
            </a:spcAft>
          </a:pPr>
          <a:r>
            <a:rPr lang="en-US" sz="1600" b="0" i="0" u="none" kern="1200" dirty="0">
              <a:latin typeface="Tempus Sans ITC" panose="04020404030D07020202" pitchFamily="82" charset="0"/>
            </a:rPr>
            <a:t>Rocky Boy Children’s Earth Science Museum</a:t>
          </a:r>
        </a:p>
        <a:p>
          <a:pPr lvl="0" algn="r" defTabSz="889000">
            <a:lnSpc>
              <a:spcPct val="90000"/>
            </a:lnSpc>
            <a:spcBef>
              <a:spcPct val="0"/>
            </a:spcBef>
            <a:spcAft>
              <a:spcPct val="35000"/>
            </a:spcAft>
          </a:pPr>
          <a:r>
            <a:rPr lang="en-US" sz="1600" b="0" i="0" u="none" kern="1200" dirty="0">
              <a:latin typeface="Tempus Sans ITC" panose="04020404030D07020202" pitchFamily="82" charset="0"/>
            </a:rPr>
            <a:t>Seed bank for ag production and climate adaptation</a:t>
          </a:r>
        </a:p>
        <a:p>
          <a:pPr lvl="0" algn="r" defTabSz="889000">
            <a:lnSpc>
              <a:spcPct val="90000"/>
            </a:lnSpc>
            <a:spcBef>
              <a:spcPct val="0"/>
            </a:spcBef>
            <a:spcAft>
              <a:spcPct val="35000"/>
            </a:spcAft>
          </a:pPr>
          <a:endParaRPr lang="en-US" sz="1600" b="0" i="0" u="none" kern="1200" dirty="0">
            <a:latin typeface="Tempus Sans ITC" panose="04020404030D07020202" pitchFamily="82" charset="0"/>
          </a:endParaRPr>
        </a:p>
        <a:p>
          <a:pPr lvl="0" algn="r" defTabSz="889000">
            <a:lnSpc>
              <a:spcPct val="90000"/>
            </a:lnSpc>
            <a:spcBef>
              <a:spcPct val="0"/>
            </a:spcBef>
            <a:spcAft>
              <a:spcPct val="35000"/>
            </a:spcAft>
          </a:pPr>
          <a:endParaRPr lang="en-US" sz="1600" b="0" i="0" u="none" kern="1200" dirty="0">
            <a:latin typeface="Tempus Sans ITC" panose="04020404030D07020202" pitchFamily="82" charset="0"/>
          </a:endParaRPr>
        </a:p>
        <a:p>
          <a:pPr lvl="0" algn="r" defTabSz="889000">
            <a:lnSpc>
              <a:spcPct val="90000"/>
            </a:lnSpc>
            <a:spcBef>
              <a:spcPct val="0"/>
            </a:spcBef>
            <a:spcAft>
              <a:spcPct val="35000"/>
            </a:spcAft>
          </a:pPr>
          <a:endParaRPr lang="en-US" sz="1600" b="0" i="0" u="none" kern="1200" dirty="0">
            <a:latin typeface="Tempus Sans ITC" panose="04020404030D07020202" pitchFamily="82" charset="0"/>
          </a:endParaRPr>
        </a:p>
      </dsp:txBody>
      <dsp:txXfrm rot="-5400000">
        <a:off x="4532184" y="3733484"/>
        <a:ext cx="4532184" cy="2240091"/>
      </dsp:txXfrm>
    </dsp:sp>
    <dsp:sp modelId="{01B43CF9-8661-4064-9662-757128410B45}">
      <dsp:nvSpPr>
        <dsp:cNvPr id="0" name=""/>
        <dsp:cNvSpPr/>
      </dsp:nvSpPr>
      <dsp:spPr>
        <a:xfrm>
          <a:off x="2408307" y="2743193"/>
          <a:ext cx="4247753" cy="721652"/>
        </a:xfrm>
        <a:prstGeom prst="roundRect">
          <a:avLst/>
        </a:prstGeom>
        <a:solidFill>
          <a:schemeClr val="accent1">
            <a:tint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100000"/>
            </a:lnSpc>
            <a:spcBef>
              <a:spcPct val="0"/>
            </a:spcBef>
            <a:spcAft>
              <a:spcPct val="35000"/>
            </a:spcAft>
          </a:pPr>
          <a:r>
            <a:rPr lang="en-US" sz="3200" b="1" kern="1200" dirty="0">
              <a:latin typeface="Tempus Sans ITC" panose="04020404030D07020202" pitchFamily="82" charset="0"/>
            </a:rPr>
            <a:t>Culture and Wellness</a:t>
          </a:r>
        </a:p>
      </dsp:txBody>
      <dsp:txXfrm>
        <a:off x="2443535" y="2778421"/>
        <a:ext cx="4177297" cy="6511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FB0939-0E0A-4024-BB8E-F194AB990A65}">
      <dsp:nvSpPr>
        <dsp:cNvPr id="0" name=""/>
        <dsp:cNvSpPr/>
      </dsp:nvSpPr>
      <dsp:spPr>
        <a:xfrm rot="16200000">
          <a:off x="1264906" y="-1226112"/>
          <a:ext cx="2959685" cy="5489499"/>
        </a:xfrm>
        <a:prstGeom prst="round1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endParaRPr lang="en-US" sz="2000" b="1" u="sng" kern="1200" dirty="0">
            <a:latin typeface="Tempus Sans ITC" panose="04020404030D07020202" pitchFamily="82" charset="0"/>
          </a:endParaRPr>
        </a:p>
        <a:p>
          <a:pPr lvl="0" algn="ctr" defTabSz="889000">
            <a:lnSpc>
              <a:spcPct val="90000"/>
            </a:lnSpc>
            <a:spcBef>
              <a:spcPct val="0"/>
            </a:spcBef>
            <a:spcAft>
              <a:spcPct val="35000"/>
            </a:spcAft>
          </a:pPr>
          <a:endParaRPr lang="en-US" sz="2000" b="1" u="sng" kern="1200" dirty="0">
            <a:latin typeface="Tempus Sans ITC" panose="04020404030D07020202" pitchFamily="82" charset="0"/>
          </a:endParaRPr>
        </a:p>
        <a:p>
          <a:pPr lvl="0" algn="ctr" defTabSz="889000">
            <a:lnSpc>
              <a:spcPct val="90000"/>
            </a:lnSpc>
            <a:spcBef>
              <a:spcPct val="0"/>
            </a:spcBef>
            <a:spcAft>
              <a:spcPct val="35000"/>
            </a:spcAft>
          </a:pPr>
          <a:endParaRPr lang="en-US" sz="2000" b="1" u="sng" kern="1200" dirty="0">
            <a:latin typeface="Tempus Sans ITC" panose="04020404030D07020202" pitchFamily="82" charset="0"/>
          </a:endParaRPr>
        </a:p>
        <a:p>
          <a:pPr lvl="0" algn="ctr" defTabSz="889000">
            <a:lnSpc>
              <a:spcPct val="90000"/>
            </a:lnSpc>
            <a:spcBef>
              <a:spcPct val="0"/>
            </a:spcBef>
            <a:spcAft>
              <a:spcPct val="35000"/>
            </a:spcAft>
          </a:pPr>
          <a:r>
            <a:rPr lang="en-US" sz="2000" b="1" u="sng" kern="1200" dirty="0">
              <a:latin typeface="Tempus Sans ITC" panose="04020404030D07020202" pitchFamily="82" charset="0"/>
            </a:rPr>
            <a:t>Year 1</a:t>
          </a:r>
          <a:endParaRPr lang="en-US" sz="2000" b="0" u="none" kern="1200" dirty="0">
            <a:latin typeface="Tempus Sans ITC" panose="04020404030D07020202" pitchFamily="82" charset="0"/>
          </a:endParaRPr>
        </a:p>
        <a:p>
          <a:pPr lvl="0" algn="l" defTabSz="889000">
            <a:lnSpc>
              <a:spcPct val="90000"/>
            </a:lnSpc>
            <a:spcBef>
              <a:spcPct val="0"/>
            </a:spcBef>
            <a:spcAft>
              <a:spcPct val="35000"/>
            </a:spcAft>
          </a:pPr>
          <a:r>
            <a:rPr lang="en-US" sz="1600" b="0" u="none" kern="1200" dirty="0">
              <a:latin typeface="Tempus Sans ITC" panose="04020404030D07020202" pitchFamily="82" charset="0"/>
            </a:rPr>
            <a:t>Move into new tribal office/facilities</a:t>
          </a:r>
        </a:p>
        <a:p>
          <a:pPr lvl="0" algn="l" defTabSz="889000">
            <a:lnSpc>
              <a:spcPct val="90000"/>
            </a:lnSpc>
            <a:spcBef>
              <a:spcPct val="0"/>
            </a:spcBef>
            <a:spcAft>
              <a:spcPct val="35000"/>
            </a:spcAft>
          </a:pPr>
          <a:r>
            <a:rPr lang="en-US" sz="1600" b="0" u="none" kern="1200" dirty="0">
              <a:latin typeface="Tempus Sans ITC" panose="04020404030D07020202" pitchFamily="82" charset="0"/>
            </a:rPr>
            <a:t>Safe, secure absentee voting system</a:t>
          </a:r>
        </a:p>
        <a:p>
          <a:pPr lvl="0" algn="l" defTabSz="889000">
            <a:lnSpc>
              <a:spcPct val="90000"/>
            </a:lnSpc>
            <a:spcBef>
              <a:spcPct val="0"/>
            </a:spcBef>
            <a:spcAft>
              <a:spcPct val="35000"/>
            </a:spcAft>
          </a:pPr>
          <a:r>
            <a:rPr lang="en-US" sz="1600" b="0" u="none" kern="1200" dirty="0">
              <a:latin typeface="Tempus Sans ITC" panose="04020404030D07020202" pitchFamily="82" charset="0"/>
            </a:rPr>
            <a:t>United tribal government &amp; community working together</a:t>
          </a:r>
        </a:p>
        <a:p>
          <a:pPr lvl="0" algn="l" defTabSz="889000">
            <a:lnSpc>
              <a:spcPct val="90000"/>
            </a:lnSpc>
            <a:spcBef>
              <a:spcPct val="0"/>
            </a:spcBef>
            <a:spcAft>
              <a:spcPct val="35000"/>
            </a:spcAft>
          </a:pPr>
          <a:r>
            <a:rPr lang="en-US" sz="1600" b="0" u="none" kern="1200" dirty="0">
              <a:latin typeface="Tempus Sans ITC" panose="04020404030D07020202" pitchFamily="82" charset="0"/>
            </a:rPr>
            <a:t>Exercise sovereignty, review gaming compact, revenue sharing agreement</a:t>
          </a:r>
        </a:p>
        <a:p>
          <a:pPr lvl="0" algn="l" defTabSz="889000">
            <a:lnSpc>
              <a:spcPct val="90000"/>
            </a:lnSpc>
            <a:spcBef>
              <a:spcPct val="0"/>
            </a:spcBef>
            <a:spcAft>
              <a:spcPct val="35000"/>
            </a:spcAft>
          </a:pPr>
          <a:r>
            <a:rPr lang="en-US" sz="1600" b="0" u="none" kern="1200" dirty="0">
              <a:latin typeface="Tempus Sans ITC" panose="04020404030D07020202" pitchFamily="82" charset="0"/>
            </a:rPr>
            <a:t>Have a plan</a:t>
          </a:r>
        </a:p>
        <a:p>
          <a:pPr lvl="0" algn="l" defTabSz="889000">
            <a:lnSpc>
              <a:spcPct val="90000"/>
            </a:lnSpc>
            <a:spcBef>
              <a:spcPct val="0"/>
            </a:spcBef>
            <a:spcAft>
              <a:spcPct val="35000"/>
            </a:spcAft>
          </a:pPr>
          <a:r>
            <a:rPr lang="en-US" sz="1600" b="0" u="none" kern="1200" dirty="0">
              <a:latin typeface="Tempus Sans ITC" panose="04020404030D07020202" pitchFamily="82" charset="0"/>
            </a:rPr>
            <a:t>Revise constitution</a:t>
          </a:r>
        </a:p>
        <a:p>
          <a:pPr lvl="0" algn="l" defTabSz="889000">
            <a:lnSpc>
              <a:spcPct val="90000"/>
            </a:lnSpc>
            <a:spcBef>
              <a:spcPct val="0"/>
            </a:spcBef>
            <a:spcAft>
              <a:spcPct val="35000"/>
            </a:spcAft>
          </a:pPr>
          <a:r>
            <a:rPr lang="en-US" sz="1600" b="0" u="none" kern="1200" dirty="0">
              <a:latin typeface="Tempus Sans ITC" panose="04020404030D07020202" pitchFamily="82" charset="0"/>
            </a:rPr>
            <a:t> </a:t>
          </a:r>
        </a:p>
      </dsp:txBody>
      <dsp:txXfrm rot="5400000">
        <a:off x="0" y="38794"/>
        <a:ext cx="5489499" cy="2219764"/>
      </dsp:txXfrm>
    </dsp:sp>
    <dsp:sp modelId="{D5395872-F734-485E-B0FB-1AC4A0C14D42}">
      <dsp:nvSpPr>
        <dsp:cNvPr id="0" name=""/>
        <dsp:cNvSpPr/>
      </dsp:nvSpPr>
      <dsp:spPr>
        <a:xfrm>
          <a:off x="5489499" y="23995"/>
          <a:ext cx="5489499" cy="2890784"/>
        </a:xfrm>
        <a:prstGeom prst="round1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u="sng" kern="1200" dirty="0">
              <a:latin typeface="Tempus Sans ITC" panose="04020404030D07020202" pitchFamily="82" charset="0"/>
            </a:rPr>
            <a:t>Year 3</a:t>
          </a:r>
        </a:p>
        <a:p>
          <a:pPr lvl="0" algn="r" defTabSz="889000">
            <a:lnSpc>
              <a:spcPct val="90000"/>
            </a:lnSpc>
            <a:spcBef>
              <a:spcPct val="0"/>
            </a:spcBef>
            <a:spcAft>
              <a:spcPct val="35000"/>
            </a:spcAft>
          </a:pPr>
          <a:r>
            <a:rPr lang="en-US" sz="1600" b="0" u="none" kern="1200" dirty="0">
              <a:latin typeface="Tempus Sans ITC" panose="04020404030D07020202" pitchFamily="82" charset="0"/>
            </a:rPr>
            <a:t>Clear, concise communication between all departments and with the Tribal Business Committee</a:t>
          </a:r>
        </a:p>
        <a:p>
          <a:pPr lvl="0" algn="r" defTabSz="889000">
            <a:lnSpc>
              <a:spcPct val="90000"/>
            </a:lnSpc>
            <a:spcBef>
              <a:spcPct val="0"/>
            </a:spcBef>
            <a:spcAft>
              <a:spcPct val="35000"/>
            </a:spcAft>
          </a:pPr>
          <a:endParaRPr lang="en-US" sz="1600" b="0" u="none" kern="1200" dirty="0">
            <a:latin typeface="Tempus Sans ITC" panose="04020404030D07020202" pitchFamily="82" charset="0"/>
          </a:endParaRPr>
        </a:p>
        <a:p>
          <a:pPr lvl="0" algn="r" defTabSz="889000">
            <a:lnSpc>
              <a:spcPct val="90000"/>
            </a:lnSpc>
            <a:spcBef>
              <a:spcPct val="0"/>
            </a:spcBef>
            <a:spcAft>
              <a:spcPct val="35000"/>
            </a:spcAft>
          </a:pPr>
          <a:r>
            <a:rPr lang="en-US" sz="1600" b="0" u="none" kern="1200" dirty="0">
              <a:latin typeface="Tempus Sans ITC" panose="04020404030D07020202" pitchFamily="82" charset="0"/>
            </a:rPr>
            <a:t>Develop more projects and contribute more ideas</a:t>
          </a:r>
        </a:p>
      </dsp:txBody>
      <dsp:txXfrm>
        <a:off x="5489499" y="23995"/>
        <a:ext cx="5489499" cy="2168088"/>
      </dsp:txXfrm>
    </dsp:sp>
    <dsp:sp modelId="{E3DBEAA8-F661-460D-A3A6-E3E16807FD5D}">
      <dsp:nvSpPr>
        <dsp:cNvPr id="0" name=""/>
        <dsp:cNvSpPr/>
      </dsp:nvSpPr>
      <dsp:spPr>
        <a:xfrm rot="10800000">
          <a:off x="0" y="2959678"/>
          <a:ext cx="5489499" cy="2899899"/>
        </a:xfrm>
        <a:prstGeom prst="round1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u="sng" kern="1200" dirty="0">
              <a:latin typeface="Tempus Sans ITC" panose="04020404030D07020202" pitchFamily="82" charset="0"/>
            </a:rPr>
            <a:t>Year 5</a:t>
          </a:r>
        </a:p>
        <a:p>
          <a:pPr lvl="0" algn="l" defTabSz="889000">
            <a:lnSpc>
              <a:spcPct val="90000"/>
            </a:lnSpc>
            <a:spcBef>
              <a:spcPct val="0"/>
            </a:spcBef>
            <a:spcAft>
              <a:spcPct val="35000"/>
            </a:spcAft>
          </a:pPr>
          <a:endParaRPr lang="en-US" sz="1600" b="1" u="sng" kern="1200" dirty="0">
            <a:latin typeface="Tempus Sans ITC" panose="04020404030D07020202" pitchFamily="82" charset="0"/>
          </a:endParaRPr>
        </a:p>
        <a:p>
          <a:pPr lvl="0" algn="l" defTabSz="889000">
            <a:lnSpc>
              <a:spcPct val="90000"/>
            </a:lnSpc>
            <a:spcBef>
              <a:spcPct val="0"/>
            </a:spcBef>
            <a:spcAft>
              <a:spcPct val="35000"/>
            </a:spcAft>
          </a:pPr>
          <a:r>
            <a:rPr lang="en-US" sz="1600" b="0" u="none" kern="1200" dirty="0">
              <a:latin typeface="Tempus Sans ITC" panose="04020404030D07020202" pitchFamily="82" charset="0"/>
            </a:rPr>
            <a:t>Codification of all tribal codes</a:t>
          </a:r>
        </a:p>
        <a:p>
          <a:pPr lvl="0" algn="l" defTabSz="889000">
            <a:lnSpc>
              <a:spcPct val="90000"/>
            </a:lnSpc>
            <a:spcBef>
              <a:spcPct val="0"/>
            </a:spcBef>
            <a:spcAft>
              <a:spcPct val="35000"/>
            </a:spcAft>
          </a:pPr>
          <a:endParaRPr lang="en-US" sz="1600" b="0" u="none" kern="1200" dirty="0">
            <a:latin typeface="Tempus Sans ITC" panose="04020404030D07020202" pitchFamily="82" charset="0"/>
          </a:endParaRPr>
        </a:p>
        <a:p>
          <a:pPr lvl="0" algn="l" defTabSz="889000">
            <a:lnSpc>
              <a:spcPct val="90000"/>
            </a:lnSpc>
            <a:spcBef>
              <a:spcPct val="0"/>
            </a:spcBef>
            <a:spcAft>
              <a:spcPct val="35000"/>
            </a:spcAft>
          </a:pPr>
          <a:endParaRPr lang="en-US" sz="1600" b="0" u="none" kern="1200" dirty="0">
            <a:latin typeface="Tempus Sans ITC" panose="04020404030D07020202" pitchFamily="82" charset="0"/>
          </a:endParaRPr>
        </a:p>
        <a:p>
          <a:pPr lvl="0" algn="l" defTabSz="889000">
            <a:lnSpc>
              <a:spcPct val="90000"/>
            </a:lnSpc>
            <a:spcBef>
              <a:spcPct val="0"/>
            </a:spcBef>
            <a:spcAft>
              <a:spcPct val="35000"/>
            </a:spcAft>
          </a:pPr>
          <a:endParaRPr lang="en-US" sz="1600" b="0" u="none" kern="1200" dirty="0">
            <a:latin typeface="Tempus Sans ITC" panose="04020404030D07020202" pitchFamily="82" charset="0"/>
          </a:endParaRPr>
        </a:p>
        <a:p>
          <a:pPr lvl="0" algn="l" defTabSz="889000">
            <a:lnSpc>
              <a:spcPct val="90000"/>
            </a:lnSpc>
            <a:spcBef>
              <a:spcPct val="0"/>
            </a:spcBef>
            <a:spcAft>
              <a:spcPct val="35000"/>
            </a:spcAft>
          </a:pPr>
          <a:endParaRPr lang="en-US" sz="1600" b="0" u="none" kern="1200" dirty="0">
            <a:latin typeface="Tempus Sans ITC" panose="04020404030D07020202" pitchFamily="82" charset="0"/>
          </a:endParaRPr>
        </a:p>
        <a:p>
          <a:pPr lvl="0" algn="l" defTabSz="889000">
            <a:lnSpc>
              <a:spcPct val="90000"/>
            </a:lnSpc>
            <a:spcBef>
              <a:spcPct val="0"/>
            </a:spcBef>
            <a:spcAft>
              <a:spcPct val="35000"/>
            </a:spcAft>
          </a:pPr>
          <a:endParaRPr lang="en-US" sz="1600" b="0" u="none" kern="1200" dirty="0">
            <a:latin typeface="Tempus Sans ITC" panose="04020404030D07020202" pitchFamily="82" charset="0"/>
          </a:endParaRPr>
        </a:p>
        <a:p>
          <a:pPr lvl="0" algn="l" defTabSz="889000">
            <a:lnSpc>
              <a:spcPct val="90000"/>
            </a:lnSpc>
            <a:spcBef>
              <a:spcPct val="0"/>
            </a:spcBef>
            <a:spcAft>
              <a:spcPct val="35000"/>
            </a:spcAft>
          </a:pPr>
          <a:endParaRPr lang="en-US" sz="1600" b="0" u="none" kern="1200" dirty="0">
            <a:latin typeface="Tempus Sans ITC" panose="04020404030D07020202" pitchFamily="82" charset="0"/>
          </a:endParaRPr>
        </a:p>
      </dsp:txBody>
      <dsp:txXfrm rot="10800000">
        <a:off x="0" y="3684653"/>
        <a:ext cx="5489499" cy="2174924"/>
      </dsp:txXfrm>
    </dsp:sp>
    <dsp:sp modelId="{303CD7D4-0576-41B0-BEFB-2B8A65BBB31F}">
      <dsp:nvSpPr>
        <dsp:cNvPr id="0" name=""/>
        <dsp:cNvSpPr/>
      </dsp:nvSpPr>
      <dsp:spPr>
        <a:xfrm rot="5400000">
          <a:off x="6733495" y="1601955"/>
          <a:ext cx="3001505" cy="5489499"/>
        </a:xfrm>
        <a:prstGeom prst="round1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u="sng" kern="1200" dirty="0">
              <a:latin typeface="Tempus Sans ITC" panose="04020404030D07020202" pitchFamily="82" charset="0"/>
            </a:rPr>
            <a:t>Year 10</a:t>
          </a:r>
        </a:p>
        <a:p>
          <a:pPr lvl="0" algn="ctr" defTabSz="889000">
            <a:lnSpc>
              <a:spcPct val="90000"/>
            </a:lnSpc>
            <a:spcBef>
              <a:spcPct val="0"/>
            </a:spcBef>
            <a:spcAft>
              <a:spcPct val="35000"/>
            </a:spcAft>
          </a:pPr>
          <a:endParaRPr lang="en-US" sz="2000" b="1" u="sng" kern="1200" dirty="0">
            <a:latin typeface="Tempus Sans ITC" panose="04020404030D07020202" pitchFamily="82" charset="0"/>
          </a:endParaRPr>
        </a:p>
        <a:p>
          <a:pPr lvl="0" algn="r" defTabSz="889000">
            <a:lnSpc>
              <a:spcPct val="90000"/>
            </a:lnSpc>
            <a:spcBef>
              <a:spcPct val="0"/>
            </a:spcBef>
            <a:spcAft>
              <a:spcPct val="35000"/>
            </a:spcAft>
          </a:pPr>
          <a:r>
            <a:rPr lang="en-US" sz="1600" b="0" u="none" kern="1200" dirty="0">
              <a:latin typeface="Tempus Sans ITC" panose="04020404030D07020202" pitchFamily="82" charset="0"/>
            </a:rPr>
            <a:t>True tribal sovereignty, move away from state jurisdiction </a:t>
          </a:r>
        </a:p>
        <a:p>
          <a:pPr lvl="0" algn="r" defTabSz="889000">
            <a:lnSpc>
              <a:spcPct val="90000"/>
            </a:lnSpc>
            <a:spcBef>
              <a:spcPct val="0"/>
            </a:spcBef>
            <a:spcAft>
              <a:spcPct val="35000"/>
            </a:spcAft>
          </a:pPr>
          <a:endParaRPr lang="en-US" sz="1600" b="0" u="none" kern="1200" dirty="0">
            <a:latin typeface="Tempus Sans ITC" panose="04020404030D07020202" pitchFamily="82" charset="0"/>
          </a:endParaRPr>
        </a:p>
        <a:p>
          <a:pPr lvl="0" algn="r" defTabSz="889000">
            <a:lnSpc>
              <a:spcPct val="90000"/>
            </a:lnSpc>
            <a:spcBef>
              <a:spcPct val="0"/>
            </a:spcBef>
            <a:spcAft>
              <a:spcPct val="35000"/>
            </a:spcAft>
          </a:pPr>
          <a:r>
            <a:rPr lang="en-US" sz="1600" b="0" u="none" kern="1200" dirty="0">
              <a:latin typeface="Tempus Sans ITC" panose="04020404030D07020202" pitchFamily="82" charset="0"/>
            </a:rPr>
            <a:t>Diversity on Tribal Business Committee, gender-based</a:t>
          </a:r>
        </a:p>
        <a:p>
          <a:pPr lvl="0" algn="r" defTabSz="889000">
            <a:lnSpc>
              <a:spcPct val="90000"/>
            </a:lnSpc>
            <a:spcBef>
              <a:spcPct val="0"/>
            </a:spcBef>
            <a:spcAft>
              <a:spcPct val="35000"/>
            </a:spcAft>
          </a:pPr>
          <a:endParaRPr lang="en-US" sz="1600" b="0" u="none" kern="1200" dirty="0">
            <a:latin typeface="Tempus Sans ITC" panose="04020404030D07020202" pitchFamily="82" charset="0"/>
          </a:endParaRPr>
        </a:p>
        <a:p>
          <a:pPr lvl="0" algn="r" defTabSz="889000">
            <a:lnSpc>
              <a:spcPct val="90000"/>
            </a:lnSpc>
            <a:spcBef>
              <a:spcPct val="0"/>
            </a:spcBef>
            <a:spcAft>
              <a:spcPct val="35000"/>
            </a:spcAft>
          </a:pPr>
          <a:endParaRPr lang="en-US" sz="1600" b="0" u="none" kern="1200" dirty="0">
            <a:latin typeface="Tempus Sans ITC" panose="04020404030D07020202" pitchFamily="82" charset="0"/>
          </a:endParaRPr>
        </a:p>
        <a:p>
          <a:pPr lvl="0" algn="r" defTabSz="889000">
            <a:lnSpc>
              <a:spcPct val="90000"/>
            </a:lnSpc>
            <a:spcBef>
              <a:spcPct val="0"/>
            </a:spcBef>
            <a:spcAft>
              <a:spcPct val="35000"/>
            </a:spcAft>
          </a:pPr>
          <a:endParaRPr lang="en-US" sz="1600" b="0" u="none" kern="1200" dirty="0">
            <a:latin typeface="Tempus Sans ITC" panose="04020404030D07020202" pitchFamily="82" charset="0"/>
          </a:endParaRPr>
        </a:p>
      </dsp:txBody>
      <dsp:txXfrm rot="-5400000">
        <a:off x="5489498" y="3596328"/>
        <a:ext cx="5489499" cy="2251129"/>
      </dsp:txXfrm>
    </dsp:sp>
    <dsp:sp modelId="{61E6CD9C-8E8F-4313-9E9C-886288F15C3A}">
      <dsp:nvSpPr>
        <dsp:cNvPr id="0" name=""/>
        <dsp:cNvSpPr/>
      </dsp:nvSpPr>
      <dsp:spPr>
        <a:xfrm>
          <a:off x="3961535" y="2206341"/>
          <a:ext cx="3034122" cy="1605185"/>
        </a:xfrm>
        <a:prstGeom prst="roundRect">
          <a:avLst/>
        </a:prstGeom>
        <a:solidFill>
          <a:schemeClr val="accent1">
            <a:tint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endParaRPr lang="en-US" sz="3200" b="1" kern="1200" dirty="0">
            <a:latin typeface="Tempus Sans ITC" panose="04020404030D07020202" pitchFamily="82" charset="0"/>
          </a:endParaRPr>
        </a:p>
        <a:p>
          <a:pPr lvl="0" algn="ctr" defTabSz="1422400">
            <a:lnSpc>
              <a:spcPct val="100000"/>
            </a:lnSpc>
            <a:spcBef>
              <a:spcPct val="0"/>
            </a:spcBef>
            <a:spcAft>
              <a:spcPts val="0"/>
            </a:spcAft>
          </a:pPr>
          <a:r>
            <a:rPr lang="en-US" sz="3200" b="1" kern="1200" dirty="0">
              <a:latin typeface="Tempus Sans ITC" panose="04020404030D07020202" pitchFamily="82" charset="0"/>
            </a:rPr>
            <a:t>Sovereignty</a:t>
          </a:r>
        </a:p>
        <a:p>
          <a:pPr lvl="0" algn="ctr" defTabSz="1422400">
            <a:lnSpc>
              <a:spcPct val="100000"/>
            </a:lnSpc>
            <a:spcBef>
              <a:spcPct val="0"/>
            </a:spcBef>
            <a:spcAft>
              <a:spcPts val="0"/>
            </a:spcAft>
          </a:pPr>
          <a:r>
            <a:rPr lang="en-US" sz="3200" b="1" kern="1200" dirty="0">
              <a:latin typeface="Tempus Sans ITC" panose="04020404030D07020202" pitchFamily="82" charset="0"/>
            </a:rPr>
            <a:t>and</a:t>
          </a:r>
        </a:p>
        <a:p>
          <a:pPr lvl="0" algn="ctr" defTabSz="1422400">
            <a:lnSpc>
              <a:spcPct val="100000"/>
            </a:lnSpc>
            <a:spcBef>
              <a:spcPct val="0"/>
            </a:spcBef>
            <a:spcAft>
              <a:spcPts val="0"/>
            </a:spcAft>
          </a:pPr>
          <a:r>
            <a:rPr lang="en-US" sz="3200" b="1" kern="1200" dirty="0">
              <a:latin typeface="Tempus Sans ITC" panose="04020404030D07020202" pitchFamily="82" charset="0"/>
            </a:rPr>
            <a:t>Governance</a:t>
          </a:r>
        </a:p>
        <a:p>
          <a:pPr lvl="0" algn="ctr" defTabSz="1422400">
            <a:lnSpc>
              <a:spcPct val="90000"/>
            </a:lnSpc>
            <a:spcBef>
              <a:spcPct val="0"/>
            </a:spcBef>
            <a:spcAft>
              <a:spcPct val="35000"/>
            </a:spcAft>
          </a:pPr>
          <a:endParaRPr lang="en-US" sz="3200" b="1" kern="1200" dirty="0">
            <a:latin typeface="Tempus Sans ITC" panose="04020404030D07020202" pitchFamily="82" charset="0"/>
          </a:endParaRPr>
        </a:p>
      </dsp:txBody>
      <dsp:txXfrm>
        <a:off x="4039894" y="2284700"/>
        <a:ext cx="2877404" cy="1448467"/>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B7A86-FE3C-41CA-92F6-9CAA984887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8438CD-C96E-47CE-9083-79DCD845E3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C883D3F-5764-4892-8848-DD293D9F816F}"/>
              </a:ext>
            </a:extLst>
          </p:cNvPr>
          <p:cNvSpPr>
            <a:spLocks noGrp="1"/>
          </p:cNvSpPr>
          <p:nvPr>
            <p:ph type="dt" sz="half" idx="10"/>
          </p:nvPr>
        </p:nvSpPr>
        <p:spPr/>
        <p:txBody>
          <a:bodyPr/>
          <a:lstStyle/>
          <a:p>
            <a:fld id="{243717B6-6C7B-45C8-8900-E389C590F666}" type="datetimeFigureOut">
              <a:rPr lang="en-US" smtClean="0"/>
              <a:t>4/26/2018</a:t>
            </a:fld>
            <a:endParaRPr lang="en-US"/>
          </a:p>
        </p:txBody>
      </p:sp>
      <p:sp>
        <p:nvSpPr>
          <p:cNvPr id="5" name="Footer Placeholder 4">
            <a:extLst>
              <a:ext uri="{FF2B5EF4-FFF2-40B4-BE49-F238E27FC236}">
                <a16:creationId xmlns:a16="http://schemas.microsoft.com/office/drawing/2014/main" id="{DEDD6CD1-31A9-44BE-8C09-D54C9D6B9C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A35742-4AA2-43B3-9FE1-B93BB558D55F}"/>
              </a:ext>
            </a:extLst>
          </p:cNvPr>
          <p:cNvSpPr>
            <a:spLocks noGrp="1"/>
          </p:cNvSpPr>
          <p:nvPr>
            <p:ph type="sldNum" sz="quarter" idx="12"/>
          </p:nvPr>
        </p:nvSpPr>
        <p:spPr/>
        <p:txBody>
          <a:bodyPr/>
          <a:lstStyle/>
          <a:p>
            <a:fld id="{1C3EED9F-973B-4AD7-9CCA-4C3DBDD7DDC8}" type="slidenum">
              <a:rPr lang="en-US" smtClean="0"/>
              <a:t>‹#›</a:t>
            </a:fld>
            <a:endParaRPr lang="en-US"/>
          </a:p>
        </p:txBody>
      </p:sp>
    </p:spTree>
    <p:extLst>
      <p:ext uri="{BB962C8B-B14F-4D97-AF65-F5344CB8AC3E}">
        <p14:creationId xmlns:p14="http://schemas.microsoft.com/office/powerpoint/2010/main" val="3387692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0D311-88F7-48A7-A9FF-AEBDFD21AC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68B009-344F-465E-B8AB-8E308767322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AA36C1-2F32-457D-A708-1037BA7EE7CC}"/>
              </a:ext>
            </a:extLst>
          </p:cNvPr>
          <p:cNvSpPr>
            <a:spLocks noGrp="1"/>
          </p:cNvSpPr>
          <p:nvPr>
            <p:ph type="dt" sz="half" idx="10"/>
          </p:nvPr>
        </p:nvSpPr>
        <p:spPr/>
        <p:txBody>
          <a:bodyPr/>
          <a:lstStyle/>
          <a:p>
            <a:fld id="{243717B6-6C7B-45C8-8900-E389C590F666}" type="datetimeFigureOut">
              <a:rPr lang="en-US" smtClean="0"/>
              <a:t>4/26/2018</a:t>
            </a:fld>
            <a:endParaRPr lang="en-US"/>
          </a:p>
        </p:txBody>
      </p:sp>
      <p:sp>
        <p:nvSpPr>
          <p:cNvPr id="5" name="Footer Placeholder 4">
            <a:extLst>
              <a:ext uri="{FF2B5EF4-FFF2-40B4-BE49-F238E27FC236}">
                <a16:creationId xmlns:a16="http://schemas.microsoft.com/office/drawing/2014/main" id="{A510F27E-DB9C-4965-B56B-8FB432589C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1837C8-2D45-47AE-B60E-1829BC2E9136}"/>
              </a:ext>
            </a:extLst>
          </p:cNvPr>
          <p:cNvSpPr>
            <a:spLocks noGrp="1"/>
          </p:cNvSpPr>
          <p:nvPr>
            <p:ph type="sldNum" sz="quarter" idx="12"/>
          </p:nvPr>
        </p:nvSpPr>
        <p:spPr/>
        <p:txBody>
          <a:bodyPr/>
          <a:lstStyle/>
          <a:p>
            <a:fld id="{1C3EED9F-973B-4AD7-9CCA-4C3DBDD7DDC8}" type="slidenum">
              <a:rPr lang="en-US" smtClean="0"/>
              <a:t>‹#›</a:t>
            </a:fld>
            <a:endParaRPr lang="en-US"/>
          </a:p>
        </p:txBody>
      </p:sp>
    </p:spTree>
    <p:extLst>
      <p:ext uri="{BB962C8B-B14F-4D97-AF65-F5344CB8AC3E}">
        <p14:creationId xmlns:p14="http://schemas.microsoft.com/office/powerpoint/2010/main" val="2466336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2E3ED3-EA64-40BD-8B1F-FFAB4B5A66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9B1604-ADA1-4412-B3D6-6CDDEE87810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A8EE68-BED5-44CA-B9AB-3D5BA4B60DC9}"/>
              </a:ext>
            </a:extLst>
          </p:cNvPr>
          <p:cNvSpPr>
            <a:spLocks noGrp="1"/>
          </p:cNvSpPr>
          <p:nvPr>
            <p:ph type="dt" sz="half" idx="10"/>
          </p:nvPr>
        </p:nvSpPr>
        <p:spPr/>
        <p:txBody>
          <a:bodyPr/>
          <a:lstStyle/>
          <a:p>
            <a:fld id="{243717B6-6C7B-45C8-8900-E389C590F666}" type="datetimeFigureOut">
              <a:rPr lang="en-US" smtClean="0"/>
              <a:t>4/26/2018</a:t>
            </a:fld>
            <a:endParaRPr lang="en-US"/>
          </a:p>
        </p:txBody>
      </p:sp>
      <p:sp>
        <p:nvSpPr>
          <p:cNvPr id="5" name="Footer Placeholder 4">
            <a:extLst>
              <a:ext uri="{FF2B5EF4-FFF2-40B4-BE49-F238E27FC236}">
                <a16:creationId xmlns:a16="http://schemas.microsoft.com/office/drawing/2014/main" id="{2D607101-8DE5-4400-A539-CE4A70DC3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E9D4CE-145C-4937-89B2-75F0BB3F9875}"/>
              </a:ext>
            </a:extLst>
          </p:cNvPr>
          <p:cNvSpPr>
            <a:spLocks noGrp="1"/>
          </p:cNvSpPr>
          <p:nvPr>
            <p:ph type="sldNum" sz="quarter" idx="12"/>
          </p:nvPr>
        </p:nvSpPr>
        <p:spPr/>
        <p:txBody>
          <a:bodyPr/>
          <a:lstStyle/>
          <a:p>
            <a:fld id="{1C3EED9F-973B-4AD7-9CCA-4C3DBDD7DDC8}" type="slidenum">
              <a:rPr lang="en-US" smtClean="0"/>
              <a:t>‹#›</a:t>
            </a:fld>
            <a:endParaRPr lang="en-US"/>
          </a:p>
        </p:txBody>
      </p:sp>
    </p:spTree>
    <p:extLst>
      <p:ext uri="{BB962C8B-B14F-4D97-AF65-F5344CB8AC3E}">
        <p14:creationId xmlns:p14="http://schemas.microsoft.com/office/powerpoint/2010/main" val="1955681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74688-A2DD-435C-BA8D-0166A352B0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18B2FC-BB70-4B20-B690-C6CFB50813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9B6ED4-96A9-4155-B08E-7D27605C7A3E}"/>
              </a:ext>
            </a:extLst>
          </p:cNvPr>
          <p:cNvSpPr>
            <a:spLocks noGrp="1"/>
          </p:cNvSpPr>
          <p:nvPr>
            <p:ph type="dt" sz="half" idx="10"/>
          </p:nvPr>
        </p:nvSpPr>
        <p:spPr/>
        <p:txBody>
          <a:bodyPr/>
          <a:lstStyle/>
          <a:p>
            <a:fld id="{8B341A96-6694-435A-92A2-90235BE3E423}" type="datetimeFigureOut">
              <a:rPr lang="en-US" smtClean="0"/>
              <a:t>4/26/2018</a:t>
            </a:fld>
            <a:endParaRPr lang="en-US"/>
          </a:p>
        </p:txBody>
      </p:sp>
      <p:sp>
        <p:nvSpPr>
          <p:cNvPr id="5" name="Footer Placeholder 4">
            <a:extLst>
              <a:ext uri="{FF2B5EF4-FFF2-40B4-BE49-F238E27FC236}">
                <a16:creationId xmlns:a16="http://schemas.microsoft.com/office/drawing/2014/main" id="{297E87FB-DF84-4183-8DB2-79E9EC097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CD9009-B64D-4195-B75E-FBE268B362B5}"/>
              </a:ext>
            </a:extLst>
          </p:cNvPr>
          <p:cNvSpPr>
            <a:spLocks noGrp="1"/>
          </p:cNvSpPr>
          <p:nvPr>
            <p:ph type="sldNum" sz="quarter" idx="12"/>
          </p:nvPr>
        </p:nvSpPr>
        <p:spPr/>
        <p:txBody>
          <a:bodyPr/>
          <a:lstStyle/>
          <a:p>
            <a:fld id="{9B579560-DC6D-4403-8F5D-602A394D4777}" type="slidenum">
              <a:rPr lang="en-US" smtClean="0"/>
              <a:t>‹#›</a:t>
            </a:fld>
            <a:endParaRPr lang="en-US"/>
          </a:p>
        </p:txBody>
      </p:sp>
    </p:spTree>
    <p:extLst>
      <p:ext uri="{BB962C8B-B14F-4D97-AF65-F5344CB8AC3E}">
        <p14:creationId xmlns:p14="http://schemas.microsoft.com/office/powerpoint/2010/main" val="986672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C0327-AF09-4276-A399-E523C0E1D8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C78B0E-BAE4-48AC-9C02-1951240B3D5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44DFA-98E5-4C0C-999C-B545DB47FC70}"/>
              </a:ext>
            </a:extLst>
          </p:cNvPr>
          <p:cNvSpPr>
            <a:spLocks noGrp="1"/>
          </p:cNvSpPr>
          <p:nvPr>
            <p:ph type="dt" sz="half" idx="10"/>
          </p:nvPr>
        </p:nvSpPr>
        <p:spPr/>
        <p:txBody>
          <a:bodyPr/>
          <a:lstStyle/>
          <a:p>
            <a:fld id="{8B341A96-6694-435A-92A2-90235BE3E423}" type="datetimeFigureOut">
              <a:rPr lang="en-US" smtClean="0"/>
              <a:t>4/26/2018</a:t>
            </a:fld>
            <a:endParaRPr lang="en-US"/>
          </a:p>
        </p:txBody>
      </p:sp>
      <p:sp>
        <p:nvSpPr>
          <p:cNvPr id="5" name="Footer Placeholder 4">
            <a:extLst>
              <a:ext uri="{FF2B5EF4-FFF2-40B4-BE49-F238E27FC236}">
                <a16:creationId xmlns:a16="http://schemas.microsoft.com/office/drawing/2014/main" id="{4361CB7C-3571-4E3C-99EE-FC62C2CF4B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AC6D72-22FC-4B15-A353-49A50054502C}"/>
              </a:ext>
            </a:extLst>
          </p:cNvPr>
          <p:cNvSpPr>
            <a:spLocks noGrp="1"/>
          </p:cNvSpPr>
          <p:nvPr>
            <p:ph type="sldNum" sz="quarter" idx="12"/>
          </p:nvPr>
        </p:nvSpPr>
        <p:spPr/>
        <p:txBody>
          <a:bodyPr/>
          <a:lstStyle/>
          <a:p>
            <a:fld id="{9B579560-DC6D-4403-8F5D-602A394D4777}" type="slidenum">
              <a:rPr lang="en-US" smtClean="0"/>
              <a:t>‹#›</a:t>
            </a:fld>
            <a:endParaRPr lang="en-US"/>
          </a:p>
        </p:txBody>
      </p:sp>
    </p:spTree>
    <p:extLst>
      <p:ext uri="{BB962C8B-B14F-4D97-AF65-F5344CB8AC3E}">
        <p14:creationId xmlns:p14="http://schemas.microsoft.com/office/powerpoint/2010/main" val="11325520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98C93-DB81-4D04-8C3E-8F5FD8B1A2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198770-54B3-4F2A-910D-111CCE2BE7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D3AA3EC-BAEE-4A47-B288-E4903E1B6DFC}"/>
              </a:ext>
            </a:extLst>
          </p:cNvPr>
          <p:cNvSpPr>
            <a:spLocks noGrp="1"/>
          </p:cNvSpPr>
          <p:nvPr>
            <p:ph type="dt" sz="half" idx="10"/>
          </p:nvPr>
        </p:nvSpPr>
        <p:spPr/>
        <p:txBody>
          <a:bodyPr/>
          <a:lstStyle/>
          <a:p>
            <a:fld id="{8B341A96-6694-435A-92A2-90235BE3E423}" type="datetimeFigureOut">
              <a:rPr lang="en-US" smtClean="0"/>
              <a:t>4/26/2018</a:t>
            </a:fld>
            <a:endParaRPr lang="en-US"/>
          </a:p>
        </p:txBody>
      </p:sp>
      <p:sp>
        <p:nvSpPr>
          <p:cNvPr id="5" name="Footer Placeholder 4">
            <a:extLst>
              <a:ext uri="{FF2B5EF4-FFF2-40B4-BE49-F238E27FC236}">
                <a16:creationId xmlns:a16="http://schemas.microsoft.com/office/drawing/2014/main" id="{E8838E19-FDF7-4BBD-8D27-BF4454D6ED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438220-291C-4578-936C-EC7A9955F348}"/>
              </a:ext>
            </a:extLst>
          </p:cNvPr>
          <p:cNvSpPr>
            <a:spLocks noGrp="1"/>
          </p:cNvSpPr>
          <p:nvPr>
            <p:ph type="sldNum" sz="quarter" idx="12"/>
          </p:nvPr>
        </p:nvSpPr>
        <p:spPr/>
        <p:txBody>
          <a:bodyPr/>
          <a:lstStyle/>
          <a:p>
            <a:fld id="{9B579560-DC6D-4403-8F5D-602A394D4777}" type="slidenum">
              <a:rPr lang="en-US" smtClean="0"/>
              <a:t>‹#›</a:t>
            </a:fld>
            <a:endParaRPr lang="en-US"/>
          </a:p>
        </p:txBody>
      </p:sp>
    </p:spTree>
    <p:extLst>
      <p:ext uri="{BB962C8B-B14F-4D97-AF65-F5344CB8AC3E}">
        <p14:creationId xmlns:p14="http://schemas.microsoft.com/office/powerpoint/2010/main" val="1438075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95F14-C500-4441-AC26-73BBFF312B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B0ED95-BF0A-45E6-8AE9-0C902C416F3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608541-8644-4F0B-BD33-1FB3FBC10AB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D3CB5E-7675-4E4D-857E-148CB180F6FE}"/>
              </a:ext>
            </a:extLst>
          </p:cNvPr>
          <p:cNvSpPr>
            <a:spLocks noGrp="1"/>
          </p:cNvSpPr>
          <p:nvPr>
            <p:ph type="dt" sz="half" idx="10"/>
          </p:nvPr>
        </p:nvSpPr>
        <p:spPr/>
        <p:txBody>
          <a:bodyPr/>
          <a:lstStyle/>
          <a:p>
            <a:fld id="{8B341A96-6694-435A-92A2-90235BE3E423}" type="datetimeFigureOut">
              <a:rPr lang="en-US" smtClean="0"/>
              <a:t>4/26/2018</a:t>
            </a:fld>
            <a:endParaRPr lang="en-US"/>
          </a:p>
        </p:txBody>
      </p:sp>
      <p:sp>
        <p:nvSpPr>
          <p:cNvPr id="6" name="Footer Placeholder 5">
            <a:extLst>
              <a:ext uri="{FF2B5EF4-FFF2-40B4-BE49-F238E27FC236}">
                <a16:creationId xmlns:a16="http://schemas.microsoft.com/office/drawing/2014/main" id="{93700125-4FA3-4736-B90A-578EE0C4CF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76C006-C592-46EA-9D56-EC3C5998DF46}"/>
              </a:ext>
            </a:extLst>
          </p:cNvPr>
          <p:cNvSpPr>
            <a:spLocks noGrp="1"/>
          </p:cNvSpPr>
          <p:nvPr>
            <p:ph type="sldNum" sz="quarter" idx="12"/>
          </p:nvPr>
        </p:nvSpPr>
        <p:spPr/>
        <p:txBody>
          <a:bodyPr/>
          <a:lstStyle/>
          <a:p>
            <a:fld id="{9B579560-DC6D-4403-8F5D-602A394D4777}" type="slidenum">
              <a:rPr lang="en-US" smtClean="0"/>
              <a:t>‹#›</a:t>
            </a:fld>
            <a:endParaRPr lang="en-US"/>
          </a:p>
        </p:txBody>
      </p:sp>
    </p:spTree>
    <p:extLst>
      <p:ext uri="{BB962C8B-B14F-4D97-AF65-F5344CB8AC3E}">
        <p14:creationId xmlns:p14="http://schemas.microsoft.com/office/powerpoint/2010/main" val="8459504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1C2A8-371A-401D-BCC5-670D211FB0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C56D1A-22AB-417C-B4E4-33E7065F35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B0A7208-1FE0-4677-A438-3430DBF08CE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F79D7F-7A37-4562-BEAB-DF26F67B80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8644B6C-993D-45F6-A43C-7334542EFA4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A525E1-D130-44A3-B15B-32C9B5B950C2}"/>
              </a:ext>
            </a:extLst>
          </p:cNvPr>
          <p:cNvSpPr>
            <a:spLocks noGrp="1"/>
          </p:cNvSpPr>
          <p:nvPr>
            <p:ph type="dt" sz="half" idx="10"/>
          </p:nvPr>
        </p:nvSpPr>
        <p:spPr/>
        <p:txBody>
          <a:bodyPr/>
          <a:lstStyle/>
          <a:p>
            <a:fld id="{8B341A96-6694-435A-92A2-90235BE3E423}" type="datetimeFigureOut">
              <a:rPr lang="en-US" smtClean="0"/>
              <a:t>4/26/2018</a:t>
            </a:fld>
            <a:endParaRPr lang="en-US"/>
          </a:p>
        </p:txBody>
      </p:sp>
      <p:sp>
        <p:nvSpPr>
          <p:cNvPr id="8" name="Footer Placeholder 7">
            <a:extLst>
              <a:ext uri="{FF2B5EF4-FFF2-40B4-BE49-F238E27FC236}">
                <a16:creationId xmlns:a16="http://schemas.microsoft.com/office/drawing/2014/main" id="{56C7130D-47A4-471C-97F5-A079ACDB38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9A4E65-19E6-4ACF-B40B-9E8961D0AF97}"/>
              </a:ext>
            </a:extLst>
          </p:cNvPr>
          <p:cNvSpPr>
            <a:spLocks noGrp="1"/>
          </p:cNvSpPr>
          <p:nvPr>
            <p:ph type="sldNum" sz="quarter" idx="12"/>
          </p:nvPr>
        </p:nvSpPr>
        <p:spPr/>
        <p:txBody>
          <a:bodyPr/>
          <a:lstStyle/>
          <a:p>
            <a:fld id="{9B579560-DC6D-4403-8F5D-602A394D4777}" type="slidenum">
              <a:rPr lang="en-US" smtClean="0"/>
              <a:t>‹#›</a:t>
            </a:fld>
            <a:endParaRPr lang="en-US"/>
          </a:p>
        </p:txBody>
      </p:sp>
    </p:spTree>
    <p:extLst>
      <p:ext uri="{BB962C8B-B14F-4D97-AF65-F5344CB8AC3E}">
        <p14:creationId xmlns:p14="http://schemas.microsoft.com/office/powerpoint/2010/main" val="3150942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A9495-FE1D-49F3-AA1F-7E3996446E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6CE0BE-41AF-4735-8AB2-B70489BB5701}"/>
              </a:ext>
            </a:extLst>
          </p:cNvPr>
          <p:cNvSpPr>
            <a:spLocks noGrp="1"/>
          </p:cNvSpPr>
          <p:nvPr>
            <p:ph type="dt" sz="half" idx="10"/>
          </p:nvPr>
        </p:nvSpPr>
        <p:spPr/>
        <p:txBody>
          <a:bodyPr/>
          <a:lstStyle/>
          <a:p>
            <a:fld id="{8B341A96-6694-435A-92A2-90235BE3E423}" type="datetimeFigureOut">
              <a:rPr lang="en-US" smtClean="0"/>
              <a:t>4/26/2018</a:t>
            </a:fld>
            <a:endParaRPr lang="en-US"/>
          </a:p>
        </p:txBody>
      </p:sp>
      <p:sp>
        <p:nvSpPr>
          <p:cNvPr id="4" name="Footer Placeholder 3">
            <a:extLst>
              <a:ext uri="{FF2B5EF4-FFF2-40B4-BE49-F238E27FC236}">
                <a16:creationId xmlns:a16="http://schemas.microsoft.com/office/drawing/2014/main" id="{911EA152-D190-4494-BF47-4F3AE11E3D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D4F85F-70F2-4BCF-B28C-B58094E73FB9}"/>
              </a:ext>
            </a:extLst>
          </p:cNvPr>
          <p:cNvSpPr>
            <a:spLocks noGrp="1"/>
          </p:cNvSpPr>
          <p:nvPr>
            <p:ph type="sldNum" sz="quarter" idx="12"/>
          </p:nvPr>
        </p:nvSpPr>
        <p:spPr/>
        <p:txBody>
          <a:bodyPr/>
          <a:lstStyle/>
          <a:p>
            <a:fld id="{9B579560-DC6D-4403-8F5D-602A394D4777}" type="slidenum">
              <a:rPr lang="en-US" smtClean="0"/>
              <a:t>‹#›</a:t>
            </a:fld>
            <a:endParaRPr lang="en-US"/>
          </a:p>
        </p:txBody>
      </p:sp>
    </p:spTree>
    <p:extLst>
      <p:ext uri="{BB962C8B-B14F-4D97-AF65-F5344CB8AC3E}">
        <p14:creationId xmlns:p14="http://schemas.microsoft.com/office/powerpoint/2010/main" val="3642700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D4409D-AA53-4494-AF9A-BA8E586B6738}"/>
              </a:ext>
            </a:extLst>
          </p:cNvPr>
          <p:cNvSpPr>
            <a:spLocks noGrp="1"/>
          </p:cNvSpPr>
          <p:nvPr>
            <p:ph type="dt" sz="half" idx="10"/>
          </p:nvPr>
        </p:nvSpPr>
        <p:spPr/>
        <p:txBody>
          <a:bodyPr/>
          <a:lstStyle/>
          <a:p>
            <a:fld id="{8B341A96-6694-435A-92A2-90235BE3E423}" type="datetimeFigureOut">
              <a:rPr lang="en-US" smtClean="0"/>
              <a:t>4/26/2018</a:t>
            </a:fld>
            <a:endParaRPr lang="en-US"/>
          </a:p>
        </p:txBody>
      </p:sp>
      <p:sp>
        <p:nvSpPr>
          <p:cNvPr id="3" name="Footer Placeholder 2">
            <a:extLst>
              <a:ext uri="{FF2B5EF4-FFF2-40B4-BE49-F238E27FC236}">
                <a16:creationId xmlns:a16="http://schemas.microsoft.com/office/drawing/2014/main" id="{6BAFA089-C9CB-4916-A6F3-C62C14F55C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FD6B67-F244-4243-92EB-B3DBA24951B0}"/>
              </a:ext>
            </a:extLst>
          </p:cNvPr>
          <p:cNvSpPr>
            <a:spLocks noGrp="1"/>
          </p:cNvSpPr>
          <p:nvPr>
            <p:ph type="sldNum" sz="quarter" idx="12"/>
          </p:nvPr>
        </p:nvSpPr>
        <p:spPr/>
        <p:txBody>
          <a:bodyPr/>
          <a:lstStyle/>
          <a:p>
            <a:fld id="{9B579560-DC6D-4403-8F5D-602A394D4777}" type="slidenum">
              <a:rPr lang="en-US" smtClean="0"/>
              <a:t>‹#›</a:t>
            </a:fld>
            <a:endParaRPr lang="en-US"/>
          </a:p>
        </p:txBody>
      </p:sp>
    </p:spTree>
    <p:extLst>
      <p:ext uri="{BB962C8B-B14F-4D97-AF65-F5344CB8AC3E}">
        <p14:creationId xmlns:p14="http://schemas.microsoft.com/office/powerpoint/2010/main" val="4722126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7B0F1-6E88-4377-903F-FF11BBF6AB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A6B076-6C93-42B7-B926-E412D05203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5562F8-1353-4143-8B0A-29F44AF1EF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2CCC3F5-AD24-4AF8-B190-1B3126F5C88E}"/>
              </a:ext>
            </a:extLst>
          </p:cNvPr>
          <p:cNvSpPr>
            <a:spLocks noGrp="1"/>
          </p:cNvSpPr>
          <p:nvPr>
            <p:ph type="dt" sz="half" idx="10"/>
          </p:nvPr>
        </p:nvSpPr>
        <p:spPr/>
        <p:txBody>
          <a:bodyPr/>
          <a:lstStyle/>
          <a:p>
            <a:fld id="{8B341A96-6694-435A-92A2-90235BE3E423}" type="datetimeFigureOut">
              <a:rPr lang="en-US" smtClean="0"/>
              <a:t>4/26/2018</a:t>
            </a:fld>
            <a:endParaRPr lang="en-US"/>
          </a:p>
        </p:txBody>
      </p:sp>
      <p:sp>
        <p:nvSpPr>
          <p:cNvPr id="6" name="Footer Placeholder 5">
            <a:extLst>
              <a:ext uri="{FF2B5EF4-FFF2-40B4-BE49-F238E27FC236}">
                <a16:creationId xmlns:a16="http://schemas.microsoft.com/office/drawing/2014/main" id="{09C8371C-6767-4F01-A5EB-5660D434BA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44333E-9610-426A-A7BC-3A51B85E6446}"/>
              </a:ext>
            </a:extLst>
          </p:cNvPr>
          <p:cNvSpPr>
            <a:spLocks noGrp="1"/>
          </p:cNvSpPr>
          <p:nvPr>
            <p:ph type="sldNum" sz="quarter" idx="12"/>
          </p:nvPr>
        </p:nvSpPr>
        <p:spPr/>
        <p:txBody>
          <a:bodyPr/>
          <a:lstStyle/>
          <a:p>
            <a:fld id="{9B579560-DC6D-4403-8F5D-602A394D4777}" type="slidenum">
              <a:rPr lang="en-US" smtClean="0"/>
              <a:t>‹#›</a:t>
            </a:fld>
            <a:endParaRPr lang="en-US"/>
          </a:p>
        </p:txBody>
      </p:sp>
    </p:spTree>
    <p:extLst>
      <p:ext uri="{BB962C8B-B14F-4D97-AF65-F5344CB8AC3E}">
        <p14:creationId xmlns:p14="http://schemas.microsoft.com/office/powerpoint/2010/main" val="4195303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21181-C771-4F68-979B-068A55DED7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2B544-0A1C-4930-8A44-CBC082454F7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C0669D-FEAE-43D4-B0E6-6AB51CFFDAC8}"/>
              </a:ext>
            </a:extLst>
          </p:cNvPr>
          <p:cNvSpPr>
            <a:spLocks noGrp="1"/>
          </p:cNvSpPr>
          <p:nvPr>
            <p:ph type="dt" sz="half" idx="10"/>
          </p:nvPr>
        </p:nvSpPr>
        <p:spPr/>
        <p:txBody>
          <a:bodyPr/>
          <a:lstStyle/>
          <a:p>
            <a:fld id="{243717B6-6C7B-45C8-8900-E389C590F666}" type="datetimeFigureOut">
              <a:rPr lang="en-US" smtClean="0"/>
              <a:t>4/26/2018</a:t>
            </a:fld>
            <a:endParaRPr lang="en-US"/>
          </a:p>
        </p:txBody>
      </p:sp>
      <p:sp>
        <p:nvSpPr>
          <p:cNvPr id="5" name="Footer Placeholder 4">
            <a:extLst>
              <a:ext uri="{FF2B5EF4-FFF2-40B4-BE49-F238E27FC236}">
                <a16:creationId xmlns:a16="http://schemas.microsoft.com/office/drawing/2014/main" id="{9386E779-E315-414B-AE9E-28C6A2136F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7F7D5A-AE60-41CE-A115-CA9CFCE0E947}"/>
              </a:ext>
            </a:extLst>
          </p:cNvPr>
          <p:cNvSpPr>
            <a:spLocks noGrp="1"/>
          </p:cNvSpPr>
          <p:nvPr>
            <p:ph type="sldNum" sz="quarter" idx="12"/>
          </p:nvPr>
        </p:nvSpPr>
        <p:spPr/>
        <p:txBody>
          <a:bodyPr/>
          <a:lstStyle/>
          <a:p>
            <a:fld id="{1C3EED9F-973B-4AD7-9CCA-4C3DBDD7DDC8}" type="slidenum">
              <a:rPr lang="en-US" smtClean="0"/>
              <a:t>‹#›</a:t>
            </a:fld>
            <a:endParaRPr lang="en-US"/>
          </a:p>
        </p:txBody>
      </p:sp>
    </p:spTree>
    <p:extLst>
      <p:ext uri="{BB962C8B-B14F-4D97-AF65-F5344CB8AC3E}">
        <p14:creationId xmlns:p14="http://schemas.microsoft.com/office/powerpoint/2010/main" val="35341043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BAB24-1283-4C6F-B360-3658D0E245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032DAC-3626-4A8F-B2F2-76E411D7CC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FFF800-324D-4C5E-940A-1C25171844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E0BFCB-DCE7-41EB-90F3-ECCA2F87F157}"/>
              </a:ext>
            </a:extLst>
          </p:cNvPr>
          <p:cNvSpPr>
            <a:spLocks noGrp="1"/>
          </p:cNvSpPr>
          <p:nvPr>
            <p:ph type="dt" sz="half" idx="10"/>
          </p:nvPr>
        </p:nvSpPr>
        <p:spPr/>
        <p:txBody>
          <a:bodyPr/>
          <a:lstStyle/>
          <a:p>
            <a:fld id="{8B341A96-6694-435A-92A2-90235BE3E423}" type="datetimeFigureOut">
              <a:rPr lang="en-US" smtClean="0"/>
              <a:t>4/26/2018</a:t>
            </a:fld>
            <a:endParaRPr lang="en-US"/>
          </a:p>
        </p:txBody>
      </p:sp>
      <p:sp>
        <p:nvSpPr>
          <p:cNvPr id="6" name="Footer Placeholder 5">
            <a:extLst>
              <a:ext uri="{FF2B5EF4-FFF2-40B4-BE49-F238E27FC236}">
                <a16:creationId xmlns:a16="http://schemas.microsoft.com/office/drawing/2014/main" id="{93D3E991-C304-4E36-93A6-E2AD533BF9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A09EB2-16E9-4FB1-8B56-590B373CA522}"/>
              </a:ext>
            </a:extLst>
          </p:cNvPr>
          <p:cNvSpPr>
            <a:spLocks noGrp="1"/>
          </p:cNvSpPr>
          <p:nvPr>
            <p:ph type="sldNum" sz="quarter" idx="12"/>
          </p:nvPr>
        </p:nvSpPr>
        <p:spPr/>
        <p:txBody>
          <a:bodyPr/>
          <a:lstStyle/>
          <a:p>
            <a:fld id="{9B579560-DC6D-4403-8F5D-602A394D4777}" type="slidenum">
              <a:rPr lang="en-US" smtClean="0"/>
              <a:t>‹#›</a:t>
            </a:fld>
            <a:endParaRPr lang="en-US"/>
          </a:p>
        </p:txBody>
      </p:sp>
    </p:spTree>
    <p:extLst>
      <p:ext uri="{BB962C8B-B14F-4D97-AF65-F5344CB8AC3E}">
        <p14:creationId xmlns:p14="http://schemas.microsoft.com/office/powerpoint/2010/main" val="27252565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444F0-AE46-48C9-8900-F27E4C9E97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5EC095-D4D7-496E-B779-D561EA584E8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9DAA51-7A87-41A2-B2AE-DF96FFE198F6}"/>
              </a:ext>
            </a:extLst>
          </p:cNvPr>
          <p:cNvSpPr>
            <a:spLocks noGrp="1"/>
          </p:cNvSpPr>
          <p:nvPr>
            <p:ph type="dt" sz="half" idx="10"/>
          </p:nvPr>
        </p:nvSpPr>
        <p:spPr/>
        <p:txBody>
          <a:bodyPr/>
          <a:lstStyle/>
          <a:p>
            <a:fld id="{8B341A96-6694-435A-92A2-90235BE3E423}" type="datetimeFigureOut">
              <a:rPr lang="en-US" smtClean="0"/>
              <a:t>4/26/2018</a:t>
            </a:fld>
            <a:endParaRPr lang="en-US"/>
          </a:p>
        </p:txBody>
      </p:sp>
      <p:sp>
        <p:nvSpPr>
          <p:cNvPr id="5" name="Footer Placeholder 4">
            <a:extLst>
              <a:ext uri="{FF2B5EF4-FFF2-40B4-BE49-F238E27FC236}">
                <a16:creationId xmlns:a16="http://schemas.microsoft.com/office/drawing/2014/main" id="{C7B548AC-CC96-49FE-A96E-13FBCEAF19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D68821-2F4C-431D-8BF3-AD1AD1517360}"/>
              </a:ext>
            </a:extLst>
          </p:cNvPr>
          <p:cNvSpPr>
            <a:spLocks noGrp="1"/>
          </p:cNvSpPr>
          <p:nvPr>
            <p:ph type="sldNum" sz="quarter" idx="12"/>
          </p:nvPr>
        </p:nvSpPr>
        <p:spPr/>
        <p:txBody>
          <a:bodyPr/>
          <a:lstStyle/>
          <a:p>
            <a:fld id="{9B579560-DC6D-4403-8F5D-602A394D4777}" type="slidenum">
              <a:rPr lang="en-US" smtClean="0"/>
              <a:t>‹#›</a:t>
            </a:fld>
            <a:endParaRPr lang="en-US"/>
          </a:p>
        </p:txBody>
      </p:sp>
    </p:spTree>
    <p:extLst>
      <p:ext uri="{BB962C8B-B14F-4D97-AF65-F5344CB8AC3E}">
        <p14:creationId xmlns:p14="http://schemas.microsoft.com/office/powerpoint/2010/main" val="8692497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493-4438-40C4-8C8C-F781802716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216D37-1E9F-47C7-8382-694EE5F6097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10729C-C7C7-44B2-B0DE-C761629B270B}"/>
              </a:ext>
            </a:extLst>
          </p:cNvPr>
          <p:cNvSpPr>
            <a:spLocks noGrp="1"/>
          </p:cNvSpPr>
          <p:nvPr>
            <p:ph type="dt" sz="half" idx="10"/>
          </p:nvPr>
        </p:nvSpPr>
        <p:spPr/>
        <p:txBody>
          <a:bodyPr/>
          <a:lstStyle/>
          <a:p>
            <a:fld id="{8B341A96-6694-435A-92A2-90235BE3E423}" type="datetimeFigureOut">
              <a:rPr lang="en-US" smtClean="0"/>
              <a:t>4/26/2018</a:t>
            </a:fld>
            <a:endParaRPr lang="en-US"/>
          </a:p>
        </p:txBody>
      </p:sp>
      <p:sp>
        <p:nvSpPr>
          <p:cNvPr id="5" name="Footer Placeholder 4">
            <a:extLst>
              <a:ext uri="{FF2B5EF4-FFF2-40B4-BE49-F238E27FC236}">
                <a16:creationId xmlns:a16="http://schemas.microsoft.com/office/drawing/2014/main" id="{DC76BE59-AFF1-4191-BC26-9A19338D70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93A14F-0B2F-43E1-A3EC-881E7516DF43}"/>
              </a:ext>
            </a:extLst>
          </p:cNvPr>
          <p:cNvSpPr>
            <a:spLocks noGrp="1"/>
          </p:cNvSpPr>
          <p:nvPr>
            <p:ph type="sldNum" sz="quarter" idx="12"/>
          </p:nvPr>
        </p:nvSpPr>
        <p:spPr/>
        <p:txBody>
          <a:bodyPr/>
          <a:lstStyle/>
          <a:p>
            <a:fld id="{9B579560-DC6D-4403-8F5D-602A394D4777}" type="slidenum">
              <a:rPr lang="en-US" smtClean="0"/>
              <a:t>‹#›</a:t>
            </a:fld>
            <a:endParaRPr lang="en-US"/>
          </a:p>
        </p:txBody>
      </p:sp>
    </p:spTree>
    <p:extLst>
      <p:ext uri="{BB962C8B-B14F-4D97-AF65-F5344CB8AC3E}">
        <p14:creationId xmlns:p14="http://schemas.microsoft.com/office/powerpoint/2010/main" val="761135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BB862-471F-4B74-A059-2A081D4F19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C0105B-CB93-447A-A177-B2B92E44C7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4C4476B-B2F9-4890-87F6-638A413576EE}"/>
              </a:ext>
            </a:extLst>
          </p:cNvPr>
          <p:cNvSpPr>
            <a:spLocks noGrp="1"/>
          </p:cNvSpPr>
          <p:nvPr>
            <p:ph type="dt" sz="half" idx="10"/>
          </p:nvPr>
        </p:nvSpPr>
        <p:spPr/>
        <p:txBody>
          <a:bodyPr/>
          <a:lstStyle/>
          <a:p>
            <a:fld id="{243717B6-6C7B-45C8-8900-E389C590F666}" type="datetimeFigureOut">
              <a:rPr lang="en-US" smtClean="0"/>
              <a:t>4/26/2018</a:t>
            </a:fld>
            <a:endParaRPr lang="en-US"/>
          </a:p>
        </p:txBody>
      </p:sp>
      <p:sp>
        <p:nvSpPr>
          <p:cNvPr id="5" name="Footer Placeholder 4">
            <a:extLst>
              <a:ext uri="{FF2B5EF4-FFF2-40B4-BE49-F238E27FC236}">
                <a16:creationId xmlns:a16="http://schemas.microsoft.com/office/drawing/2014/main" id="{2F599328-E6CD-45EB-91C3-952BE819B6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C08B4F-4B12-4D2D-B5C3-7BCD8BFA59DA}"/>
              </a:ext>
            </a:extLst>
          </p:cNvPr>
          <p:cNvSpPr>
            <a:spLocks noGrp="1"/>
          </p:cNvSpPr>
          <p:nvPr>
            <p:ph type="sldNum" sz="quarter" idx="12"/>
          </p:nvPr>
        </p:nvSpPr>
        <p:spPr/>
        <p:txBody>
          <a:bodyPr/>
          <a:lstStyle/>
          <a:p>
            <a:fld id="{1C3EED9F-973B-4AD7-9CCA-4C3DBDD7DDC8}" type="slidenum">
              <a:rPr lang="en-US" smtClean="0"/>
              <a:t>‹#›</a:t>
            </a:fld>
            <a:endParaRPr lang="en-US"/>
          </a:p>
        </p:txBody>
      </p:sp>
    </p:spTree>
    <p:extLst>
      <p:ext uri="{BB962C8B-B14F-4D97-AF65-F5344CB8AC3E}">
        <p14:creationId xmlns:p14="http://schemas.microsoft.com/office/powerpoint/2010/main" val="4069935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C3AE5-2F1D-41C1-AF70-3BECEA075B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98B26E-07EB-43B0-9060-A59CB707DF8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158453-FB5A-47E1-BA9F-BDFEED64A59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0FB1D6-7F06-4C75-A9A9-D017EF29A886}"/>
              </a:ext>
            </a:extLst>
          </p:cNvPr>
          <p:cNvSpPr>
            <a:spLocks noGrp="1"/>
          </p:cNvSpPr>
          <p:nvPr>
            <p:ph type="dt" sz="half" idx="10"/>
          </p:nvPr>
        </p:nvSpPr>
        <p:spPr/>
        <p:txBody>
          <a:bodyPr/>
          <a:lstStyle/>
          <a:p>
            <a:fld id="{243717B6-6C7B-45C8-8900-E389C590F666}" type="datetimeFigureOut">
              <a:rPr lang="en-US" smtClean="0"/>
              <a:t>4/26/2018</a:t>
            </a:fld>
            <a:endParaRPr lang="en-US"/>
          </a:p>
        </p:txBody>
      </p:sp>
      <p:sp>
        <p:nvSpPr>
          <p:cNvPr id="6" name="Footer Placeholder 5">
            <a:extLst>
              <a:ext uri="{FF2B5EF4-FFF2-40B4-BE49-F238E27FC236}">
                <a16:creationId xmlns:a16="http://schemas.microsoft.com/office/drawing/2014/main" id="{4BD1D958-B280-4D1E-8769-686EF4BB8C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EDC4CA-7A77-4F4D-8386-16C0D7575866}"/>
              </a:ext>
            </a:extLst>
          </p:cNvPr>
          <p:cNvSpPr>
            <a:spLocks noGrp="1"/>
          </p:cNvSpPr>
          <p:nvPr>
            <p:ph type="sldNum" sz="quarter" idx="12"/>
          </p:nvPr>
        </p:nvSpPr>
        <p:spPr/>
        <p:txBody>
          <a:bodyPr/>
          <a:lstStyle/>
          <a:p>
            <a:fld id="{1C3EED9F-973B-4AD7-9CCA-4C3DBDD7DDC8}" type="slidenum">
              <a:rPr lang="en-US" smtClean="0"/>
              <a:t>‹#›</a:t>
            </a:fld>
            <a:endParaRPr lang="en-US"/>
          </a:p>
        </p:txBody>
      </p:sp>
    </p:spTree>
    <p:extLst>
      <p:ext uri="{BB962C8B-B14F-4D97-AF65-F5344CB8AC3E}">
        <p14:creationId xmlns:p14="http://schemas.microsoft.com/office/powerpoint/2010/main" val="3667465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698C0-359B-4394-8CF7-FEF95510AA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C316F5-A0BF-491C-8553-BE693799A3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33CC9EC-8608-4BD6-88B2-0C70C9D7F98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1DEE76-5D7B-4F37-AB77-5B81FC0D1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831CCF-D531-4E30-97E2-505B781A063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9F2D9E-CD03-439F-B4C5-8001751F9C37}"/>
              </a:ext>
            </a:extLst>
          </p:cNvPr>
          <p:cNvSpPr>
            <a:spLocks noGrp="1"/>
          </p:cNvSpPr>
          <p:nvPr>
            <p:ph type="dt" sz="half" idx="10"/>
          </p:nvPr>
        </p:nvSpPr>
        <p:spPr/>
        <p:txBody>
          <a:bodyPr/>
          <a:lstStyle/>
          <a:p>
            <a:fld id="{243717B6-6C7B-45C8-8900-E389C590F666}" type="datetimeFigureOut">
              <a:rPr lang="en-US" smtClean="0"/>
              <a:t>4/26/2018</a:t>
            </a:fld>
            <a:endParaRPr lang="en-US"/>
          </a:p>
        </p:txBody>
      </p:sp>
      <p:sp>
        <p:nvSpPr>
          <p:cNvPr id="8" name="Footer Placeholder 7">
            <a:extLst>
              <a:ext uri="{FF2B5EF4-FFF2-40B4-BE49-F238E27FC236}">
                <a16:creationId xmlns:a16="http://schemas.microsoft.com/office/drawing/2014/main" id="{1BB1B595-8D22-4C85-9EA8-B6D6088788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1D448-B5AB-462F-B73C-C3169447B923}"/>
              </a:ext>
            </a:extLst>
          </p:cNvPr>
          <p:cNvSpPr>
            <a:spLocks noGrp="1"/>
          </p:cNvSpPr>
          <p:nvPr>
            <p:ph type="sldNum" sz="quarter" idx="12"/>
          </p:nvPr>
        </p:nvSpPr>
        <p:spPr/>
        <p:txBody>
          <a:bodyPr/>
          <a:lstStyle/>
          <a:p>
            <a:fld id="{1C3EED9F-973B-4AD7-9CCA-4C3DBDD7DDC8}" type="slidenum">
              <a:rPr lang="en-US" smtClean="0"/>
              <a:t>‹#›</a:t>
            </a:fld>
            <a:endParaRPr lang="en-US"/>
          </a:p>
        </p:txBody>
      </p:sp>
    </p:spTree>
    <p:extLst>
      <p:ext uri="{BB962C8B-B14F-4D97-AF65-F5344CB8AC3E}">
        <p14:creationId xmlns:p14="http://schemas.microsoft.com/office/powerpoint/2010/main" val="1702383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823E7-7757-452A-9B40-0C2F691A14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22C3B8E-FF32-4A14-B7F6-007AC59866C6}"/>
              </a:ext>
            </a:extLst>
          </p:cNvPr>
          <p:cNvSpPr>
            <a:spLocks noGrp="1"/>
          </p:cNvSpPr>
          <p:nvPr>
            <p:ph type="dt" sz="half" idx="10"/>
          </p:nvPr>
        </p:nvSpPr>
        <p:spPr/>
        <p:txBody>
          <a:bodyPr/>
          <a:lstStyle/>
          <a:p>
            <a:fld id="{243717B6-6C7B-45C8-8900-E389C590F666}" type="datetimeFigureOut">
              <a:rPr lang="en-US" smtClean="0"/>
              <a:t>4/26/2018</a:t>
            </a:fld>
            <a:endParaRPr lang="en-US"/>
          </a:p>
        </p:txBody>
      </p:sp>
      <p:sp>
        <p:nvSpPr>
          <p:cNvPr id="4" name="Footer Placeholder 3">
            <a:extLst>
              <a:ext uri="{FF2B5EF4-FFF2-40B4-BE49-F238E27FC236}">
                <a16:creationId xmlns:a16="http://schemas.microsoft.com/office/drawing/2014/main" id="{506DB319-F80A-4F19-8116-5882E0900B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2F8C2C9-838E-424C-9E4A-2F72281CC650}"/>
              </a:ext>
            </a:extLst>
          </p:cNvPr>
          <p:cNvSpPr>
            <a:spLocks noGrp="1"/>
          </p:cNvSpPr>
          <p:nvPr>
            <p:ph type="sldNum" sz="quarter" idx="12"/>
          </p:nvPr>
        </p:nvSpPr>
        <p:spPr/>
        <p:txBody>
          <a:bodyPr/>
          <a:lstStyle/>
          <a:p>
            <a:fld id="{1C3EED9F-973B-4AD7-9CCA-4C3DBDD7DDC8}" type="slidenum">
              <a:rPr lang="en-US" smtClean="0"/>
              <a:t>‹#›</a:t>
            </a:fld>
            <a:endParaRPr lang="en-US"/>
          </a:p>
        </p:txBody>
      </p:sp>
    </p:spTree>
    <p:extLst>
      <p:ext uri="{BB962C8B-B14F-4D97-AF65-F5344CB8AC3E}">
        <p14:creationId xmlns:p14="http://schemas.microsoft.com/office/powerpoint/2010/main" val="884209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09825D-AA4A-4AD9-833B-3625328830D9}"/>
              </a:ext>
            </a:extLst>
          </p:cNvPr>
          <p:cNvSpPr>
            <a:spLocks noGrp="1"/>
          </p:cNvSpPr>
          <p:nvPr>
            <p:ph type="dt" sz="half" idx="10"/>
          </p:nvPr>
        </p:nvSpPr>
        <p:spPr/>
        <p:txBody>
          <a:bodyPr/>
          <a:lstStyle/>
          <a:p>
            <a:fld id="{243717B6-6C7B-45C8-8900-E389C590F666}" type="datetimeFigureOut">
              <a:rPr lang="en-US" smtClean="0"/>
              <a:t>4/26/2018</a:t>
            </a:fld>
            <a:endParaRPr lang="en-US"/>
          </a:p>
        </p:txBody>
      </p:sp>
      <p:sp>
        <p:nvSpPr>
          <p:cNvPr id="3" name="Footer Placeholder 2">
            <a:extLst>
              <a:ext uri="{FF2B5EF4-FFF2-40B4-BE49-F238E27FC236}">
                <a16:creationId xmlns:a16="http://schemas.microsoft.com/office/drawing/2014/main" id="{9CBAE4F7-2AA7-4517-AB9D-FBF133E377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348805-0E59-4F77-AD52-AEC4191D5466}"/>
              </a:ext>
            </a:extLst>
          </p:cNvPr>
          <p:cNvSpPr>
            <a:spLocks noGrp="1"/>
          </p:cNvSpPr>
          <p:nvPr>
            <p:ph type="sldNum" sz="quarter" idx="12"/>
          </p:nvPr>
        </p:nvSpPr>
        <p:spPr/>
        <p:txBody>
          <a:bodyPr/>
          <a:lstStyle/>
          <a:p>
            <a:fld id="{1C3EED9F-973B-4AD7-9CCA-4C3DBDD7DDC8}" type="slidenum">
              <a:rPr lang="en-US" smtClean="0"/>
              <a:t>‹#›</a:t>
            </a:fld>
            <a:endParaRPr lang="en-US"/>
          </a:p>
        </p:txBody>
      </p:sp>
    </p:spTree>
    <p:extLst>
      <p:ext uri="{BB962C8B-B14F-4D97-AF65-F5344CB8AC3E}">
        <p14:creationId xmlns:p14="http://schemas.microsoft.com/office/powerpoint/2010/main" val="2811465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3A9CB-55ED-45B2-9AC2-B35E104461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5733EB-07AB-4F6F-815D-8942365C7B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2FEC4F-4EF9-43A7-8587-780388D627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CC1ACB3-8D31-4939-915C-3A437EF666DC}"/>
              </a:ext>
            </a:extLst>
          </p:cNvPr>
          <p:cNvSpPr>
            <a:spLocks noGrp="1"/>
          </p:cNvSpPr>
          <p:nvPr>
            <p:ph type="dt" sz="half" idx="10"/>
          </p:nvPr>
        </p:nvSpPr>
        <p:spPr/>
        <p:txBody>
          <a:bodyPr/>
          <a:lstStyle/>
          <a:p>
            <a:fld id="{243717B6-6C7B-45C8-8900-E389C590F666}" type="datetimeFigureOut">
              <a:rPr lang="en-US" smtClean="0"/>
              <a:t>4/26/2018</a:t>
            </a:fld>
            <a:endParaRPr lang="en-US"/>
          </a:p>
        </p:txBody>
      </p:sp>
      <p:sp>
        <p:nvSpPr>
          <p:cNvPr id="6" name="Footer Placeholder 5">
            <a:extLst>
              <a:ext uri="{FF2B5EF4-FFF2-40B4-BE49-F238E27FC236}">
                <a16:creationId xmlns:a16="http://schemas.microsoft.com/office/drawing/2014/main" id="{E51F3953-823A-4727-AEE0-B2E0D7E727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7F2EB8-CEF5-4CC8-88E2-A65160ADB182}"/>
              </a:ext>
            </a:extLst>
          </p:cNvPr>
          <p:cNvSpPr>
            <a:spLocks noGrp="1"/>
          </p:cNvSpPr>
          <p:nvPr>
            <p:ph type="sldNum" sz="quarter" idx="12"/>
          </p:nvPr>
        </p:nvSpPr>
        <p:spPr/>
        <p:txBody>
          <a:bodyPr/>
          <a:lstStyle/>
          <a:p>
            <a:fld id="{1C3EED9F-973B-4AD7-9CCA-4C3DBDD7DDC8}" type="slidenum">
              <a:rPr lang="en-US" smtClean="0"/>
              <a:t>‹#›</a:t>
            </a:fld>
            <a:endParaRPr lang="en-US"/>
          </a:p>
        </p:txBody>
      </p:sp>
    </p:spTree>
    <p:extLst>
      <p:ext uri="{BB962C8B-B14F-4D97-AF65-F5344CB8AC3E}">
        <p14:creationId xmlns:p14="http://schemas.microsoft.com/office/powerpoint/2010/main" val="2051373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46D6D-6A84-4382-82F4-59526D5F1B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A56CB1-DB28-4649-9FFE-42A4F202FA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43C682-A170-4CAA-B1E7-DF92C3131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BBCF437-7FD1-4E7E-94B4-EEB6866FA0AC}"/>
              </a:ext>
            </a:extLst>
          </p:cNvPr>
          <p:cNvSpPr>
            <a:spLocks noGrp="1"/>
          </p:cNvSpPr>
          <p:nvPr>
            <p:ph type="dt" sz="half" idx="10"/>
          </p:nvPr>
        </p:nvSpPr>
        <p:spPr/>
        <p:txBody>
          <a:bodyPr/>
          <a:lstStyle/>
          <a:p>
            <a:fld id="{243717B6-6C7B-45C8-8900-E389C590F666}" type="datetimeFigureOut">
              <a:rPr lang="en-US" smtClean="0"/>
              <a:t>4/26/2018</a:t>
            </a:fld>
            <a:endParaRPr lang="en-US"/>
          </a:p>
        </p:txBody>
      </p:sp>
      <p:sp>
        <p:nvSpPr>
          <p:cNvPr id="6" name="Footer Placeholder 5">
            <a:extLst>
              <a:ext uri="{FF2B5EF4-FFF2-40B4-BE49-F238E27FC236}">
                <a16:creationId xmlns:a16="http://schemas.microsoft.com/office/drawing/2014/main" id="{2289E0F6-79C2-484E-9F48-18F1B3829B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53568B-5493-43CC-BC61-C429CD868997}"/>
              </a:ext>
            </a:extLst>
          </p:cNvPr>
          <p:cNvSpPr>
            <a:spLocks noGrp="1"/>
          </p:cNvSpPr>
          <p:nvPr>
            <p:ph type="sldNum" sz="quarter" idx="12"/>
          </p:nvPr>
        </p:nvSpPr>
        <p:spPr/>
        <p:txBody>
          <a:bodyPr/>
          <a:lstStyle/>
          <a:p>
            <a:fld id="{1C3EED9F-973B-4AD7-9CCA-4C3DBDD7DDC8}" type="slidenum">
              <a:rPr lang="en-US" smtClean="0"/>
              <a:t>‹#›</a:t>
            </a:fld>
            <a:endParaRPr lang="en-US"/>
          </a:p>
        </p:txBody>
      </p:sp>
    </p:spTree>
    <p:extLst>
      <p:ext uri="{BB962C8B-B14F-4D97-AF65-F5344CB8AC3E}">
        <p14:creationId xmlns:p14="http://schemas.microsoft.com/office/powerpoint/2010/main" val="3473095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818051-8DAE-4021-A348-D151A77395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E4150E-A4F2-49B0-8E10-A3E4969EB0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B53172-39B5-40EB-9C39-217C9B07BA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3717B6-6C7B-45C8-8900-E389C590F666}" type="datetimeFigureOut">
              <a:rPr lang="en-US" smtClean="0"/>
              <a:t>4/26/2018</a:t>
            </a:fld>
            <a:endParaRPr lang="en-US"/>
          </a:p>
        </p:txBody>
      </p:sp>
      <p:sp>
        <p:nvSpPr>
          <p:cNvPr id="5" name="Footer Placeholder 4">
            <a:extLst>
              <a:ext uri="{FF2B5EF4-FFF2-40B4-BE49-F238E27FC236}">
                <a16:creationId xmlns:a16="http://schemas.microsoft.com/office/drawing/2014/main" id="{7A283BCF-BB52-4362-A361-A97B5F1B54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21C247-10E8-4495-97AC-F0FACB51BE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3EED9F-973B-4AD7-9CCA-4C3DBDD7DDC8}" type="slidenum">
              <a:rPr lang="en-US" smtClean="0"/>
              <a:t>‹#›</a:t>
            </a:fld>
            <a:endParaRPr lang="en-US"/>
          </a:p>
        </p:txBody>
      </p:sp>
    </p:spTree>
    <p:extLst>
      <p:ext uri="{BB962C8B-B14F-4D97-AF65-F5344CB8AC3E}">
        <p14:creationId xmlns:p14="http://schemas.microsoft.com/office/powerpoint/2010/main" val="36505538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8B593D-CBA9-4DDB-AE5F-283FCF8425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8FAED0-1B3B-4E5A-AD69-FB139D17A2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F6BD67-680A-47C4-8C10-252A134CC9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341A96-6694-435A-92A2-90235BE3E423}" type="datetimeFigureOut">
              <a:rPr lang="en-US" smtClean="0"/>
              <a:t>4/26/2018</a:t>
            </a:fld>
            <a:endParaRPr lang="en-US"/>
          </a:p>
        </p:txBody>
      </p:sp>
      <p:sp>
        <p:nvSpPr>
          <p:cNvPr id="5" name="Footer Placeholder 4">
            <a:extLst>
              <a:ext uri="{FF2B5EF4-FFF2-40B4-BE49-F238E27FC236}">
                <a16:creationId xmlns:a16="http://schemas.microsoft.com/office/drawing/2014/main" id="{2FEAAB4A-0649-4EC2-8419-4D685BEE85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6B70F4-B08F-4CFE-BDE1-36BD05E315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579560-DC6D-4403-8F5D-602A394D4777}" type="slidenum">
              <a:rPr lang="en-US" smtClean="0"/>
              <a:t>‹#›</a:t>
            </a:fld>
            <a:endParaRPr lang="en-US"/>
          </a:p>
        </p:txBody>
      </p:sp>
    </p:spTree>
    <p:extLst>
      <p:ext uri="{BB962C8B-B14F-4D97-AF65-F5344CB8AC3E}">
        <p14:creationId xmlns:p14="http://schemas.microsoft.com/office/powerpoint/2010/main" val="39663698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3.png"/><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jpeg"/><Relationship Id="rId7" Type="http://schemas.microsoft.com/office/2007/relationships/hdphoto" Target="../media/hdphoto3.wdp"/><Relationship Id="rId2" Type="http://schemas.openxmlformats.org/officeDocument/2006/relationships/image" Target="../media/image44.jpg"/><Relationship Id="rId1" Type="http://schemas.openxmlformats.org/officeDocument/2006/relationships/slideLayout" Target="../slideLayouts/slideLayout4.xml"/><Relationship Id="rId6" Type="http://schemas.openxmlformats.org/officeDocument/2006/relationships/image" Target="../media/image47.png"/><Relationship Id="rId5" Type="http://schemas.microsoft.com/office/2007/relationships/hdphoto" Target="../media/hdphoto2.wdp"/><Relationship Id="rId4" Type="http://schemas.openxmlformats.org/officeDocument/2006/relationships/image" Target="../media/image46.png"/><Relationship Id="rId9" Type="http://schemas.microsoft.com/office/2007/relationships/hdphoto" Target="../media/hdphoto4.wdp"/></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jpeg"/><Relationship Id="rId7" Type="http://schemas.openxmlformats.org/officeDocument/2006/relationships/image" Target="../media/image52.jpeg"/><Relationship Id="rId2" Type="http://schemas.openxmlformats.org/officeDocument/2006/relationships/image" Target="../media/image19.jpeg"/><Relationship Id="rId1" Type="http://schemas.openxmlformats.org/officeDocument/2006/relationships/slideLayout" Target="../slideLayouts/slideLayout8.xml"/><Relationship Id="rId6" Type="http://schemas.openxmlformats.org/officeDocument/2006/relationships/hyperlink" Target="http://www.vibrantfuturesmt.org/" TargetMode="External"/><Relationship Id="rId11" Type="http://schemas.openxmlformats.org/officeDocument/2006/relationships/image" Target="../media/image56.jpeg"/><Relationship Id="rId5" Type="http://schemas.openxmlformats.org/officeDocument/2006/relationships/image" Target="../media/image51.emf"/><Relationship Id="rId10" Type="http://schemas.openxmlformats.org/officeDocument/2006/relationships/image" Target="../media/image55.jpeg"/><Relationship Id="rId4" Type="http://schemas.openxmlformats.org/officeDocument/2006/relationships/image" Target="../media/image50.jpg"/><Relationship Id="rId9" Type="http://schemas.openxmlformats.org/officeDocument/2006/relationships/image" Target="../media/image54.JP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9.xml"/><Relationship Id="rId5" Type="http://schemas.openxmlformats.org/officeDocument/2006/relationships/image" Target="../media/image59.png"/><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emf"/></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chemeClr val="accent1">
              <a:lumMod val="75000"/>
            </a:schemeClr>
          </a:fgClr>
          <a:bgClr>
            <a:schemeClr val="bg1">
              <a:lumMod val="95000"/>
            </a:schemeClr>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F4D3D-83AF-475B-BA55-4E5CF8E5EAA2}"/>
              </a:ext>
            </a:extLst>
          </p:cNvPr>
          <p:cNvSpPr>
            <a:spLocks noGrp="1"/>
          </p:cNvSpPr>
          <p:nvPr>
            <p:ph type="ctrTitle"/>
          </p:nvPr>
        </p:nvSpPr>
        <p:spPr>
          <a:xfrm>
            <a:off x="816428" y="587830"/>
            <a:ext cx="10559143" cy="2116590"/>
          </a:xfrm>
          <a:noFill/>
          <a:ln>
            <a:noFill/>
          </a:ln>
          <a:effectLst>
            <a:softEdge rad="31750"/>
          </a:effectLst>
        </p:spPr>
        <p:txBody>
          <a:bodyPr>
            <a:normAutofit fontScale="90000"/>
          </a:bodyPr>
          <a:lstStyle/>
          <a:p>
            <a:r>
              <a:rPr lang="en-US" sz="4400" b="1" dirty="0">
                <a:solidFill>
                  <a:srgbClr val="002060"/>
                </a:solidFill>
                <a:latin typeface="Californian FB" panose="0207040306080B030204" pitchFamily="18" charset="0"/>
              </a:rPr>
              <a:t>SELF-GOVERNANCE: 30 YEARS IN  ACTION</a:t>
            </a:r>
            <a:br>
              <a:rPr lang="en-US" sz="4400" b="1" dirty="0">
                <a:solidFill>
                  <a:srgbClr val="002060"/>
                </a:solidFill>
                <a:latin typeface="Californian FB" panose="0207040306080B030204" pitchFamily="18" charset="0"/>
              </a:rPr>
            </a:br>
            <a:r>
              <a:rPr lang="en-US" sz="4000" b="1" dirty="0">
                <a:solidFill>
                  <a:srgbClr val="002060"/>
                </a:solidFill>
                <a:latin typeface="Californian FB" panose="0207040306080B030204" pitchFamily="18" charset="0"/>
              </a:rPr>
              <a:t>Indian Lands, </a:t>
            </a:r>
            <a:br>
              <a:rPr lang="en-US" sz="4000" b="1" dirty="0">
                <a:solidFill>
                  <a:srgbClr val="002060"/>
                </a:solidFill>
                <a:latin typeface="Californian FB" panose="0207040306080B030204" pitchFamily="18" charset="0"/>
              </a:rPr>
            </a:br>
            <a:r>
              <a:rPr lang="en-US" sz="4000" b="1" dirty="0">
                <a:solidFill>
                  <a:srgbClr val="002060"/>
                </a:solidFill>
                <a:latin typeface="Californian FB" panose="0207040306080B030204" pitchFamily="18" charset="0"/>
              </a:rPr>
              <a:t>Natural Resources and </a:t>
            </a:r>
            <a:r>
              <a:rPr lang="en-US" sz="4000" b="1" dirty="0">
                <a:solidFill>
                  <a:schemeClr val="accent6"/>
                </a:solidFill>
                <a:latin typeface="Californian FB" panose="0207040306080B030204" pitchFamily="18" charset="0"/>
              </a:rPr>
              <a:t>Environmental</a:t>
            </a:r>
            <a:r>
              <a:rPr lang="en-US" sz="4000" b="1" dirty="0">
                <a:solidFill>
                  <a:srgbClr val="002060"/>
                </a:solidFill>
                <a:latin typeface="Californian FB" panose="0207040306080B030204" pitchFamily="18" charset="0"/>
              </a:rPr>
              <a:t> Impacts:  </a:t>
            </a:r>
            <a:r>
              <a:rPr lang="en-US" sz="4000" b="1" i="1" dirty="0">
                <a:solidFill>
                  <a:srgbClr val="002060"/>
                </a:solidFill>
                <a:latin typeface="Californian FB" panose="0207040306080B030204" pitchFamily="18" charset="0"/>
              </a:rPr>
              <a:t>Sustaining our Culture and Traditions</a:t>
            </a:r>
          </a:p>
        </p:txBody>
      </p:sp>
      <p:sp>
        <p:nvSpPr>
          <p:cNvPr id="3" name="Subtitle 2">
            <a:extLst>
              <a:ext uri="{FF2B5EF4-FFF2-40B4-BE49-F238E27FC236}">
                <a16:creationId xmlns:a16="http://schemas.microsoft.com/office/drawing/2014/main" id="{D0221E97-7B50-46A5-9ED8-7E80480351F7}"/>
              </a:ext>
            </a:extLst>
          </p:cNvPr>
          <p:cNvSpPr>
            <a:spLocks noGrp="1"/>
          </p:cNvSpPr>
          <p:nvPr>
            <p:ph type="subTitle" idx="1"/>
          </p:nvPr>
        </p:nvSpPr>
        <p:spPr>
          <a:xfrm>
            <a:off x="1524000" y="3211287"/>
            <a:ext cx="9144000" cy="1904999"/>
          </a:xfrm>
          <a:noFill/>
          <a:ln>
            <a:solidFill>
              <a:srgbClr val="FFFF00"/>
            </a:solidFill>
          </a:ln>
          <a:effectLst>
            <a:softEdge rad="127000"/>
          </a:effectLst>
        </p:spPr>
        <p:txBody>
          <a:bodyPr>
            <a:normAutofit/>
          </a:bodyPr>
          <a:lstStyle/>
          <a:p>
            <a:r>
              <a:rPr lang="en-US" dirty="0">
                <a:ln>
                  <a:solidFill>
                    <a:srgbClr val="FF0000"/>
                  </a:solidFill>
                </a:ln>
                <a:latin typeface="Batang" panose="02030600000101010101" pitchFamily="18" charset="-127"/>
                <a:ea typeface="Batang" panose="02030600000101010101" pitchFamily="18" charset="-127"/>
              </a:rPr>
              <a:t>2018 Annual Tribal Self-Governance Conference</a:t>
            </a:r>
          </a:p>
          <a:p>
            <a:r>
              <a:rPr lang="en-US" dirty="0">
                <a:ln>
                  <a:solidFill>
                    <a:srgbClr val="FF0000"/>
                  </a:solidFill>
                </a:ln>
                <a:latin typeface="Batang" panose="02030600000101010101" pitchFamily="18" charset="-127"/>
                <a:ea typeface="Batang" panose="02030600000101010101" pitchFamily="18" charset="-127"/>
              </a:rPr>
              <a:t>April 22-26, 2018 </a:t>
            </a:r>
          </a:p>
          <a:p>
            <a:r>
              <a:rPr lang="en-US" dirty="0">
                <a:ln>
                  <a:solidFill>
                    <a:srgbClr val="FF0000"/>
                  </a:solidFill>
                </a:ln>
                <a:latin typeface="Batang" panose="02030600000101010101" pitchFamily="18" charset="-127"/>
                <a:ea typeface="Batang" panose="02030600000101010101" pitchFamily="18" charset="-127"/>
              </a:rPr>
              <a:t>Albuquerque Convention Center </a:t>
            </a:r>
          </a:p>
          <a:p>
            <a:r>
              <a:rPr lang="en-US" dirty="0">
                <a:ln>
                  <a:solidFill>
                    <a:srgbClr val="FF0000"/>
                  </a:solidFill>
                </a:ln>
                <a:latin typeface="Batang" panose="02030600000101010101" pitchFamily="18" charset="-127"/>
                <a:ea typeface="Batang" panose="02030600000101010101" pitchFamily="18" charset="-127"/>
              </a:rPr>
              <a:t>Albuquerque, NM</a:t>
            </a:r>
          </a:p>
          <a:p>
            <a:endParaRPr lang="en-US" dirty="0"/>
          </a:p>
        </p:txBody>
      </p:sp>
      <p:pic>
        <p:nvPicPr>
          <p:cNvPr id="6" name="Picture 5">
            <a:extLst>
              <a:ext uri="{FF2B5EF4-FFF2-40B4-BE49-F238E27FC236}">
                <a16:creationId xmlns:a16="http://schemas.microsoft.com/office/drawing/2014/main" id="{8729BB53-2293-402B-8B3E-39F5F205EC60}"/>
              </a:ext>
            </a:extLst>
          </p:cNvPr>
          <p:cNvPicPr/>
          <p:nvPr/>
        </p:nvPicPr>
        <p:blipFill rotWithShape="1">
          <a:blip r:embed="rId2">
            <a:extLst>
              <a:ext uri="{28A0092B-C50C-407E-A947-70E740481C1C}">
                <a14:useLocalDpi xmlns:a14="http://schemas.microsoft.com/office/drawing/2010/main" val="0"/>
              </a:ext>
            </a:extLst>
          </a:blip>
          <a:srcRect l="85524" t="62258" r="13191" b="9042"/>
          <a:stretch/>
        </p:blipFill>
        <p:spPr bwMode="auto">
          <a:xfrm>
            <a:off x="1352939" y="2672916"/>
            <a:ext cx="880709" cy="3825606"/>
          </a:xfrm>
          <a:prstGeom prst="rect">
            <a:avLst/>
          </a:prstGeom>
          <a:ln>
            <a:noFill/>
          </a:ln>
          <a:effectLst>
            <a:outerShdw blurRad="292100" dist="139700" dir="2700000" algn="tl" rotWithShape="0">
              <a:srgbClr val="333333">
                <a:alpha val="65000"/>
              </a:srgbClr>
            </a:outerShdw>
            <a:softEdge rad="127000"/>
          </a:effectLst>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1B12D367-74FB-4F13-9010-8F0F8B539731}"/>
              </a:ext>
            </a:extLst>
          </p:cNvPr>
          <p:cNvPicPr/>
          <p:nvPr/>
        </p:nvPicPr>
        <p:blipFill rotWithShape="1">
          <a:blip r:embed="rId2">
            <a:extLst>
              <a:ext uri="{28A0092B-C50C-407E-A947-70E740481C1C}">
                <a14:useLocalDpi xmlns:a14="http://schemas.microsoft.com/office/drawing/2010/main" val="0"/>
              </a:ext>
            </a:extLst>
          </a:blip>
          <a:srcRect l="79441" t="49888" r="15432" b="10275"/>
          <a:stretch/>
        </p:blipFill>
        <p:spPr bwMode="auto">
          <a:xfrm rot="16200000">
            <a:off x="5750892" y="3518447"/>
            <a:ext cx="1253232" cy="4448911"/>
          </a:xfrm>
          <a:prstGeom prst="ellipse">
            <a:avLst/>
          </a:prstGeom>
          <a:ln>
            <a:noFill/>
          </a:ln>
          <a:effectLst>
            <a:softEdge rad="112500"/>
          </a:effectLst>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B56853A1-FCC4-4BC8-9B15-A4EF76A82C80}"/>
              </a:ext>
            </a:extLst>
          </p:cNvPr>
          <p:cNvPicPr>
            <a:picLocks noChangeAspect="1"/>
          </p:cNvPicPr>
          <p:nvPr/>
        </p:nvPicPr>
        <p:blipFill>
          <a:blip r:embed="rId3"/>
          <a:stretch>
            <a:fillRect/>
          </a:stretch>
        </p:blipFill>
        <p:spPr>
          <a:xfrm flipV="1">
            <a:off x="10177755" y="2465438"/>
            <a:ext cx="773011" cy="3904086"/>
          </a:xfrm>
          <a:prstGeom prst="rect">
            <a:avLst/>
          </a:prstGeom>
          <a:ln>
            <a:noFill/>
          </a:ln>
          <a:effectLst>
            <a:outerShdw blurRad="292100" dist="139700" dir="2700000" algn="tl" rotWithShape="0">
              <a:srgbClr val="333333">
                <a:alpha val="65000"/>
              </a:srgbClr>
            </a:outerShdw>
            <a:softEdge rad="127000"/>
          </a:effectLst>
        </p:spPr>
      </p:pic>
    </p:spTree>
    <p:extLst>
      <p:ext uri="{BB962C8B-B14F-4D97-AF65-F5344CB8AC3E}">
        <p14:creationId xmlns:p14="http://schemas.microsoft.com/office/powerpoint/2010/main" val="16882451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56EF03-AA41-4040-8599-22AD8FDE4614}"/>
              </a:ext>
            </a:extLst>
          </p:cNvPr>
          <p:cNvPicPr>
            <a:picLocks noChangeAspect="1"/>
          </p:cNvPicPr>
          <p:nvPr/>
        </p:nvPicPr>
        <p:blipFill>
          <a:blip r:embed="rId2"/>
          <a:stretch>
            <a:fillRect/>
          </a:stretch>
        </p:blipFill>
        <p:spPr>
          <a:xfrm>
            <a:off x="10828" y="0"/>
            <a:ext cx="12181172" cy="6858000"/>
          </a:xfrm>
          <a:prstGeom prst="rect">
            <a:avLst/>
          </a:prstGeom>
        </p:spPr>
      </p:pic>
      <p:graphicFrame>
        <p:nvGraphicFramePr>
          <p:cNvPr id="3" name="Diagram 2">
            <a:extLst>
              <a:ext uri="{FF2B5EF4-FFF2-40B4-BE49-F238E27FC236}">
                <a16:creationId xmlns:a16="http://schemas.microsoft.com/office/drawing/2014/main" id="{F843A192-4DFF-47C3-BE3E-78C147E77DF8}"/>
              </a:ext>
            </a:extLst>
          </p:cNvPr>
          <p:cNvGraphicFramePr/>
          <p:nvPr>
            <p:extLst/>
          </p:nvPr>
        </p:nvGraphicFramePr>
        <p:xfrm>
          <a:off x="1563816" y="442212"/>
          <a:ext cx="9064368" cy="5973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87609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E86F07-5E42-42FA-ACAB-4F0B917F8FA9}"/>
              </a:ext>
            </a:extLst>
          </p:cNvPr>
          <p:cNvPicPr>
            <a:picLocks noChangeAspect="1"/>
          </p:cNvPicPr>
          <p:nvPr/>
        </p:nvPicPr>
        <p:blipFill>
          <a:blip r:embed="rId2"/>
          <a:stretch>
            <a:fillRect/>
          </a:stretch>
        </p:blipFill>
        <p:spPr>
          <a:xfrm>
            <a:off x="0" y="0"/>
            <a:ext cx="12181172" cy="6858000"/>
          </a:xfrm>
          <a:prstGeom prst="rect">
            <a:avLst/>
          </a:prstGeom>
        </p:spPr>
      </p:pic>
      <p:graphicFrame>
        <p:nvGraphicFramePr>
          <p:cNvPr id="3" name="Diagram 2">
            <a:extLst>
              <a:ext uri="{FF2B5EF4-FFF2-40B4-BE49-F238E27FC236}">
                <a16:creationId xmlns:a16="http://schemas.microsoft.com/office/drawing/2014/main" id="{FFB1DF5B-5F01-44D3-8879-A75617B3FE46}"/>
              </a:ext>
            </a:extLst>
          </p:cNvPr>
          <p:cNvGraphicFramePr/>
          <p:nvPr>
            <p:extLst/>
          </p:nvPr>
        </p:nvGraphicFramePr>
        <p:xfrm>
          <a:off x="593124" y="481428"/>
          <a:ext cx="10978998" cy="59193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513933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308820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ABAF14-1FEF-43F6-816D-EAA52B745FE1}"/>
              </a:ext>
            </a:extLst>
          </p:cNvPr>
          <p:cNvPicPr>
            <a:picLocks noChangeAspect="1"/>
          </p:cNvPicPr>
          <p:nvPr/>
        </p:nvPicPr>
        <p:blipFill>
          <a:blip r:embed="rId2"/>
          <a:stretch>
            <a:fillRect/>
          </a:stretch>
        </p:blipFill>
        <p:spPr>
          <a:xfrm>
            <a:off x="259019" y="66998"/>
            <a:ext cx="5193347" cy="6777032"/>
          </a:xfrm>
          <a:prstGeom prst="rect">
            <a:avLst/>
          </a:prstGeom>
        </p:spPr>
      </p:pic>
      <p:pic>
        <p:nvPicPr>
          <p:cNvPr id="3" name="Picture 2">
            <a:extLst>
              <a:ext uri="{FF2B5EF4-FFF2-40B4-BE49-F238E27FC236}">
                <a16:creationId xmlns:a16="http://schemas.microsoft.com/office/drawing/2014/main" id="{AD8D55D4-B303-40C8-AB12-E26813225B5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22646"/>
            <a:ext cx="5943600" cy="608965"/>
          </a:xfrm>
          <a:prstGeom prst="rect">
            <a:avLst/>
          </a:prstGeom>
          <a:ln>
            <a:noFill/>
          </a:ln>
          <a:effectLst>
            <a:softEdge rad="112500"/>
          </a:effectLst>
        </p:spPr>
      </p:pic>
      <p:pic>
        <p:nvPicPr>
          <p:cNvPr id="4" name="Picture 3">
            <a:extLst>
              <a:ext uri="{FF2B5EF4-FFF2-40B4-BE49-F238E27FC236}">
                <a16:creationId xmlns:a16="http://schemas.microsoft.com/office/drawing/2014/main" id="{66C8695C-8007-434B-93B5-6A386DBF29E6}"/>
              </a:ext>
            </a:extLst>
          </p:cNvPr>
          <p:cNvPicPr/>
          <p:nvPr/>
        </p:nvPicPr>
        <p:blipFill rotWithShape="1">
          <a:blip r:embed="rId4" cstate="print">
            <a:extLst>
              <a:ext uri="{28A0092B-C50C-407E-A947-70E740481C1C}">
                <a14:useLocalDpi xmlns:a14="http://schemas.microsoft.com/office/drawing/2010/main" val="0"/>
              </a:ext>
            </a:extLst>
          </a:blip>
          <a:srcRect l="42151" t="12261" r="11040"/>
          <a:stretch/>
        </p:blipFill>
        <p:spPr bwMode="auto">
          <a:xfrm>
            <a:off x="5452367" y="731611"/>
            <a:ext cx="1796573" cy="1812805"/>
          </a:xfrm>
          <a:prstGeom prst="ellipse">
            <a:avLst/>
          </a:prstGeom>
          <a:ln>
            <a:noFill/>
          </a:ln>
          <a:effectLst>
            <a:softEdge rad="112500"/>
          </a:effectLst>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4FB19ED2-3692-411D-A5E6-4FEF0A9A2C83}"/>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52368" y="2680251"/>
            <a:ext cx="1796572" cy="1812805"/>
          </a:xfrm>
          <a:prstGeom prst="ellipse">
            <a:avLst/>
          </a:prstGeom>
          <a:ln>
            <a:noFill/>
          </a:ln>
          <a:effectLst>
            <a:softEdge rad="112500"/>
          </a:effectLst>
        </p:spPr>
      </p:pic>
      <p:pic>
        <p:nvPicPr>
          <p:cNvPr id="6" name="Picture 5">
            <a:extLst>
              <a:ext uri="{FF2B5EF4-FFF2-40B4-BE49-F238E27FC236}">
                <a16:creationId xmlns:a16="http://schemas.microsoft.com/office/drawing/2014/main" id="{60786816-76CD-4364-9019-688D6C8EEBFB}"/>
              </a:ext>
            </a:extLst>
          </p:cNvPr>
          <p:cNvPicPr/>
          <p:nvPr/>
        </p:nvPicPr>
        <p:blipFill rotWithShape="1">
          <a:blip r:embed="rId6" cstate="print">
            <a:extLst>
              <a:ext uri="{28A0092B-C50C-407E-A947-70E740481C1C}">
                <a14:useLocalDpi xmlns:a14="http://schemas.microsoft.com/office/drawing/2010/main" val="0"/>
              </a:ext>
            </a:extLst>
          </a:blip>
          <a:srcRect l="58177" r="-510" b="24679"/>
          <a:stretch/>
        </p:blipFill>
        <p:spPr bwMode="auto">
          <a:xfrm>
            <a:off x="5452367" y="4628891"/>
            <a:ext cx="1880470" cy="1812805"/>
          </a:xfrm>
          <a:prstGeom prst="ellipse">
            <a:avLst/>
          </a:prstGeom>
          <a:ln>
            <a:noFill/>
          </a:ln>
          <a:effectLst>
            <a:softEdge rad="112500"/>
          </a:effectLst>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8DCF3B61-5C21-42B0-9E5A-003DED6AE922}"/>
              </a:ext>
            </a:extLst>
          </p:cNvPr>
          <p:cNvPicPr/>
          <p:nvPr/>
        </p:nvPicPr>
        <p:blipFill rotWithShape="1">
          <a:blip r:embed="rId7" cstate="print">
            <a:extLst>
              <a:ext uri="{28A0092B-C50C-407E-A947-70E740481C1C}">
                <a14:useLocalDpi xmlns:a14="http://schemas.microsoft.com/office/drawing/2010/main" val="0"/>
              </a:ext>
            </a:extLst>
          </a:blip>
          <a:srcRect t="-2" b="38923"/>
          <a:stretch/>
        </p:blipFill>
        <p:spPr bwMode="auto">
          <a:xfrm>
            <a:off x="7842142" y="3355801"/>
            <a:ext cx="3859914" cy="1654090"/>
          </a:xfrm>
          <a:prstGeom prst="rect">
            <a:avLst/>
          </a:prstGeom>
          <a:ln>
            <a:noFill/>
          </a:ln>
          <a:effectLst>
            <a:softEdge rad="112500"/>
          </a:effectLst>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F6C8CB0E-3CD1-4538-B3EE-9CB8EBF0E296}"/>
              </a:ext>
            </a:extLst>
          </p:cNvPr>
          <p:cNvSpPr txBox="1"/>
          <p:nvPr/>
        </p:nvSpPr>
        <p:spPr>
          <a:xfrm>
            <a:off x="7842142" y="1530040"/>
            <a:ext cx="3859914" cy="64633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n-US" sz="3600" dirty="0">
                <a:latin typeface="Tempus Sans ITC" panose="04020404030D07020202" pitchFamily="82" charset="0"/>
              </a:rPr>
              <a:t>The Cree Calendar</a:t>
            </a:r>
          </a:p>
        </p:txBody>
      </p:sp>
    </p:spTree>
    <p:extLst>
      <p:ext uri="{BB962C8B-B14F-4D97-AF65-F5344CB8AC3E}">
        <p14:creationId xmlns:p14="http://schemas.microsoft.com/office/powerpoint/2010/main" val="18925388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48CB6-A3A3-4CA9-A457-8DE1DC17819C}"/>
              </a:ext>
            </a:extLst>
          </p:cNvPr>
          <p:cNvSpPr>
            <a:spLocks noGrp="1"/>
          </p:cNvSpPr>
          <p:nvPr>
            <p:ph type="title"/>
          </p:nvPr>
        </p:nvSpPr>
        <p:spPr>
          <a:xfrm>
            <a:off x="2596243" y="310697"/>
            <a:ext cx="6999514" cy="1325563"/>
          </a:xfrm>
          <a:blipFill>
            <a:blip r:embed="rId2"/>
            <a:tile tx="0" ty="0" sx="100000" sy="100000" flip="none" algn="tl"/>
          </a:blipFill>
          <a:effectLst>
            <a:outerShdw blurRad="50800" dist="38100" algn="l" rotWithShape="0">
              <a:prstClr val="black">
                <a:alpha val="40000"/>
              </a:prstClr>
            </a:outerShdw>
            <a:softEdge rad="31750"/>
          </a:effectLst>
        </p:spPr>
        <p:txBody>
          <a:bodyPr>
            <a:normAutofit/>
          </a:bodyPr>
          <a:lstStyle/>
          <a:p>
            <a:pPr algn="ctr"/>
            <a:r>
              <a:rPr lang="en-US" sz="3600" dirty="0">
                <a:latin typeface="Segoe Script" panose="030B0504020000000003" pitchFamily="66" charset="0"/>
              </a:rPr>
              <a:t>Governance</a:t>
            </a:r>
            <a:br>
              <a:rPr lang="en-US" sz="3600" dirty="0">
                <a:latin typeface="Segoe Script" panose="030B0504020000000003" pitchFamily="66" charset="0"/>
              </a:rPr>
            </a:br>
            <a:r>
              <a:rPr lang="en-US" sz="3600" dirty="0">
                <a:latin typeface="Segoe Script" panose="030B0504020000000003" pitchFamily="66" charset="0"/>
              </a:rPr>
              <a:t>Community Development</a:t>
            </a:r>
          </a:p>
        </p:txBody>
      </p:sp>
      <p:pic>
        <p:nvPicPr>
          <p:cNvPr id="5" name="Content Placeholder 4">
            <a:extLst>
              <a:ext uri="{FF2B5EF4-FFF2-40B4-BE49-F238E27FC236}">
                <a16:creationId xmlns:a16="http://schemas.microsoft.com/office/drawing/2014/main" id="{76658C94-4034-45E4-8F3B-AD093EF0E182}"/>
              </a:ext>
            </a:extLst>
          </p:cNvPr>
          <p:cNvPicPr>
            <a:picLocks noGrp="1" noChangeAspect="1"/>
          </p:cNvPicPr>
          <p:nvPr>
            <p:ph idx="1"/>
          </p:nvPr>
        </p:nvPicPr>
        <p:blipFill>
          <a:blip r:embed="rId3"/>
          <a:stretch>
            <a:fillRect/>
          </a:stretch>
        </p:blipFill>
        <p:spPr>
          <a:xfrm>
            <a:off x="273815" y="1798811"/>
            <a:ext cx="5822185" cy="1944793"/>
          </a:xfrm>
          <a:prstGeom prst="rect">
            <a:avLst/>
          </a:prstGeom>
        </p:spPr>
      </p:pic>
      <p:pic>
        <p:nvPicPr>
          <p:cNvPr id="7" name="Picture 6">
            <a:extLst>
              <a:ext uri="{FF2B5EF4-FFF2-40B4-BE49-F238E27FC236}">
                <a16:creationId xmlns:a16="http://schemas.microsoft.com/office/drawing/2014/main" id="{5252CD7F-4232-4966-95C6-A112437B2B2A}"/>
              </a:ext>
            </a:extLst>
          </p:cNvPr>
          <p:cNvPicPr>
            <a:picLocks noChangeAspect="1"/>
          </p:cNvPicPr>
          <p:nvPr/>
        </p:nvPicPr>
        <p:blipFill>
          <a:blip r:embed="rId4"/>
          <a:stretch>
            <a:fillRect/>
          </a:stretch>
        </p:blipFill>
        <p:spPr>
          <a:xfrm rot="21116282">
            <a:off x="6325715" y="2153971"/>
            <a:ext cx="4395597" cy="215817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a:extLst>
              <a:ext uri="{FF2B5EF4-FFF2-40B4-BE49-F238E27FC236}">
                <a16:creationId xmlns:a16="http://schemas.microsoft.com/office/drawing/2014/main" id="{FD79B193-6CA4-4B0D-A829-5E80D41575FF}"/>
              </a:ext>
            </a:extLst>
          </p:cNvPr>
          <p:cNvPicPr>
            <a:picLocks noChangeAspect="1"/>
          </p:cNvPicPr>
          <p:nvPr/>
        </p:nvPicPr>
        <p:blipFill>
          <a:blip r:embed="rId5"/>
          <a:stretch>
            <a:fillRect/>
          </a:stretch>
        </p:blipFill>
        <p:spPr>
          <a:xfrm rot="414602">
            <a:off x="825551" y="3894436"/>
            <a:ext cx="4718713" cy="237764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a:extLst>
              <a:ext uri="{FF2B5EF4-FFF2-40B4-BE49-F238E27FC236}">
                <a16:creationId xmlns:a16="http://schemas.microsoft.com/office/drawing/2014/main" id="{CEE73F8D-85CB-4364-A6DA-E8EE89BBCF5A}"/>
              </a:ext>
            </a:extLst>
          </p:cNvPr>
          <p:cNvPicPr/>
          <p:nvPr/>
        </p:nvPicPr>
        <p:blipFill rotWithShape="1">
          <a:blip r:embed="rId6"/>
          <a:srcRect l="4861" t="34769" r="68997" b="48774"/>
          <a:stretch/>
        </p:blipFill>
        <p:spPr bwMode="auto">
          <a:xfrm>
            <a:off x="7478486" y="4702628"/>
            <a:ext cx="3254829" cy="15700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19055468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3BE0F-DB37-49D2-BC07-DF28483544D9}"/>
              </a:ext>
            </a:extLst>
          </p:cNvPr>
          <p:cNvSpPr>
            <a:spLocks noGrp="1"/>
          </p:cNvSpPr>
          <p:nvPr>
            <p:ph type="title"/>
          </p:nvPr>
        </p:nvSpPr>
        <p:spPr>
          <a:xfrm>
            <a:off x="3766930" y="259108"/>
            <a:ext cx="4926496" cy="1325563"/>
          </a:xfrm>
          <a:pattFill prst="pct10">
            <a:fgClr>
              <a:schemeClr val="accent1"/>
            </a:fgClr>
            <a:bgClr>
              <a:schemeClr val="bg1"/>
            </a:bgClr>
          </a:pattFill>
        </p:spPr>
        <p:txBody>
          <a:bodyPr/>
          <a:lstStyle/>
          <a:p>
            <a:pPr algn="ctr"/>
            <a:r>
              <a:rPr lang="en-US" dirty="0">
                <a:latin typeface="Segoe Script" panose="030B0504020000000003" pitchFamily="66" charset="0"/>
              </a:rPr>
              <a:t>Governance</a:t>
            </a:r>
            <a:br>
              <a:rPr lang="en-US" dirty="0">
                <a:latin typeface="Segoe Script" panose="030B0504020000000003" pitchFamily="66" charset="0"/>
              </a:rPr>
            </a:br>
            <a:r>
              <a:rPr lang="en-US" dirty="0">
                <a:latin typeface="Segoe Script" panose="030B0504020000000003" pitchFamily="66" charset="0"/>
              </a:rPr>
              <a:t>JOURNEY MAP</a:t>
            </a:r>
            <a:endParaRPr lang="en-US" dirty="0"/>
          </a:p>
        </p:txBody>
      </p:sp>
      <p:pic>
        <p:nvPicPr>
          <p:cNvPr id="4" name="Content Placeholder 3">
            <a:extLst>
              <a:ext uri="{FF2B5EF4-FFF2-40B4-BE49-F238E27FC236}">
                <a16:creationId xmlns:a16="http://schemas.microsoft.com/office/drawing/2014/main" id="{80506078-7297-44DC-86C0-1171352D27B9}"/>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67409" y="1404730"/>
            <a:ext cx="10495721" cy="5062331"/>
          </a:xfrm>
          <a:prstGeom prst="rect">
            <a:avLst/>
          </a:prstGeom>
          <a:noFill/>
          <a:scene3d>
            <a:camera prst="orthographicFront"/>
            <a:lightRig rig="threePt" dir="t"/>
          </a:scene3d>
          <a:sp3d contourW="12700">
            <a:contourClr>
              <a:sysClr val="window" lastClr="FFFFFF">
                <a:lumMod val="65000"/>
              </a:sysClr>
            </a:contourClr>
          </a:sp3d>
        </p:spPr>
      </p:pic>
    </p:spTree>
    <p:extLst>
      <p:ext uri="{BB962C8B-B14F-4D97-AF65-F5344CB8AC3E}">
        <p14:creationId xmlns:p14="http://schemas.microsoft.com/office/powerpoint/2010/main" val="22745516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1F69C08-5268-42EB-A6A7-B39554AA4325}"/>
              </a:ext>
            </a:extLst>
          </p:cNvPr>
          <p:cNvPicPr>
            <a:picLocks noGrp="1"/>
          </p:cNvPicPr>
          <p:nvPr>
            <p:ph idx="1"/>
          </p:nvPr>
        </p:nvPicPr>
        <p:blipFill rotWithShape="1">
          <a:blip r:embed="rId2"/>
          <a:srcRect l="5017" t="7317" r="9904" b="10750"/>
          <a:stretch/>
        </p:blipFill>
        <p:spPr bwMode="auto">
          <a:xfrm>
            <a:off x="914400" y="318397"/>
            <a:ext cx="5181599" cy="6221206"/>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2939E517-B465-41DE-9720-F765CAC3FD9A}"/>
              </a:ext>
            </a:extLst>
          </p:cNvPr>
          <p:cNvSpPr>
            <a:spLocks noGrp="1"/>
          </p:cNvSpPr>
          <p:nvPr>
            <p:ph type="title"/>
          </p:nvPr>
        </p:nvSpPr>
        <p:spPr>
          <a:xfrm>
            <a:off x="3752021" y="219352"/>
            <a:ext cx="7724362" cy="615536"/>
          </a:xfrm>
        </p:spPr>
        <p:txBody>
          <a:bodyPr>
            <a:normAutofit/>
          </a:bodyPr>
          <a:lstStyle/>
          <a:p>
            <a:pPr algn="ctr"/>
            <a:r>
              <a:rPr lang="en-US" sz="3600" dirty="0">
                <a:latin typeface="Segoe Script" panose="030B0504020000000003" pitchFamily="66" charset="0"/>
              </a:rPr>
              <a:t>Governance JOURNEY MAP</a:t>
            </a:r>
            <a:endParaRPr lang="en-US" sz="3600" dirty="0"/>
          </a:p>
        </p:txBody>
      </p:sp>
      <p:pic>
        <p:nvPicPr>
          <p:cNvPr id="5" name="Picture 4">
            <a:extLst>
              <a:ext uri="{FF2B5EF4-FFF2-40B4-BE49-F238E27FC236}">
                <a16:creationId xmlns:a16="http://schemas.microsoft.com/office/drawing/2014/main" id="{7C949508-D701-4601-9C04-B9BBF4DC8E63}"/>
              </a:ext>
            </a:extLst>
          </p:cNvPr>
          <p:cNvPicPr/>
          <p:nvPr/>
        </p:nvPicPr>
        <p:blipFill rotWithShape="1">
          <a:blip r:embed="rId3"/>
          <a:srcRect l="3671" t="8077" r="12611" b="14640"/>
          <a:stretch/>
        </p:blipFill>
        <p:spPr bwMode="auto">
          <a:xfrm>
            <a:off x="6095999" y="728870"/>
            <a:ext cx="5551665" cy="590977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458103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3A0C3-1640-4952-BEAE-6FE7BE8BC2D6}"/>
              </a:ext>
            </a:extLst>
          </p:cNvPr>
          <p:cNvSpPr>
            <a:spLocks noGrp="1"/>
          </p:cNvSpPr>
          <p:nvPr>
            <p:ph type="title"/>
          </p:nvPr>
        </p:nvSpPr>
        <p:spPr>
          <a:xfrm>
            <a:off x="1447799" y="153090"/>
            <a:ext cx="9578010" cy="814319"/>
          </a:xfrm>
          <a:blipFill>
            <a:blip r:embed="rId2"/>
            <a:tile tx="0" ty="0" sx="100000" sy="100000" flip="none" algn="tl"/>
          </a:blipFill>
          <a:effectLst>
            <a:glow rad="63500">
              <a:schemeClr val="accent3">
                <a:satMod val="175000"/>
                <a:alpha val="40000"/>
              </a:schemeClr>
            </a:glow>
            <a:outerShdw blurRad="50800" dist="38100" dir="2700000" algn="tl" rotWithShape="0">
              <a:prstClr val="black">
                <a:alpha val="40000"/>
              </a:prstClr>
            </a:outerShdw>
            <a:softEdge rad="31750"/>
          </a:effectLst>
        </p:spPr>
        <p:txBody>
          <a:bodyPr>
            <a:normAutofit/>
          </a:bodyPr>
          <a:lstStyle/>
          <a:p>
            <a:pPr algn="ctr"/>
            <a:r>
              <a:rPr lang="en-US" sz="3200" b="1" dirty="0">
                <a:latin typeface="Segoe Script" panose="030B0504020000000003" pitchFamily="66" charset="0"/>
              </a:rPr>
              <a:t>Chippewa Cree Tribe SELF-GOVERNANCE</a:t>
            </a:r>
          </a:p>
        </p:txBody>
      </p:sp>
      <p:pic>
        <p:nvPicPr>
          <p:cNvPr id="4" name="Content Placeholder 3">
            <a:extLst>
              <a:ext uri="{FF2B5EF4-FFF2-40B4-BE49-F238E27FC236}">
                <a16:creationId xmlns:a16="http://schemas.microsoft.com/office/drawing/2014/main" id="{31388AD9-A8E5-41CC-BE83-0F8E24906B4E}"/>
              </a:ext>
            </a:extLst>
          </p:cNvPr>
          <p:cNvPicPr>
            <a:picLocks noGrp="1" noChangeAspect="1"/>
          </p:cNvPicPr>
          <p:nvPr>
            <p:ph idx="1"/>
          </p:nvPr>
        </p:nvPicPr>
        <p:blipFill>
          <a:blip r:embed="rId3"/>
          <a:stretch>
            <a:fillRect/>
          </a:stretch>
        </p:blipFill>
        <p:spPr>
          <a:xfrm>
            <a:off x="0" y="3831250"/>
            <a:ext cx="4066384" cy="2700762"/>
          </a:xfrm>
          <a:prstGeom prst="rect">
            <a:avLst/>
          </a:prstGeom>
        </p:spPr>
      </p:pic>
      <p:pic>
        <p:nvPicPr>
          <p:cNvPr id="5" name="Picture 4" descr="C:\Users\Joan\AppData\Local\Microsoft\Windows\INetCache\Content.Word\IMG_1995.jpg">
            <a:extLst>
              <a:ext uri="{FF2B5EF4-FFF2-40B4-BE49-F238E27FC236}">
                <a16:creationId xmlns:a16="http://schemas.microsoft.com/office/drawing/2014/main" id="{D2CAA0D7-452C-47FA-A8B6-698AA584F4B9}"/>
              </a:ext>
            </a:extLst>
          </p:cNvPr>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951248" y="1378818"/>
            <a:ext cx="3224781" cy="2345492"/>
          </a:xfrm>
          <a:prstGeom prst="rect">
            <a:avLst/>
          </a:prstGeom>
          <a:noFill/>
          <a:ln>
            <a:noFill/>
          </a:ln>
        </p:spPr>
      </p:pic>
      <p:pic>
        <p:nvPicPr>
          <p:cNvPr id="6" name="Picture 5">
            <a:extLst>
              <a:ext uri="{FF2B5EF4-FFF2-40B4-BE49-F238E27FC236}">
                <a16:creationId xmlns:a16="http://schemas.microsoft.com/office/drawing/2014/main" id="{60647F5A-33C6-41B9-BAAA-3783985C006F}"/>
              </a:ext>
            </a:extLst>
          </p:cNvPr>
          <p:cNvPicPr>
            <a:picLocks noChangeAspect="1"/>
          </p:cNvPicPr>
          <p:nvPr/>
        </p:nvPicPr>
        <p:blipFill>
          <a:blip r:embed="rId5"/>
          <a:stretch>
            <a:fillRect/>
          </a:stretch>
        </p:blipFill>
        <p:spPr>
          <a:xfrm>
            <a:off x="8125618" y="4013453"/>
            <a:ext cx="3116207" cy="2336356"/>
          </a:xfrm>
          <a:prstGeom prst="rect">
            <a:avLst/>
          </a:prstGeom>
        </p:spPr>
      </p:pic>
      <p:pic>
        <p:nvPicPr>
          <p:cNvPr id="7" name="Picture 6">
            <a:extLst>
              <a:ext uri="{FF2B5EF4-FFF2-40B4-BE49-F238E27FC236}">
                <a16:creationId xmlns:a16="http://schemas.microsoft.com/office/drawing/2014/main" id="{AD9A7B5F-678E-4495-8E10-B0337E97D744}"/>
              </a:ext>
            </a:extLst>
          </p:cNvPr>
          <p:cNvPicPr/>
          <p:nvPr/>
        </p:nvPicPr>
        <p:blipFill>
          <a:blip r:embed="rId6" cstate="hqprint">
            <a:extLst>
              <a:ext uri="{28A0092B-C50C-407E-A947-70E740481C1C}">
                <a14:useLocalDpi xmlns:a14="http://schemas.microsoft.com/office/drawing/2010/main" val="0"/>
              </a:ext>
            </a:extLst>
          </a:blip>
          <a:stretch>
            <a:fillRect/>
          </a:stretch>
        </p:blipFill>
        <p:spPr>
          <a:xfrm>
            <a:off x="358274" y="1083508"/>
            <a:ext cx="5943600" cy="3340100"/>
          </a:xfrm>
          <a:prstGeom prst="rect">
            <a:avLst/>
          </a:prstGeom>
        </p:spPr>
      </p:pic>
      <p:pic>
        <p:nvPicPr>
          <p:cNvPr id="8" name="Picture 7">
            <a:extLst>
              <a:ext uri="{FF2B5EF4-FFF2-40B4-BE49-F238E27FC236}">
                <a16:creationId xmlns:a16="http://schemas.microsoft.com/office/drawing/2014/main" id="{E8DC8E88-EF8D-47B9-A77A-21F71F11970F}"/>
              </a:ext>
            </a:extLst>
          </p:cNvPr>
          <p:cNvPicPr/>
          <p:nvPr/>
        </p:nvPicPr>
        <p:blipFill rotWithShape="1">
          <a:blip r:embed="rId7" cstate="hqprint">
            <a:extLst>
              <a:ext uri="{28A0092B-C50C-407E-A947-70E740481C1C}">
                <a14:useLocalDpi xmlns:a14="http://schemas.microsoft.com/office/drawing/2010/main" val="0"/>
              </a:ext>
            </a:extLst>
          </a:blip>
          <a:srcRect l="13652" r="9535" b="8376"/>
          <a:stretch/>
        </p:blipFill>
        <p:spPr bwMode="auto">
          <a:xfrm>
            <a:off x="6236804" y="1868205"/>
            <a:ext cx="2769235" cy="1856105"/>
          </a:xfrm>
          <a:prstGeom prst="rect">
            <a:avLst/>
          </a:prstGeom>
          <a:noFill/>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23B6E2C1-23FA-4FA1-87E8-F39FA5D6C845}"/>
              </a:ext>
            </a:extLst>
          </p:cNvPr>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4678700" y="4846439"/>
            <a:ext cx="3116207" cy="1856106"/>
          </a:xfrm>
          <a:prstGeom prst="rect">
            <a:avLst/>
          </a:prstGeom>
          <a:noFill/>
          <a:ln>
            <a:noFill/>
          </a:ln>
        </p:spPr>
      </p:pic>
    </p:spTree>
    <p:extLst>
      <p:ext uri="{BB962C8B-B14F-4D97-AF65-F5344CB8AC3E}">
        <p14:creationId xmlns:p14="http://schemas.microsoft.com/office/powerpoint/2010/main" val="31363291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pattFill prst="pct80">
          <a:fgClr>
            <a:schemeClr val="accent1"/>
          </a:fgClr>
          <a:bgClr>
            <a:schemeClr val="bg1"/>
          </a:bgClr>
        </a:pattFill>
        <a:effectLst/>
      </p:bgPr>
    </p:bg>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CFA122D5-91E8-4BD3-907B-379F6ECC525D}"/>
              </a:ext>
            </a:extLst>
          </p:cNvPr>
          <p:cNvPicPr>
            <a:picLocks noGrp="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331261" y="742120"/>
            <a:ext cx="4651512" cy="6018133"/>
          </a:xfrm>
          <a:prstGeom prst="rect">
            <a:avLst/>
          </a:prstGeom>
        </p:spPr>
      </p:pic>
      <p:sp>
        <p:nvSpPr>
          <p:cNvPr id="2" name="Title 1">
            <a:extLst>
              <a:ext uri="{FF2B5EF4-FFF2-40B4-BE49-F238E27FC236}">
                <a16:creationId xmlns:a16="http://schemas.microsoft.com/office/drawing/2014/main" id="{76956683-6BD0-41F4-9B1F-83679E02395E}"/>
              </a:ext>
            </a:extLst>
          </p:cNvPr>
          <p:cNvSpPr>
            <a:spLocks noGrp="1"/>
          </p:cNvSpPr>
          <p:nvPr>
            <p:ph type="title"/>
          </p:nvPr>
        </p:nvSpPr>
        <p:spPr>
          <a:xfrm>
            <a:off x="205624" y="144982"/>
            <a:ext cx="7325139" cy="541989"/>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0000"/>
          </a:bodyPr>
          <a:lstStyle/>
          <a:p>
            <a:r>
              <a:rPr lang="en-US" sz="3600" b="1" dirty="0">
                <a:latin typeface="Segoe Script" panose="030B0504020000000003" pitchFamily="66" charset="0"/>
              </a:rPr>
              <a:t>Sustainability - PEOPLE</a:t>
            </a:r>
            <a:endParaRPr lang="en-US" sz="3600" dirty="0">
              <a:latin typeface="Segoe Script" panose="030B0504020000000003" pitchFamily="66" charset="0"/>
            </a:endParaRPr>
          </a:p>
        </p:txBody>
      </p:sp>
      <p:pic>
        <p:nvPicPr>
          <p:cNvPr id="5" name="Content Placeholder 4" descr="Image may contain: 1 person, playing a sport and basketball court">
            <a:extLst>
              <a:ext uri="{FF2B5EF4-FFF2-40B4-BE49-F238E27FC236}">
                <a16:creationId xmlns:a16="http://schemas.microsoft.com/office/drawing/2014/main" id="{17E21AFB-3731-4475-94E9-B308F976966A}"/>
              </a:ext>
            </a:extLst>
          </p:cNvPr>
          <p:cNvPicPr>
            <a:picLocks noGrp="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2837494" y="949197"/>
            <a:ext cx="2061401" cy="2743199"/>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BF03509F-7F00-4C68-A262-DBB348E10CC2}"/>
              </a:ext>
            </a:extLst>
          </p:cNvPr>
          <p:cNvPicPr/>
          <p:nvPr/>
        </p:nvPicPr>
        <p:blipFill rotWithShape="1">
          <a:blip r:embed="rId4" cstate="hq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l="44552" t="47436" r="36057"/>
          <a:stretch/>
        </p:blipFill>
        <p:spPr bwMode="auto">
          <a:xfrm>
            <a:off x="971832" y="841300"/>
            <a:ext cx="1045459" cy="2909887"/>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B95F67A7-B17E-4540-8AD1-A2D775B9865E}"/>
              </a:ext>
            </a:extLst>
          </p:cNvPr>
          <p:cNvPicPr/>
          <p:nvPr/>
        </p:nvPicPr>
        <p:blipFill rotWithShape="1">
          <a:blip r:embed="rId6" cstate="print">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rcRect l="55163" t="17744" r="26250" b="20729"/>
          <a:stretch/>
        </p:blipFill>
        <p:spPr>
          <a:xfrm>
            <a:off x="5551300" y="949197"/>
            <a:ext cx="1397635" cy="4627245"/>
          </a:xfrm>
          <a:prstGeom prst="rect">
            <a:avLst/>
          </a:prstGeom>
          <a:solidFill>
            <a:srgbClr val="FFFFFF">
              <a:shade val="85000"/>
            </a:srgbClr>
          </a:solidFill>
          <a:ln w="190500" cap="rnd">
            <a:solidFill>
              <a:srgbClr val="FFFFFF"/>
            </a:solidFill>
          </a:ln>
          <a:effectLst>
            <a:outerShdw blurRad="50800" dist="38100" dir="2700000" algn="tl"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pic>
        <p:nvPicPr>
          <p:cNvPr id="8" name="Picture 7">
            <a:extLst>
              <a:ext uri="{FF2B5EF4-FFF2-40B4-BE49-F238E27FC236}">
                <a16:creationId xmlns:a16="http://schemas.microsoft.com/office/drawing/2014/main" id="{60BEB1CB-5455-481C-94AC-A67F5E15FB86}"/>
              </a:ext>
            </a:extLst>
          </p:cNvPr>
          <p:cNvPicPr/>
          <p:nvPr/>
        </p:nvPicPr>
        <p:blipFill rotWithShape="1">
          <a:blip r:embed="rId8" cstate="print">
            <a:extLst>
              <a:ext uri="{BEBA8EAE-BF5A-486C-A8C5-ECC9F3942E4B}">
                <a14:imgProps xmlns:a14="http://schemas.microsoft.com/office/drawing/2010/main">
                  <a14:imgLayer r:embed="rId9">
                    <a14:imgEffect>
                      <a14:colorTemperature colorTemp="5300"/>
                    </a14:imgEffect>
                    <a14:imgEffect>
                      <a14:saturation sat="66000"/>
                    </a14:imgEffect>
                  </a14:imgLayer>
                </a14:imgProps>
              </a:ext>
              <a:ext uri="{28A0092B-C50C-407E-A947-70E740481C1C}">
                <a14:useLocalDpi xmlns:a14="http://schemas.microsoft.com/office/drawing/2010/main" val="0"/>
              </a:ext>
            </a:extLst>
          </a:blip>
          <a:srcRect l="14201" t="14404" r="3670" b="26825"/>
          <a:stretch/>
        </p:blipFill>
        <p:spPr>
          <a:xfrm>
            <a:off x="751794" y="3997176"/>
            <a:ext cx="3854852" cy="2630376"/>
          </a:xfrm>
          <a:prstGeom prst="rect">
            <a:avLst/>
          </a:prstGeom>
          <a:solidFill>
            <a:srgbClr val="FFFFFF">
              <a:shade val="85000"/>
            </a:srgbClr>
          </a:solidFill>
          <a:ln w="190500" cap="rnd">
            <a:solidFill>
              <a:srgbClr val="FFFFFF"/>
            </a:solidFill>
          </a:ln>
          <a:effectLst>
            <a:outerShdw blurRad="50800" dist="38100" dir="2700000" algn="tl"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9552037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6746B-91F4-4136-B0E8-3FCF53BC4D1B}"/>
              </a:ext>
            </a:extLst>
          </p:cNvPr>
          <p:cNvSpPr>
            <a:spLocks noGrp="1"/>
          </p:cNvSpPr>
          <p:nvPr>
            <p:ph type="title"/>
          </p:nvPr>
        </p:nvSpPr>
        <p:spPr>
          <a:xfrm>
            <a:off x="0" y="0"/>
            <a:ext cx="4626596" cy="1858616"/>
          </a:xfrm>
          <a:blipFill>
            <a:blip r:embed="rId2"/>
            <a:tile tx="0" ty="0" sx="100000" sy="100000" flip="none" algn="tl"/>
          </a:blipFill>
        </p:spPr>
        <p:txBody>
          <a:bodyPr>
            <a:noAutofit/>
          </a:bodyPr>
          <a:lstStyle/>
          <a:p>
            <a:pPr algn="ctr"/>
            <a:r>
              <a:rPr lang="en-US" b="1" dirty="0">
                <a:latin typeface="Segoe Script" panose="030B0504020000000003" pitchFamily="66" charset="0"/>
              </a:rPr>
              <a:t/>
            </a:r>
            <a:br>
              <a:rPr lang="en-US" b="1" dirty="0">
                <a:latin typeface="Segoe Script" panose="030B0504020000000003" pitchFamily="66" charset="0"/>
              </a:rPr>
            </a:br>
            <a:r>
              <a:rPr lang="en-US" b="1" dirty="0">
                <a:latin typeface="Segoe Script" panose="030B0504020000000003" pitchFamily="66" charset="0"/>
              </a:rPr>
              <a:t/>
            </a:r>
            <a:br>
              <a:rPr lang="en-US" b="1" dirty="0">
                <a:latin typeface="Segoe Script" panose="030B0504020000000003" pitchFamily="66" charset="0"/>
              </a:rPr>
            </a:br>
            <a:r>
              <a:rPr lang="en-US" b="1" dirty="0">
                <a:latin typeface="Segoe Script" panose="030B0504020000000003" pitchFamily="66" charset="0"/>
              </a:rPr>
              <a:t/>
            </a:r>
            <a:br>
              <a:rPr lang="en-US" b="1" dirty="0">
                <a:latin typeface="Segoe Script" panose="030B0504020000000003" pitchFamily="66" charset="0"/>
              </a:rPr>
            </a:br>
            <a:r>
              <a:rPr lang="en-US" b="1" dirty="0">
                <a:latin typeface="Segoe Script" panose="030B0504020000000003" pitchFamily="66" charset="0"/>
              </a:rPr>
              <a:t>Sustainability –PROSPERITY</a:t>
            </a:r>
            <a:br>
              <a:rPr lang="en-US" b="1" dirty="0">
                <a:latin typeface="Segoe Script" panose="030B0504020000000003" pitchFamily="66" charset="0"/>
              </a:rPr>
            </a:br>
            <a:endParaRPr lang="en-US" b="1" dirty="0">
              <a:latin typeface="Segoe Script" panose="030B0504020000000003" pitchFamily="66" charset="0"/>
            </a:endParaRPr>
          </a:p>
        </p:txBody>
      </p:sp>
      <p:sp>
        <p:nvSpPr>
          <p:cNvPr id="4" name="Text Placeholder 3">
            <a:extLst>
              <a:ext uri="{FF2B5EF4-FFF2-40B4-BE49-F238E27FC236}">
                <a16:creationId xmlns:a16="http://schemas.microsoft.com/office/drawing/2014/main" id="{33CDF5A2-A869-42AE-9396-94319EC0E96E}"/>
              </a:ext>
            </a:extLst>
          </p:cNvPr>
          <p:cNvSpPr>
            <a:spLocks noGrp="1"/>
          </p:cNvSpPr>
          <p:nvPr>
            <p:ph type="body" sz="half" idx="2"/>
          </p:nvPr>
        </p:nvSpPr>
        <p:spPr>
          <a:xfrm>
            <a:off x="556592" y="2058987"/>
            <a:ext cx="4373217" cy="3122613"/>
          </a:xfrm>
        </p:spPr>
        <p:txBody>
          <a:bodyPr/>
          <a:lstStyle/>
          <a:p>
            <a:endParaRPr lang="en-US" dirty="0"/>
          </a:p>
        </p:txBody>
      </p:sp>
      <p:pic>
        <p:nvPicPr>
          <p:cNvPr id="6" name="Picture 5">
            <a:extLst>
              <a:ext uri="{FF2B5EF4-FFF2-40B4-BE49-F238E27FC236}">
                <a16:creationId xmlns:a16="http://schemas.microsoft.com/office/drawing/2014/main" id="{D627C79C-05F1-4E02-B8CD-1206A89FEAEF}"/>
              </a:ext>
            </a:extLst>
          </p:cNvPr>
          <p:cNvPicPr/>
          <p:nvPr/>
        </p:nvPicPr>
        <p:blipFill rotWithShape="1">
          <a:blip r:embed="rId3" cstate="print">
            <a:extLst>
              <a:ext uri="{28A0092B-C50C-407E-A947-70E740481C1C}">
                <a14:useLocalDpi xmlns:a14="http://schemas.microsoft.com/office/drawing/2010/main" val="0"/>
              </a:ext>
            </a:extLst>
          </a:blip>
          <a:srcRect l="6395" t="4207" r="7270" b="9903"/>
          <a:stretch/>
        </p:blipFill>
        <p:spPr bwMode="auto">
          <a:xfrm>
            <a:off x="4664766" y="0"/>
            <a:ext cx="3962393" cy="4492487"/>
          </a:xfrm>
          <a:prstGeom prst="rect">
            <a:avLst/>
          </a:prstGeom>
          <a:ln>
            <a:noFill/>
          </a:ln>
          <a:scene3d>
            <a:camera prst="orthographicFront"/>
            <a:lightRig rig="threePt" dir="t"/>
          </a:scene3d>
          <a:sp3d contourW="12700">
            <a:contourClr>
              <a:sysClr val="window" lastClr="FFFFFF">
                <a:lumMod val="65000"/>
              </a:sysClr>
            </a:contourClr>
          </a:sp3d>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3462E8BD-80A5-4E6C-B678-3F8D5CBB5097}"/>
              </a:ext>
            </a:extLst>
          </p:cNvPr>
          <p:cNvPicPr/>
          <p:nvPr/>
        </p:nvPicPr>
        <p:blipFill rotWithShape="1">
          <a:blip r:embed="rId4"/>
          <a:srcRect l="9787" t="8907" r="9889" b="15410"/>
          <a:stretch/>
        </p:blipFill>
        <p:spPr bwMode="auto">
          <a:xfrm>
            <a:off x="8627150" y="0"/>
            <a:ext cx="3564835" cy="4005468"/>
          </a:xfrm>
          <a:prstGeom prst="rect">
            <a:avLst/>
          </a:prstGeom>
          <a:ln>
            <a:noFill/>
          </a:ln>
          <a:scene3d>
            <a:camera prst="orthographicFront"/>
            <a:lightRig rig="threePt" dir="t"/>
          </a:scene3d>
          <a:sp3d contourW="12700">
            <a:contourClr>
              <a:sysClr val="window" lastClr="FFFFFF">
                <a:lumMod val="50000"/>
              </a:sysClr>
            </a:contourClr>
          </a:sp3d>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537E05BA-C2C9-486D-B832-DFF82217935F}"/>
              </a:ext>
            </a:extLst>
          </p:cNvPr>
          <p:cNvPicPr/>
          <p:nvPr/>
        </p:nvPicPr>
        <p:blipFill>
          <a:blip r:embed="rId5" cstate="print">
            <a:extLst>
              <a:ext uri="{28A0092B-C50C-407E-A947-70E740481C1C}">
                <a14:useLocalDpi xmlns:a14="http://schemas.microsoft.com/office/drawing/2010/main" val="0"/>
              </a:ext>
            </a:extLst>
          </a:blip>
          <a:srcRect t="9856" b="9856"/>
          <a:stretch>
            <a:fillRect/>
          </a:stretch>
        </p:blipFill>
        <p:spPr bwMode="auto">
          <a:xfrm>
            <a:off x="0" y="1475096"/>
            <a:ext cx="5197456" cy="4290394"/>
          </a:xfrm>
          <a:prstGeom prst="rect">
            <a:avLst/>
          </a:prstGeom>
          <a:noFill/>
          <a:ln>
            <a:noFill/>
          </a:ln>
        </p:spPr>
      </p:pic>
      <p:pic>
        <p:nvPicPr>
          <p:cNvPr id="10" name="logo" descr="http://www.vibrantfuturesmt.org/sites/default/files/logo_0_0.jpg">
            <a:hlinkClick r:id="rId6" tooltip="&quot;&quot;"/>
            <a:extLst>
              <a:ext uri="{FF2B5EF4-FFF2-40B4-BE49-F238E27FC236}">
                <a16:creationId xmlns:a16="http://schemas.microsoft.com/office/drawing/2014/main" id="{7278DDD7-D478-41C8-805F-4DC2F17E9873}"/>
              </a:ext>
            </a:extLst>
          </p:cNvPr>
          <p:cNvPicPr>
            <a:picLocks noGrp="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0" y="5945258"/>
            <a:ext cx="4169536" cy="912742"/>
          </a:xfrm>
          <a:prstGeom prst="rect">
            <a:avLst/>
          </a:prstGeom>
          <a:noFill/>
          <a:ln>
            <a:noFill/>
          </a:ln>
        </p:spPr>
      </p:pic>
      <p:pic>
        <p:nvPicPr>
          <p:cNvPr id="11" name="Picture 10">
            <a:extLst>
              <a:ext uri="{FF2B5EF4-FFF2-40B4-BE49-F238E27FC236}">
                <a16:creationId xmlns:a16="http://schemas.microsoft.com/office/drawing/2014/main" id="{CFF1D13E-CE98-4399-BF83-6ED6026D13E6}"/>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8627165" y="4005470"/>
            <a:ext cx="3564835" cy="2852530"/>
          </a:xfrm>
          <a:prstGeom prst="rect">
            <a:avLst/>
          </a:prstGeom>
          <a:noFill/>
          <a:scene3d>
            <a:camera prst="orthographicFront"/>
            <a:lightRig rig="threePt" dir="t"/>
          </a:scene3d>
          <a:sp3d contourW="12700">
            <a:contourClr>
              <a:sysClr val="window" lastClr="FFFFFF">
                <a:lumMod val="75000"/>
              </a:sysClr>
            </a:contourClr>
          </a:sp3d>
        </p:spPr>
      </p:pic>
      <p:pic>
        <p:nvPicPr>
          <p:cNvPr id="13" name="Picture 12">
            <a:extLst>
              <a:ext uri="{FF2B5EF4-FFF2-40B4-BE49-F238E27FC236}">
                <a16:creationId xmlns:a16="http://schemas.microsoft.com/office/drawing/2014/main" id="{8C055022-58A0-435B-9CB3-C6EE65C9B933}"/>
              </a:ext>
            </a:extLst>
          </p:cNvPr>
          <p:cNvPicPr/>
          <p:nvPr/>
        </p:nvPicPr>
        <p:blipFill rotWithShape="1">
          <a:blip r:embed="rId9">
            <a:extLst>
              <a:ext uri="{28A0092B-C50C-407E-A947-70E740481C1C}">
                <a14:useLocalDpi xmlns:a14="http://schemas.microsoft.com/office/drawing/2010/main" val="0"/>
              </a:ext>
            </a:extLst>
          </a:blip>
          <a:srcRect t="32495" r="24201" b="-1"/>
          <a:stretch/>
        </p:blipFill>
        <p:spPr bwMode="auto">
          <a:xfrm rot="5400000">
            <a:off x="6684940" y="4848045"/>
            <a:ext cx="2323237" cy="1561153"/>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7" name="TextBox 16">
            <a:extLst>
              <a:ext uri="{FF2B5EF4-FFF2-40B4-BE49-F238E27FC236}">
                <a16:creationId xmlns:a16="http://schemas.microsoft.com/office/drawing/2014/main" id="{82CD2405-D28D-4E74-B8F9-9D9C008EA928}"/>
              </a:ext>
            </a:extLst>
          </p:cNvPr>
          <p:cNvSpPr txBox="1"/>
          <p:nvPr/>
        </p:nvSpPr>
        <p:spPr>
          <a:xfrm>
            <a:off x="7065997" y="4534763"/>
            <a:ext cx="1561153" cy="381792"/>
          </a:xfrm>
          <a:prstGeom prst="rect">
            <a:avLst/>
          </a:prstGeom>
          <a:gradFill>
            <a:gsLst>
              <a:gs pos="0">
                <a:srgbClr val="373545">
                  <a:tint val="40000"/>
                  <a:satMod val="350000"/>
                </a:srgbClr>
              </a:gs>
              <a:gs pos="40000">
                <a:srgbClr val="373545">
                  <a:tint val="45000"/>
                  <a:shade val="99000"/>
                  <a:satMod val="350000"/>
                </a:srgbClr>
              </a:gs>
              <a:gs pos="100000">
                <a:srgbClr val="373545">
                  <a:shade val="20000"/>
                  <a:satMod val="255000"/>
                </a:srgbClr>
              </a:gs>
            </a:gsLst>
            <a:path path="circle">
              <a:fillToRect l="50000" t="-80000" r="50000" b="180000"/>
            </a:path>
          </a:gradFill>
        </p:spPr>
        <p:txBody>
          <a:bodyPr wrap="square" rtlCol="0">
            <a:spAutoFit/>
          </a:bodyPr>
          <a:lstStyle/>
          <a:p>
            <a:pPr algn="ctr"/>
            <a:r>
              <a:rPr lang="en-US" dirty="0">
                <a:solidFill>
                  <a:schemeClr val="bg1"/>
                </a:solidFill>
                <a:latin typeface="Californian FB" panose="0207040306080B030204" pitchFamily="18" charset="0"/>
              </a:rPr>
              <a:t>CEDS 2014</a:t>
            </a:r>
          </a:p>
        </p:txBody>
      </p:sp>
      <p:pic>
        <p:nvPicPr>
          <p:cNvPr id="18" name="Picture 17" descr="C:\Users\Joan\AppData\Local\Microsoft\Windows\INetCacheContent.Word\Cree.jpg">
            <a:extLst>
              <a:ext uri="{FF2B5EF4-FFF2-40B4-BE49-F238E27FC236}">
                <a16:creationId xmlns:a16="http://schemas.microsoft.com/office/drawing/2014/main" id="{D6D7AC58-1FDA-4F06-92FD-74F00EA7BE3F}"/>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06180" y="5643135"/>
            <a:ext cx="3559810" cy="1257935"/>
          </a:xfrm>
          <a:prstGeom prst="rect">
            <a:avLst/>
          </a:prstGeom>
          <a:noFill/>
          <a:ln>
            <a:noFill/>
          </a:ln>
        </p:spPr>
      </p:pic>
      <p:pic>
        <p:nvPicPr>
          <p:cNvPr id="19" name="Picture 18" descr="C:\Users\Joan\AppData\Local\Microsoft\Windows\INetCacheContent.Word\rainbow (1).jpg">
            <a:extLst>
              <a:ext uri="{FF2B5EF4-FFF2-40B4-BE49-F238E27FC236}">
                <a16:creationId xmlns:a16="http://schemas.microsoft.com/office/drawing/2014/main" id="{BBEA4C9A-6AAE-49D0-83CF-2E6CB5952F41}"/>
              </a:ext>
            </a:extLst>
          </p:cNvPr>
          <p:cNvPicPr/>
          <p:nvPr/>
        </p:nvPicPr>
        <p:blipFill rotWithShape="1">
          <a:blip r:embed="rId11" cstate="hqprint">
            <a:extLst>
              <a:ext uri="{28A0092B-C50C-407E-A947-70E740481C1C}">
                <a14:useLocalDpi xmlns:a14="http://schemas.microsoft.com/office/drawing/2010/main" val="0"/>
              </a:ext>
            </a:extLst>
          </a:blip>
          <a:srcRect t="13980" b="33165"/>
          <a:stretch/>
        </p:blipFill>
        <p:spPr bwMode="auto">
          <a:xfrm>
            <a:off x="4730997" y="4285241"/>
            <a:ext cx="2355878" cy="1390002"/>
          </a:xfrm>
          <a:prstGeom prst="rect">
            <a:avLst/>
          </a:prstGeom>
          <a:noFill/>
          <a:ln>
            <a:noFill/>
          </a:ln>
          <a:effectLst>
            <a:glow rad="101600">
              <a:srgbClr val="5B9BD5">
                <a:satMod val="175000"/>
                <a:alpha val="40000"/>
              </a:srgbClr>
            </a:glow>
            <a:outerShdw blurRad="50800" dist="38100" dir="18900000" algn="bl" rotWithShape="0">
              <a:prstClr val="black">
                <a:alpha val="40000"/>
              </a:prst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5177388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D6AA6-2C29-4372-9E39-166479A291C3}"/>
              </a:ext>
            </a:extLst>
          </p:cNvPr>
          <p:cNvSpPr>
            <a:spLocks noGrp="1"/>
          </p:cNvSpPr>
          <p:nvPr>
            <p:ph type="title"/>
          </p:nvPr>
        </p:nvSpPr>
        <p:spPr>
          <a:xfrm>
            <a:off x="2388704" y="106017"/>
            <a:ext cx="7709452" cy="575020"/>
          </a:xfrm>
          <a:blipFill>
            <a:blip r:embed="rId3"/>
            <a:tile tx="0" ty="0" sx="100000" sy="100000" flip="none" algn="tl"/>
          </a:blipFill>
          <a:effectLst>
            <a:softEdge rad="31750"/>
          </a:effectLst>
        </p:spPr>
        <p:txBody>
          <a:bodyPr>
            <a:normAutofit/>
          </a:bodyPr>
          <a:lstStyle/>
          <a:p>
            <a:pPr algn="ctr"/>
            <a:r>
              <a:rPr lang="en-US" sz="3200" dirty="0">
                <a:latin typeface="Tempus Sans ITC" panose="04020404030D07020202" pitchFamily="82" charset="0"/>
              </a:rPr>
              <a:t>The Philosophy of the Chippewa Cree</a:t>
            </a:r>
          </a:p>
        </p:txBody>
      </p:sp>
      <p:sp>
        <p:nvSpPr>
          <p:cNvPr id="6" name="Content Placeholder 5">
            <a:extLst>
              <a:ext uri="{FF2B5EF4-FFF2-40B4-BE49-F238E27FC236}">
                <a16:creationId xmlns:a16="http://schemas.microsoft.com/office/drawing/2014/main" id="{FCC44B44-4D8C-4A57-9D6D-E20C97263CD1}"/>
              </a:ext>
            </a:extLst>
          </p:cNvPr>
          <p:cNvSpPr>
            <a:spLocks noGrp="1"/>
          </p:cNvSpPr>
          <p:nvPr>
            <p:ph idx="1"/>
          </p:nvPr>
        </p:nvSpPr>
        <p:spPr>
          <a:xfrm>
            <a:off x="838200" y="805207"/>
            <a:ext cx="10515600" cy="5648602"/>
          </a:xfrm>
          <a:blipFill>
            <a:blip r:embed="rId3"/>
            <a:tile tx="0" ty="0" sx="100000" sy="100000" flip="none" algn="tl"/>
          </a:blipFill>
          <a:effectLst>
            <a:glow rad="101600">
              <a:schemeClr val="accent1">
                <a:satMod val="175000"/>
                <a:alpha val="40000"/>
              </a:schemeClr>
            </a:glow>
          </a:effectLst>
        </p:spPr>
        <p:txBody>
          <a:bodyPr>
            <a:normAutofit fontScale="55000" lnSpcReduction="20000"/>
          </a:bodyPr>
          <a:lstStyle/>
          <a:p>
            <a:pPr marL="0" indent="0" algn="just">
              <a:buNone/>
            </a:pPr>
            <a:r>
              <a:rPr lang="en-US" sz="2900" dirty="0">
                <a:latin typeface="Tempus Sans ITC" panose="04020404030D07020202" pitchFamily="82" charset="0"/>
              </a:rPr>
              <a:t>We believe the Maker of All Things put us on our Mother Earth to respect one another in our relationships to all things and to all people.  </a:t>
            </a:r>
          </a:p>
          <a:p>
            <a:pPr marL="0" indent="0" algn="just">
              <a:buNone/>
            </a:pPr>
            <a:r>
              <a:rPr lang="en-US" sz="2900" dirty="0">
                <a:latin typeface="Tempus Sans ITC" panose="04020404030D07020202" pitchFamily="82" charset="0"/>
              </a:rPr>
              <a:t>The Great Holy Being told the old people long ago that all people and all things are but different branches on the same tree.  We are told in our daily lives we must do these things.</a:t>
            </a:r>
          </a:p>
          <a:p>
            <a:pPr marL="0" indent="0" algn="just">
              <a:buNone/>
            </a:pPr>
            <a:r>
              <a:rPr lang="en-US" sz="2900" dirty="0">
                <a:latin typeface="Tempus Sans ITC" panose="04020404030D07020202" pitchFamily="82" charset="0"/>
              </a:rPr>
              <a:t>Respect Mother Earth and all things that live here. Respect the elders, our mothers, and our sisters.  Love one another and help one another.    </a:t>
            </a:r>
          </a:p>
          <a:p>
            <a:pPr marL="0" indent="0" algn="just">
              <a:buNone/>
            </a:pPr>
            <a:r>
              <a:rPr lang="en-US" sz="2900" dirty="0">
                <a:latin typeface="Tempus Sans ITC" panose="04020404030D07020202" pitchFamily="82" charset="0"/>
              </a:rPr>
              <a:t>Pray in a good way that we might get the power to help one another and to respect one another for our differences. </a:t>
            </a:r>
          </a:p>
          <a:p>
            <a:pPr marL="0" indent="0" algn="just">
              <a:buNone/>
            </a:pPr>
            <a:r>
              <a:rPr lang="en-US" sz="2900" dirty="0">
                <a:latin typeface="Tempus Sans ITC" panose="04020404030D07020202" pitchFamily="82" charset="0"/>
              </a:rPr>
              <a:t>Be truthful and respectful in our speech, which in itself is a miracle and a gift from our Creator that we might use it only to speak good of each other and to pass on the good things in life.</a:t>
            </a:r>
          </a:p>
          <a:p>
            <a:pPr marL="0" indent="0" algn="just">
              <a:buNone/>
            </a:pPr>
            <a:r>
              <a:rPr lang="en-US" sz="2900" dirty="0">
                <a:latin typeface="Tempus Sans ITC" panose="04020404030D07020202" pitchFamily="82" charset="0"/>
              </a:rPr>
              <a:t>Remember that everything that is created on Mother Earth is useful, has a purpose, and was put here for a reason.   Nothing is to be abused that has been created.</a:t>
            </a:r>
          </a:p>
          <a:p>
            <a:pPr marL="0" indent="0" algn="just">
              <a:buNone/>
            </a:pPr>
            <a:r>
              <a:rPr lang="en-US" sz="2900" dirty="0">
                <a:latin typeface="Tempus Sans ITC" panose="04020404030D07020202" pitchFamily="82" charset="0"/>
              </a:rPr>
              <a:t>Remember that all things are related and that all things are perfect as they have been created:  wind, fire, water, rocks, animals, crawlers, birds, plants, the moon, the sun, and humans.</a:t>
            </a:r>
          </a:p>
          <a:p>
            <a:pPr marL="0" indent="0" algn="just">
              <a:buNone/>
            </a:pPr>
            <a:r>
              <a:rPr lang="en-US" sz="2900" dirty="0">
                <a:latin typeface="Tempus Sans ITC" panose="04020404030D07020202" pitchFamily="82" charset="0"/>
              </a:rPr>
              <a:t>Remember that the earth was created for everyone and everything and that we are not to selfishly claim it.  We are all to share the good things in life so that we may all live in harmony.</a:t>
            </a:r>
          </a:p>
          <a:p>
            <a:pPr marL="0" indent="0" algn="just">
              <a:buNone/>
            </a:pPr>
            <a:r>
              <a:rPr lang="en-US" sz="2900" dirty="0">
                <a:latin typeface="Tempus Sans ITC" panose="04020404030D07020202" pitchFamily="82" charset="0"/>
              </a:rPr>
              <a:t>Realize that we as human beings have been put on this earth for only a short time and that we must use this time to use our minds to gain wisdom, knowledge, respect and understanding of all human beings since we are all brothers.</a:t>
            </a:r>
          </a:p>
          <a:p>
            <a:pPr marL="0" indent="0" algn="just">
              <a:buNone/>
            </a:pPr>
            <a:r>
              <a:rPr lang="en-US" sz="2900" dirty="0">
                <a:latin typeface="Tempus Sans ITC" panose="04020404030D07020202" pitchFamily="82" charset="0"/>
              </a:rPr>
              <a:t>Be humble and respectful before the Creator every day and give thanks for putting us here on earth.</a:t>
            </a:r>
          </a:p>
          <a:p>
            <a:pPr marL="0" indent="0" algn="just">
              <a:buNone/>
            </a:pPr>
            <a:r>
              <a:rPr lang="en-US" sz="2900" dirty="0">
                <a:latin typeface="Tempus Sans ITC" panose="04020404030D07020202" pitchFamily="82" charset="0"/>
              </a:rPr>
              <a:t>Always be respectful of life.  We are not to kill our fellow man.</a:t>
            </a:r>
          </a:p>
          <a:p>
            <a:pPr marL="0" indent="0" algn="just">
              <a:buNone/>
            </a:pPr>
            <a:r>
              <a:rPr lang="en-US" sz="2900" dirty="0">
                <a:latin typeface="Tempus Sans ITC" panose="04020404030D07020202" pitchFamily="82" charset="0"/>
              </a:rPr>
              <a:t>The elders also said, “We believe in the uniqueness of the individual and want our children to have a deep respect for others and for those things and people who may be different from them.   We believe that racism and prejudice in any form is a useless exercise for the human mind because it only breeds hatred, misunderstanding, and unhappiness; it ignores the realities of the world because there are different people and beliefs which have the right to exist as long as theirs does not attempt to do away with our way of life.”</a:t>
            </a:r>
          </a:p>
          <a:p>
            <a:endParaRPr lang="en-US" dirty="0"/>
          </a:p>
        </p:txBody>
      </p:sp>
    </p:spTree>
    <p:extLst>
      <p:ext uri="{BB962C8B-B14F-4D97-AF65-F5344CB8AC3E}">
        <p14:creationId xmlns:p14="http://schemas.microsoft.com/office/powerpoint/2010/main" val="41272250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E5754-919B-4C93-B597-E426366A7D45}"/>
              </a:ext>
            </a:extLst>
          </p:cNvPr>
          <p:cNvSpPr>
            <a:spLocks noGrp="1"/>
          </p:cNvSpPr>
          <p:nvPr>
            <p:ph type="title"/>
          </p:nvPr>
        </p:nvSpPr>
        <p:spPr>
          <a:xfrm>
            <a:off x="685800" y="344486"/>
            <a:ext cx="4297017" cy="1673087"/>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ffectLst>
            <a:glow rad="101600">
              <a:schemeClr val="accent5">
                <a:satMod val="175000"/>
                <a:alpha val="40000"/>
              </a:schemeClr>
            </a:glow>
          </a:effectLst>
        </p:spPr>
        <p:txBody>
          <a:bodyPr>
            <a:normAutofit fontScale="90000"/>
          </a:bodyPr>
          <a:lstStyle/>
          <a:p>
            <a:r>
              <a:rPr lang="en-US" b="1" dirty="0">
                <a:latin typeface="Segoe Script" panose="030B0504020000000003" pitchFamily="66" charset="0"/>
              </a:rPr>
              <a:t/>
            </a:r>
            <a:br>
              <a:rPr lang="en-US" b="1" dirty="0">
                <a:latin typeface="Segoe Script" panose="030B0504020000000003" pitchFamily="66" charset="0"/>
              </a:rPr>
            </a:br>
            <a:r>
              <a:rPr lang="en-US" b="1" dirty="0">
                <a:latin typeface="Segoe Script" panose="030B0504020000000003" pitchFamily="66" charset="0"/>
              </a:rPr>
              <a:t>Sustainability –</a:t>
            </a:r>
            <a:br>
              <a:rPr lang="en-US" b="1" dirty="0">
                <a:latin typeface="Segoe Script" panose="030B0504020000000003" pitchFamily="66" charset="0"/>
              </a:rPr>
            </a:br>
            <a:r>
              <a:rPr lang="en-US" b="1" dirty="0">
                <a:latin typeface="Segoe Script" panose="030B0504020000000003" pitchFamily="66" charset="0"/>
              </a:rPr>
              <a:t>PLACE</a:t>
            </a:r>
            <a:br>
              <a:rPr lang="en-US" b="1" dirty="0">
                <a:latin typeface="Segoe Script" panose="030B0504020000000003" pitchFamily="66" charset="0"/>
              </a:rPr>
            </a:br>
            <a:endParaRPr lang="en-US" b="1" dirty="0">
              <a:latin typeface="Segoe Script" panose="030B0504020000000003" pitchFamily="66" charset="0"/>
            </a:endParaRPr>
          </a:p>
        </p:txBody>
      </p:sp>
      <p:sp>
        <p:nvSpPr>
          <p:cNvPr id="4" name="Text Placeholder 3">
            <a:extLst>
              <a:ext uri="{FF2B5EF4-FFF2-40B4-BE49-F238E27FC236}">
                <a16:creationId xmlns:a16="http://schemas.microsoft.com/office/drawing/2014/main" id="{E44ECA10-4065-4AAF-8F2F-5B910771C54C}"/>
              </a:ext>
            </a:extLst>
          </p:cNvPr>
          <p:cNvSpPr>
            <a:spLocks noGrp="1"/>
          </p:cNvSpPr>
          <p:nvPr>
            <p:ph type="body" sz="half" idx="2"/>
          </p:nvPr>
        </p:nvSpPr>
        <p:spPr/>
        <p:txBody>
          <a:bodyPr/>
          <a:lstStyle/>
          <a:p>
            <a:endParaRPr lang="en-US" dirty="0"/>
          </a:p>
        </p:txBody>
      </p:sp>
      <p:pic>
        <p:nvPicPr>
          <p:cNvPr id="5" name="Picture 4">
            <a:extLst>
              <a:ext uri="{FF2B5EF4-FFF2-40B4-BE49-F238E27FC236}">
                <a16:creationId xmlns:a16="http://schemas.microsoft.com/office/drawing/2014/main" id="{BDD62EFF-07C1-42FF-B4A5-44A12AEAF9D6}"/>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685800" y="2057399"/>
            <a:ext cx="4297017" cy="2912166"/>
          </a:xfrm>
          <a:prstGeom prst="rect">
            <a:avLst/>
          </a:prstGeom>
        </p:spPr>
      </p:pic>
      <p:pic>
        <p:nvPicPr>
          <p:cNvPr id="6" name="Picture 5">
            <a:extLst>
              <a:ext uri="{FF2B5EF4-FFF2-40B4-BE49-F238E27FC236}">
                <a16:creationId xmlns:a16="http://schemas.microsoft.com/office/drawing/2014/main" id="{BE358288-5FEC-4853-9053-874DA93AE002}"/>
              </a:ext>
            </a:extLst>
          </p:cNvPr>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2767" t="7600" b="19367"/>
          <a:stretch/>
        </p:blipFill>
        <p:spPr bwMode="auto">
          <a:xfrm>
            <a:off x="613893" y="4522581"/>
            <a:ext cx="4474941" cy="2222776"/>
          </a:xfrm>
          <a:prstGeom prst="rect">
            <a:avLst/>
          </a:prstGeom>
          <a:ln>
            <a:noFill/>
          </a:ln>
          <a:effectLst>
            <a:softEdge rad="112500"/>
          </a:effectLst>
          <a:extLst>
            <a:ext uri="{53640926-AAD7-44D8-BBD7-CCE9431645EC}">
              <a14:shadowObscured xmlns:a14="http://schemas.microsoft.com/office/drawing/2010/main"/>
            </a:ext>
          </a:extLst>
        </p:spPr>
      </p:pic>
      <p:pic>
        <p:nvPicPr>
          <p:cNvPr id="15" name="Picture 14">
            <a:extLst>
              <a:ext uri="{FF2B5EF4-FFF2-40B4-BE49-F238E27FC236}">
                <a16:creationId xmlns:a16="http://schemas.microsoft.com/office/drawing/2014/main" id="{F94AA16A-82E9-463C-881E-B837861208D3}"/>
              </a:ext>
            </a:extLst>
          </p:cNvPr>
          <p:cNvPicPr/>
          <p:nvPr/>
        </p:nvPicPr>
        <p:blipFill>
          <a:blip r:embed="rId5">
            <a:extLst>
              <a:ext uri="{28A0092B-C50C-407E-A947-70E740481C1C}">
                <a14:useLocalDpi xmlns:a14="http://schemas.microsoft.com/office/drawing/2010/main" val="0"/>
              </a:ext>
            </a:extLst>
          </a:blip>
          <a:stretch>
            <a:fillRect/>
          </a:stretch>
        </p:blipFill>
        <p:spPr>
          <a:xfrm>
            <a:off x="6096000" y="323021"/>
            <a:ext cx="5221354" cy="6175514"/>
          </a:xfrm>
          <a:prstGeom prst="rect">
            <a:avLst/>
          </a:prstGeom>
          <a:ln>
            <a:noFill/>
          </a:ln>
          <a:effectLst>
            <a:glow rad="63500">
              <a:srgbClr val="FFC000">
                <a:satMod val="175000"/>
                <a:alpha val="40000"/>
              </a:srgbClr>
            </a:glow>
            <a:softEdge rad="112500"/>
          </a:effectLst>
        </p:spPr>
      </p:pic>
    </p:spTree>
    <p:extLst>
      <p:ext uri="{BB962C8B-B14F-4D97-AF65-F5344CB8AC3E}">
        <p14:creationId xmlns:p14="http://schemas.microsoft.com/office/powerpoint/2010/main" val="33982169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F1463-77E0-44CA-878A-28DE2C29E84E}"/>
              </a:ext>
            </a:extLst>
          </p:cNvPr>
          <p:cNvSpPr>
            <a:spLocks noGrp="1"/>
          </p:cNvSpPr>
          <p:nvPr>
            <p:ph type="title"/>
          </p:nvPr>
        </p:nvSpPr>
        <p:spPr>
          <a:xfrm>
            <a:off x="480392" y="179595"/>
            <a:ext cx="7497417" cy="860143"/>
          </a:xfrm>
          <a:solidFill>
            <a:schemeClr val="tx2">
              <a:lumMod val="20000"/>
              <a:lumOff val="80000"/>
            </a:schemeClr>
          </a:solidFill>
          <a:effectLst>
            <a:softEdge rad="31750"/>
          </a:effectLst>
        </p:spPr>
        <p:txBody>
          <a:bodyPr/>
          <a:lstStyle/>
          <a:p>
            <a:r>
              <a:rPr lang="en-US" dirty="0">
                <a:latin typeface="Segoe Script" panose="030B0504020000000003" pitchFamily="66" charset="0"/>
              </a:rPr>
              <a:t>Sustainability - PEACE</a:t>
            </a:r>
          </a:p>
        </p:txBody>
      </p:sp>
      <p:pic>
        <p:nvPicPr>
          <p:cNvPr id="7" name="Content Placeholder 6" descr="C:\Users\Joan\AppData\Local\Microsoft\Windows\INetCache\Content.Word\Lucille WB (4).jpg">
            <a:extLst>
              <a:ext uri="{FF2B5EF4-FFF2-40B4-BE49-F238E27FC236}">
                <a16:creationId xmlns:a16="http://schemas.microsoft.com/office/drawing/2014/main" id="{60422851-D6CD-4387-B2DB-407B9CC7E0E2}"/>
              </a:ext>
            </a:extLst>
          </p:cNvPr>
          <p:cNvPicPr>
            <a:picLocks noGrp="1"/>
          </p:cNvPicPr>
          <p:nvPr>
            <p:ph sz="half" idx="1"/>
          </p:nvPr>
        </p:nvPicPr>
        <p:blipFill rotWithShape="1">
          <a:blip r:embed="rId2" cstate="print">
            <a:extLst>
              <a:ext uri="{28A0092B-C50C-407E-A947-70E740481C1C}">
                <a14:useLocalDpi xmlns:a14="http://schemas.microsoft.com/office/drawing/2010/main" val="0"/>
              </a:ext>
            </a:extLst>
          </a:blip>
          <a:srcRect l="26037" r="31571" b="11003"/>
          <a:stretch/>
        </p:blipFill>
        <p:spPr bwMode="auto">
          <a:xfrm>
            <a:off x="1458639" y="2272271"/>
            <a:ext cx="3573266" cy="4220604"/>
          </a:xfrm>
          <a:prstGeom prst="ellipse">
            <a:avLst/>
          </a:prstGeom>
          <a:ln>
            <a:noFill/>
          </a:ln>
          <a:effectLst>
            <a:softEdge rad="112500"/>
          </a:effectLst>
          <a:extLst>
            <a:ext uri="{53640926-AAD7-44D8-BBD7-CCE9431645EC}">
              <a14:shadowObscured xmlns:a14="http://schemas.microsoft.com/office/drawing/2010/main"/>
            </a:ext>
          </a:extLst>
        </p:spPr>
      </p:pic>
      <p:pic>
        <p:nvPicPr>
          <p:cNvPr id="8" name="Content Placeholder 7">
            <a:extLst>
              <a:ext uri="{FF2B5EF4-FFF2-40B4-BE49-F238E27FC236}">
                <a16:creationId xmlns:a16="http://schemas.microsoft.com/office/drawing/2014/main" id="{BD49028E-3F18-4152-B3F8-F8F6AF9DA2F1}"/>
              </a:ext>
            </a:extLst>
          </p:cNvPr>
          <p:cNvPicPr>
            <a:picLocks noGrp="1"/>
          </p:cNvPicPr>
          <p:nvPr>
            <p:ph sz="half" idx="2"/>
          </p:nvPr>
        </p:nvPicPr>
        <p:blipFill>
          <a:blip r:embed="rId3">
            <a:extLst>
              <a:ext uri="{28A0092B-C50C-407E-A947-70E740481C1C}">
                <a14:useLocalDpi xmlns:a14="http://schemas.microsoft.com/office/drawing/2010/main" val="0"/>
              </a:ext>
            </a:extLst>
          </a:blip>
          <a:stretch>
            <a:fillRect/>
          </a:stretch>
        </p:blipFill>
        <p:spPr>
          <a:xfrm>
            <a:off x="6453808" y="1188971"/>
            <a:ext cx="5393636" cy="4480057"/>
          </a:xfrm>
          <a:prstGeom prst="rect">
            <a:avLst/>
          </a:prstGeom>
          <a:ln>
            <a:noFill/>
          </a:ln>
          <a:effectLst>
            <a:glow rad="228600">
              <a:schemeClr val="accent4">
                <a:satMod val="175000"/>
                <a:alpha val="40000"/>
              </a:schemeClr>
            </a:glow>
            <a:softEdge rad="112500"/>
          </a:effectLst>
        </p:spPr>
      </p:pic>
    </p:spTree>
    <p:extLst>
      <p:ext uri="{BB962C8B-B14F-4D97-AF65-F5344CB8AC3E}">
        <p14:creationId xmlns:p14="http://schemas.microsoft.com/office/powerpoint/2010/main" val="24029358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D9A25-B745-457E-9204-7FA4566A6B4C}"/>
              </a:ext>
            </a:extLst>
          </p:cNvPr>
          <p:cNvSpPr>
            <a:spLocks noGrp="1"/>
          </p:cNvSpPr>
          <p:nvPr>
            <p:ph type="title"/>
          </p:nvPr>
        </p:nvSpPr>
        <p:spPr>
          <a:gradFill flip="none" rotWithShape="1">
            <a:gsLst>
              <a:gs pos="0">
                <a:schemeClr val="accent6">
                  <a:lumMod val="20000"/>
                  <a:lumOff val="80000"/>
                  <a:shade val="30000"/>
                  <a:satMod val="115000"/>
                </a:schemeClr>
              </a:gs>
              <a:gs pos="50000">
                <a:schemeClr val="accent6">
                  <a:lumMod val="20000"/>
                  <a:lumOff val="80000"/>
                  <a:shade val="67500"/>
                  <a:satMod val="115000"/>
                </a:schemeClr>
              </a:gs>
              <a:gs pos="100000">
                <a:schemeClr val="accent6">
                  <a:lumMod val="20000"/>
                  <a:lumOff val="80000"/>
                  <a:shade val="100000"/>
                  <a:satMod val="115000"/>
                </a:schemeClr>
              </a:gs>
            </a:gsLst>
            <a:path path="circle">
              <a:fillToRect t="100000" r="100000"/>
            </a:path>
            <a:tileRect l="-100000" b="-100000"/>
          </a:gradFill>
          <a:effectLst>
            <a:softEdge rad="31750"/>
          </a:effectLst>
        </p:spPr>
        <p:txBody>
          <a:bodyPr>
            <a:normAutofit/>
          </a:bodyPr>
          <a:lstStyle/>
          <a:p>
            <a:pPr algn="ctr"/>
            <a:r>
              <a:rPr lang="en-US" sz="3600" dirty="0">
                <a:latin typeface="Chiller" panose="04020404031007020602" pitchFamily="82" charset="0"/>
              </a:rPr>
              <a:t>Chippewa Cree Tribe of the Rocky Boy’s Reservation</a:t>
            </a:r>
          </a:p>
        </p:txBody>
      </p:sp>
      <p:pic>
        <p:nvPicPr>
          <p:cNvPr id="6" name="Picture Placeholder 5">
            <a:extLst>
              <a:ext uri="{FF2B5EF4-FFF2-40B4-BE49-F238E27FC236}">
                <a16:creationId xmlns:a16="http://schemas.microsoft.com/office/drawing/2014/main" id="{8B85B8BF-EECF-4D51-B90F-F942CD83ACFA}"/>
              </a:ext>
            </a:extLst>
          </p:cNvPr>
          <p:cNvPicPr>
            <a:picLocks noGrp="1" noChangeAspect="1"/>
          </p:cNvPicPr>
          <p:nvPr>
            <p:ph type="pic" idx="1"/>
          </p:nvPr>
        </p:nvPicPr>
        <p:blipFill>
          <a:blip r:embed="rId2" cstate="hqprint">
            <a:extLst>
              <a:ext uri="{28A0092B-C50C-407E-A947-70E740481C1C}">
                <a14:useLocalDpi xmlns:a14="http://schemas.microsoft.com/office/drawing/2010/main" val="0"/>
              </a:ext>
            </a:extLst>
          </a:blip>
          <a:srcRect l="14413" r="14413"/>
          <a:stretch>
            <a:fillRect/>
          </a:stretch>
        </p:blipFill>
        <p:spPr>
          <a:prstGeom prst="rect">
            <a:avLst/>
          </a:prstGeom>
          <a:ln>
            <a:noFill/>
          </a:ln>
          <a:effectLst>
            <a:softEdge rad="112500"/>
          </a:effectLst>
        </p:spPr>
      </p:pic>
      <p:sp>
        <p:nvSpPr>
          <p:cNvPr id="4" name="Text Placeholder 3">
            <a:extLst>
              <a:ext uri="{FF2B5EF4-FFF2-40B4-BE49-F238E27FC236}">
                <a16:creationId xmlns:a16="http://schemas.microsoft.com/office/drawing/2014/main" id="{40F65B9C-0A8C-4459-B5F2-5A8653078B22}"/>
              </a:ext>
            </a:extLst>
          </p:cNvPr>
          <p:cNvSpPr>
            <a:spLocks noGrp="1"/>
          </p:cNvSpPr>
          <p:nvPr>
            <p:ph type="body" sz="half" idx="2"/>
          </p:nvPr>
        </p:nvSpPr>
        <p:spPr>
          <a:effectLst>
            <a:softEdge rad="317500"/>
          </a:effectLst>
        </p:spPr>
        <p:txBody>
          <a:bodyPr/>
          <a:lstStyle/>
          <a:p>
            <a:r>
              <a:rPr lang="en-US" dirty="0"/>
              <a:t>  </a:t>
            </a:r>
          </a:p>
        </p:txBody>
      </p:sp>
      <p:pic>
        <p:nvPicPr>
          <p:cNvPr id="9" name="Picture 8">
            <a:extLst>
              <a:ext uri="{FF2B5EF4-FFF2-40B4-BE49-F238E27FC236}">
                <a16:creationId xmlns:a16="http://schemas.microsoft.com/office/drawing/2014/main" id="{DB5B2950-FE8F-4EFA-8378-90BBDEC1453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471782" y="2663655"/>
            <a:ext cx="2668248" cy="2599077"/>
          </a:xfrm>
          <a:prstGeom prst="rect">
            <a:avLst/>
          </a:prstGeom>
          <a:noFill/>
        </p:spPr>
      </p:pic>
    </p:spTree>
    <p:extLst>
      <p:ext uri="{BB962C8B-B14F-4D97-AF65-F5344CB8AC3E}">
        <p14:creationId xmlns:p14="http://schemas.microsoft.com/office/powerpoint/2010/main" val="31702205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FBF617-949B-46D0-B061-A2468FF6C1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1904"/>
          </a:xfrm>
          <a:prstGeom prst="rect">
            <a:avLst/>
          </a:prstGeom>
        </p:spPr>
      </p:pic>
      <p:sp>
        <p:nvSpPr>
          <p:cNvPr id="2" name="Title 1">
            <a:extLst>
              <a:ext uri="{FF2B5EF4-FFF2-40B4-BE49-F238E27FC236}">
                <a16:creationId xmlns:a16="http://schemas.microsoft.com/office/drawing/2014/main" id="{A826E34F-5A43-46A4-937F-4A982B401250}"/>
              </a:ext>
            </a:extLst>
          </p:cNvPr>
          <p:cNvSpPr>
            <a:spLocks noGrp="1"/>
          </p:cNvSpPr>
          <p:nvPr>
            <p:ph type="title"/>
          </p:nvPr>
        </p:nvSpPr>
        <p:spPr>
          <a:solidFill>
            <a:schemeClr val="accent6">
              <a:lumMod val="20000"/>
              <a:lumOff val="80000"/>
            </a:schemeClr>
          </a:solidFill>
          <a:ln w="76200">
            <a:solidFill>
              <a:schemeClr val="accent6">
                <a:lumMod val="50000"/>
              </a:schemeClr>
            </a:solidFill>
            <a:prstDash val="sysDot"/>
          </a:ln>
          <a:effectLst/>
        </p:spPr>
        <p:txBody>
          <a:bodyPr>
            <a:normAutofit/>
          </a:bodyPr>
          <a:lstStyle/>
          <a:p>
            <a:pPr algn="ctr"/>
            <a:r>
              <a:rPr lang="en-US" sz="2400" dirty="0">
                <a:latin typeface="Segoe Script" panose="030B0504020000000003" pitchFamily="66" charset="0"/>
              </a:rPr>
              <a:t>The Chippewa Cree Tribe of the Rocky Boy’s Reservation</a:t>
            </a:r>
            <a:br>
              <a:rPr lang="en-US" sz="2400" dirty="0">
                <a:latin typeface="Segoe Script" panose="030B0504020000000003" pitchFamily="66" charset="0"/>
              </a:rPr>
            </a:br>
            <a:r>
              <a:rPr lang="en-US" sz="2400" dirty="0">
                <a:latin typeface="Segoe Script" panose="030B0504020000000003" pitchFamily="66" charset="0"/>
              </a:rPr>
              <a:t/>
            </a:r>
            <a:br>
              <a:rPr lang="en-US" sz="2400" dirty="0">
                <a:latin typeface="Segoe Script" panose="030B0504020000000003" pitchFamily="66" charset="0"/>
              </a:rPr>
            </a:br>
            <a:r>
              <a:rPr lang="en-US" sz="2400" b="1" dirty="0">
                <a:latin typeface="Segoe Script" panose="030B0504020000000003" pitchFamily="66" charset="0"/>
              </a:rPr>
              <a:t>SUSTAINABILITY, CULTURE, </a:t>
            </a:r>
            <a:r>
              <a:rPr lang="en-US" sz="2400" dirty="0">
                <a:latin typeface="Segoe Script" panose="030B0504020000000003" pitchFamily="66" charset="0"/>
              </a:rPr>
              <a:t>and</a:t>
            </a:r>
            <a:r>
              <a:rPr lang="en-US" sz="2400" b="1" dirty="0">
                <a:latin typeface="Segoe Script" panose="030B0504020000000003" pitchFamily="66" charset="0"/>
              </a:rPr>
              <a:t> SELF-GOVERNANCE</a:t>
            </a:r>
            <a:endParaRPr lang="en-US" sz="2400" dirty="0">
              <a:latin typeface="Segoe Script" panose="030B0504020000000003" pitchFamily="66" charset="0"/>
            </a:endParaRPr>
          </a:p>
        </p:txBody>
      </p:sp>
    </p:spTree>
    <p:extLst>
      <p:ext uri="{BB962C8B-B14F-4D97-AF65-F5344CB8AC3E}">
        <p14:creationId xmlns:p14="http://schemas.microsoft.com/office/powerpoint/2010/main" val="35618352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yui_3_10_0_1_1418004355419_1100" descr="zacharywichman">
            <a:extLst>
              <a:ext uri="{FF2B5EF4-FFF2-40B4-BE49-F238E27FC236}">
                <a16:creationId xmlns:a16="http://schemas.microsoft.com/office/drawing/2014/main" id="{BBBDDA9F-D320-41CA-9930-3358F1D9DB5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140455" y="1508179"/>
            <a:ext cx="3568700" cy="2188210"/>
          </a:xfrm>
          <a:prstGeom prst="rect">
            <a:avLst/>
          </a:prstGeom>
          <a:noFill/>
          <a:ln>
            <a:noFill/>
          </a:ln>
        </p:spPr>
      </p:pic>
      <p:sp>
        <p:nvSpPr>
          <p:cNvPr id="2" name="Title 1">
            <a:extLst>
              <a:ext uri="{FF2B5EF4-FFF2-40B4-BE49-F238E27FC236}">
                <a16:creationId xmlns:a16="http://schemas.microsoft.com/office/drawing/2014/main" id="{F39CF5B8-21F1-4B56-9193-90D905D73039}"/>
              </a:ext>
            </a:extLst>
          </p:cNvPr>
          <p:cNvSpPr>
            <a:spLocks noGrp="1"/>
          </p:cNvSpPr>
          <p:nvPr>
            <p:ph type="title"/>
          </p:nvPr>
        </p:nvSpPr>
        <p:spPr>
          <a:xfrm>
            <a:off x="1275217" y="1104715"/>
            <a:ext cx="3932237" cy="1600200"/>
          </a:xfrm>
          <a:gradFill flip="none" rotWithShape="1">
            <a:gsLst>
              <a:gs pos="0">
                <a:schemeClr val="accent6">
                  <a:lumMod val="20000"/>
                  <a:lumOff val="80000"/>
                  <a:shade val="30000"/>
                  <a:satMod val="115000"/>
                </a:schemeClr>
              </a:gs>
              <a:gs pos="50000">
                <a:schemeClr val="accent6">
                  <a:lumMod val="20000"/>
                  <a:lumOff val="80000"/>
                  <a:shade val="67500"/>
                  <a:satMod val="115000"/>
                </a:schemeClr>
              </a:gs>
              <a:gs pos="100000">
                <a:schemeClr val="accent6">
                  <a:lumMod val="20000"/>
                  <a:lumOff val="80000"/>
                  <a:shade val="100000"/>
                  <a:satMod val="115000"/>
                </a:schemeClr>
              </a:gs>
            </a:gsLst>
            <a:lin ang="5400000" scaled="1"/>
            <a:tileRect/>
          </a:gradFill>
        </p:spPr>
        <p:txBody>
          <a:bodyPr/>
          <a:lstStyle/>
          <a:p>
            <a:r>
              <a:rPr lang="en-US" b="1" dirty="0">
                <a:latin typeface="Segoe Script" panose="030B0504020000000003" pitchFamily="66" charset="0"/>
              </a:rPr>
              <a:t>The Rocky Boy’s Reservation</a:t>
            </a:r>
            <a:br>
              <a:rPr lang="en-US" b="1" dirty="0">
                <a:latin typeface="Segoe Script" panose="030B0504020000000003" pitchFamily="66" charset="0"/>
              </a:rPr>
            </a:br>
            <a:r>
              <a:rPr lang="en-US" b="1" dirty="0">
                <a:latin typeface="Segoe Script" panose="030B0504020000000003" pitchFamily="66" charset="0"/>
              </a:rPr>
              <a:t>Box Elder, MT</a:t>
            </a:r>
          </a:p>
        </p:txBody>
      </p:sp>
      <p:sp>
        <p:nvSpPr>
          <p:cNvPr id="4" name="Text Placeholder 3">
            <a:extLst>
              <a:ext uri="{FF2B5EF4-FFF2-40B4-BE49-F238E27FC236}">
                <a16:creationId xmlns:a16="http://schemas.microsoft.com/office/drawing/2014/main" id="{F0F0EF67-E19D-4305-B6ED-996B89574C8D}"/>
              </a:ext>
            </a:extLst>
          </p:cNvPr>
          <p:cNvSpPr>
            <a:spLocks noGrp="1"/>
          </p:cNvSpPr>
          <p:nvPr>
            <p:ph type="body" sz="half" idx="2"/>
          </p:nvPr>
        </p:nvSpPr>
        <p:spPr>
          <a:xfrm>
            <a:off x="1298508" y="2704915"/>
            <a:ext cx="3932237" cy="3811588"/>
          </a:xfrm>
          <a:gradFill flip="none" rotWithShape="1">
            <a:gsLst>
              <a:gs pos="0">
                <a:schemeClr val="accent6">
                  <a:lumMod val="20000"/>
                  <a:lumOff val="80000"/>
                  <a:shade val="30000"/>
                  <a:satMod val="115000"/>
                </a:schemeClr>
              </a:gs>
              <a:gs pos="50000">
                <a:schemeClr val="accent6">
                  <a:lumMod val="20000"/>
                  <a:lumOff val="80000"/>
                  <a:shade val="67500"/>
                  <a:satMod val="115000"/>
                </a:schemeClr>
              </a:gs>
              <a:gs pos="100000">
                <a:schemeClr val="accent6">
                  <a:lumMod val="20000"/>
                  <a:lumOff val="80000"/>
                  <a:shade val="100000"/>
                  <a:satMod val="115000"/>
                </a:schemeClr>
              </a:gs>
            </a:gsLst>
            <a:lin ang="16200000" scaled="1"/>
            <a:tileRect/>
          </a:gradFill>
        </p:spPr>
        <p:txBody>
          <a:bodyPr/>
          <a:lstStyle/>
          <a:p>
            <a:pPr algn="r"/>
            <a:endParaRPr lang="en-US" dirty="0"/>
          </a:p>
          <a:p>
            <a:pPr algn="r">
              <a:lnSpc>
                <a:spcPct val="100000"/>
              </a:lnSpc>
            </a:pPr>
            <a:r>
              <a:rPr lang="en-US" sz="2000" b="1" dirty="0">
                <a:latin typeface="Segoe Script" panose="030B0504020000000003" pitchFamily="66" charset="0"/>
              </a:rPr>
              <a:t>Montana USA</a:t>
            </a:r>
          </a:p>
        </p:txBody>
      </p:sp>
      <p:pic>
        <p:nvPicPr>
          <p:cNvPr id="5" name="Picture 4">
            <a:extLst>
              <a:ext uri="{FF2B5EF4-FFF2-40B4-BE49-F238E27FC236}">
                <a16:creationId xmlns:a16="http://schemas.microsoft.com/office/drawing/2014/main" id="{C67B2268-033D-40F2-B7BD-DBFCA152F1E6}"/>
              </a:ext>
            </a:extLst>
          </p:cNvPr>
          <p:cNvPicPr>
            <a:picLocks noChangeAspect="1"/>
          </p:cNvPicPr>
          <p:nvPr/>
        </p:nvPicPr>
        <p:blipFill>
          <a:blip r:embed="rId3"/>
          <a:stretch>
            <a:fillRect/>
          </a:stretch>
        </p:blipFill>
        <p:spPr>
          <a:xfrm>
            <a:off x="1790465" y="3587418"/>
            <a:ext cx="5145986" cy="2929085"/>
          </a:xfrm>
          <a:prstGeom prst="rect">
            <a:avLst/>
          </a:prstGeom>
        </p:spPr>
      </p:pic>
      <p:pic>
        <p:nvPicPr>
          <p:cNvPr id="6" name="Content Placeholder 5">
            <a:extLst>
              <a:ext uri="{FF2B5EF4-FFF2-40B4-BE49-F238E27FC236}">
                <a16:creationId xmlns:a16="http://schemas.microsoft.com/office/drawing/2014/main" id="{9A652FFA-6FD6-49C4-837F-E5679A5B9728}"/>
              </a:ext>
            </a:extLst>
          </p:cNvPr>
          <p:cNvPicPr>
            <a:picLocks noGrp="1" noChangeAspect="1"/>
          </p:cNvPicPr>
          <p:nvPr>
            <p:ph idx="1"/>
          </p:nvPr>
        </p:nvPicPr>
        <p:blipFill>
          <a:blip r:embed="rId4"/>
          <a:stretch>
            <a:fillRect/>
          </a:stretch>
        </p:blipFill>
        <p:spPr>
          <a:xfrm>
            <a:off x="6936451" y="3382156"/>
            <a:ext cx="4183696" cy="3134347"/>
          </a:xfrm>
          <a:prstGeom prst="rect">
            <a:avLst/>
          </a:prstGeom>
        </p:spPr>
      </p:pic>
      <p:pic>
        <p:nvPicPr>
          <p:cNvPr id="7" name="Picture 6">
            <a:extLst>
              <a:ext uri="{FF2B5EF4-FFF2-40B4-BE49-F238E27FC236}">
                <a16:creationId xmlns:a16="http://schemas.microsoft.com/office/drawing/2014/main" id="{AC41E053-A89A-4144-ACAD-D12312089DF7}"/>
              </a:ext>
            </a:extLst>
          </p:cNvPr>
          <p:cNvPicPr>
            <a:picLocks noChangeAspect="1"/>
          </p:cNvPicPr>
          <p:nvPr/>
        </p:nvPicPr>
        <p:blipFill>
          <a:blip r:embed="rId5"/>
          <a:stretch>
            <a:fillRect/>
          </a:stretch>
        </p:blipFill>
        <p:spPr>
          <a:xfrm>
            <a:off x="8642156" y="199890"/>
            <a:ext cx="3361474" cy="3231661"/>
          </a:xfrm>
          <a:prstGeom prst="rect">
            <a:avLst/>
          </a:prstGeom>
        </p:spPr>
      </p:pic>
    </p:spTree>
    <p:extLst>
      <p:ext uri="{BB962C8B-B14F-4D97-AF65-F5344CB8AC3E}">
        <p14:creationId xmlns:p14="http://schemas.microsoft.com/office/powerpoint/2010/main" val="18663237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15823-90C7-4BCC-AC22-35660903FD8A}"/>
              </a:ext>
            </a:extLst>
          </p:cNvPr>
          <p:cNvSpPr>
            <a:spLocks noGrp="1"/>
          </p:cNvSpPr>
          <p:nvPr>
            <p:ph type="title"/>
          </p:nvPr>
        </p:nvSpPr>
        <p:spPr>
          <a:xfrm>
            <a:off x="838200" y="365125"/>
            <a:ext cx="10386391" cy="1325563"/>
          </a:xfrm>
          <a:gradFill flip="none" rotWithShape="1">
            <a:gsLst>
              <a:gs pos="0">
                <a:schemeClr val="accent6">
                  <a:lumMod val="20000"/>
                  <a:lumOff val="80000"/>
                  <a:shade val="30000"/>
                  <a:satMod val="115000"/>
                </a:schemeClr>
              </a:gs>
              <a:gs pos="50000">
                <a:schemeClr val="accent6">
                  <a:lumMod val="20000"/>
                  <a:lumOff val="80000"/>
                  <a:shade val="67500"/>
                  <a:satMod val="115000"/>
                </a:schemeClr>
              </a:gs>
              <a:gs pos="100000">
                <a:schemeClr val="accent6">
                  <a:lumMod val="20000"/>
                  <a:lumOff val="80000"/>
                  <a:shade val="100000"/>
                  <a:satMod val="115000"/>
                </a:schemeClr>
              </a:gs>
            </a:gsLst>
            <a:lin ang="8100000" scaled="1"/>
            <a:tileRect/>
          </a:gradFill>
          <a:effectLst>
            <a:softEdge rad="63500"/>
          </a:effectLst>
        </p:spPr>
        <p:txBody>
          <a:bodyPr/>
          <a:lstStyle/>
          <a:p>
            <a:r>
              <a:rPr lang="en-US" dirty="0">
                <a:latin typeface="Segoe Script" panose="030B0504020000000003" pitchFamily="66" charset="0"/>
              </a:rPr>
              <a:t>The Community</a:t>
            </a:r>
          </a:p>
        </p:txBody>
      </p:sp>
      <p:pic>
        <p:nvPicPr>
          <p:cNvPr id="5" name="Content Placeholder 4" descr="C:\Users\Joan\AppData\Local\Microsoft\Windows\INetCache\Content.Word\IMG_0720.jpg">
            <a:extLst>
              <a:ext uri="{FF2B5EF4-FFF2-40B4-BE49-F238E27FC236}">
                <a16:creationId xmlns:a16="http://schemas.microsoft.com/office/drawing/2014/main" id="{8F9082F1-B5AD-4279-A422-28EDDF92D1E3}"/>
              </a:ext>
            </a:extLst>
          </p:cNvPr>
          <p:cNvPicPr>
            <a:picLocks noGrp="1"/>
          </p:cNvPicPr>
          <p:nvPr>
            <p:ph sz="half" idx="1"/>
          </p:nvPr>
        </p:nvPicPr>
        <p:blipFill rotWithShape="1">
          <a:blip r:embed="rId2" cstate="print">
            <a:extLst>
              <a:ext uri="{28A0092B-C50C-407E-A947-70E740481C1C}">
                <a14:useLocalDpi xmlns:a14="http://schemas.microsoft.com/office/drawing/2010/main" val="0"/>
              </a:ext>
            </a:extLst>
          </a:blip>
          <a:srcRect l="11445" b="11733"/>
          <a:stretch/>
        </p:blipFill>
        <p:spPr bwMode="auto">
          <a:xfrm>
            <a:off x="6553715" y="324168"/>
            <a:ext cx="4670876" cy="2911254"/>
          </a:xfrm>
          <a:prstGeom prst="rect">
            <a:avLst/>
          </a:prstGeom>
          <a:noFill/>
          <a:ln>
            <a:noFill/>
          </a:ln>
          <a:effectLst>
            <a:softEdge rad="31750"/>
          </a:effectLst>
        </p:spPr>
      </p:pic>
      <p:pic>
        <p:nvPicPr>
          <p:cNvPr id="6" name="Content Placeholder 5" descr="C:\Users\Joan\AppData\Local\Microsoft\Windows\INetCache\Content.Word\IMG_0713.jpg">
            <a:extLst>
              <a:ext uri="{FF2B5EF4-FFF2-40B4-BE49-F238E27FC236}">
                <a16:creationId xmlns:a16="http://schemas.microsoft.com/office/drawing/2014/main" id="{CAFBC9AB-2C97-4884-B446-67B6447DF343}"/>
              </a:ext>
            </a:extLst>
          </p:cNvPr>
          <p:cNvPicPr>
            <a:picLocks noGrp="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553715" y="3159591"/>
            <a:ext cx="5181600" cy="2911255"/>
          </a:xfrm>
          <a:prstGeom prst="rect">
            <a:avLst/>
          </a:prstGeom>
          <a:noFill/>
          <a:ln>
            <a:noFill/>
          </a:ln>
          <a:effectLst>
            <a:softEdge rad="31750"/>
          </a:effectLst>
        </p:spPr>
      </p:pic>
      <p:pic>
        <p:nvPicPr>
          <p:cNvPr id="7" name="Picture 6">
            <a:extLst>
              <a:ext uri="{FF2B5EF4-FFF2-40B4-BE49-F238E27FC236}">
                <a16:creationId xmlns:a16="http://schemas.microsoft.com/office/drawing/2014/main" id="{E968801B-8BBB-4334-89F3-16AF36709124}"/>
              </a:ext>
            </a:extLst>
          </p:cNvPr>
          <p:cNvPicPr>
            <a:picLocks noChangeAspect="1"/>
          </p:cNvPicPr>
          <p:nvPr/>
        </p:nvPicPr>
        <p:blipFill>
          <a:blip r:embed="rId4"/>
          <a:stretch>
            <a:fillRect/>
          </a:stretch>
        </p:blipFill>
        <p:spPr>
          <a:xfrm>
            <a:off x="0" y="2199861"/>
            <a:ext cx="6887244" cy="3870985"/>
          </a:xfrm>
          <a:prstGeom prst="rect">
            <a:avLst/>
          </a:prstGeom>
          <a:effectLst>
            <a:softEdge rad="31750"/>
          </a:effectLst>
        </p:spPr>
      </p:pic>
    </p:spTree>
    <p:extLst>
      <p:ext uri="{BB962C8B-B14F-4D97-AF65-F5344CB8AC3E}">
        <p14:creationId xmlns:p14="http://schemas.microsoft.com/office/powerpoint/2010/main" val="18492485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BAEA4A-9C9C-4431-9C5B-5BBE501C4C1F}"/>
              </a:ext>
            </a:extLst>
          </p:cNvPr>
          <p:cNvPicPr/>
          <p:nvPr/>
        </p:nvPicPr>
        <p:blipFill rotWithShape="1">
          <a:blip r:embed="rId2" cstate="print">
            <a:extLst>
              <a:ext uri="{28A0092B-C50C-407E-A947-70E740481C1C}">
                <a14:useLocalDpi xmlns:a14="http://schemas.microsoft.com/office/drawing/2010/main" val="0"/>
              </a:ext>
            </a:extLst>
          </a:blip>
          <a:srcRect l="23508" t="15637" r="10164" b="16505"/>
          <a:stretch/>
        </p:blipFill>
        <p:spPr bwMode="auto">
          <a:xfrm>
            <a:off x="692637" y="1571419"/>
            <a:ext cx="5536096" cy="4263197"/>
          </a:xfrm>
          <a:prstGeom prst="rect">
            <a:avLst/>
          </a:prstGeom>
          <a:ln>
            <a:noFill/>
          </a:ln>
          <a:effectLst>
            <a:softEdge rad="112500"/>
          </a:effectLst>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4AA21124-B334-4FBA-A7C0-447280DEAA03}"/>
              </a:ext>
            </a:extLst>
          </p:cNvPr>
          <p:cNvSpPr>
            <a:spLocks noGrp="1"/>
          </p:cNvSpPr>
          <p:nvPr>
            <p:ph type="title"/>
          </p:nvPr>
        </p:nvSpPr>
        <p:spPr>
          <a:xfrm>
            <a:off x="838200" y="365125"/>
            <a:ext cx="5536096" cy="1325563"/>
          </a:xfrm>
          <a:solidFill>
            <a:schemeClr val="accent6">
              <a:lumMod val="20000"/>
              <a:lumOff val="80000"/>
            </a:schemeClr>
          </a:solidFill>
          <a:effectLst>
            <a:glow rad="101600">
              <a:schemeClr val="accent6">
                <a:satMod val="175000"/>
                <a:alpha val="40000"/>
              </a:schemeClr>
            </a:glow>
            <a:softEdge rad="31750"/>
          </a:effectLst>
        </p:spPr>
        <p:txBody>
          <a:bodyPr/>
          <a:lstStyle/>
          <a:p>
            <a:pPr algn="ctr"/>
            <a:r>
              <a:rPr lang="en-US" dirty="0">
                <a:latin typeface="Segoe Script" panose="030B0504020000000003" pitchFamily="66" charset="0"/>
              </a:rPr>
              <a:t>The Community</a:t>
            </a:r>
          </a:p>
        </p:txBody>
      </p:sp>
      <p:pic>
        <p:nvPicPr>
          <p:cNvPr id="4" name="Content Placeholder 3">
            <a:extLst>
              <a:ext uri="{FF2B5EF4-FFF2-40B4-BE49-F238E27FC236}">
                <a16:creationId xmlns:a16="http://schemas.microsoft.com/office/drawing/2014/main" id="{95A8408D-C9AF-4F90-A10B-B9627AD04F20}"/>
              </a:ext>
            </a:extLst>
          </p:cNvPr>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5999501" y="3151159"/>
            <a:ext cx="5947756" cy="3341716"/>
          </a:xfrm>
          <a:prstGeom prst="rect">
            <a:avLst/>
          </a:prstGeom>
          <a:effectLst>
            <a:softEdge rad="63500"/>
          </a:effectLst>
        </p:spPr>
      </p:pic>
      <p:pic>
        <p:nvPicPr>
          <p:cNvPr id="5" name="Picture 4" descr="C:\Users\JoanLynn\AppData\Local\Microsoft\Windows\Temporary Internet Files\Content.Word\IMG_0048.jpg">
            <a:extLst>
              <a:ext uri="{FF2B5EF4-FFF2-40B4-BE49-F238E27FC236}">
                <a16:creationId xmlns:a16="http://schemas.microsoft.com/office/drawing/2014/main" id="{E5DD0FB2-2687-4908-9AF4-391DC2D2922B}"/>
              </a:ext>
            </a:extLst>
          </p:cNvPr>
          <p:cNvPicPr/>
          <p:nvPr/>
        </p:nvPicPr>
        <p:blipFill rotWithShape="1">
          <a:blip r:embed="rId4" cstate="print">
            <a:extLst>
              <a:ext uri="{28A0092B-C50C-407E-A947-70E740481C1C}">
                <a14:useLocalDpi xmlns:a14="http://schemas.microsoft.com/office/drawing/2010/main" val="0"/>
              </a:ext>
            </a:extLst>
          </a:blip>
          <a:srcRect t="54701" b="12251"/>
          <a:stretch/>
        </p:blipFill>
        <p:spPr bwMode="auto">
          <a:xfrm>
            <a:off x="4306957" y="1690688"/>
            <a:ext cx="6351104" cy="1738312"/>
          </a:xfrm>
          <a:prstGeom prst="rect">
            <a:avLst/>
          </a:prstGeom>
          <a:noFill/>
          <a:ln>
            <a:noFill/>
          </a:ln>
          <a:effectLst>
            <a:softEdge rad="3175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4423303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8F544-9063-43D1-8A13-5960C72EDCE6}"/>
              </a:ext>
            </a:extLst>
          </p:cNvPr>
          <p:cNvSpPr>
            <a:spLocks noGrp="1"/>
          </p:cNvSpPr>
          <p:nvPr>
            <p:ph type="title"/>
          </p:nvPr>
        </p:nvSpPr>
        <p:spPr>
          <a:xfrm>
            <a:off x="1614059" y="299506"/>
            <a:ext cx="9801708" cy="1068388"/>
          </a:xfrm>
          <a:blipFill>
            <a:blip r:embed="rId2"/>
            <a:tile tx="0" ty="0" sx="100000" sy="100000" flip="none" algn="tl"/>
          </a:blipFill>
        </p:spPr>
        <p:txBody>
          <a:bodyPr>
            <a:normAutofit/>
          </a:bodyPr>
          <a:lstStyle/>
          <a:p>
            <a:r>
              <a:rPr lang="en-US" dirty="0">
                <a:latin typeface="Segoe Script" panose="030B0504020000000003" pitchFamily="66" charset="0"/>
              </a:rPr>
              <a:t>Governance</a:t>
            </a:r>
            <a:br>
              <a:rPr lang="en-US" dirty="0">
                <a:latin typeface="Segoe Script" panose="030B0504020000000003" pitchFamily="66" charset="0"/>
              </a:rPr>
            </a:br>
            <a:r>
              <a:rPr lang="en-US" dirty="0">
                <a:latin typeface="Segoe Script" panose="030B0504020000000003" pitchFamily="66" charset="0"/>
              </a:rPr>
              <a:t>Chippewa Cree Tribal Business Committee</a:t>
            </a:r>
          </a:p>
        </p:txBody>
      </p:sp>
      <p:pic>
        <p:nvPicPr>
          <p:cNvPr id="5" name="Picture 4">
            <a:extLst>
              <a:ext uri="{FF2B5EF4-FFF2-40B4-BE49-F238E27FC236}">
                <a16:creationId xmlns:a16="http://schemas.microsoft.com/office/drawing/2014/main" id="{2F0EB05C-23FF-4AAF-841C-E530F81887C6}"/>
              </a:ext>
            </a:extLst>
          </p:cNvPr>
          <p:cNvPicPr>
            <a:picLocks noChangeAspect="1"/>
          </p:cNvPicPr>
          <p:nvPr/>
        </p:nvPicPr>
        <p:blipFill>
          <a:blip r:embed="rId3"/>
          <a:stretch>
            <a:fillRect/>
          </a:stretch>
        </p:blipFill>
        <p:spPr>
          <a:xfrm flipV="1">
            <a:off x="839788" y="5576205"/>
            <a:ext cx="4328560" cy="180357"/>
          </a:xfrm>
          <a:prstGeom prst="rect">
            <a:avLst/>
          </a:prstGeom>
        </p:spPr>
      </p:pic>
      <p:sp>
        <p:nvSpPr>
          <p:cNvPr id="4" name="Text Placeholder 3">
            <a:extLst>
              <a:ext uri="{FF2B5EF4-FFF2-40B4-BE49-F238E27FC236}">
                <a16:creationId xmlns:a16="http://schemas.microsoft.com/office/drawing/2014/main" id="{0EE5C869-6077-4D78-A9C0-37807A3040DF}"/>
              </a:ext>
            </a:extLst>
          </p:cNvPr>
          <p:cNvSpPr>
            <a:spLocks noGrp="1"/>
          </p:cNvSpPr>
          <p:nvPr>
            <p:ph type="body" sz="half" idx="2"/>
          </p:nvPr>
        </p:nvSpPr>
        <p:spPr>
          <a:xfrm>
            <a:off x="839788" y="1523206"/>
            <a:ext cx="4328560" cy="4625804"/>
          </a:xfrm>
          <a:blipFill>
            <a:blip r:embed="rId2"/>
            <a:tile tx="0" ty="0" sx="100000" sy="100000" flip="none" algn="tl"/>
          </a:blipFill>
        </p:spPr>
        <p:txBody>
          <a:bodyPr>
            <a:normAutofit/>
          </a:bodyPr>
          <a:lstStyle/>
          <a:p>
            <a:pPr algn="ctr"/>
            <a:endParaRPr lang="en-US" sz="1800" b="1" dirty="0">
              <a:latin typeface="Tempus Sans ITC" panose="04020404030D07020202" pitchFamily="82" charset="0"/>
            </a:endParaRPr>
          </a:p>
          <a:p>
            <a:pPr algn="ctr"/>
            <a:endParaRPr lang="en-US" sz="1800" b="1" dirty="0">
              <a:latin typeface="Tempus Sans ITC" panose="04020404030D07020202" pitchFamily="82" charset="0"/>
            </a:endParaRPr>
          </a:p>
          <a:p>
            <a:pPr algn="ctr"/>
            <a:r>
              <a:rPr lang="en-US" sz="1800" b="1" dirty="0">
                <a:latin typeface="Tempus Sans ITC" panose="04020404030D07020202" pitchFamily="82" charset="0"/>
              </a:rPr>
              <a:t>Mission Statement</a:t>
            </a:r>
          </a:p>
          <a:p>
            <a:pPr algn="ctr"/>
            <a:r>
              <a:rPr lang="en-US" sz="1800" dirty="0">
                <a:latin typeface="Tempus Sans ITC" panose="04020404030D07020202" pitchFamily="82" charset="0"/>
              </a:rPr>
              <a:t>As a sovereign nation, the Chippewa Cree Tribe of the Rocky Boy’s Reservation brings the culture of our native Chippewa Cree into all decisions of the tribal leadership to strengthen self-governance, guide prosperity and success, and deliver good health and education for the people we serve. We are empowered with strength, courage, truth, dignity, and community.</a:t>
            </a:r>
          </a:p>
          <a:p>
            <a:pPr algn="ctr"/>
            <a:endParaRPr lang="en-US" sz="1800" b="1" dirty="0">
              <a:latin typeface="Tempus Sans ITC" panose="04020404030D07020202" pitchFamily="82" charset="0"/>
            </a:endParaRPr>
          </a:p>
        </p:txBody>
      </p:sp>
      <p:pic>
        <p:nvPicPr>
          <p:cNvPr id="6" name="Picture 5">
            <a:extLst>
              <a:ext uri="{FF2B5EF4-FFF2-40B4-BE49-F238E27FC236}">
                <a16:creationId xmlns:a16="http://schemas.microsoft.com/office/drawing/2014/main" id="{9BE66841-CC71-4344-B8AE-2FAFD6E2340F}"/>
              </a:ext>
            </a:extLst>
          </p:cNvPr>
          <p:cNvPicPr>
            <a:picLocks noChangeAspect="1"/>
          </p:cNvPicPr>
          <p:nvPr/>
        </p:nvPicPr>
        <p:blipFill>
          <a:blip r:embed="rId3"/>
          <a:stretch>
            <a:fillRect/>
          </a:stretch>
        </p:blipFill>
        <p:spPr>
          <a:xfrm>
            <a:off x="1614059" y="1833831"/>
            <a:ext cx="2780017" cy="115834"/>
          </a:xfrm>
          <a:prstGeom prst="rect">
            <a:avLst/>
          </a:prstGeom>
        </p:spPr>
      </p:pic>
      <p:pic>
        <p:nvPicPr>
          <p:cNvPr id="7" name="Content Placeholder 6">
            <a:extLst>
              <a:ext uri="{FF2B5EF4-FFF2-40B4-BE49-F238E27FC236}">
                <a16:creationId xmlns:a16="http://schemas.microsoft.com/office/drawing/2014/main" id="{0E28272F-644F-4DC0-8441-5E3DEDD586FC}"/>
              </a:ext>
            </a:extLst>
          </p:cNvPr>
          <p:cNvPicPr>
            <a:picLocks noGrp="1"/>
          </p:cNvPicPr>
          <p:nvPr>
            <p:ph idx="1"/>
          </p:nvPr>
        </p:nvPicPr>
        <p:blipFill rotWithShape="1">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l="2076" t="5560" r="-377" b="-3730"/>
          <a:stretch/>
        </p:blipFill>
        <p:spPr bwMode="auto">
          <a:xfrm>
            <a:off x="6096000" y="2279775"/>
            <a:ext cx="5062330" cy="3112665"/>
          </a:xfrm>
          <a:prstGeom prst="rect">
            <a:avLst/>
          </a:prstGeom>
          <a:ln w="190500" cap="sq" cmpd="sng" algn="ctr">
            <a:solidFill>
              <a:srgbClr val="C8C6BD"/>
            </a:solidFill>
            <a:prstDash val="solid"/>
            <a:miter lim="800000"/>
            <a:headEnd type="none" w="med" len="med"/>
            <a:tailEnd type="none" w="med" len="me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D6E50487-E398-4874-8B0A-52CED84AD981}"/>
              </a:ext>
            </a:extLst>
          </p:cNvPr>
          <p:cNvPicPr>
            <a:picLocks noChangeAspect="1"/>
          </p:cNvPicPr>
          <p:nvPr/>
        </p:nvPicPr>
        <p:blipFill>
          <a:blip r:embed="rId3"/>
          <a:stretch>
            <a:fillRect/>
          </a:stretch>
        </p:blipFill>
        <p:spPr>
          <a:xfrm>
            <a:off x="1625046" y="5362976"/>
            <a:ext cx="2780017" cy="115834"/>
          </a:xfrm>
          <a:prstGeom prst="rect">
            <a:avLst/>
          </a:prstGeom>
        </p:spPr>
      </p:pic>
    </p:spTree>
    <p:extLst>
      <p:ext uri="{BB962C8B-B14F-4D97-AF65-F5344CB8AC3E}">
        <p14:creationId xmlns:p14="http://schemas.microsoft.com/office/powerpoint/2010/main" val="10355725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1600" y="-57151"/>
            <a:ext cx="12404436" cy="6977496"/>
          </a:xfrm>
          <a:prstGeom prst="rect">
            <a:avLst/>
          </a:prstGeom>
        </p:spPr>
      </p:pic>
    </p:spTree>
    <p:extLst>
      <p:ext uri="{BB962C8B-B14F-4D97-AF65-F5344CB8AC3E}">
        <p14:creationId xmlns:p14="http://schemas.microsoft.com/office/powerpoint/2010/main" val="235449547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849</TotalTime>
  <Words>449</Words>
  <Application>Microsoft Office PowerPoint</Application>
  <PresentationFormat>Widescreen</PresentationFormat>
  <Paragraphs>108</Paragraphs>
  <Slides>21</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21</vt:i4>
      </vt:variant>
    </vt:vector>
  </HeadingPairs>
  <TitlesOfParts>
    <vt:vector size="31" baseType="lpstr">
      <vt:lpstr>Batang</vt:lpstr>
      <vt:lpstr>Arial</vt:lpstr>
      <vt:lpstr>Calibri</vt:lpstr>
      <vt:lpstr>Calibri Light</vt:lpstr>
      <vt:lpstr>Californian FB</vt:lpstr>
      <vt:lpstr>Chiller</vt:lpstr>
      <vt:lpstr>Segoe Script</vt:lpstr>
      <vt:lpstr>Tempus Sans ITC</vt:lpstr>
      <vt:lpstr>Office Theme</vt:lpstr>
      <vt:lpstr>1_Office Theme</vt:lpstr>
      <vt:lpstr>SELF-GOVERNANCE: 30 YEARS IN  ACTION Indian Lands,  Natural Resources and Environmental Impacts:  Sustaining our Culture and Traditions</vt:lpstr>
      <vt:lpstr>The Philosophy of the Chippewa Cree</vt:lpstr>
      <vt:lpstr>Chippewa Cree Tribe of the Rocky Boy’s Reservation</vt:lpstr>
      <vt:lpstr>The Chippewa Cree Tribe of the Rocky Boy’s Reservation  SUSTAINABILITY, CULTURE, and SELF-GOVERNANCE</vt:lpstr>
      <vt:lpstr>The Rocky Boy’s Reservation Box Elder, MT</vt:lpstr>
      <vt:lpstr>The Community</vt:lpstr>
      <vt:lpstr>The Community</vt:lpstr>
      <vt:lpstr>Governance Chippewa Cree Tribal Business Committee</vt:lpstr>
      <vt:lpstr>PowerPoint Presentation</vt:lpstr>
      <vt:lpstr>PowerPoint Presentation</vt:lpstr>
      <vt:lpstr>PowerPoint Presentation</vt:lpstr>
      <vt:lpstr>PowerPoint Presentation</vt:lpstr>
      <vt:lpstr>PowerPoint Presentation</vt:lpstr>
      <vt:lpstr>Governance Community Development</vt:lpstr>
      <vt:lpstr>Governance JOURNEY MAP</vt:lpstr>
      <vt:lpstr>Governance JOURNEY MAP</vt:lpstr>
      <vt:lpstr>Chippewa Cree Tribe SELF-GOVERNANCE</vt:lpstr>
      <vt:lpstr>Sustainability - PEOPLE</vt:lpstr>
      <vt:lpstr>   Sustainability –PROSPERITY </vt:lpstr>
      <vt:lpstr> Sustainability – PLACE </vt:lpstr>
      <vt:lpstr>Sustainability - PEACE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Self-Governance: 30 Years in Action Indian Lands, Natural Resources and Environmental Impacts:  Sustaining our Culture and Traditions</dc:title>
  <dc:creator>Joan Mitchell</dc:creator>
  <cp:lastModifiedBy>User</cp:lastModifiedBy>
  <cp:revision>34</cp:revision>
  <dcterms:created xsi:type="dcterms:W3CDTF">2018-04-04T16:49:42Z</dcterms:created>
  <dcterms:modified xsi:type="dcterms:W3CDTF">2018-04-26T16:11:26Z</dcterms:modified>
</cp:coreProperties>
</file>