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77" r:id="rId2"/>
    <p:sldId id="380" r:id="rId3"/>
    <p:sldId id="383" r:id="rId4"/>
    <p:sldId id="398" r:id="rId5"/>
    <p:sldId id="386" r:id="rId6"/>
    <p:sldId id="387" r:id="rId7"/>
    <p:sldId id="388" r:id="rId8"/>
    <p:sldId id="400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9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66" autoAdjust="0"/>
  </p:normalViewPr>
  <p:slideViewPr>
    <p:cSldViewPr>
      <p:cViewPr varScale="1">
        <p:scale>
          <a:sx n="51" d="100"/>
          <a:sy n="51" d="100"/>
        </p:scale>
        <p:origin x="107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76F827-24D9-4229-9EA4-181F8EF38FC4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4DD629C-699C-41EC-BB47-4A03D5F6A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87263F3-9666-4BB3-A99A-29634E39F670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510A236-42C6-4E9D-87CA-A7FF82CF6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95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0A236-42C6-4E9D-87CA-A7FF82CF63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2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10A236-42C6-4E9D-87CA-A7FF82CF63E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0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F8462-CC58-45C7-A1C4-930662F874E1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80DF7-A314-47BC-8CEA-D3CC5AF78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39E01-4836-43C4-AABA-B32A4D87983C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AB3E-0D67-43DC-96AC-85FAD96B2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571CA-07A5-42A4-A893-F360664A2836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4FD2F-6DE3-49AC-97F4-6D08B33C3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53268-D79F-4B26-8C1D-F4583F3617B4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D7D9-3F02-443E-AB4A-29D4D02E9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126A7-9D70-4CA3-926B-5B8DE9B665B8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E363F-F023-420F-B8AD-1C1283ADF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B6A8D-B075-4F02-87D6-CD6B0BFC5270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A7F50-68C5-4A82-9B04-40091391F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9B9AF-737A-4C48-B5F9-AA8A889C8C9B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67CD2-D5FC-4E80-AAE6-B4EC24900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EF7A5-F745-4EDF-A64B-04DF785EF125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53555-3335-4DD9-8C49-5EF98BFE7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3B63-1D0E-45DB-BB1A-0CDD802A8CE6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F36F4-B5D3-4695-82BF-507820240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22E49-DAE1-4DF2-9717-59AF8606E337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57267-577E-45F6-B5AA-672B330C9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1B01A-EDBF-4F41-AF48-4966DB023441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8A778-0AEB-49C3-AE38-3657C5F62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57AFEA-EB56-4571-9231-E7E95BCF3B1C}" type="datetimeFigureOut">
              <a:rPr lang="en-US"/>
              <a:pPr>
                <a:defRPr/>
              </a:pPr>
              <a:t>4/24/2018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ADDFEA-6187-42C3-A355-68F8834FB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7" r:id="rId2"/>
    <p:sldLayoutId id="2147483726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7" r:id="rId9"/>
    <p:sldLayoutId id="2147483723" r:id="rId10"/>
    <p:sldLayoutId id="21474837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aos_Pueblo_S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14400"/>
            <a:ext cx="640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Traditions and Culture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Complex culture; Activities year round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The People, Land, Places, Water, Crops, Wild plants, Birds, Animals, Seasons, Heavenly bodies, all have a role and place in the culture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Christianity: St. Jerome Catholic Church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All this as a whole gives us our cultural identity.</a:t>
            </a:r>
          </a:p>
        </p:txBody>
      </p:sp>
    </p:spTree>
    <p:extLst>
      <p:ext uri="{BB962C8B-B14F-4D97-AF65-F5344CB8AC3E}">
        <p14:creationId xmlns:p14="http://schemas.microsoft.com/office/powerpoint/2010/main" val="689958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Taos Pueblo’s Role-the birth of Self Determination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1970-Taos Pueblo was fighting for return of Blue Lake Land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The Taos Pueblo Delegation was summoned to White House for a meeting with President Nixon on July 8, 1970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The President announce a new policy direction for American Indians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It was the birth of Self Determination that has evolved into Self Governance</a:t>
            </a:r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  <a:p>
            <a:pPr eaLnBrk="1" hangingPunct="1">
              <a:lnSpc>
                <a:spcPct val="90000"/>
              </a:lnSpc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72153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94A98-E398-47BA-A90D-DF20D9BE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362"/>
            <a:ext cx="9144000" cy="59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5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90C3-3067-4756-82F0-87E5B817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1445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Cornerstone of the New Indian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26CE6-BBFD-432C-B61E-E960DCC1A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The President announced his support for return of Blue Lake to Taos Pueblo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He said the return of Blue Lake would be the “tangible” example of the new Indian Policy  and called it the Cornerstone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dirty="0">
                <a:latin typeface="+mj-lt"/>
              </a:rPr>
              <a:t>of that policy;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latin typeface="+mj-lt"/>
              </a:rPr>
              <a:t> “…an important symbol of this government's responsiveness to the just grievances of the American Indians.”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05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The Return of Blue Lake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600" b="1" dirty="0">
                <a:latin typeface="+mj-lt"/>
              </a:rPr>
              <a:t>July 8, 1970: President Nixon endorsed Taos Pueblo’s Blue Lake Bill</a:t>
            </a:r>
          </a:p>
          <a:p>
            <a:pPr eaLnBrk="1" hangingPunct="1"/>
            <a:r>
              <a:rPr lang="en-US" sz="3600" b="1" dirty="0">
                <a:latin typeface="+mj-lt"/>
              </a:rPr>
              <a:t>December 5, 1970: President Nixon signed Blue Lake Bill into Law</a:t>
            </a:r>
          </a:p>
          <a:p>
            <a:pPr eaLnBrk="1" hangingPunct="1"/>
            <a:r>
              <a:rPr lang="en-US" sz="3600" b="1" dirty="0">
                <a:latin typeface="+mj-lt"/>
                <a:cs typeface="Arial" panose="020B0604020202020204" pitchFamily="34" charset="0"/>
              </a:rPr>
              <a:t>Congress passed the Indian Self-Determination and Education Assistance Act in 1975</a:t>
            </a:r>
          </a:p>
          <a:p>
            <a:pPr eaLnBrk="1" hangingPunct="1"/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06254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lue L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4438" y="-2246313"/>
            <a:ext cx="14114463" cy="1135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1295400" y="685800"/>
            <a:ext cx="259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Blue Lake</a:t>
            </a:r>
          </a:p>
        </p:txBody>
      </p:sp>
    </p:spTree>
    <p:extLst>
      <p:ext uri="{BB962C8B-B14F-4D97-AF65-F5344CB8AC3E}">
        <p14:creationId xmlns:p14="http://schemas.microsoft.com/office/powerpoint/2010/main" val="1931399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aos_Pueblo_Se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14400"/>
            <a:ext cx="640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237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BA49-C21F-4584-BB70-3DE54FBDD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0AA2EB-75D5-48E1-92FC-518287AD34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Gilbert Suazo Sr.</a:t>
            </a:r>
          </a:p>
          <a:p>
            <a:pPr algn="ctr"/>
            <a:r>
              <a:rPr lang="en-US" sz="3600" i="1" dirty="0" err="1">
                <a:solidFill>
                  <a:schemeClr val="bg1"/>
                </a:solidFill>
              </a:rPr>
              <a:t>Kallquina</a:t>
            </a:r>
            <a:r>
              <a:rPr lang="en-US" sz="3600" i="1" dirty="0">
                <a:solidFill>
                  <a:schemeClr val="bg1"/>
                </a:solidFill>
              </a:rPr>
              <a:t> - Standing Wolf</a:t>
            </a:r>
          </a:p>
        </p:txBody>
      </p:sp>
    </p:spTree>
    <p:extLst>
      <p:ext uri="{BB962C8B-B14F-4D97-AF65-F5344CB8AC3E}">
        <p14:creationId xmlns:p14="http://schemas.microsoft.com/office/powerpoint/2010/main" val="4113887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6F74-3FCB-4BDD-8A77-E8C46AB19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Welcome to the Great Southwest-Our Homeland!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6FE2A-AFDB-4A6F-8E12-AA27FE921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>
                <a:latin typeface="+mj-lt"/>
              </a:rPr>
              <a:t>19 Pueblo Nations in NM-one in Texas</a:t>
            </a:r>
          </a:p>
          <a:p>
            <a:r>
              <a:rPr lang="en-US" sz="4000" b="1" dirty="0">
                <a:latin typeface="+mj-lt"/>
              </a:rPr>
              <a:t>3 Apache Nations in NM</a:t>
            </a:r>
          </a:p>
          <a:p>
            <a:r>
              <a:rPr lang="en-US" sz="4000" b="1" dirty="0">
                <a:latin typeface="+mj-lt"/>
              </a:rPr>
              <a:t>Navajo-Dine Nation in NM, Arizona &amp; Utah</a:t>
            </a:r>
          </a:p>
          <a:p>
            <a:r>
              <a:rPr lang="en-US" sz="4000" b="1" dirty="0">
                <a:latin typeface="+mj-lt"/>
              </a:rPr>
              <a:t>2 Ute Nations in Colorado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6131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0122" y="609449"/>
            <a:ext cx="6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Twenty Pueblo Nations</a:t>
            </a:r>
          </a:p>
          <a:p>
            <a:pPr algn="ctr"/>
            <a:r>
              <a:rPr lang="en-US" sz="2800" b="1" dirty="0"/>
              <a:t>United under All Pueblo Council of Governors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58945"/>
            <a:ext cx="6858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39" y="1912405"/>
            <a:ext cx="6858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65" y="2733989"/>
            <a:ext cx="6858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08" y="1912405"/>
            <a:ext cx="685800" cy="6858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23"/>
          <a:stretch/>
        </p:blipFill>
        <p:spPr>
          <a:xfrm>
            <a:off x="2155942" y="2725197"/>
            <a:ext cx="687324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84" y="1912405"/>
            <a:ext cx="6858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13" y="2743200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19" y="1898314"/>
            <a:ext cx="685800" cy="68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5" y="2725197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6" y="1862595"/>
            <a:ext cx="685800" cy="685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62" y="2733989"/>
            <a:ext cx="685800" cy="685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09" y="1918273"/>
            <a:ext cx="685800" cy="685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70" y="2725197"/>
            <a:ext cx="685800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32" y="1858945"/>
            <a:ext cx="685800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23" y="2748944"/>
            <a:ext cx="685800" cy="685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23" y="1862595"/>
            <a:ext cx="685800" cy="685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57" y="2706670"/>
            <a:ext cx="685800" cy="685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10" y="1898314"/>
            <a:ext cx="685800" cy="685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10" y="2733989"/>
            <a:ext cx="685800" cy="685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13" y="3742186"/>
            <a:ext cx="2900958" cy="27478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B2E8D8-4D5D-414C-9FB3-6A5F3607AC2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0" y="2733989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45552"/>
            <a:ext cx="2238375" cy="1476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7" y="1545552"/>
            <a:ext cx="18288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1950590" cy="1850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2" y="3886200"/>
            <a:ext cx="2025650" cy="2052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3962400"/>
            <a:ext cx="2150400" cy="215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94" y="3886200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12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27F30-3525-4B05-A59E-2E7CB3D6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The Governing Canes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B646-058E-4E90-8A1A-DCA2A5953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>
                <a:latin typeface="+mj-lt"/>
              </a:rPr>
              <a:t>Pueblo Nations have canes presented by King Phillip of Spain in the 1600’s and by President Lincoln in the 1800’s </a:t>
            </a:r>
          </a:p>
          <a:p>
            <a:r>
              <a:rPr lang="en-US" sz="2800" b="1" dirty="0">
                <a:latin typeface="+mj-lt"/>
              </a:rPr>
              <a:t>Canes given in recognition of our sovereignty and our right to our own governments</a:t>
            </a:r>
          </a:p>
          <a:p>
            <a:r>
              <a:rPr lang="en-US" sz="2800" b="1" dirty="0">
                <a:latin typeface="+mj-lt"/>
              </a:rPr>
              <a:t> The canes are a symbol of our authority as tribal officials</a:t>
            </a:r>
          </a:p>
          <a:p>
            <a:r>
              <a:rPr lang="en-US" sz="2800" b="1" dirty="0">
                <a:latin typeface="+mj-lt"/>
              </a:rPr>
              <a:t>Taos Pueblo has 6 Canes, including one from President Nixon in 1970.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35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 dirty="0">
                <a:solidFill>
                  <a:schemeClr val="tx1"/>
                </a:solidFill>
              </a:rPr>
              <a:t>My Home-Taos Pueblo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770437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+mj-lt"/>
              </a:rPr>
              <a:t>Time Immemorial Aboriginal Homeland</a:t>
            </a:r>
          </a:p>
          <a:p>
            <a:pPr eaLnBrk="1" hangingPunct="1"/>
            <a:r>
              <a:rPr lang="en-US" sz="3600" b="1" dirty="0" err="1">
                <a:latin typeface="+mj-lt"/>
              </a:rPr>
              <a:t>Tuahtah</a:t>
            </a:r>
            <a:r>
              <a:rPr lang="en-US" sz="3600" b="1" dirty="0">
                <a:latin typeface="+mj-lt"/>
              </a:rPr>
              <a:t>-Place of the Red Willows </a:t>
            </a:r>
          </a:p>
          <a:p>
            <a:pPr eaLnBrk="1" hangingPunct="1"/>
            <a:r>
              <a:rPr lang="en-US" sz="3600" b="1" dirty="0">
                <a:latin typeface="+mj-lt"/>
              </a:rPr>
              <a:t>A World Heritage Site-Recognized for enduring structures and living culture</a:t>
            </a:r>
          </a:p>
          <a:p>
            <a:pPr eaLnBrk="1" hangingPunct="1"/>
            <a:r>
              <a:rPr lang="en-US" sz="3600" b="1" dirty="0">
                <a:latin typeface="+mj-lt"/>
              </a:rPr>
              <a:t>Water from Blue Lake-our spiritual and physical nourishment</a:t>
            </a:r>
          </a:p>
        </p:txBody>
      </p:sp>
    </p:spTree>
    <p:extLst>
      <p:ext uri="{BB962C8B-B14F-4D97-AF65-F5344CB8AC3E}">
        <p14:creationId xmlns:p14="http://schemas.microsoft.com/office/powerpoint/2010/main" val="2511723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aos Pueblo-2000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638175"/>
            <a:ext cx="8418513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171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C5270D-031A-4025-BDCD-9C41B38A9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75438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1"/>
                </a:solidFill>
              </a:rPr>
              <a:t>Taos Pueblo Government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b="1" dirty="0">
                <a:latin typeface="+mj-lt"/>
              </a:rPr>
              <a:t>Traditional unwritten system</a:t>
            </a:r>
          </a:p>
          <a:p>
            <a:pPr eaLnBrk="1" hangingPunct="1"/>
            <a:r>
              <a:rPr lang="en-US" sz="2800" b="1" dirty="0">
                <a:latin typeface="+mj-lt"/>
              </a:rPr>
              <a:t>Tribal Council: Policy making body; former tribal leadership officials and cultural leaders; </a:t>
            </a:r>
          </a:p>
          <a:p>
            <a:pPr eaLnBrk="1" hangingPunct="1"/>
            <a:r>
              <a:rPr lang="en-US" sz="2800" b="1" dirty="0">
                <a:latin typeface="+mj-lt"/>
              </a:rPr>
              <a:t>Governor and Staff: 10 Men; domestic, civil and external business affairs</a:t>
            </a:r>
          </a:p>
          <a:p>
            <a:pPr eaLnBrk="1" hangingPunct="1"/>
            <a:r>
              <a:rPr lang="en-US" sz="2800" b="1" dirty="0">
                <a:latin typeface="+mj-lt"/>
              </a:rPr>
              <a:t>War Chief and Staff: 12 men; Protectors and caretakers of lands and natural resources</a:t>
            </a:r>
          </a:p>
          <a:p>
            <a:pPr eaLnBrk="1" hangingPunct="1"/>
            <a:r>
              <a:rPr lang="en-US" sz="2800" b="1" dirty="0">
                <a:latin typeface="+mj-lt"/>
              </a:rPr>
              <a:t>Central Management System and other entities provide program support</a:t>
            </a:r>
          </a:p>
        </p:txBody>
      </p:sp>
    </p:spTree>
    <p:extLst>
      <p:ext uri="{BB962C8B-B14F-4D97-AF65-F5344CB8AC3E}">
        <p14:creationId xmlns:p14="http://schemas.microsoft.com/office/powerpoint/2010/main" val="3314851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3474</TotalTime>
  <Words>435</Words>
  <Application>Microsoft Office PowerPoint</Application>
  <PresentationFormat>On-screen Show (4:3)</PresentationFormat>
  <Paragraphs>49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Constantia</vt:lpstr>
      <vt:lpstr>Wingdings 2</vt:lpstr>
      <vt:lpstr>Flow</vt:lpstr>
      <vt:lpstr>PowerPoint Presentation</vt:lpstr>
      <vt:lpstr>Welcome to the Great Southwest-Our Homeland!</vt:lpstr>
      <vt:lpstr>PowerPoint Presentation</vt:lpstr>
      <vt:lpstr>PowerPoint Presentation</vt:lpstr>
      <vt:lpstr>The Governing Canes</vt:lpstr>
      <vt:lpstr>My Home-Taos Pueblo</vt:lpstr>
      <vt:lpstr>PowerPoint Presentation</vt:lpstr>
      <vt:lpstr>PowerPoint Presentation</vt:lpstr>
      <vt:lpstr>Taos Pueblo Government</vt:lpstr>
      <vt:lpstr>Traditions and Culture</vt:lpstr>
      <vt:lpstr>Taos Pueblo’s Role-the birth of Self Determination</vt:lpstr>
      <vt:lpstr>PowerPoint Presentation</vt:lpstr>
      <vt:lpstr>Cornerstone of the New Indian Policy</vt:lpstr>
      <vt:lpstr>The Return of Blue Lake</vt:lpstr>
      <vt:lpstr>PowerPoint Presentation</vt:lpstr>
      <vt:lpstr>PowerPoint Presentation</vt:lpstr>
      <vt:lpstr>Thank you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Return opf Blue Lake</dc:title>
  <dc:creator>GilSuazo</dc:creator>
  <cp:lastModifiedBy>Gil Suazo</cp:lastModifiedBy>
  <cp:revision>107</cp:revision>
  <dcterms:created xsi:type="dcterms:W3CDTF">2012-09-03T04:04:32Z</dcterms:created>
  <dcterms:modified xsi:type="dcterms:W3CDTF">2018-04-25T03:39:16Z</dcterms:modified>
</cp:coreProperties>
</file>