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80" r:id="rId3"/>
    <p:sldMasterId id="2147483705" r:id="rId4"/>
    <p:sldMasterId id="2147483718" r:id="rId5"/>
    <p:sldMasterId id="2147483731" r:id="rId6"/>
    <p:sldMasterId id="2147483744" r:id="rId7"/>
    <p:sldMasterId id="2147483757" r:id="rId8"/>
  </p:sldMasterIdLst>
  <p:notesMasterIdLst>
    <p:notesMasterId r:id="rId45"/>
  </p:notesMasterIdLst>
  <p:handoutMasterIdLst>
    <p:handoutMasterId r:id="rId46"/>
  </p:handoutMasterIdLst>
  <p:sldIdLst>
    <p:sldId id="413" r:id="rId9"/>
    <p:sldId id="455" r:id="rId10"/>
    <p:sldId id="306" r:id="rId11"/>
    <p:sldId id="307" r:id="rId12"/>
    <p:sldId id="308" r:id="rId13"/>
    <p:sldId id="309" r:id="rId14"/>
    <p:sldId id="412" r:id="rId15"/>
    <p:sldId id="456" r:id="rId16"/>
    <p:sldId id="433" r:id="rId17"/>
    <p:sldId id="343" r:id="rId18"/>
    <p:sldId id="445" r:id="rId19"/>
    <p:sldId id="411" r:id="rId20"/>
    <p:sldId id="409" r:id="rId21"/>
    <p:sldId id="428" r:id="rId22"/>
    <p:sldId id="457" r:id="rId23"/>
    <p:sldId id="442" r:id="rId24"/>
    <p:sldId id="348" r:id="rId25"/>
    <p:sldId id="350" r:id="rId26"/>
    <p:sldId id="355" r:id="rId27"/>
    <p:sldId id="356" r:id="rId28"/>
    <p:sldId id="434" r:id="rId29"/>
    <p:sldId id="391" r:id="rId30"/>
    <p:sldId id="454" r:id="rId31"/>
    <p:sldId id="403" r:id="rId32"/>
    <p:sldId id="431" r:id="rId33"/>
    <p:sldId id="447" r:id="rId34"/>
    <p:sldId id="430" r:id="rId35"/>
    <p:sldId id="448" r:id="rId36"/>
    <p:sldId id="449" r:id="rId37"/>
    <p:sldId id="453" r:id="rId38"/>
    <p:sldId id="450" r:id="rId39"/>
    <p:sldId id="451" r:id="rId40"/>
    <p:sldId id="452" r:id="rId41"/>
    <p:sldId id="444" r:id="rId42"/>
    <p:sldId id="439" r:id="rId43"/>
    <p:sldId id="443"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70" d="100"/>
          <a:sy n="70" d="100"/>
        </p:scale>
        <p:origin x="1302" y="-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4C9D1D7-1DE8-44E0-A876-7D5A81533540}" type="datetimeFigureOut">
              <a:rPr lang="en-US" smtClean="0"/>
              <a:t>4/26/2018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1627939-6E90-4275-B723-507B79E59841}" type="slidenum">
              <a:rPr lang="en-US" smtClean="0"/>
              <a:t>‹#›</a:t>
            </a:fld>
            <a:endParaRPr lang="en-US"/>
          </a:p>
        </p:txBody>
      </p:sp>
    </p:spTree>
    <p:extLst>
      <p:ext uri="{BB962C8B-B14F-4D97-AF65-F5344CB8AC3E}">
        <p14:creationId xmlns:p14="http://schemas.microsoft.com/office/powerpoint/2010/main" val="3371296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FE5E41-D498-4AED-8641-3E9A289123A0}" type="datetimeFigureOut">
              <a:rPr lang="en-US" smtClean="0"/>
              <a:pPr/>
              <a:t>4/26/2018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6A5282-7CAC-403D-B06B-8E9BFAB6F4DB}" type="slidenum">
              <a:rPr lang="en-US" smtClean="0"/>
              <a:pPr/>
              <a:t>‹#›</a:t>
            </a:fld>
            <a:endParaRPr lang="en-US"/>
          </a:p>
        </p:txBody>
      </p:sp>
    </p:spTree>
    <p:extLst>
      <p:ext uri="{BB962C8B-B14F-4D97-AF65-F5344CB8AC3E}">
        <p14:creationId xmlns:p14="http://schemas.microsoft.com/office/powerpoint/2010/main" val="3943658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EE6571E8-6438-4D7B-B1F6-2E729DA39CAC}" type="slidenum">
              <a:rPr lang="en-US" smtClean="0"/>
              <a:pPr/>
              <a:t>1</a:t>
            </a:fld>
            <a:endParaRPr lang="en-US" dirty="0"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213576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144588" y="685800"/>
            <a:ext cx="4572000" cy="3429000"/>
          </a:xfrm>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lstStyle/>
          <a:p>
            <a:r>
              <a:rPr lang="en-US" smtClean="0"/>
              <a:t>USGS was instrumental in developing a more comprehensive early warning system.  </a:t>
            </a:r>
          </a:p>
          <a:p>
            <a:endParaRPr lang="en-US" smtClean="0"/>
          </a:p>
          <a:p>
            <a:r>
              <a:rPr lang="en-US" smtClean="0"/>
              <a:t>As is demostrated here everyone that could be affected by post fire high flow events is represented. </a:t>
            </a:r>
          </a:p>
        </p:txBody>
      </p:sp>
      <p:sp>
        <p:nvSpPr>
          <p:cNvPr id="98308"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900113" eaLnBrk="0" hangingPunct="0">
              <a:defRPr sz="2400">
                <a:solidFill>
                  <a:schemeClr val="tx1"/>
                </a:solidFill>
                <a:latin typeface="Arial Unicode MS" pitchFamily="34" charset="-128"/>
              </a:defRPr>
            </a:lvl1pPr>
            <a:lvl2pPr marL="742950" indent="-285750" defTabSz="900113" eaLnBrk="0" hangingPunct="0">
              <a:defRPr sz="2400">
                <a:solidFill>
                  <a:schemeClr val="tx1"/>
                </a:solidFill>
                <a:latin typeface="Arial Unicode MS" pitchFamily="34" charset="-128"/>
              </a:defRPr>
            </a:lvl2pPr>
            <a:lvl3pPr marL="1143000" indent="-228600" defTabSz="900113" eaLnBrk="0" hangingPunct="0">
              <a:defRPr sz="2400">
                <a:solidFill>
                  <a:schemeClr val="tx1"/>
                </a:solidFill>
                <a:latin typeface="Arial Unicode MS" pitchFamily="34" charset="-128"/>
              </a:defRPr>
            </a:lvl3pPr>
            <a:lvl4pPr marL="1600200" indent="-228600" defTabSz="900113" eaLnBrk="0" hangingPunct="0">
              <a:defRPr sz="2400">
                <a:solidFill>
                  <a:schemeClr val="tx1"/>
                </a:solidFill>
                <a:latin typeface="Arial Unicode MS" pitchFamily="34" charset="-128"/>
              </a:defRPr>
            </a:lvl4pPr>
            <a:lvl5pPr marL="2057400" indent="-228600" defTabSz="900113" eaLnBrk="0" hangingPunct="0">
              <a:defRPr sz="2400">
                <a:solidFill>
                  <a:schemeClr val="tx1"/>
                </a:solidFill>
                <a:latin typeface="Arial Unicode MS" pitchFamily="34" charset="-128"/>
              </a:defRPr>
            </a:lvl5pPr>
            <a:lvl6pPr marL="2514600" indent="-228600" defTabSz="900113" eaLnBrk="0" fontAlgn="base" hangingPunct="0">
              <a:spcBef>
                <a:spcPct val="0"/>
              </a:spcBef>
              <a:spcAft>
                <a:spcPct val="0"/>
              </a:spcAft>
              <a:defRPr sz="2400">
                <a:solidFill>
                  <a:schemeClr val="tx1"/>
                </a:solidFill>
                <a:latin typeface="Arial Unicode MS" pitchFamily="34" charset="-128"/>
              </a:defRPr>
            </a:lvl6pPr>
            <a:lvl7pPr marL="2971800" indent="-228600" defTabSz="900113" eaLnBrk="0" fontAlgn="base" hangingPunct="0">
              <a:spcBef>
                <a:spcPct val="0"/>
              </a:spcBef>
              <a:spcAft>
                <a:spcPct val="0"/>
              </a:spcAft>
              <a:defRPr sz="2400">
                <a:solidFill>
                  <a:schemeClr val="tx1"/>
                </a:solidFill>
                <a:latin typeface="Arial Unicode MS" pitchFamily="34" charset="-128"/>
              </a:defRPr>
            </a:lvl7pPr>
            <a:lvl8pPr marL="3429000" indent="-228600" defTabSz="900113" eaLnBrk="0" fontAlgn="base" hangingPunct="0">
              <a:spcBef>
                <a:spcPct val="0"/>
              </a:spcBef>
              <a:spcAft>
                <a:spcPct val="0"/>
              </a:spcAft>
              <a:defRPr sz="2400">
                <a:solidFill>
                  <a:schemeClr val="tx1"/>
                </a:solidFill>
                <a:latin typeface="Arial Unicode MS" pitchFamily="34" charset="-128"/>
              </a:defRPr>
            </a:lvl8pPr>
            <a:lvl9pPr marL="3886200" indent="-228600" defTabSz="900113" eaLnBrk="0" fontAlgn="base" hangingPunct="0">
              <a:spcBef>
                <a:spcPct val="0"/>
              </a:spcBef>
              <a:spcAft>
                <a:spcPct val="0"/>
              </a:spcAft>
              <a:defRPr sz="2400">
                <a:solidFill>
                  <a:schemeClr val="tx1"/>
                </a:solidFill>
                <a:latin typeface="Arial Unicode MS" pitchFamily="34" charset="-128"/>
              </a:defRPr>
            </a:lvl9pPr>
          </a:lstStyle>
          <a:p>
            <a:pPr algn="r" eaLnBrk="1" hangingPunct="1"/>
            <a:fld id="{D90E9454-6611-43CD-A66F-5A3EF0BBB20D}" type="slidenum">
              <a:rPr lang="en-US" sz="1200">
                <a:solidFill>
                  <a:prstClr val="black"/>
                </a:solidFill>
              </a:rPr>
              <a:pPr algn="r" eaLnBrk="1" hangingPunct="1"/>
              <a:t>34</a:t>
            </a:fld>
            <a:endParaRPr lang="en-US" sz="1200">
              <a:solidFill>
                <a:prstClr val="black"/>
              </a:solidFill>
            </a:endParaRPr>
          </a:p>
        </p:txBody>
      </p:sp>
    </p:spTree>
    <p:extLst>
      <p:ext uri="{BB962C8B-B14F-4D97-AF65-F5344CB8AC3E}">
        <p14:creationId xmlns:p14="http://schemas.microsoft.com/office/powerpoint/2010/main" val="1030571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3F89B3BF-D247-4909-B716-31F99A1A1D7F}" type="slidenum">
              <a:rPr lang="en-US" smtClean="0">
                <a:solidFill>
                  <a:prstClr val="black"/>
                </a:solidFill>
              </a:rPr>
              <a:pPr/>
              <a:t>2</a:t>
            </a:fld>
            <a:endParaRPr lang="en-US" smtClean="0">
              <a:solidFill>
                <a:prstClr val="black"/>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352373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C32C9C73-FF39-4589-BCE3-EDABE519B668}" type="slidenum">
              <a:rPr lang="en-US" smtClean="0"/>
              <a:pPr/>
              <a:t>3</a:t>
            </a:fld>
            <a:endParaRPr lang="en-US"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276891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458D9E1B-0D73-4FE3-AB18-13BD685CCB0A}" type="slidenum">
              <a:rPr lang="en-US" smtClean="0"/>
              <a:pPr/>
              <a:t>4</a:t>
            </a:fld>
            <a:endParaRPr 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04664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811E38FB-6674-47DE-AE55-1711191DDA0A}" type="slidenum">
              <a:rPr lang="en-US" smtClean="0"/>
              <a:pPr/>
              <a:t>5</a:t>
            </a:fld>
            <a:endParaRPr 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76432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D76A087-6DE8-48B1-B08F-D6BBAF1D907A}" type="slidenum">
              <a:rPr lang="en-US" smtClean="0"/>
              <a:pPr/>
              <a:t>6</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18175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endParaRPr lang="en-US" smtClean="0">
              <a:latin typeface="Times New Roman" pitchFamily="18" charset="0"/>
            </a:endParaRPr>
          </a:p>
        </p:txBody>
      </p:sp>
      <p:sp>
        <p:nvSpPr>
          <p:cNvPr id="25604" name="Slide Number Placeholder 3"/>
          <p:cNvSpPr>
            <a:spLocks noGrp="1"/>
          </p:cNvSpPr>
          <p:nvPr>
            <p:ph type="sldNum" sz="quarter" idx="5"/>
          </p:nvPr>
        </p:nvSpPr>
        <p:spPr>
          <a:noFill/>
        </p:spPr>
        <p:txBody>
          <a:bodyPr/>
          <a:lstStyle/>
          <a:p>
            <a:fld id="{E28EC56B-85D0-4280-87A0-5D945A7F064D}" type="slidenum">
              <a:rPr lang="en-US" smtClean="0">
                <a:latin typeface="Times New Roman" pitchFamily="18" charset="0"/>
              </a:rPr>
              <a:pPr/>
              <a:t>7</a:t>
            </a:fld>
            <a:endParaRPr lang="en-US" smtClean="0">
              <a:latin typeface="Times New Roman" pitchFamily="18" charset="0"/>
            </a:endParaRPr>
          </a:p>
        </p:txBody>
      </p:sp>
    </p:spTree>
    <p:extLst>
      <p:ext uri="{BB962C8B-B14F-4D97-AF65-F5344CB8AC3E}">
        <p14:creationId xmlns:p14="http://schemas.microsoft.com/office/powerpoint/2010/main" val="1210866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xfrm>
            <a:off x="731520" y="4560570"/>
            <a:ext cx="5852160" cy="43205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New Roman" pitchFamily="18" charset="0"/>
            </a:endParaRPr>
          </a:p>
        </p:txBody>
      </p:sp>
      <p:sp>
        <p:nvSpPr>
          <p:cNvPr id="114692" name="Slide Number Placeholder 3"/>
          <p:cNvSpPr txBox="1">
            <a:spLocks noGrp="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fontAlgn="base">
              <a:spcBef>
                <a:spcPct val="0"/>
              </a:spcBef>
              <a:spcAft>
                <a:spcPct val="0"/>
              </a:spcAft>
            </a:pPr>
            <a:fld id="{4E075334-8F8B-42B3-A2AC-34187CDE6BCC}" type="slidenum">
              <a:rPr lang="en-US" sz="1300">
                <a:solidFill>
                  <a:prstClr val="black"/>
                </a:solidFill>
                <a:latin typeface="Arial" charset="0"/>
              </a:rPr>
              <a:pPr algn="r" fontAlgn="base">
                <a:spcBef>
                  <a:spcPct val="0"/>
                </a:spcBef>
                <a:spcAft>
                  <a:spcPct val="0"/>
                </a:spcAft>
              </a:pPr>
              <a:t>8</a:t>
            </a:fld>
            <a:endParaRPr lang="en-US" sz="1300">
              <a:solidFill>
                <a:prstClr val="black"/>
              </a:solidFill>
              <a:latin typeface="Arial" charset="0"/>
            </a:endParaRPr>
          </a:p>
        </p:txBody>
      </p:sp>
    </p:spTree>
    <p:extLst>
      <p:ext uri="{BB962C8B-B14F-4D97-AF65-F5344CB8AC3E}">
        <p14:creationId xmlns:p14="http://schemas.microsoft.com/office/powerpoint/2010/main" val="3318681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5A32D05-E68B-46CF-ACB8-7110AA345737}" type="slidenum">
              <a:rPr lang="en-US" smtClean="0"/>
              <a:pPr/>
              <a:t>25</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452111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885F28-36D3-4E2A-84E5-CBCB5F68E386}" type="datetimeFigureOut">
              <a:rPr lang="en-US" smtClean="0"/>
              <a:pPr/>
              <a:t>4/26/2018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79F819-DCA5-467B-9310-F80854D2119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885F28-36D3-4E2A-84E5-CBCB5F68E386}" type="datetimeFigureOut">
              <a:rPr lang="en-US" smtClean="0"/>
              <a:pPr/>
              <a:t>4/26/2018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79F819-DCA5-467B-9310-F80854D2119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885F28-36D3-4E2A-84E5-CBCB5F68E386}" type="datetimeFigureOut">
              <a:rPr lang="en-US" smtClean="0"/>
              <a:pPr/>
              <a:t>4/26/2018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79F819-DCA5-467B-9310-F80854D2119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normAutofit/>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04FE07D-411C-48CB-8044-F0C35C322B9F}"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D49454-A9E8-4897-96A5-57639A867434}"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5EC525-F864-4882-B610-D13B717B66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0956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D49454-A9E8-4897-96A5-57639A867434}"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5EC525-F864-4882-B610-D13B717B66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203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D49454-A9E8-4897-96A5-57639A867434}"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5EC525-F864-4882-B610-D13B717B66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258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D49454-A9E8-4897-96A5-57639A867434}" type="datetimeFigureOut">
              <a:rPr lang="en-US" smtClean="0">
                <a:solidFill>
                  <a:prstClr val="black">
                    <a:tint val="75000"/>
                  </a:prstClr>
                </a:solidFill>
              </a:rPr>
              <a:pPr/>
              <a:t>4/26/2018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5EC525-F864-4882-B610-D13B717B66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443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D49454-A9E8-4897-96A5-57639A867434}" type="datetimeFigureOut">
              <a:rPr lang="en-US" smtClean="0">
                <a:solidFill>
                  <a:prstClr val="black">
                    <a:tint val="75000"/>
                  </a:prstClr>
                </a:solidFill>
              </a:rPr>
              <a:pPr/>
              <a:t>4/26/2018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5EC525-F864-4882-B610-D13B717B66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4325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D49454-A9E8-4897-96A5-57639A867434}" type="datetimeFigureOut">
              <a:rPr lang="en-US" smtClean="0">
                <a:solidFill>
                  <a:prstClr val="black">
                    <a:tint val="75000"/>
                  </a:prstClr>
                </a:solidFill>
              </a:rPr>
              <a:pPr/>
              <a:t>4/26/2018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5EC525-F864-4882-B610-D13B717B66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1722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D49454-A9E8-4897-96A5-57639A867434}" type="datetimeFigureOut">
              <a:rPr lang="en-US" smtClean="0">
                <a:solidFill>
                  <a:prstClr val="black">
                    <a:tint val="75000"/>
                  </a:prstClr>
                </a:solidFill>
              </a:rPr>
              <a:pPr/>
              <a:t>4/26/2018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5EC525-F864-4882-B610-D13B717B66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937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885F28-36D3-4E2A-84E5-CBCB5F68E386}" type="datetimeFigureOut">
              <a:rPr lang="en-US" smtClean="0"/>
              <a:pPr/>
              <a:t>4/26/2018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79F819-DCA5-467B-9310-F80854D2119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D49454-A9E8-4897-96A5-57639A867434}" type="datetimeFigureOut">
              <a:rPr lang="en-US" smtClean="0">
                <a:solidFill>
                  <a:prstClr val="black">
                    <a:tint val="75000"/>
                  </a:prstClr>
                </a:solidFill>
              </a:rPr>
              <a:pPr/>
              <a:t>4/26/2018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5EC525-F864-4882-B610-D13B717B66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044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D49454-A9E8-4897-96A5-57639A867434}" type="datetimeFigureOut">
              <a:rPr lang="en-US" smtClean="0">
                <a:solidFill>
                  <a:prstClr val="black">
                    <a:tint val="75000"/>
                  </a:prstClr>
                </a:solidFill>
              </a:rPr>
              <a:pPr/>
              <a:t>4/26/2018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5EC525-F864-4882-B610-D13B717B66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352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D49454-A9E8-4897-96A5-57639A867434}"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5EC525-F864-4882-B610-D13B717B66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051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D49454-A9E8-4897-96A5-57639A867434}"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5EC525-F864-4882-B610-D13B717B66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9762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2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26"/>
          <p:cNvSpPr>
            <a:spLocks noGrp="1" noChangeArrowheads="1"/>
          </p:cNvSpPr>
          <p:nvPr>
            <p:ph type="sldNum" sz="quarter" idx="12"/>
          </p:nvPr>
        </p:nvSpPr>
        <p:spPr>
          <a:ln/>
        </p:spPr>
        <p:txBody>
          <a:bodyPr/>
          <a:lstStyle>
            <a:lvl1pPr>
              <a:defRPr/>
            </a:lvl1pPr>
          </a:lstStyle>
          <a:p>
            <a:pPr>
              <a:defRPr/>
            </a:pPr>
            <a:fld id="{E4852EB4-F35C-43F7-8DD1-4B98CB4D12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79829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730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56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1971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4934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090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885F28-36D3-4E2A-84E5-CBCB5F68E386}" type="datetimeFigureOut">
              <a:rPr lang="en-US" smtClean="0"/>
              <a:pPr/>
              <a:t>4/26/2018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79F819-DCA5-467B-9310-F80854D2119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9118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771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8118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56745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3270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740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normAutofit/>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04FE07D-411C-48CB-8044-F0C35C322B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8110853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8648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65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174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885F28-36D3-4E2A-84E5-CBCB5F68E386}" type="datetimeFigureOut">
              <a:rPr lang="en-US" smtClean="0"/>
              <a:pPr/>
              <a:t>4/26/2018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79F819-DCA5-467B-9310-F80854D21190}"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08573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7047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3002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875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8765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74972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539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34309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normAutofit/>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04FE07D-411C-48CB-8044-F0C35C322B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372104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62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885F28-36D3-4E2A-84E5-CBCB5F68E386}" type="datetimeFigureOut">
              <a:rPr lang="en-US" smtClean="0"/>
              <a:pPr/>
              <a:t>4/26/2018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79F819-DCA5-467B-9310-F80854D21190}"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24291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9787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2429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0136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96873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2589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5859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88904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79747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079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885F28-36D3-4E2A-84E5-CBCB5F68E386}" type="datetimeFigureOut">
              <a:rPr lang="en-US" smtClean="0"/>
              <a:pPr/>
              <a:t>4/26/2018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79F819-DCA5-467B-9310-F80854D21190}"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normAutofit/>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04FE07D-411C-48CB-8044-F0C35C322B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8849497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42199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08301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0345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69134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06414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0046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39402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7422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772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885F28-36D3-4E2A-84E5-CBCB5F68E386}" type="datetimeFigureOut">
              <a:rPr lang="en-US" smtClean="0"/>
              <a:pPr/>
              <a:t>4/26/2018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79F819-DCA5-467B-9310-F80854D21190}"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30590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9233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normAutofit/>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04FE07D-411C-48CB-8044-F0C35C322B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008140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742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4090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0477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6629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9575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1822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749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885F28-36D3-4E2A-84E5-CBCB5F68E386}" type="datetimeFigureOut">
              <a:rPr lang="en-US" smtClean="0"/>
              <a:pPr/>
              <a:t>4/26/2018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79F819-DCA5-467B-9310-F80854D21190}"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33228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62283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336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35297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normAutofit/>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04FE07D-411C-48CB-8044-F0C35C322B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586058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661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9810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7017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14391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574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885F28-36D3-4E2A-84E5-CBCB5F68E386}" type="datetimeFigureOut">
              <a:rPr lang="en-US" smtClean="0"/>
              <a:pPr/>
              <a:t>4/26/2018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79F819-DCA5-467B-9310-F80854D21190}"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02388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1815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1520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9559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1524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1262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normAutofit/>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04FE07D-411C-48CB-8044-F0C35C322B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764890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885F28-36D3-4E2A-84E5-CBCB5F68E386}" type="datetimeFigureOut">
              <a:rPr lang="en-US" smtClean="0"/>
              <a:pPr/>
              <a:t>4/26/2018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79F819-DCA5-467B-9310-F80854D2119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D49454-A9E8-4897-96A5-57639A867434}"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EC525-F864-4882-B610-D13B717B66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57916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04132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66448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99529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58660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400409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4EDF3-4108-4E3A-89FB-74C9BAE1BCD8}"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0DB2C-A522-4109-BF00-8B3372382A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02575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4.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0.xml"/><Relationship Id="rId5" Type="http://schemas.openxmlformats.org/officeDocument/2006/relationships/image" Target="../media/image58.jpe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jpeg"/><Relationship Id="rId1" Type="http://schemas.openxmlformats.org/officeDocument/2006/relationships/slideLayout" Target="../slideLayouts/slideLayout43.xml"/><Relationship Id="rId5" Type="http://schemas.openxmlformats.org/officeDocument/2006/relationships/image" Target="../media/image69.emf"/><Relationship Id="rId4" Type="http://schemas.openxmlformats.org/officeDocument/2006/relationships/image" Target="../media/image68.emf"/></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0.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jpeg"/><Relationship Id="rId3" Type="http://schemas.openxmlformats.org/officeDocument/2006/relationships/image" Target="../media/image83.jpeg"/><Relationship Id="rId7" Type="http://schemas.openxmlformats.org/officeDocument/2006/relationships/image" Target="../media/image87.png"/><Relationship Id="rId12" Type="http://schemas.openxmlformats.org/officeDocument/2006/relationships/image" Target="../media/image92.jpeg"/><Relationship Id="rId17" Type="http://schemas.openxmlformats.org/officeDocument/2006/relationships/image" Target="../media/image97.jpeg"/><Relationship Id="rId2" Type="http://schemas.openxmlformats.org/officeDocument/2006/relationships/notesSlide" Target="../notesSlides/notesSlide10.xml"/><Relationship Id="rId16" Type="http://schemas.openxmlformats.org/officeDocument/2006/relationships/image" Target="../media/image96.jpe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jpe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jpeg"/></Relationships>
</file>

<file path=ppt/slides/_rels/slide35.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jpeg"/><Relationship Id="rId12" Type="http://schemas.openxmlformats.org/officeDocument/2006/relationships/image" Target="../media/image108.jpe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image" Target="../media/image101.jpe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jpeg"/></Relationships>
</file>

<file path=ppt/slides/_rels/slide3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110.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7.jpeg"/><Relationship Id="rId5" Type="http://schemas.openxmlformats.org/officeDocument/2006/relationships/image" Target="../media/image19.png"/><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91.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 descr="H:\Aerials-Santa Clara Canyon\NM_11-07-15_0489.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8195" name="Picture 16" descr="Santa Clara"/>
          <p:cNvPicPr>
            <a:picLocks noChangeAspect="1" noChangeArrowheads="1"/>
          </p:cNvPicPr>
          <p:nvPr/>
        </p:nvPicPr>
        <p:blipFill>
          <a:blip r:embed="rId4" cstate="print"/>
          <a:srcRect l="-1163" t="-2632" r="-1163" b="6579"/>
          <a:stretch>
            <a:fillRect/>
          </a:stretch>
        </p:blipFill>
        <p:spPr bwMode="auto">
          <a:xfrm>
            <a:off x="6629400" y="228600"/>
            <a:ext cx="2514599" cy="2316078"/>
          </a:xfrm>
          <a:prstGeom prst="rect">
            <a:avLst/>
          </a:prstGeom>
          <a:noFill/>
          <a:ln w="9525">
            <a:noFill/>
            <a:miter lim="800000"/>
            <a:headEnd/>
            <a:tailEnd/>
          </a:ln>
          <a:effectLst>
            <a:outerShdw blurRad="50800" dist="38100" dir="16200000" rotWithShape="0">
              <a:prstClr val="black">
                <a:alpha val="40000"/>
              </a:prstClr>
            </a:outerShdw>
          </a:effectLst>
        </p:spPr>
      </p:pic>
      <p:sp>
        <p:nvSpPr>
          <p:cNvPr id="4" name="TextBox 3"/>
          <p:cNvSpPr txBox="1"/>
          <p:nvPr/>
        </p:nvSpPr>
        <p:spPr>
          <a:xfrm>
            <a:off x="152400" y="152400"/>
            <a:ext cx="6400800" cy="369332"/>
          </a:xfrm>
          <a:prstGeom prst="rect">
            <a:avLst/>
          </a:prstGeom>
          <a:noFill/>
        </p:spPr>
        <p:txBody>
          <a:bodyPr wrap="square" rtlCol="0">
            <a:spAutoFit/>
          </a:bodyPr>
          <a:lstStyle/>
          <a:p>
            <a:pPr algn="ctr"/>
            <a:r>
              <a:rPr lang="en-US" dirty="0" smtClean="0">
                <a:solidFill>
                  <a:srgbClr val="002060"/>
                </a:solidFill>
                <a:effectLst>
                  <a:glow rad="101600">
                    <a:schemeClr val="accent5">
                      <a:lumMod val="20000"/>
                      <a:lumOff val="80000"/>
                      <a:alpha val="60000"/>
                    </a:schemeClr>
                  </a:glow>
                </a:effectLst>
                <a:latin typeface="Castellar" pitchFamily="18" charset="0"/>
              </a:rPr>
              <a:t>  </a:t>
            </a:r>
            <a:endParaRPr lang="en-US" sz="2400" dirty="0">
              <a:solidFill>
                <a:srgbClr val="002060"/>
              </a:solidFill>
              <a:effectLst>
                <a:glow rad="101600">
                  <a:schemeClr val="accent5">
                    <a:lumMod val="20000"/>
                    <a:lumOff val="80000"/>
                    <a:alpha val="60000"/>
                  </a:schemeClr>
                </a:glow>
              </a:effectLst>
              <a:latin typeface="Castellar" pitchFamily="18" charset="0"/>
            </a:endParaRPr>
          </a:p>
        </p:txBody>
      </p:sp>
      <p:sp>
        <p:nvSpPr>
          <p:cNvPr id="6" name="TextBox 5"/>
          <p:cNvSpPr txBox="1"/>
          <p:nvPr/>
        </p:nvSpPr>
        <p:spPr>
          <a:xfrm>
            <a:off x="1371600" y="2743200"/>
            <a:ext cx="6705600" cy="3108543"/>
          </a:xfrm>
          <a:prstGeom prst="rect">
            <a:avLst/>
          </a:prstGeom>
          <a:noFill/>
        </p:spPr>
        <p:txBody>
          <a:bodyPr wrap="square" rtlCol="0">
            <a:spAutoFit/>
          </a:bodyPr>
          <a:lstStyle/>
          <a:p>
            <a:pPr algn="ctr"/>
            <a:r>
              <a:rPr lang="en-US" sz="3600" dirty="0"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Castellar" pitchFamily="18" charset="0"/>
              </a:rPr>
              <a:t>Tribal Collaboration &amp; Partnership</a:t>
            </a:r>
          </a:p>
          <a:p>
            <a:pPr algn="ctr"/>
            <a:endParaRPr lang="en-US" sz="2400" dirty="0" smtClean="0">
              <a:ln w="18415" cmpd="sng">
                <a:solidFill>
                  <a:srgbClr val="FFFFFF"/>
                </a:solidFill>
                <a:prstDash val="solid"/>
              </a:ln>
              <a:solidFill>
                <a:srgbClr val="FFFFFF"/>
              </a:solidFill>
              <a:effectLst>
                <a:glow rad="101600">
                  <a:schemeClr val="tx2">
                    <a:lumMod val="50000"/>
                    <a:alpha val="60000"/>
                  </a:schemeClr>
                </a:glow>
                <a:outerShdw blurRad="63500" dir="3600000" algn="tl" rotWithShape="0">
                  <a:srgbClr val="000000">
                    <a:alpha val="70000"/>
                  </a:srgbClr>
                </a:outerShdw>
              </a:effectLst>
              <a:latin typeface="Algerian" pitchFamily="82" charset="0"/>
            </a:endParaRPr>
          </a:p>
          <a:p>
            <a:pPr algn="ctr"/>
            <a:r>
              <a:rPr lang="en-US" sz="2400" dirty="0" smtClean="0">
                <a:ln w="18415" cmpd="sng">
                  <a:solidFill>
                    <a:srgbClr val="FFFFFF"/>
                  </a:solidFill>
                  <a:prstDash val="solid"/>
                </a:ln>
                <a:solidFill>
                  <a:srgbClr val="FFFFFF"/>
                </a:solidFill>
                <a:effectLst>
                  <a:glow rad="101600">
                    <a:schemeClr val="tx2">
                      <a:lumMod val="50000"/>
                      <a:alpha val="60000"/>
                    </a:schemeClr>
                  </a:glow>
                  <a:outerShdw blurRad="63500" dir="3600000" algn="tl" rotWithShape="0">
                    <a:srgbClr val="000000">
                      <a:alpha val="70000"/>
                    </a:srgbClr>
                  </a:outerShdw>
                </a:effectLst>
                <a:latin typeface="Castellar" pitchFamily="18" charset="0"/>
              </a:rPr>
              <a:t>Presented by:</a:t>
            </a:r>
          </a:p>
          <a:p>
            <a:pPr algn="ctr"/>
            <a:r>
              <a:rPr lang="en-US" sz="2400" dirty="0" smtClean="0">
                <a:ln w="18415" cmpd="sng">
                  <a:solidFill>
                    <a:srgbClr val="FFFFFF"/>
                  </a:solidFill>
                  <a:prstDash val="solid"/>
                </a:ln>
                <a:solidFill>
                  <a:srgbClr val="FFFFFF"/>
                </a:solidFill>
                <a:effectLst>
                  <a:glow rad="101600">
                    <a:schemeClr val="tx2">
                      <a:lumMod val="50000"/>
                      <a:alpha val="60000"/>
                    </a:schemeClr>
                  </a:glow>
                  <a:outerShdw blurRad="63500" dir="3600000" algn="tl" rotWithShape="0">
                    <a:srgbClr val="000000">
                      <a:alpha val="70000"/>
                    </a:srgbClr>
                  </a:outerShdw>
                </a:effectLst>
                <a:latin typeface="Castellar" pitchFamily="18" charset="0"/>
              </a:rPr>
              <a:t>J. Michael Chavarria, Governor</a:t>
            </a:r>
          </a:p>
          <a:p>
            <a:pPr algn="ctr"/>
            <a:r>
              <a:rPr lang="en-US" sz="2400" dirty="0" smtClean="0">
                <a:ln w="18415" cmpd="sng">
                  <a:solidFill>
                    <a:srgbClr val="FFFFFF"/>
                  </a:solidFill>
                  <a:prstDash val="solid"/>
                </a:ln>
                <a:solidFill>
                  <a:srgbClr val="FFFFFF"/>
                </a:solidFill>
                <a:effectLst>
                  <a:glow rad="101600">
                    <a:schemeClr val="tx2">
                      <a:lumMod val="50000"/>
                      <a:alpha val="60000"/>
                    </a:schemeClr>
                  </a:glow>
                  <a:outerShdw blurRad="63500" dir="3600000" algn="tl" rotWithShape="0">
                    <a:srgbClr val="000000">
                      <a:alpha val="70000"/>
                    </a:srgbClr>
                  </a:outerShdw>
                </a:effectLst>
                <a:latin typeface="Castellar" pitchFamily="18" charset="0"/>
              </a:rPr>
              <a:t>Santa Clara Pueblo</a:t>
            </a:r>
          </a:p>
          <a:p>
            <a:pPr algn="ctr"/>
            <a:r>
              <a:rPr lang="en-US" sz="2800" b="1" dirty="0" smtClean="0">
                <a:solidFill>
                  <a:srgbClr val="FFC000"/>
                </a:solidFill>
                <a:effectLst>
                  <a:glow rad="101600">
                    <a:srgbClr val="FF0000">
                      <a:alpha val="60000"/>
                    </a:srgbClr>
                  </a:glow>
                </a:effectLst>
                <a:latin typeface="Elephant" pitchFamily="18" charset="0"/>
              </a:rPr>
              <a:t> </a:t>
            </a:r>
            <a:endParaRPr lang="en-US" sz="2800" b="1" dirty="0">
              <a:solidFill>
                <a:srgbClr val="FFC000"/>
              </a:solidFill>
              <a:effectLst>
                <a:glow rad="101600">
                  <a:srgbClr val="FF0000">
                    <a:alpha val="60000"/>
                  </a:srgbClr>
                </a:glow>
              </a:effectLst>
              <a:latin typeface="Elephant"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w last day 136.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381000"/>
            <a:ext cx="8229600" cy="1219200"/>
          </a:xfrm>
        </p:spPr>
        <p:txBody>
          <a:bodyPr>
            <a:normAutofit/>
          </a:bodyPr>
          <a:lstStyle/>
          <a:p>
            <a:r>
              <a:rPr lang="en-US" sz="3600" dirty="0" smtClean="0">
                <a:effectLst>
                  <a:glow rad="101600">
                    <a:schemeClr val="accent1">
                      <a:lumMod val="60000"/>
                      <a:lumOff val="40000"/>
                      <a:alpha val="60000"/>
                    </a:schemeClr>
                  </a:glow>
                </a:effectLst>
                <a:latin typeface="Algerian" pitchFamily="82" charset="0"/>
              </a:rPr>
              <a:t>History of Santa Clara Forestry</a:t>
            </a:r>
            <a:endParaRPr lang="en-US" sz="3600" dirty="0">
              <a:effectLst>
                <a:glow rad="101600">
                  <a:schemeClr val="accent1">
                    <a:lumMod val="60000"/>
                    <a:lumOff val="40000"/>
                    <a:alpha val="60000"/>
                  </a:schemeClr>
                </a:glow>
              </a:effectLst>
              <a:latin typeface="Algerian" pitchFamily="82" charset="0"/>
            </a:endParaRPr>
          </a:p>
        </p:txBody>
      </p:sp>
      <p:sp>
        <p:nvSpPr>
          <p:cNvPr id="3" name="Content Placeholder 2"/>
          <p:cNvSpPr>
            <a:spLocks noGrp="1"/>
          </p:cNvSpPr>
          <p:nvPr>
            <p:ph idx="1"/>
          </p:nvPr>
        </p:nvSpPr>
        <p:spPr>
          <a:xfrm>
            <a:off x="152400" y="1000125"/>
            <a:ext cx="8839200" cy="5638800"/>
          </a:xfrm>
        </p:spPr>
        <p:txBody>
          <a:bodyPr>
            <a:normAutofit/>
          </a:bodyPr>
          <a:lstStyle/>
          <a:p>
            <a:pPr>
              <a:lnSpc>
                <a:spcPct val="90000"/>
              </a:lnSpc>
            </a:pPr>
            <a:r>
              <a:rPr lang="en-US" dirty="0" smtClean="0">
                <a:ln w="18415" cmpd="sng">
                  <a:solidFill>
                    <a:srgbClr val="FFFFFF"/>
                  </a:solidFill>
                  <a:prstDash val="solid"/>
                </a:ln>
                <a:solidFill>
                  <a:srgbClr val="FFFFFF"/>
                </a:solidFill>
                <a:effectLst>
                  <a:glow rad="101600">
                    <a:schemeClr val="accent5">
                      <a:lumMod val="50000"/>
                      <a:alpha val="60000"/>
                    </a:schemeClr>
                  </a:glow>
                  <a:outerShdw blurRad="63500" dir="3600000" algn="tl" rotWithShape="0">
                    <a:srgbClr val="000000">
                      <a:alpha val="70000"/>
                    </a:srgbClr>
                  </a:outerShdw>
                </a:effectLst>
                <a:latin typeface="Baskerville Old Face" pitchFamily="18" charset="0"/>
              </a:rPr>
              <a:t>Historically Santa Clara did not have a forest management department until 2000</a:t>
            </a:r>
          </a:p>
          <a:p>
            <a:pPr>
              <a:lnSpc>
                <a:spcPct val="90000"/>
              </a:lnSpc>
            </a:pPr>
            <a:r>
              <a:rPr lang="en-US" dirty="0" err="1" smtClean="0">
                <a:ln w="18415" cmpd="sng">
                  <a:solidFill>
                    <a:srgbClr val="FFFFFF"/>
                  </a:solidFill>
                  <a:prstDash val="solid"/>
                </a:ln>
                <a:solidFill>
                  <a:srgbClr val="FFFFFF"/>
                </a:solidFill>
                <a:effectLst>
                  <a:glow rad="101600">
                    <a:schemeClr val="accent5">
                      <a:lumMod val="50000"/>
                      <a:alpha val="60000"/>
                    </a:schemeClr>
                  </a:glow>
                  <a:outerShdw blurRad="63500" dir="3600000" algn="tl" rotWithShape="0">
                    <a:srgbClr val="000000">
                      <a:alpha val="70000"/>
                    </a:srgbClr>
                  </a:outerShdw>
                </a:effectLst>
                <a:latin typeface="Baskerville Old Face" pitchFamily="18" charset="0"/>
              </a:rPr>
              <a:t>Oso</a:t>
            </a:r>
            <a:r>
              <a:rPr lang="en-US" dirty="0" smtClean="0">
                <a:ln w="18415" cmpd="sng">
                  <a:solidFill>
                    <a:srgbClr val="FFFFFF"/>
                  </a:solidFill>
                  <a:prstDash val="solid"/>
                </a:ln>
                <a:solidFill>
                  <a:srgbClr val="FFFFFF"/>
                </a:solidFill>
                <a:effectLst>
                  <a:glow rad="101600">
                    <a:schemeClr val="accent5">
                      <a:lumMod val="50000"/>
                      <a:alpha val="60000"/>
                    </a:schemeClr>
                  </a:glow>
                  <a:outerShdw blurRad="63500" dir="3600000" algn="tl" rotWithShape="0">
                    <a:srgbClr val="000000">
                      <a:alpha val="70000"/>
                    </a:srgbClr>
                  </a:outerShdw>
                </a:effectLst>
                <a:latin typeface="Baskerville Old Face" pitchFamily="18" charset="0"/>
              </a:rPr>
              <a:t> Complex Fire of 1998 burned 1,500+ acres of forested land on Santa Clara</a:t>
            </a:r>
          </a:p>
          <a:p>
            <a:pPr>
              <a:lnSpc>
                <a:spcPct val="90000"/>
              </a:lnSpc>
            </a:pPr>
            <a:r>
              <a:rPr lang="en-US" dirty="0" smtClean="0">
                <a:ln w="18415" cmpd="sng">
                  <a:solidFill>
                    <a:srgbClr val="FFFFFF"/>
                  </a:solidFill>
                  <a:prstDash val="solid"/>
                </a:ln>
                <a:solidFill>
                  <a:srgbClr val="FFFFFF"/>
                </a:solidFill>
                <a:effectLst>
                  <a:glow rad="101600">
                    <a:schemeClr val="accent5">
                      <a:lumMod val="50000"/>
                      <a:alpha val="60000"/>
                    </a:schemeClr>
                  </a:glow>
                  <a:outerShdw blurRad="63500" dir="3600000" algn="tl" rotWithShape="0">
                    <a:srgbClr val="000000">
                      <a:alpha val="70000"/>
                    </a:srgbClr>
                  </a:outerShdw>
                </a:effectLst>
                <a:latin typeface="Baskerville Old Face" pitchFamily="18" charset="0"/>
              </a:rPr>
              <a:t>Cerro Grande Fire of 2000 burned over 6,700+ acres of forest at Santa Clara</a:t>
            </a:r>
          </a:p>
          <a:p>
            <a:pPr>
              <a:lnSpc>
                <a:spcPct val="90000"/>
              </a:lnSpc>
            </a:pPr>
            <a:r>
              <a:rPr lang="en-US" dirty="0" smtClean="0">
                <a:ln w="18415" cmpd="sng">
                  <a:solidFill>
                    <a:srgbClr val="FFFFFF"/>
                  </a:solidFill>
                  <a:prstDash val="solid"/>
                </a:ln>
                <a:solidFill>
                  <a:srgbClr val="FFFFFF"/>
                </a:solidFill>
                <a:effectLst>
                  <a:glow rad="101600">
                    <a:schemeClr val="accent5">
                      <a:lumMod val="50000"/>
                      <a:alpha val="60000"/>
                    </a:schemeClr>
                  </a:glow>
                  <a:outerShdw blurRad="63500" dir="3600000" algn="tl" rotWithShape="0">
                    <a:srgbClr val="000000">
                      <a:alpha val="70000"/>
                    </a:srgbClr>
                  </a:outerShdw>
                </a:effectLst>
                <a:latin typeface="Baskerville Old Face" pitchFamily="18" charset="0"/>
              </a:rPr>
              <a:t>After fires Santa Clara made enormous efforts to get funding to start managing their forest resources</a:t>
            </a:r>
          </a:p>
          <a:p>
            <a:pPr>
              <a:lnSpc>
                <a:spcPct val="90000"/>
              </a:lnSpc>
            </a:pPr>
            <a:r>
              <a:rPr lang="en-US" dirty="0" smtClean="0">
                <a:ln w="18415" cmpd="sng">
                  <a:solidFill>
                    <a:srgbClr val="FFFFFF"/>
                  </a:solidFill>
                  <a:prstDash val="solid"/>
                </a:ln>
                <a:solidFill>
                  <a:srgbClr val="FFFFFF"/>
                </a:solidFill>
                <a:effectLst>
                  <a:glow rad="101600">
                    <a:schemeClr val="accent5">
                      <a:lumMod val="50000"/>
                      <a:alpha val="60000"/>
                    </a:schemeClr>
                  </a:glow>
                  <a:outerShdw blurRad="63500" dir="3600000" algn="tl" rotWithShape="0">
                    <a:srgbClr val="000000">
                      <a:alpha val="70000"/>
                    </a:srgbClr>
                  </a:outerShdw>
                </a:effectLst>
                <a:latin typeface="Baskerville Old Face" pitchFamily="18" charset="0"/>
              </a:rPr>
              <a:t>Currently SCP has compacted Forest Development, Forest Management, and Fire Preparedness.</a:t>
            </a:r>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e photos 882.jpg"/>
          <p:cNvPicPr>
            <a:picLocks noChangeAspect="1"/>
          </p:cNvPicPr>
          <p:nvPr/>
        </p:nvPicPr>
        <p:blipFill>
          <a:blip r:embed="rId2" cstate="print"/>
          <a:srcRect l="5833" r="5833"/>
          <a:stretch>
            <a:fillRect/>
          </a:stretch>
        </p:blipFill>
        <p:spPr>
          <a:xfrm>
            <a:off x="0" y="0"/>
            <a:ext cx="9144000" cy="6858000"/>
          </a:xfrm>
          <a:prstGeom prst="rect">
            <a:avLst/>
          </a:prstGeom>
        </p:spPr>
      </p:pic>
      <p:sp>
        <p:nvSpPr>
          <p:cNvPr id="3" name="Freeform 2"/>
          <p:cNvSpPr/>
          <p:nvPr/>
        </p:nvSpPr>
        <p:spPr>
          <a:xfrm>
            <a:off x="3790188" y="1071372"/>
            <a:ext cx="5344668" cy="4671060"/>
          </a:xfrm>
          <a:custGeom>
            <a:avLst/>
            <a:gdLst>
              <a:gd name="connsiteX0" fmla="*/ 5344668 w 5344668"/>
              <a:gd name="connsiteY0" fmla="*/ 4671060 h 4671060"/>
              <a:gd name="connsiteX1" fmla="*/ 4347972 w 5344668"/>
              <a:gd name="connsiteY1" fmla="*/ 4552188 h 4671060"/>
              <a:gd name="connsiteX2" fmla="*/ 4137660 w 5344668"/>
              <a:gd name="connsiteY2" fmla="*/ 4543044 h 4671060"/>
              <a:gd name="connsiteX3" fmla="*/ 3918204 w 5344668"/>
              <a:gd name="connsiteY3" fmla="*/ 4543044 h 4671060"/>
              <a:gd name="connsiteX4" fmla="*/ 3771900 w 5344668"/>
              <a:gd name="connsiteY4" fmla="*/ 4543044 h 4671060"/>
              <a:gd name="connsiteX5" fmla="*/ 3616452 w 5344668"/>
              <a:gd name="connsiteY5" fmla="*/ 4524756 h 4671060"/>
              <a:gd name="connsiteX6" fmla="*/ 3543300 w 5344668"/>
              <a:gd name="connsiteY6" fmla="*/ 4497324 h 4671060"/>
              <a:gd name="connsiteX7" fmla="*/ 3451860 w 5344668"/>
              <a:gd name="connsiteY7" fmla="*/ 4488180 h 4671060"/>
              <a:gd name="connsiteX8" fmla="*/ 3351276 w 5344668"/>
              <a:gd name="connsiteY8" fmla="*/ 4424172 h 4671060"/>
              <a:gd name="connsiteX9" fmla="*/ 3232404 w 5344668"/>
              <a:gd name="connsiteY9" fmla="*/ 4424172 h 4671060"/>
              <a:gd name="connsiteX10" fmla="*/ 3150108 w 5344668"/>
              <a:gd name="connsiteY10" fmla="*/ 4424172 h 4671060"/>
              <a:gd name="connsiteX11" fmla="*/ 3012948 w 5344668"/>
              <a:gd name="connsiteY11" fmla="*/ 4369308 h 4671060"/>
              <a:gd name="connsiteX12" fmla="*/ 2948940 w 5344668"/>
              <a:gd name="connsiteY12" fmla="*/ 4360164 h 4671060"/>
              <a:gd name="connsiteX13" fmla="*/ 2811780 w 5344668"/>
              <a:gd name="connsiteY13" fmla="*/ 4296156 h 4671060"/>
              <a:gd name="connsiteX14" fmla="*/ 2683764 w 5344668"/>
              <a:gd name="connsiteY14" fmla="*/ 4232148 h 4671060"/>
              <a:gd name="connsiteX15" fmla="*/ 2619756 w 5344668"/>
              <a:gd name="connsiteY15" fmla="*/ 4213860 h 4671060"/>
              <a:gd name="connsiteX16" fmla="*/ 2510028 w 5344668"/>
              <a:gd name="connsiteY16" fmla="*/ 4168140 h 4671060"/>
              <a:gd name="connsiteX17" fmla="*/ 2382012 w 5344668"/>
              <a:gd name="connsiteY17" fmla="*/ 4140708 h 4671060"/>
              <a:gd name="connsiteX18" fmla="*/ 2253996 w 5344668"/>
              <a:gd name="connsiteY18" fmla="*/ 4122420 h 4671060"/>
              <a:gd name="connsiteX19" fmla="*/ 2125980 w 5344668"/>
              <a:gd name="connsiteY19" fmla="*/ 4113276 h 4671060"/>
              <a:gd name="connsiteX20" fmla="*/ 1997964 w 5344668"/>
              <a:gd name="connsiteY20" fmla="*/ 4076700 h 4671060"/>
              <a:gd name="connsiteX21" fmla="*/ 1796796 w 5344668"/>
              <a:gd name="connsiteY21" fmla="*/ 4049268 h 4671060"/>
              <a:gd name="connsiteX22" fmla="*/ 1705356 w 5344668"/>
              <a:gd name="connsiteY22" fmla="*/ 4040124 h 4671060"/>
              <a:gd name="connsiteX23" fmla="*/ 1312164 w 5344668"/>
              <a:gd name="connsiteY23" fmla="*/ 4003548 h 4671060"/>
              <a:gd name="connsiteX24" fmla="*/ 1175004 w 5344668"/>
              <a:gd name="connsiteY24" fmla="*/ 4030980 h 4671060"/>
              <a:gd name="connsiteX25" fmla="*/ 1065276 w 5344668"/>
              <a:gd name="connsiteY25" fmla="*/ 4030980 h 4671060"/>
              <a:gd name="connsiteX26" fmla="*/ 955548 w 5344668"/>
              <a:gd name="connsiteY26" fmla="*/ 4030980 h 4671060"/>
              <a:gd name="connsiteX27" fmla="*/ 790956 w 5344668"/>
              <a:gd name="connsiteY27" fmla="*/ 4030980 h 4671060"/>
              <a:gd name="connsiteX28" fmla="*/ 644652 w 5344668"/>
              <a:gd name="connsiteY28" fmla="*/ 4040124 h 4671060"/>
              <a:gd name="connsiteX29" fmla="*/ 443484 w 5344668"/>
              <a:gd name="connsiteY29" fmla="*/ 4049268 h 4671060"/>
              <a:gd name="connsiteX30" fmla="*/ 205740 w 5344668"/>
              <a:gd name="connsiteY30" fmla="*/ 4049268 h 4671060"/>
              <a:gd name="connsiteX31" fmla="*/ 96012 w 5344668"/>
              <a:gd name="connsiteY31" fmla="*/ 4049268 h 4671060"/>
              <a:gd name="connsiteX32" fmla="*/ 781812 w 5344668"/>
              <a:gd name="connsiteY32" fmla="*/ 3720084 h 4671060"/>
              <a:gd name="connsiteX33" fmla="*/ 1019556 w 5344668"/>
              <a:gd name="connsiteY33" fmla="*/ 3628644 h 4671060"/>
              <a:gd name="connsiteX34" fmla="*/ 1266444 w 5344668"/>
              <a:gd name="connsiteY34" fmla="*/ 3482340 h 4671060"/>
              <a:gd name="connsiteX35" fmla="*/ 1504188 w 5344668"/>
              <a:gd name="connsiteY35" fmla="*/ 3336036 h 4671060"/>
              <a:gd name="connsiteX36" fmla="*/ 1677924 w 5344668"/>
              <a:gd name="connsiteY36" fmla="*/ 3244596 h 4671060"/>
              <a:gd name="connsiteX37" fmla="*/ 1824228 w 5344668"/>
              <a:gd name="connsiteY37" fmla="*/ 3107436 h 4671060"/>
              <a:gd name="connsiteX38" fmla="*/ 1970532 w 5344668"/>
              <a:gd name="connsiteY38" fmla="*/ 2997708 h 4671060"/>
              <a:gd name="connsiteX39" fmla="*/ 2116836 w 5344668"/>
              <a:gd name="connsiteY39" fmla="*/ 2842260 h 4671060"/>
              <a:gd name="connsiteX40" fmla="*/ 2162556 w 5344668"/>
              <a:gd name="connsiteY40" fmla="*/ 2686812 h 4671060"/>
              <a:gd name="connsiteX41" fmla="*/ 2162556 w 5344668"/>
              <a:gd name="connsiteY41" fmla="*/ 2677668 h 4671060"/>
              <a:gd name="connsiteX42" fmla="*/ 2345436 w 5344668"/>
              <a:gd name="connsiteY42" fmla="*/ 2403348 h 4671060"/>
              <a:gd name="connsiteX43" fmla="*/ 2418588 w 5344668"/>
              <a:gd name="connsiteY43" fmla="*/ 2028444 h 4671060"/>
              <a:gd name="connsiteX44" fmla="*/ 2418588 w 5344668"/>
              <a:gd name="connsiteY44" fmla="*/ 1891284 h 4671060"/>
              <a:gd name="connsiteX45" fmla="*/ 2382012 w 5344668"/>
              <a:gd name="connsiteY45" fmla="*/ 1772412 h 4671060"/>
              <a:gd name="connsiteX46" fmla="*/ 2272284 w 5344668"/>
              <a:gd name="connsiteY46" fmla="*/ 1635252 h 4671060"/>
              <a:gd name="connsiteX47" fmla="*/ 2217420 w 5344668"/>
              <a:gd name="connsiteY47" fmla="*/ 1461516 h 4671060"/>
              <a:gd name="connsiteX48" fmla="*/ 2107692 w 5344668"/>
              <a:gd name="connsiteY48" fmla="*/ 1296924 h 4671060"/>
              <a:gd name="connsiteX49" fmla="*/ 2007108 w 5344668"/>
              <a:gd name="connsiteY49" fmla="*/ 1150620 h 4671060"/>
              <a:gd name="connsiteX50" fmla="*/ 1997964 w 5344668"/>
              <a:gd name="connsiteY50" fmla="*/ 1086612 h 4671060"/>
              <a:gd name="connsiteX51" fmla="*/ 2043684 w 5344668"/>
              <a:gd name="connsiteY51" fmla="*/ 958596 h 4671060"/>
              <a:gd name="connsiteX52" fmla="*/ 2226564 w 5344668"/>
              <a:gd name="connsiteY52" fmla="*/ 885444 h 4671060"/>
              <a:gd name="connsiteX53" fmla="*/ 2345436 w 5344668"/>
              <a:gd name="connsiteY53" fmla="*/ 812292 h 4671060"/>
              <a:gd name="connsiteX54" fmla="*/ 2546604 w 5344668"/>
              <a:gd name="connsiteY54" fmla="*/ 711708 h 4671060"/>
              <a:gd name="connsiteX55" fmla="*/ 2784348 w 5344668"/>
              <a:gd name="connsiteY55" fmla="*/ 620268 h 4671060"/>
              <a:gd name="connsiteX56" fmla="*/ 2976372 w 5344668"/>
              <a:gd name="connsiteY56" fmla="*/ 528828 h 4671060"/>
              <a:gd name="connsiteX57" fmla="*/ 3086100 w 5344668"/>
              <a:gd name="connsiteY57" fmla="*/ 419100 h 4671060"/>
              <a:gd name="connsiteX58" fmla="*/ 3250692 w 5344668"/>
              <a:gd name="connsiteY58" fmla="*/ 272796 h 4671060"/>
              <a:gd name="connsiteX59" fmla="*/ 3396996 w 5344668"/>
              <a:gd name="connsiteY59" fmla="*/ 236220 h 4671060"/>
              <a:gd name="connsiteX60" fmla="*/ 3561588 w 5344668"/>
              <a:gd name="connsiteY60" fmla="*/ 135636 h 4671060"/>
              <a:gd name="connsiteX61" fmla="*/ 3927348 w 5344668"/>
              <a:gd name="connsiteY61" fmla="*/ 62484 h 4671060"/>
              <a:gd name="connsiteX62" fmla="*/ 4101084 w 5344668"/>
              <a:gd name="connsiteY62" fmla="*/ 53340 h 4671060"/>
              <a:gd name="connsiteX63" fmla="*/ 4283964 w 5344668"/>
              <a:gd name="connsiteY63" fmla="*/ 7620 h 4671060"/>
              <a:gd name="connsiteX64" fmla="*/ 4576572 w 5344668"/>
              <a:gd name="connsiteY64" fmla="*/ 99060 h 4671060"/>
              <a:gd name="connsiteX65" fmla="*/ 4869180 w 5344668"/>
              <a:gd name="connsiteY65" fmla="*/ 153924 h 4671060"/>
              <a:gd name="connsiteX66" fmla="*/ 5097780 w 5344668"/>
              <a:gd name="connsiteY66" fmla="*/ 208788 h 4671060"/>
              <a:gd name="connsiteX67" fmla="*/ 5271516 w 5344668"/>
              <a:gd name="connsiteY67" fmla="*/ 318516 h 4671060"/>
              <a:gd name="connsiteX68" fmla="*/ 5344668 w 5344668"/>
              <a:gd name="connsiteY68" fmla="*/ 345948 h 467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344668" h="4671060">
                <a:moveTo>
                  <a:pt x="5344668" y="4671060"/>
                </a:moveTo>
                <a:lnTo>
                  <a:pt x="4347972" y="4552188"/>
                </a:lnTo>
                <a:cubicBezTo>
                  <a:pt x="4146804" y="4530852"/>
                  <a:pt x="4209288" y="4544568"/>
                  <a:pt x="4137660" y="4543044"/>
                </a:cubicBezTo>
                <a:cubicBezTo>
                  <a:pt x="4066032" y="4541520"/>
                  <a:pt x="3918204" y="4543044"/>
                  <a:pt x="3918204" y="4543044"/>
                </a:cubicBezTo>
                <a:cubicBezTo>
                  <a:pt x="3857244" y="4543044"/>
                  <a:pt x="3822192" y="4546092"/>
                  <a:pt x="3771900" y="4543044"/>
                </a:cubicBezTo>
                <a:cubicBezTo>
                  <a:pt x="3721608" y="4539996"/>
                  <a:pt x="3654552" y="4532376"/>
                  <a:pt x="3616452" y="4524756"/>
                </a:cubicBezTo>
                <a:cubicBezTo>
                  <a:pt x="3578352" y="4517136"/>
                  <a:pt x="3570732" y="4503420"/>
                  <a:pt x="3543300" y="4497324"/>
                </a:cubicBezTo>
                <a:cubicBezTo>
                  <a:pt x="3515868" y="4491228"/>
                  <a:pt x="3483864" y="4500372"/>
                  <a:pt x="3451860" y="4488180"/>
                </a:cubicBezTo>
                <a:cubicBezTo>
                  <a:pt x="3419856" y="4475988"/>
                  <a:pt x="3387852" y="4434840"/>
                  <a:pt x="3351276" y="4424172"/>
                </a:cubicBezTo>
                <a:cubicBezTo>
                  <a:pt x="3314700" y="4413504"/>
                  <a:pt x="3232404" y="4424172"/>
                  <a:pt x="3232404" y="4424172"/>
                </a:cubicBezTo>
                <a:cubicBezTo>
                  <a:pt x="3198876" y="4424172"/>
                  <a:pt x="3186684" y="4433316"/>
                  <a:pt x="3150108" y="4424172"/>
                </a:cubicBezTo>
                <a:cubicBezTo>
                  <a:pt x="3113532" y="4415028"/>
                  <a:pt x="3046476" y="4379976"/>
                  <a:pt x="3012948" y="4369308"/>
                </a:cubicBezTo>
                <a:cubicBezTo>
                  <a:pt x="2979420" y="4358640"/>
                  <a:pt x="2982468" y="4372356"/>
                  <a:pt x="2948940" y="4360164"/>
                </a:cubicBezTo>
                <a:cubicBezTo>
                  <a:pt x="2915412" y="4347972"/>
                  <a:pt x="2855976" y="4317492"/>
                  <a:pt x="2811780" y="4296156"/>
                </a:cubicBezTo>
                <a:cubicBezTo>
                  <a:pt x="2767584" y="4274820"/>
                  <a:pt x="2715768" y="4245864"/>
                  <a:pt x="2683764" y="4232148"/>
                </a:cubicBezTo>
                <a:cubicBezTo>
                  <a:pt x="2651760" y="4218432"/>
                  <a:pt x="2648712" y="4224528"/>
                  <a:pt x="2619756" y="4213860"/>
                </a:cubicBezTo>
                <a:cubicBezTo>
                  <a:pt x="2590800" y="4203192"/>
                  <a:pt x="2549652" y="4180332"/>
                  <a:pt x="2510028" y="4168140"/>
                </a:cubicBezTo>
                <a:cubicBezTo>
                  <a:pt x="2470404" y="4155948"/>
                  <a:pt x="2424684" y="4148328"/>
                  <a:pt x="2382012" y="4140708"/>
                </a:cubicBezTo>
                <a:cubicBezTo>
                  <a:pt x="2339340" y="4133088"/>
                  <a:pt x="2296668" y="4126992"/>
                  <a:pt x="2253996" y="4122420"/>
                </a:cubicBezTo>
                <a:cubicBezTo>
                  <a:pt x="2211324" y="4117848"/>
                  <a:pt x="2168652" y="4120896"/>
                  <a:pt x="2125980" y="4113276"/>
                </a:cubicBezTo>
                <a:cubicBezTo>
                  <a:pt x="2083308" y="4105656"/>
                  <a:pt x="2052828" y="4087368"/>
                  <a:pt x="1997964" y="4076700"/>
                </a:cubicBezTo>
                <a:cubicBezTo>
                  <a:pt x="1943100" y="4066032"/>
                  <a:pt x="1845564" y="4055364"/>
                  <a:pt x="1796796" y="4049268"/>
                </a:cubicBezTo>
                <a:cubicBezTo>
                  <a:pt x="1748028" y="4043172"/>
                  <a:pt x="1705356" y="4040124"/>
                  <a:pt x="1705356" y="4040124"/>
                </a:cubicBezTo>
                <a:cubicBezTo>
                  <a:pt x="1624584" y="4032504"/>
                  <a:pt x="1400556" y="4005072"/>
                  <a:pt x="1312164" y="4003548"/>
                </a:cubicBezTo>
                <a:cubicBezTo>
                  <a:pt x="1223772" y="4002024"/>
                  <a:pt x="1216152" y="4026408"/>
                  <a:pt x="1175004" y="4030980"/>
                </a:cubicBezTo>
                <a:cubicBezTo>
                  <a:pt x="1133856" y="4035552"/>
                  <a:pt x="1065276" y="4030980"/>
                  <a:pt x="1065276" y="4030980"/>
                </a:cubicBezTo>
                <a:lnTo>
                  <a:pt x="955548" y="4030980"/>
                </a:lnTo>
                <a:cubicBezTo>
                  <a:pt x="909828" y="4030980"/>
                  <a:pt x="842772" y="4029456"/>
                  <a:pt x="790956" y="4030980"/>
                </a:cubicBezTo>
                <a:cubicBezTo>
                  <a:pt x="739140" y="4032504"/>
                  <a:pt x="644652" y="4040124"/>
                  <a:pt x="644652" y="4040124"/>
                </a:cubicBezTo>
                <a:cubicBezTo>
                  <a:pt x="586740" y="4043172"/>
                  <a:pt x="516636" y="4047744"/>
                  <a:pt x="443484" y="4049268"/>
                </a:cubicBezTo>
                <a:cubicBezTo>
                  <a:pt x="370332" y="4050792"/>
                  <a:pt x="205740" y="4049268"/>
                  <a:pt x="205740" y="4049268"/>
                </a:cubicBezTo>
                <a:cubicBezTo>
                  <a:pt x="147828" y="4049268"/>
                  <a:pt x="0" y="4104132"/>
                  <a:pt x="96012" y="4049268"/>
                </a:cubicBezTo>
                <a:cubicBezTo>
                  <a:pt x="192024" y="3994404"/>
                  <a:pt x="627888" y="3790188"/>
                  <a:pt x="781812" y="3720084"/>
                </a:cubicBezTo>
                <a:cubicBezTo>
                  <a:pt x="935736" y="3649980"/>
                  <a:pt x="938784" y="3668268"/>
                  <a:pt x="1019556" y="3628644"/>
                </a:cubicBezTo>
                <a:cubicBezTo>
                  <a:pt x="1100328" y="3589020"/>
                  <a:pt x="1185672" y="3531108"/>
                  <a:pt x="1266444" y="3482340"/>
                </a:cubicBezTo>
                <a:cubicBezTo>
                  <a:pt x="1347216" y="3433572"/>
                  <a:pt x="1435608" y="3375660"/>
                  <a:pt x="1504188" y="3336036"/>
                </a:cubicBezTo>
                <a:cubicBezTo>
                  <a:pt x="1572768" y="3296412"/>
                  <a:pt x="1624584" y="3282696"/>
                  <a:pt x="1677924" y="3244596"/>
                </a:cubicBezTo>
                <a:cubicBezTo>
                  <a:pt x="1731264" y="3206496"/>
                  <a:pt x="1775460" y="3148584"/>
                  <a:pt x="1824228" y="3107436"/>
                </a:cubicBezTo>
                <a:cubicBezTo>
                  <a:pt x="1872996" y="3066288"/>
                  <a:pt x="1921764" y="3041904"/>
                  <a:pt x="1970532" y="2997708"/>
                </a:cubicBezTo>
                <a:cubicBezTo>
                  <a:pt x="2019300" y="2953512"/>
                  <a:pt x="2084832" y="2894076"/>
                  <a:pt x="2116836" y="2842260"/>
                </a:cubicBezTo>
                <a:cubicBezTo>
                  <a:pt x="2148840" y="2790444"/>
                  <a:pt x="2154936" y="2714244"/>
                  <a:pt x="2162556" y="2686812"/>
                </a:cubicBezTo>
                <a:cubicBezTo>
                  <a:pt x="2170176" y="2659380"/>
                  <a:pt x="2132076" y="2724912"/>
                  <a:pt x="2162556" y="2677668"/>
                </a:cubicBezTo>
                <a:cubicBezTo>
                  <a:pt x="2193036" y="2630424"/>
                  <a:pt x="2302764" y="2511552"/>
                  <a:pt x="2345436" y="2403348"/>
                </a:cubicBezTo>
                <a:cubicBezTo>
                  <a:pt x="2388108" y="2295144"/>
                  <a:pt x="2406396" y="2113788"/>
                  <a:pt x="2418588" y="2028444"/>
                </a:cubicBezTo>
                <a:cubicBezTo>
                  <a:pt x="2430780" y="1943100"/>
                  <a:pt x="2424684" y="1933956"/>
                  <a:pt x="2418588" y="1891284"/>
                </a:cubicBezTo>
                <a:cubicBezTo>
                  <a:pt x="2412492" y="1848612"/>
                  <a:pt x="2406396" y="1815084"/>
                  <a:pt x="2382012" y="1772412"/>
                </a:cubicBezTo>
                <a:cubicBezTo>
                  <a:pt x="2357628" y="1729740"/>
                  <a:pt x="2299716" y="1687068"/>
                  <a:pt x="2272284" y="1635252"/>
                </a:cubicBezTo>
                <a:cubicBezTo>
                  <a:pt x="2244852" y="1583436"/>
                  <a:pt x="2244852" y="1517904"/>
                  <a:pt x="2217420" y="1461516"/>
                </a:cubicBezTo>
                <a:cubicBezTo>
                  <a:pt x="2189988" y="1405128"/>
                  <a:pt x="2142744" y="1348740"/>
                  <a:pt x="2107692" y="1296924"/>
                </a:cubicBezTo>
                <a:cubicBezTo>
                  <a:pt x="2072640" y="1245108"/>
                  <a:pt x="2025396" y="1185672"/>
                  <a:pt x="2007108" y="1150620"/>
                </a:cubicBezTo>
                <a:cubicBezTo>
                  <a:pt x="1988820" y="1115568"/>
                  <a:pt x="1991868" y="1118616"/>
                  <a:pt x="1997964" y="1086612"/>
                </a:cubicBezTo>
                <a:cubicBezTo>
                  <a:pt x="2004060" y="1054608"/>
                  <a:pt x="2005584" y="992124"/>
                  <a:pt x="2043684" y="958596"/>
                </a:cubicBezTo>
                <a:cubicBezTo>
                  <a:pt x="2081784" y="925068"/>
                  <a:pt x="2176272" y="909828"/>
                  <a:pt x="2226564" y="885444"/>
                </a:cubicBezTo>
                <a:cubicBezTo>
                  <a:pt x="2276856" y="861060"/>
                  <a:pt x="2292096" y="841248"/>
                  <a:pt x="2345436" y="812292"/>
                </a:cubicBezTo>
                <a:cubicBezTo>
                  <a:pt x="2398776" y="783336"/>
                  <a:pt x="2473452" y="743712"/>
                  <a:pt x="2546604" y="711708"/>
                </a:cubicBezTo>
                <a:cubicBezTo>
                  <a:pt x="2619756" y="679704"/>
                  <a:pt x="2712720" y="650748"/>
                  <a:pt x="2784348" y="620268"/>
                </a:cubicBezTo>
                <a:cubicBezTo>
                  <a:pt x="2855976" y="589788"/>
                  <a:pt x="2926080" y="562356"/>
                  <a:pt x="2976372" y="528828"/>
                </a:cubicBezTo>
                <a:cubicBezTo>
                  <a:pt x="3026664" y="495300"/>
                  <a:pt x="3040380" y="461772"/>
                  <a:pt x="3086100" y="419100"/>
                </a:cubicBezTo>
                <a:cubicBezTo>
                  <a:pt x="3131820" y="376428"/>
                  <a:pt x="3198876" y="303276"/>
                  <a:pt x="3250692" y="272796"/>
                </a:cubicBezTo>
                <a:cubicBezTo>
                  <a:pt x="3302508" y="242316"/>
                  <a:pt x="3345180" y="259080"/>
                  <a:pt x="3396996" y="236220"/>
                </a:cubicBezTo>
                <a:cubicBezTo>
                  <a:pt x="3448812" y="213360"/>
                  <a:pt x="3473196" y="164592"/>
                  <a:pt x="3561588" y="135636"/>
                </a:cubicBezTo>
                <a:cubicBezTo>
                  <a:pt x="3649980" y="106680"/>
                  <a:pt x="3837432" y="76200"/>
                  <a:pt x="3927348" y="62484"/>
                </a:cubicBezTo>
                <a:cubicBezTo>
                  <a:pt x="4017264" y="48768"/>
                  <a:pt x="4041648" y="62484"/>
                  <a:pt x="4101084" y="53340"/>
                </a:cubicBezTo>
                <a:cubicBezTo>
                  <a:pt x="4160520" y="44196"/>
                  <a:pt x="4204716" y="0"/>
                  <a:pt x="4283964" y="7620"/>
                </a:cubicBezTo>
                <a:cubicBezTo>
                  <a:pt x="4363212" y="15240"/>
                  <a:pt x="4479036" y="74676"/>
                  <a:pt x="4576572" y="99060"/>
                </a:cubicBezTo>
                <a:cubicBezTo>
                  <a:pt x="4674108" y="123444"/>
                  <a:pt x="4782312" y="135636"/>
                  <a:pt x="4869180" y="153924"/>
                </a:cubicBezTo>
                <a:cubicBezTo>
                  <a:pt x="4956048" y="172212"/>
                  <a:pt x="5030724" y="181356"/>
                  <a:pt x="5097780" y="208788"/>
                </a:cubicBezTo>
                <a:cubicBezTo>
                  <a:pt x="5164836" y="236220"/>
                  <a:pt x="5230368" y="295656"/>
                  <a:pt x="5271516" y="318516"/>
                </a:cubicBezTo>
                <a:cubicBezTo>
                  <a:pt x="5312664" y="341376"/>
                  <a:pt x="5328666" y="343662"/>
                  <a:pt x="5344668" y="345948"/>
                </a:cubicBezTo>
              </a:path>
            </a:pathLst>
          </a:custGeom>
          <a:solidFill>
            <a:schemeClr val="accent5">
              <a:lumMod val="75000"/>
              <a:alpha val="50000"/>
            </a:schemeClr>
          </a:solidFill>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 name="TextBox 3"/>
          <p:cNvSpPr txBox="1"/>
          <p:nvPr/>
        </p:nvSpPr>
        <p:spPr>
          <a:xfrm>
            <a:off x="6934200" y="2514600"/>
            <a:ext cx="1981200" cy="707886"/>
          </a:xfrm>
          <a:prstGeom prst="rect">
            <a:avLst/>
          </a:prstGeom>
          <a:noFill/>
        </p:spPr>
        <p:txBody>
          <a:bodyPr wrap="square" rtlCol="0">
            <a:spAutoFit/>
          </a:bodyPr>
          <a:lstStyle/>
          <a:p>
            <a:pPr algn="ctr"/>
            <a:r>
              <a:rPr lang="en-US" sz="2000" b="1" dirty="0" smtClean="0">
                <a:solidFill>
                  <a:prstClr val="white"/>
                </a:solidFill>
                <a:latin typeface="Baskerville Old Face" pitchFamily="18" charset="0"/>
              </a:rPr>
              <a:t>OSO Fire 1998  1,500  acres</a:t>
            </a:r>
            <a:endParaRPr lang="en-US" sz="2000" b="1" dirty="0">
              <a:solidFill>
                <a:prstClr val="white"/>
              </a:solidFill>
              <a:latin typeface="Baskerville Old Face" pitchFamily="18" charset="0"/>
            </a:endParaRPr>
          </a:p>
        </p:txBody>
      </p:sp>
      <p:sp>
        <p:nvSpPr>
          <p:cNvPr id="5" name="Freeform 4"/>
          <p:cNvSpPr/>
          <p:nvPr/>
        </p:nvSpPr>
        <p:spPr>
          <a:xfrm>
            <a:off x="-39624" y="884936"/>
            <a:ext cx="6234684" cy="5765800"/>
          </a:xfrm>
          <a:custGeom>
            <a:avLst/>
            <a:gdLst>
              <a:gd name="connsiteX0" fmla="*/ 3966972 w 6294120"/>
              <a:gd name="connsiteY0" fmla="*/ 4575048 h 6123432"/>
              <a:gd name="connsiteX1" fmla="*/ 3573780 w 6294120"/>
              <a:gd name="connsiteY1" fmla="*/ 4895088 h 6123432"/>
              <a:gd name="connsiteX2" fmla="*/ 3299460 w 6294120"/>
              <a:gd name="connsiteY2" fmla="*/ 5215128 h 6123432"/>
              <a:gd name="connsiteX3" fmla="*/ 2887980 w 6294120"/>
              <a:gd name="connsiteY3" fmla="*/ 5425440 h 6123432"/>
              <a:gd name="connsiteX4" fmla="*/ 2439924 w 6294120"/>
              <a:gd name="connsiteY4" fmla="*/ 5535168 h 6123432"/>
              <a:gd name="connsiteX5" fmla="*/ 1964436 w 6294120"/>
              <a:gd name="connsiteY5" fmla="*/ 5580888 h 6123432"/>
              <a:gd name="connsiteX6" fmla="*/ 1635252 w 6294120"/>
              <a:gd name="connsiteY6" fmla="*/ 5635752 h 6123432"/>
              <a:gd name="connsiteX7" fmla="*/ 1040892 w 6294120"/>
              <a:gd name="connsiteY7" fmla="*/ 5654040 h 6123432"/>
              <a:gd name="connsiteX8" fmla="*/ 537972 w 6294120"/>
              <a:gd name="connsiteY8" fmla="*/ 5772912 h 6123432"/>
              <a:gd name="connsiteX9" fmla="*/ 300228 w 6294120"/>
              <a:gd name="connsiteY9" fmla="*/ 5772912 h 6123432"/>
              <a:gd name="connsiteX10" fmla="*/ 89916 w 6294120"/>
              <a:gd name="connsiteY10" fmla="*/ 5782056 h 6123432"/>
              <a:gd name="connsiteX11" fmla="*/ 117348 w 6294120"/>
              <a:gd name="connsiteY11" fmla="*/ 3724656 h 6123432"/>
              <a:gd name="connsiteX12" fmla="*/ 117348 w 6294120"/>
              <a:gd name="connsiteY12" fmla="*/ 2252472 h 6123432"/>
              <a:gd name="connsiteX13" fmla="*/ 108204 w 6294120"/>
              <a:gd name="connsiteY13" fmla="*/ 304800 h 6123432"/>
              <a:gd name="connsiteX14" fmla="*/ 766572 w 6294120"/>
              <a:gd name="connsiteY14" fmla="*/ 423672 h 6123432"/>
              <a:gd name="connsiteX15" fmla="*/ 995172 w 6294120"/>
              <a:gd name="connsiteY15" fmla="*/ 432816 h 6123432"/>
              <a:gd name="connsiteX16" fmla="*/ 1342644 w 6294120"/>
              <a:gd name="connsiteY16" fmla="*/ 432816 h 6123432"/>
              <a:gd name="connsiteX17" fmla="*/ 1516380 w 6294120"/>
              <a:gd name="connsiteY17" fmla="*/ 423672 h 6123432"/>
              <a:gd name="connsiteX18" fmla="*/ 1818132 w 6294120"/>
              <a:gd name="connsiteY18" fmla="*/ 423672 h 6123432"/>
              <a:gd name="connsiteX19" fmla="*/ 2037588 w 6294120"/>
              <a:gd name="connsiteY19" fmla="*/ 414528 h 6123432"/>
              <a:gd name="connsiteX20" fmla="*/ 2138172 w 6294120"/>
              <a:gd name="connsiteY20" fmla="*/ 387096 h 6123432"/>
              <a:gd name="connsiteX21" fmla="*/ 2330196 w 6294120"/>
              <a:gd name="connsiteY21" fmla="*/ 377952 h 6123432"/>
              <a:gd name="connsiteX22" fmla="*/ 2503932 w 6294120"/>
              <a:gd name="connsiteY22" fmla="*/ 359664 h 6123432"/>
              <a:gd name="connsiteX23" fmla="*/ 2622804 w 6294120"/>
              <a:gd name="connsiteY23" fmla="*/ 368808 h 6123432"/>
              <a:gd name="connsiteX24" fmla="*/ 2814828 w 6294120"/>
              <a:gd name="connsiteY24" fmla="*/ 396240 h 6123432"/>
              <a:gd name="connsiteX25" fmla="*/ 2961132 w 6294120"/>
              <a:gd name="connsiteY25" fmla="*/ 405384 h 6123432"/>
              <a:gd name="connsiteX26" fmla="*/ 3089148 w 6294120"/>
              <a:gd name="connsiteY26" fmla="*/ 405384 h 6123432"/>
              <a:gd name="connsiteX27" fmla="*/ 3272028 w 6294120"/>
              <a:gd name="connsiteY27" fmla="*/ 487680 h 6123432"/>
              <a:gd name="connsiteX28" fmla="*/ 3482340 w 6294120"/>
              <a:gd name="connsiteY28" fmla="*/ 487680 h 6123432"/>
              <a:gd name="connsiteX29" fmla="*/ 3646932 w 6294120"/>
              <a:gd name="connsiteY29" fmla="*/ 487680 h 6123432"/>
              <a:gd name="connsiteX30" fmla="*/ 3774948 w 6294120"/>
              <a:gd name="connsiteY30" fmla="*/ 487680 h 6123432"/>
              <a:gd name="connsiteX31" fmla="*/ 3948684 w 6294120"/>
              <a:gd name="connsiteY31" fmla="*/ 478536 h 6123432"/>
              <a:gd name="connsiteX32" fmla="*/ 4213860 w 6294120"/>
              <a:gd name="connsiteY32" fmla="*/ 478536 h 6123432"/>
              <a:gd name="connsiteX33" fmla="*/ 4424172 w 6294120"/>
              <a:gd name="connsiteY33" fmla="*/ 432816 h 6123432"/>
              <a:gd name="connsiteX34" fmla="*/ 4716780 w 6294120"/>
              <a:gd name="connsiteY34" fmla="*/ 432816 h 6123432"/>
              <a:gd name="connsiteX35" fmla="*/ 4817364 w 6294120"/>
              <a:gd name="connsiteY35" fmla="*/ 405384 h 6123432"/>
              <a:gd name="connsiteX36" fmla="*/ 5082540 w 6294120"/>
              <a:gd name="connsiteY36" fmla="*/ 496824 h 6123432"/>
              <a:gd name="connsiteX37" fmla="*/ 5146548 w 6294120"/>
              <a:gd name="connsiteY37" fmla="*/ 597408 h 6123432"/>
              <a:gd name="connsiteX38" fmla="*/ 5402580 w 6294120"/>
              <a:gd name="connsiteY38" fmla="*/ 707136 h 6123432"/>
              <a:gd name="connsiteX39" fmla="*/ 5558028 w 6294120"/>
              <a:gd name="connsiteY39" fmla="*/ 771144 h 6123432"/>
              <a:gd name="connsiteX40" fmla="*/ 5777484 w 6294120"/>
              <a:gd name="connsiteY40" fmla="*/ 1008888 h 6123432"/>
              <a:gd name="connsiteX41" fmla="*/ 5868924 w 6294120"/>
              <a:gd name="connsiteY41" fmla="*/ 1502664 h 6123432"/>
              <a:gd name="connsiteX42" fmla="*/ 5942076 w 6294120"/>
              <a:gd name="connsiteY42" fmla="*/ 1685544 h 6123432"/>
              <a:gd name="connsiteX43" fmla="*/ 5996940 w 6294120"/>
              <a:gd name="connsiteY43" fmla="*/ 1877568 h 6123432"/>
              <a:gd name="connsiteX44" fmla="*/ 6134100 w 6294120"/>
              <a:gd name="connsiteY44" fmla="*/ 2142744 h 6123432"/>
              <a:gd name="connsiteX45" fmla="*/ 6198108 w 6294120"/>
              <a:gd name="connsiteY45" fmla="*/ 2270760 h 6123432"/>
              <a:gd name="connsiteX46" fmla="*/ 6280404 w 6294120"/>
              <a:gd name="connsiteY46" fmla="*/ 2371344 h 6123432"/>
              <a:gd name="connsiteX47" fmla="*/ 6280404 w 6294120"/>
              <a:gd name="connsiteY47" fmla="*/ 2444496 h 6123432"/>
              <a:gd name="connsiteX48" fmla="*/ 6280404 w 6294120"/>
              <a:gd name="connsiteY48" fmla="*/ 2581656 h 6123432"/>
              <a:gd name="connsiteX49" fmla="*/ 6280404 w 6294120"/>
              <a:gd name="connsiteY49" fmla="*/ 2746248 h 6123432"/>
              <a:gd name="connsiteX50" fmla="*/ 6234684 w 6294120"/>
              <a:gd name="connsiteY50" fmla="*/ 2938272 h 6123432"/>
              <a:gd name="connsiteX51" fmla="*/ 6170676 w 6294120"/>
              <a:gd name="connsiteY51" fmla="*/ 3038856 h 6123432"/>
              <a:gd name="connsiteX52" fmla="*/ 6051804 w 6294120"/>
              <a:gd name="connsiteY52" fmla="*/ 3185160 h 6123432"/>
              <a:gd name="connsiteX53" fmla="*/ 6042660 w 6294120"/>
              <a:gd name="connsiteY53" fmla="*/ 3230880 h 6123432"/>
              <a:gd name="connsiteX54" fmla="*/ 6033516 w 6294120"/>
              <a:gd name="connsiteY54" fmla="*/ 3322320 h 6123432"/>
              <a:gd name="connsiteX55" fmla="*/ 5969508 w 6294120"/>
              <a:gd name="connsiteY55" fmla="*/ 3422904 h 6123432"/>
              <a:gd name="connsiteX56" fmla="*/ 5841492 w 6294120"/>
              <a:gd name="connsiteY56" fmla="*/ 3496056 h 6123432"/>
              <a:gd name="connsiteX57" fmla="*/ 5823204 w 6294120"/>
              <a:gd name="connsiteY57" fmla="*/ 3550920 h 6123432"/>
              <a:gd name="connsiteX58" fmla="*/ 5731764 w 6294120"/>
              <a:gd name="connsiteY58" fmla="*/ 3624072 h 6123432"/>
              <a:gd name="connsiteX59" fmla="*/ 5585460 w 6294120"/>
              <a:gd name="connsiteY59" fmla="*/ 3706368 h 6123432"/>
              <a:gd name="connsiteX60" fmla="*/ 5457444 w 6294120"/>
              <a:gd name="connsiteY60" fmla="*/ 3797808 h 6123432"/>
              <a:gd name="connsiteX61" fmla="*/ 5210556 w 6294120"/>
              <a:gd name="connsiteY61" fmla="*/ 3944112 h 6123432"/>
              <a:gd name="connsiteX62" fmla="*/ 5137404 w 6294120"/>
              <a:gd name="connsiteY62" fmla="*/ 4062984 h 6123432"/>
              <a:gd name="connsiteX63" fmla="*/ 4533900 w 6294120"/>
              <a:gd name="connsiteY63" fmla="*/ 4309872 h 6123432"/>
              <a:gd name="connsiteX64" fmla="*/ 4213860 w 6294120"/>
              <a:gd name="connsiteY64" fmla="*/ 4483608 h 6123432"/>
              <a:gd name="connsiteX65" fmla="*/ 3966972 w 6294120"/>
              <a:gd name="connsiteY65" fmla="*/ 4575048 h 6123432"/>
              <a:gd name="connsiteX0" fmla="*/ 3907536 w 6234684"/>
              <a:gd name="connsiteY0" fmla="*/ 4584700 h 6133084"/>
              <a:gd name="connsiteX1" fmla="*/ 3514344 w 6234684"/>
              <a:gd name="connsiteY1" fmla="*/ 4904740 h 6133084"/>
              <a:gd name="connsiteX2" fmla="*/ 3240024 w 6234684"/>
              <a:gd name="connsiteY2" fmla="*/ 5224780 h 6133084"/>
              <a:gd name="connsiteX3" fmla="*/ 2828544 w 6234684"/>
              <a:gd name="connsiteY3" fmla="*/ 5435092 h 6133084"/>
              <a:gd name="connsiteX4" fmla="*/ 2380488 w 6234684"/>
              <a:gd name="connsiteY4" fmla="*/ 5544820 h 6133084"/>
              <a:gd name="connsiteX5" fmla="*/ 1905000 w 6234684"/>
              <a:gd name="connsiteY5" fmla="*/ 5590540 h 6133084"/>
              <a:gd name="connsiteX6" fmla="*/ 1575816 w 6234684"/>
              <a:gd name="connsiteY6" fmla="*/ 5645404 h 6133084"/>
              <a:gd name="connsiteX7" fmla="*/ 981456 w 6234684"/>
              <a:gd name="connsiteY7" fmla="*/ 5663692 h 6133084"/>
              <a:gd name="connsiteX8" fmla="*/ 478536 w 6234684"/>
              <a:gd name="connsiteY8" fmla="*/ 5782564 h 6133084"/>
              <a:gd name="connsiteX9" fmla="*/ 240792 w 6234684"/>
              <a:gd name="connsiteY9" fmla="*/ 5782564 h 6133084"/>
              <a:gd name="connsiteX10" fmla="*/ 30480 w 6234684"/>
              <a:gd name="connsiteY10" fmla="*/ 5791708 h 6133084"/>
              <a:gd name="connsiteX11" fmla="*/ 57912 w 6234684"/>
              <a:gd name="connsiteY11" fmla="*/ 3734308 h 6133084"/>
              <a:gd name="connsiteX12" fmla="*/ 57912 w 6234684"/>
              <a:gd name="connsiteY12" fmla="*/ 2262124 h 6133084"/>
              <a:gd name="connsiteX13" fmla="*/ 48768 w 6234684"/>
              <a:gd name="connsiteY13" fmla="*/ 314452 h 6133084"/>
              <a:gd name="connsiteX14" fmla="*/ 185928 w 6234684"/>
              <a:gd name="connsiteY14" fmla="*/ 375412 h 6133084"/>
              <a:gd name="connsiteX15" fmla="*/ 707136 w 6234684"/>
              <a:gd name="connsiteY15" fmla="*/ 433324 h 6133084"/>
              <a:gd name="connsiteX16" fmla="*/ 935736 w 6234684"/>
              <a:gd name="connsiteY16" fmla="*/ 442468 h 6133084"/>
              <a:gd name="connsiteX17" fmla="*/ 1283208 w 6234684"/>
              <a:gd name="connsiteY17" fmla="*/ 442468 h 6133084"/>
              <a:gd name="connsiteX18" fmla="*/ 1456944 w 6234684"/>
              <a:gd name="connsiteY18" fmla="*/ 433324 h 6133084"/>
              <a:gd name="connsiteX19" fmla="*/ 1758696 w 6234684"/>
              <a:gd name="connsiteY19" fmla="*/ 433324 h 6133084"/>
              <a:gd name="connsiteX20" fmla="*/ 1978152 w 6234684"/>
              <a:gd name="connsiteY20" fmla="*/ 424180 h 6133084"/>
              <a:gd name="connsiteX21" fmla="*/ 2078736 w 6234684"/>
              <a:gd name="connsiteY21" fmla="*/ 396748 h 6133084"/>
              <a:gd name="connsiteX22" fmla="*/ 2270760 w 6234684"/>
              <a:gd name="connsiteY22" fmla="*/ 387604 h 6133084"/>
              <a:gd name="connsiteX23" fmla="*/ 2444496 w 6234684"/>
              <a:gd name="connsiteY23" fmla="*/ 369316 h 6133084"/>
              <a:gd name="connsiteX24" fmla="*/ 2563368 w 6234684"/>
              <a:gd name="connsiteY24" fmla="*/ 378460 h 6133084"/>
              <a:gd name="connsiteX25" fmla="*/ 2755392 w 6234684"/>
              <a:gd name="connsiteY25" fmla="*/ 405892 h 6133084"/>
              <a:gd name="connsiteX26" fmla="*/ 2901696 w 6234684"/>
              <a:gd name="connsiteY26" fmla="*/ 415036 h 6133084"/>
              <a:gd name="connsiteX27" fmla="*/ 3029712 w 6234684"/>
              <a:gd name="connsiteY27" fmla="*/ 415036 h 6133084"/>
              <a:gd name="connsiteX28" fmla="*/ 3212592 w 6234684"/>
              <a:gd name="connsiteY28" fmla="*/ 497332 h 6133084"/>
              <a:gd name="connsiteX29" fmla="*/ 3422904 w 6234684"/>
              <a:gd name="connsiteY29" fmla="*/ 497332 h 6133084"/>
              <a:gd name="connsiteX30" fmla="*/ 3587496 w 6234684"/>
              <a:gd name="connsiteY30" fmla="*/ 497332 h 6133084"/>
              <a:gd name="connsiteX31" fmla="*/ 3715512 w 6234684"/>
              <a:gd name="connsiteY31" fmla="*/ 497332 h 6133084"/>
              <a:gd name="connsiteX32" fmla="*/ 3889248 w 6234684"/>
              <a:gd name="connsiteY32" fmla="*/ 488188 h 6133084"/>
              <a:gd name="connsiteX33" fmla="*/ 4154424 w 6234684"/>
              <a:gd name="connsiteY33" fmla="*/ 488188 h 6133084"/>
              <a:gd name="connsiteX34" fmla="*/ 4364736 w 6234684"/>
              <a:gd name="connsiteY34" fmla="*/ 442468 h 6133084"/>
              <a:gd name="connsiteX35" fmla="*/ 4657344 w 6234684"/>
              <a:gd name="connsiteY35" fmla="*/ 442468 h 6133084"/>
              <a:gd name="connsiteX36" fmla="*/ 4757928 w 6234684"/>
              <a:gd name="connsiteY36" fmla="*/ 415036 h 6133084"/>
              <a:gd name="connsiteX37" fmla="*/ 5023104 w 6234684"/>
              <a:gd name="connsiteY37" fmla="*/ 506476 h 6133084"/>
              <a:gd name="connsiteX38" fmla="*/ 5087112 w 6234684"/>
              <a:gd name="connsiteY38" fmla="*/ 607060 h 6133084"/>
              <a:gd name="connsiteX39" fmla="*/ 5343144 w 6234684"/>
              <a:gd name="connsiteY39" fmla="*/ 716788 h 6133084"/>
              <a:gd name="connsiteX40" fmla="*/ 5498592 w 6234684"/>
              <a:gd name="connsiteY40" fmla="*/ 780796 h 6133084"/>
              <a:gd name="connsiteX41" fmla="*/ 5718048 w 6234684"/>
              <a:gd name="connsiteY41" fmla="*/ 1018540 h 6133084"/>
              <a:gd name="connsiteX42" fmla="*/ 5809488 w 6234684"/>
              <a:gd name="connsiteY42" fmla="*/ 1512316 h 6133084"/>
              <a:gd name="connsiteX43" fmla="*/ 5882640 w 6234684"/>
              <a:gd name="connsiteY43" fmla="*/ 1695196 h 6133084"/>
              <a:gd name="connsiteX44" fmla="*/ 5937504 w 6234684"/>
              <a:gd name="connsiteY44" fmla="*/ 1887220 h 6133084"/>
              <a:gd name="connsiteX45" fmla="*/ 6074664 w 6234684"/>
              <a:gd name="connsiteY45" fmla="*/ 2152396 h 6133084"/>
              <a:gd name="connsiteX46" fmla="*/ 6138672 w 6234684"/>
              <a:gd name="connsiteY46" fmla="*/ 2280412 h 6133084"/>
              <a:gd name="connsiteX47" fmla="*/ 6220968 w 6234684"/>
              <a:gd name="connsiteY47" fmla="*/ 2380996 h 6133084"/>
              <a:gd name="connsiteX48" fmla="*/ 6220968 w 6234684"/>
              <a:gd name="connsiteY48" fmla="*/ 2454148 h 6133084"/>
              <a:gd name="connsiteX49" fmla="*/ 6220968 w 6234684"/>
              <a:gd name="connsiteY49" fmla="*/ 2591308 h 6133084"/>
              <a:gd name="connsiteX50" fmla="*/ 6220968 w 6234684"/>
              <a:gd name="connsiteY50" fmla="*/ 2755900 h 6133084"/>
              <a:gd name="connsiteX51" fmla="*/ 6175248 w 6234684"/>
              <a:gd name="connsiteY51" fmla="*/ 2947924 h 6133084"/>
              <a:gd name="connsiteX52" fmla="*/ 6111240 w 6234684"/>
              <a:gd name="connsiteY52" fmla="*/ 3048508 h 6133084"/>
              <a:gd name="connsiteX53" fmla="*/ 5992368 w 6234684"/>
              <a:gd name="connsiteY53" fmla="*/ 3194812 h 6133084"/>
              <a:gd name="connsiteX54" fmla="*/ 5983224 w 6234684"/>
              <a:gd name="connsiteY54" fmla="*/ 3240532 h 6133084"/>
              <a:gd name="connsiteX55" fmla="*/ 5974080 w 6234684"/>
              <a:gd name="connsiteY55" fmla="*/ 3331972 h 6133084"/>
              <a:gd name="connsiteX56" fmla="*/ 5910072 w 6234684"/>
              <a:gd name="connsiteY56" fmla="*/ 3432556 h 6133084"/>
              <a:gd name="connsiteX57" fmla="*/ 5782056 w 6234684"/>
              <a:gd name="connsiteY57" fmla="*/ 3505708 h 6133084"/>
              <a:gd name="connsiteX58" fmla="*/ 5763768 w 6234684"/>
              <a:gd name="connsiteY58" fmla="*/ 3560572 h 6133084"/>
              <a:gd name="connsiteX59" fmla="*/ 5672328 w 6234684"/>
              <a:gd name="connsiteY59" fmla="*/ 3633724 h 6133084"/>
              <a:gd name="connsiteX60" fmla="*/ 5526024 w 6234684"/>
              <a:gd name="connsiteY60" fmla="*/ 3716020 h 6133084"/>
              <a:gd name="connsiteX61" fmla="*/ 5398008 w 6234684"/>
              <a:gd name="connsiteY61" fmla="*/ 3807460 h 6133084"/>
              <a:gd name="connsiteX62" fmla="*/ 5151120 w 6234684"/>
              <a:gd name="connsiteY62" fmla="*/ 3953764 h 6133084"/>
              <a:gd name="connsiteX63" fmla="*/ 5077968 w 6234684"/>
              <a:gd name="connsiteY63" fmla="*/ 4072636 h 6133084"/>
              <a:gd name="connsiteX64" fmla="*/ 4474464 w 6234684"/>
              <a:gd name="connsiteY64" fmla="*/ 4319524 h 6133084"/>
              <a:gd name="connsiteX65" fmla="*/ 4154424 w 6234684"/>
              <a:gd name="connsiteY65" fmla="*/ 4493260 h 6133084"/>
              <a:gd name="connsiteX66" fmla="*/ 3907536 w 6234684"/>
              <a:gd name="connsiteY66" fmla="*/ 4584700 h 6133084"/>
              <a:gd name="connsiteX0" fmla="*/ 3907536 w 6234684"/>
              <a:gd name="connsiteY0" fmla="*/ 4583176 h 6131560"/>
              <a:gd name="connsiteX1" fmla="*/ 3514344 w 6234684"/>
              <a:gd name="connsiteY1" fmla="*/ 4903216 h 6131560"/>
              <a:gd name="connsiteX2" fmla="*/ 3240024 w 6234684"/>
              <a:gd name="connsiteY2" fmla="*/ 5223256 h 6131560"/>
              <a:gd name="connsiteX3" fmla="*/ 2828544 w 6234684"/>
              <a:gd name="connsiteY3" fmla="*/ 5433568 h 6131560"/>
              <a:gd name="connsiteX4" fmla="*/ 2380488 w 6234684"/>
              <a:gd name="connsiteY4" fmla="*/ 5543296 h 6131560"/>
              <a:gd name="connsiteX5" fmla="*/ 1905000 w 6234684"/>
              <a:gd name="connsiteY5" fmla="*/ 5589016 h 6131560"/>
              <a:gd name="connsiteX6" fmla="*/ 1575816 w 6234684"/>
              <a:gd name="connsiteY6" fmla="*/ 5643880 h 6131560"/>
              <a:gd name="connsiteX7" fmla="*/ 981456 w 6234684"/>
              <a:gd name="connsiteY7" fmla="*/ 5662168 h 6131560"/>
              <a:gd name="connsiteX8" fmla="*/ 478536 w 6234684"/>
              <a:gd name="connsiteY8" fmla="*/ 5781040 h 6131560"/>
              <a:gd name="connsiteX9" fmla="*/ 240792 w 6234684"/>
              <a:gd name="connsiteY9" fmla="*/ 5781040 h 6131560"/>
              <a:gd name="connsiteX10" fmla="*/ 30480 w 6234684"/>
              <a:gd name="connsiteY10" fmla="*/ 5790184 h 6131560"/>
              <a:gd name="connsiteX11" fmla="*/ 57912 w 6234684"/>
              <a:gd name="connsiteY11" fmla="*/ 3732784 h 6131560"/>
              <a:gd name="connsiteX12" fmla="*/ 57912 w 6234684"/>
              <a:gd name="connsiteY12" fmla="*/ 2260600 h 6131560"/>
              <a:gd name="connsiteX13" fmla="*/ 48768 w 6234684"/>
              <a:gd name="connsiteY13" fmla="*/ 312928 h 6131560"/>
              <a:gd name="connsiteX14" fmla="*/ 228600 w 6234684"/>
              <a:gd name="connsiteY14" fmla="*/ 383032 h 6131560"/>
              <a:gd name="connsiteX15" fmla="*/ 185928 w 6234684"/>
              <a:gd name="connsiteY15" fmla="*/ 373888 h 6131560"/>
              <a:gd name="connsiteX16" fmla="*/ 707136 w 6234684"/>
              <a:gd name="connsiteY16" fmla="*/ 431800 h 6131560"/>
              <a:gd name="connsiteX17" fmla="*/ 935736 w 6234684"/>
              <a:gd name="connsiteY17" fmla="*/ 440944 h 6131560"/>
              <a:gd name="connsiteX18" fmla="*/ 1283208 w 6234684"/>
              <a:gd name="connsiteY18" fmla="*/ 440944 h 6131560"/>
              <a:gd name="connsiteX19" fmla="*/ 1456944 w 6234684"/>
              <a:gd name="connsiteY19" fmla="*/ 431800 h 6131560"/>
              <a:gd name="connsiteX20" fmla="*/ 1758696 w 6234684"/>
              <a:gd name="connsiteY20" fmla="*/ 431800 h 6131560"/>
              <a:gd name="connsiteX21" fmla="*/ 1978152 w 6234684"/>
              <a:gd name="connsiteY21" fmla="*/ 422656 h 6131560"/>
              <a:gd name="connsiteX22" fmla="*/ 2078736 w 6234684"/>
              <a:gd name="connsiteY22" fmla="*/ 395224 h 6131560"/>
              <a:gd name="connsiteX23" fmla="*/ 2270760 w 6234684"/>
              <a:gd name="connsiteY23" fmla="*/ 386080 h 6131560"/>
              <a:gd name="connsiteX24" fmla="*/ 2444496 w 6234684"/>
              <a:gd name="connsiteY24" fmla="*/ 367792 h 6131560"/>
              <a:gd name="connsiteX25" fmla="*/ 2563368 w 6234684"/>
              <a:gd name="connsiteY25" fmla="*/ 376936 h 6131560"/>
              <a:gd name="connsiteX26" fmla="*/ 2755392 w 6234684"/>
              <a:gd name="connsiteY26" fmla="*/ 404368 h 6131560"/>
              <a:gd name="connsiteX27" fmla="*/ 2901696 w 6234684"/>
              <a:gd name="connsiteY27" fmla="*/ 413512 h 6131560"/>
              <a:gd name="connsiteX28" fmla="*/ 3029712 w 6234684"/>
              <a:gd name="connsiteY28" fmla="*/ 413512 h 6131560"/>
              <a:gd name="connsiteX29" fmla="*/ 3212592 w 6234684"/>
              <a:gd name="connsiteY29" fmla="*/ 495808 h 6131560"/>
              <a:gd name="connsiteX30" fmla="*/ 3422904 w 6234684"/>
              <a:gd name="connsiteY30" fmla="*/ 495808 h 6131560"/>
              <a:gd name="connsiteX31" fmla="*/ 3587496 w 6234684"/>
              <a:gd name="connsiteY31" fmla="*/ 495808 h 6131560"/>
              <a:gd name="connsiteX32" fmla="*/ 3715512 w 6234684"/>
              <a:gd name="connsiteY32" fmla="*/ 495808 h 6131560"/>
              <a:gd name="connsiteX33" fmla="*/ 3889248 w 6234684"/>
              <a:gd name="connsiteY33" fmla="*/ 486664 h 6131560"/>
              <a:gd name="connsiteX34" fmla="*/ 4154424 w 6234684"/>
              <a:gd name="connsiteY34" fmla="*/ 486664 h 6131560"/>
              <a:gd name="connsiteX35" fmla="*/ 4364736 w 6234684"/>
              <a:gd name="connsiteY35" fmla="*/ 440944 h 6131560"/>
              <a:gd name="connsiteX36" fmla="*/ 4657344 w 6234684"/>
              <a:gd name="connsiteY36" fmla="*/ 440944 h 6131560"/>
              <a:gd name="connsiteX37" fmla="*/ 4757928 w 6234684"/>
              <a:gd name="connsiteY37" fmla="*/ 413512 h 6131560"/>
              <a:gd name="connsiteX38" fmla="*/ 5023104 w 6234684"/>
              <a:gd name="connsiteY38" fmla="*/ 504952 h 6131560"/>
              <a:gd name="connsiteX39" fmla="*/ 5087112 w 6234684"/>
              <a:gd name="connsiteY39" fmla="*/ 605536 h 6131560"/>
              <a:gd name="connsiteX40" fmla="*/ 5343144 w 6234684"/>
              <a:gd name="connsiteY40" fmla="*/ 715264 h 6131560"/>
              <a:gd name="connsiteX41" fmla="*/ 5498592 w 6234684"/>
              <a:gd name="connsiteY41" fmla="*/ 779272 h 6131560"/>
              <a:gd name="connsiteX42" fmla="*/ 5718048 w 6234684"/>
              <a:gd name="connsiteY42" fmla="*/ 1017016 h 6131560"/>
              <a:gd name="connsiteX43" fmla="*/ 5809488 w 6234684"/>
              <a:gd name="connsiteY43" fmla="*/ 1510792 h 6131560"/>
              <a:gd name="connsiteX44" fmla="*/ 5882640 w 6234684"/>
              <a:gd name="connsiteY44" fmla="*/ 1693672 h 6131560"/>
              <a:gd name="connsiteX45" fmla="*/ 5937504 w 6234684"/>
              <a:gd name="connsiteY45" fmla="*/ 1885696 h 6131560"/>
              <a:gd name="connsiteX46" fmla="*/ 6074664 w 6234684"/>
              <a:gd name="connsiteY46" fmla="*/ 2150872 h 6131560"/>
              <a:gd name="connsiteX47" fmla="*/ 6138672 w 6234684"/>
              <a:gd name="connsiteY47" fmla="*/ 2278888 h 6131560"/>
              <a:gd name="connsiteX48" fmla="*/ 6220968 w 6234684"/>
              <a:gd name="connsiteY48" fmla="*/ 2379472 h 6131560"/>
              <a:gd name="connsiteX49" fmla="*/ 6220968 w 6234684"/>
              <a:gd name="connsiteY49" fmla="*/ 2452624 h 6131560"/>
              <a:gd name="connsiteX50" fmla="*/ 6220968 w 6234684"/>
              <a:gd name="connsiteY50" fmla="*/ 2589784 h 6131560"/>
              <a:gd name="connsiteX51" fmla="*/ 6220968 w 6234684"/>
              <a:gd name="connsiteY51" fmla="*/ 2754376 h 6131560"/>
              <a:gd name="connsiteX52" fmla="*/ 6175248 w 6234684"/>
              <a:gd name="connsiteY52" fmla="*/ 2946400 h 6131560"/>
              <a:gd name="connsiteX53" fmla="*/ 6111240 w 6234684"/>
              <a:gd name="connsiteY53" fmla="*/ 3046984 h 6131560"/>
              <a:gd name="connsiteX54" fmla="*/ 5992368 w 6234684"/>
              <a:gd name="connsiteY54" fmla="*/ 3193288 h 6131560"/>
              <a:gd name="connsiteX55" fmla="*/ 5983224 w 6234684"/>
              <a:gd name="connsiteY55" fmla="*/ 3239008 h 6131560"/>
              <a:gd name="connsiteX56" fmla="*/ 5974080 w 6234684"/>
              <a:gd name="connsiteY56" fmla="*/ 3330448 h 6131560"/>
              <a:gd name="connsiteX57" fmla="*/ 5910072 w 6234684"/>
              <a:gd name="connsiteY57" fmla="*/ 3431032 h 6131560"/>
              <a:gd name="connsiteX58" fmla="*/ 5782056 w 6234684"/>
              <a:gd name="connsiteY58" fmla="*/ 3504184 h 6131560"/>
              <a:gd name="connsiteX59" fmla="*/ 5763768 w 6234684"/>
              <a:gd name="connsiteY59" fmla="*/ 3559048 h 6131560"/>
              <a:gd name="connsiteX60" fmla="*/ 5672328 w 6234684"/>
              <a:gd name="connsiteY60" fmla="*/ 3632200 h 6131560"/>
              <a:gd name="connsiteX61" fmla="*/ 5526024 w 6234684"/>
              <a:gd name="connsiteY61" fmla="*/ 3714496 h 6131560"/>
              <a:gd name="connsiteX62" fmla="*/ 5398008 w 6234684"/>
              <a:gd name="connsiteY62" fmla="*/ 3805936 h 6131560"/>
              <a:gd name="connsiteX63" fmla="*/ 5151120 w 6234684"/>
              <a:gd name="connsiteY63" fmla="*/ 3952240 h 6131560"/>
              <a:gd name="connsiteX64" fmla="*/ 5077968 w 6234684"/>
              <a:gd name="connsiteY64" fmla="*/ 4071112 h 6131560"/>
              <a:gd name="connsiteX65" fmla="*/ 4474464 w 6234684"/>
              <a:gd name="connsiteY65" fmla="*/ 4318000 h 6131560"/>
              <a:gd name="connsiteX66" fmla="*/ 4154424 w 6234684"/>
              <a:gd name="connsiteY66" fmla="*/ 4491736 h 6131560"/>
              <a:gd name="connsiteX67" fmla="*/ 3907536 w 6234684"/>
              <a:gd name="connsiteY67" fmla="*/ 4583176 h 6131560"/>
              <a:gd name="connsiteX0" fmla="*/ 3907536 w 6234684"/>
              <a:gd name="connsiteY0" fmla="*/ 4430776 h 5979160"/>
              <a:gd name="connsiteX1" fmla="*/ 3514344 w 6234684"/>
              <a:gd name="connsiteY1" fmla="*/ 4750816 h 5979160"/>
              <a:gd name="connsiteX2" fmla="*/ 3240024 w 6234684"/>
              <a:gd name="connsiteY2" fmla="*/ 5070856 h 5979160"/>
              <a:gd name="connsiteX3" fmla="*/ 2828544 w 6234684"/>
              <a:gd name="connsiteY3" fmla="*/ 5281168 h 5979160"/>
              <a:gd name="connsiteX4" fmla="*/ 2380488 w 6234684"/>
              <a:gd name="connsiteY4" fmla="*/ 5390896 h 5979160"/>
              <a:gd name="connsiteX5" fmla="*/ 1905000 w 6234684"/>
              <a:gd name="connsiteY5" fmla="*/ 5436616 h 5979160"/>
              <a:gd name="connsiteX6" fmla="*/ 1575816 w 6234684"/>
              <a:gd name="connsiteY6" fmla="*/ 5491480 h 5979160"/>
              <a:gd name="connsiteX7" fmla="*/ 981456 w 6234684"/>
              <a:gd name="connsiteY7" fmla="*/ 5509768 h 5979160"/>
              <a:gd name="connsiteX8" fmla="*/ 478536 w 6234684"/>
              <a:gd name="connsiteY8" fmla="*/ 5628640 h 5979160"/>
              <a:gd name="connsiteX9" fmla="*/ 240792 w 6234684"/>
              <a:gd name="connsiteY9" fmla="*/ 5628640 h 5979160"/>
              <a:gd name="connsiteX10" fmla="*/ 30480 w 6234684"/>
              <a:gd name="connsiteY10" fmla="*/ 5637784 h 5979160"/>
              <a:gd name="connsiteX11" fmla="*/ 57912 w 6234684"/>
              <a:gd name="connsiteY11" fmla="*/ 3580384 h 5979160"/>
              <a:gd name="connsiteX12" fmla="*/ 57912 w 6234684"/>
              <a:gd name="connsiteY12" fmla="*/ 2108200 h 5979160"/>
              <a:gd name="connsiteX13" fmla="*/ 48768 w 6234684"/>
              <a:gd name="connsiteY13" fmla="*/ 312928 h 5979160"/>
              <a:gd name="connsiteX14" fmla="*/ 228600 w 6234684"/>
              <a:gd name="connsiteY14" fmla="*/ 230632 h 5979160"/>
              <a:gd name="connsiteX15" fmla="*/ 185928 w 6234684"/>
              <a:gd name="connsiteY15" fmla="*/ 221488 h 5979160"/>
              <a:gd name="connsiteX16" fmla="*/ 707136 w 6234684"/>
              <a:gd name="connsiteY16" fmla="*/ 279400 h 5979160"/>
              <a:gd name="connsiteX17" fmla="*/ 935736 w 6234684"/>
              <a:gd name="connsiteY17" fmla="*/ 288544 h 5979160"/>
              <a:gd name="connsiteX18" fmla="*/ 1283208 w 6234684"/>
              <a:gd name="connsiteY18" fmla="*/ 288544 h 5979160"/>
              <a:gd name="connsiteX19" fmla="*/ 1456944 w 6234684"/>
              <a:gd name="connsiteY19" fmla="*/ 279400 h 5979160"/>
              <a:gd name="connsiteX20" fmla="*/ 1758696 w 6234684"/>
              <a:gd name="connsiteY20" fmla="*/ 279400 h 5979160"/>
              <a:gd name="connsiteX21" fmla="*/ 1978152 w 6234684"/>
              <a:gd name="connsiteY21" fmla="*/ 270256 h 5979160"/>
              <a:gd name="connsiteX22" fmla="*/ 2078736 w 6234684"/>
              <a:gd name="connsiteY22" fmla="*/ 242824 h 5979160"/>
              <a:gd name="connsiteX23" fmla="*/ 2270760 w 6234684"/>
              <a:gd name="connsiteY23" fmla="*/ 233680 h 5979160"/>
              <a:gd name="connsiteX24" fmla="*/ 2444496 w 6234684"/>
              <a:gd name="connsiteY24" fmla="*/ 215392 h 5979160"/>
              <a:gd name="connsiteX25" fmla="*/ 2563368 w 6234684"/>
              <a:gd name="connsiteY25" fmla="*/ 224536 h 5979160"/>
              <a:gd name="connsiteX26" fmla="*/ 2755392 w 6234684"/>
              <a:gd name="connsiteY26" fmla="*/ 251968 h 5979160"/>
              <a:gd name="connsiteX27" fmla="*/ 2901696 w 6234684"/>
              <a:gd name="connsiteY27" fmla="*/ 261112 h 5979160"/>
              <a:gd name="connsiteX28" fmla="*/ 3029712 w 6234684"/>
              <a:gd name="connsiteY28" fmla="*/ 261112 h 5979160"/>
              <a:gd name="connsiteX29" fmla="*/ 3212592 w 6234684"/>
              <a:gd name="connsiteY29" fmla="*/ 343408 h 5979160"/>
              <a:gd name="connsiteX30" fmla="*/ 3422904 w 6234684"/>
              <a:gd name="connsiteY30" fmla="*/ 343408 h 5979160"/>
              <a:gd name="connsiteX31" fmla="*/ 3587496 w 6234684"/>
              <a:gd name="connsiteY31" fmla="*/ 343408 h 5979160"/>
              <a:gd name="connsiteX32" fmla="*/ 3715512 w 6234684"/>
              <a:gd name="connsiteY32" fmla="*/ 343408 h 5979160"/>
              <a:gd name="connsiteX33" fmla="*/ 3889248 w 6234684"/>
              <a:gd name="connsiteY33" fmla="*/ 334264 h 5979160"/>
              <a:gd name="connsiteX34" fmla="*/ 4154424 w 6234684"/>
              <a:gd name="connsiteY34" fmla="*/ 334264 h 5979160"/>
              <a:gd name="connsiteX35" fmla="*/ 4364736 w 6234684"/>
              <a:gd name="connsiteY35" fmla="*/ 288544 h 5979160"/>
              <a:gd name="connsiteX36" fmla="*/ 4657344 w 6234684"/>
              <a:gd name="connsiteY36" fmla="*/ 288544 h 5979160"/>
              <a:gd name="connsiteX37" fmla="*/ 4757928 w 6234684"/>
              <a:gd name="connsiteY37" fmla="*/ 261112 h 5979160"/>
              <a:gd name="connsiteX38" fmla="*/ 5023104 w 6234684"/>
              <a:gd name="connsiteY38" fmla="*/ 352552 h 5979160"/>
              <a:gd name="connsiteX39" fmla="*/ 5087112 w 6234684"/>
              <a:gd name="connsiteY39" fmla="*/ 453136 h 5979160"/>
              <a:gd name="connsiteX40" fmla="*/ 5343144 w 6234684"/>
              <a:gd name="connsiteY40" fmla="*/ 562864 h 5979160"/>
              <a:gd name="connsiteX41" fmla="*/ 5498592 w 6234684"/>
              <a:gd name="connsiteY41" fmla="*/ 626872 h 5979160"/>
              <a:gd name="connsiteX42" fmla="*/ 5718048 w 6234684"/>
              <a:gd name="connsiteY42" fmla="*/ 864616 h 5979160"/>
              <a:gd name="connsiteX43" fmla="*/ 5809488 w 6234684"/>
              <a:gd name="connsiteY43" fmla="*/ 1358392 h 5979160"/>
              <a:gd name="connsiteX44" fmla="*/ 5882640 w 6234684"/>
              <a:gd name="connsiteY44" fmla="*/ 1541272 h 5979160"/>
              <a:gd name="connsiteX45" fmla="*/ 5937504 w 6234684"/>
              <a:gd name="connsiteY45" fmla="*/ 1733296 h 5979160"/>
              <a:gd name="connsiteX46" fmla="*/ 6074664 w 6234684"/>
              <a:gd name="connsiteY46" fmla="*/ 1998472 h 5979160"/>
              <a:gd name="connsiteX47" fmla="*/ 6138672 w 6234684"/>
              <a:gd name="connsiteY47" fmla="*/ 2126488 h 5979160"/>
              <a:gd name="connsiteX48" fmla="*/ 6220968 w 6234684"/>
              <a:gd name="connsiteY48" fmla="*/ 2227072 h 5979160"/>
              <a:gd name="connsiteX49" fmla="*/ 6220968 w 6234684"/>
              <a:gd name="connsiteY49" fmla="*/ 2300224 h 5979160"/>
              <a:gd name="connsiteX50" fmla="*/ 6220968 w 6234684"/>
              <a:gd name="connsiteY50" fmla="*/ 2437384 h 5979160"/>
              <a:gd name="connsiteX51" fmla="*/ 6220968 w 6234684"/>
              <a:gd name="connsiteY51" fmla="*/ 2601976 h 5979160"/>
              <a:gd name="connsiteX52" fmla="*/ 6175248 w 6234684"/>
              <a:gd name="connsiteY52" fmla="*/ 2794000 h 5979160"/>
              <a:gd name="connsiteX53" fmla="*/ 6111240 w 6234684"/>
              <a:gd name="connsiteY53" fmla="*/ 2894584 h 5979160"/>
              <a:gd name="connsiteX54" fmla="*/ 5992368 w 6234684"/>
              <a:gd name="connsiteY54" fmla="*/ 3040888 h 5979160"/>
              <a:gd name="connsiteX55" fmla="*/ 5983224 w 6234684"/>
              <a:gd name="connsiteY55" fmla="*/ 3086608 h 5979160"/>
              <a:gd name="connsiteX56" fmla="*/ 5974080 w 6234684"/>
              <a:gd name="connsiteY56" fmla="*/ 3178048 h 5979160"/>
              <a:gd name="connsiteX57" fmla="*/ 5910072 w 6234684"/>
              <a:gd name="connsiteY57" fmla="*/ 3278632 h 5979160"/>
              <a:gd name="connsiteX58" fmla="*/ 5782056 w 6234684"/>
              <a:gd name="connsiteY58" fmla="*/ 3351784 h 5979160"/>
              <a:gd name="connsiteX59" fmla="*/ 5763768 w 6234684"/>
              <a:gd name="connsiteY59" fmla="*/ 3406648 h 5979160"/>
              <a:gd name="connsiteX60" fmla="*/ 5672328 w 6234684"/>
              <a:gd name="connsiteY60" fmla="*/ 3479800 h 5979160"/>
              <a:gd name="connsiteX61" fmla="*/ 5526024 w 6234684"/>
              <a:gd name="connsiteY61" fmla="*/ 3562096 h 5979160"/>
              <a:gd name="connsiteX62" fmla="*/ 5398008 w 6234684"/>
              <a:gd name="connsiteY62" fmla="*/ 3653536 h 5979160"/>
              <a:gd name="connsiteX63" fmla="*/ 5151120 w 6234684"/>
              <a:gd name="connsiteY63" fmla="*/ 3799840 h 5979160"/>
              <a:gd name="connsiteX64" fmla="*/ 5077968 w 6234684"/>
              <a:gd name="connsiteY64" fmla="*/ 3918712 h 5979160"/>
              <a:gd name="connsiteX65" fmla="*/ 4474464 w 6234684"/>
              <a:gd name="connsiteY65" fmla="*/ 4165600 h 5979160"/>
              <a:gd name="connsiteX66" fmla="*/ 4154424 w 6234684"/>
              <a:gd name="connsiteY66" fmla="*/ 4339336 h 5979160"/>
              <a:gd name="connsiteX67" fmla="*/ 3907536 w 6234684"/>
              <a:gd name="connsiteY67" fmla="*/ 4430776 h 5979160"/>
              <a:gd name="connsiteX0" fmla="*/ 3907536 w 6234684"/>
              <a:gd name="connsiteY0" fmla="*/ 4217416 h 5765800"/>
              <a:gd name="connsiteX1" fmla="*/ 3514344 w 6234684"/>
              <a:gd name="connsiteY1" fmla="*/ 4537456 h 5765800"/>
              <a:gd name="connsiteX2" fmla="*/ 3240024 w 6234684"/>
              <a:gd name="connsiteY2" fmla="*/ 4857496 h 5765800"/>
              <a:gd name="connsiteX3" fmla="*/ 2828544 w 6234684"/>
              <a:gd name="connsiteY3" fmla="*/ 5067808 h 5765800"/>
              <a:gd name="connsiteX4" fmla="*/ 2380488 w 6234684"/>
              <a:gd name="connsiteY4" fmla="*/ 5177536 h 5765800"/>
              <a:gd name="connsiteX5" fmla="*/ 1905000 w 6234684"/>
              <a:gd name="connsiteY5" fmla="*/ 5223256 h 5765800"/>
              <a:gd name="connsiteX6" fmla="*/ 1575816 w 6234684"/>
              <a:gd name="connsiteY6" fmla="*/ 5278120 h 5765800"/>
              <a:gd name="connsiteX7" fmla="*/ 981456 w 6234684"/>
              <a:gd name="connsiteY7" fmla="*/ 5296408 h 5765800"/>
              <a:gd name="connsiteX8" fmla="*/ 478536 w 6234684"/>
              <a:gd name="connsiteY8" fmla="*/ 5415280 h 5765800"/>
              <a:gd name="connsiteX9" fmla="*/ 240792 w 6234684"/>
              <a:gd name="connsiteY9" fmla="*/ 5415280 h 5765800"/>
              <a:gd name="connsiteX10" fmla="*/ 30480 w 6234684"/>
              <a:gd name="connsiteY10" fmla="*/ 5424424 h 5765800"/>
              <a:gd name="connsiteX11" fmla="*/ 57912 w 6234684"/>
              <a:gd name="connsiteY11" fmla="*/ 3367024 h 5765800"/>
              <a:gd name="connsiteX12" fmla="*/ 57912 w 6234684"/>
              <a:gd name="connsiteY12" fmla="*/ 1894840 h 5765800"/>
              <a:gd name="connsiteX13" fmla="*/ 48768 w 6234684"/>
              <a:gd name="connsiteY13" fmla="*/ 99568 h 5765800"/>
              <a:gd name="connsiteX14" fmla="*/ 228600 w 6234684"/>
              <a:gd name="connsiteY14" fmla="*/ 17272 h 5765800"/>
              <a:gd name="connsiteX15" fmla="*/ 185928 w 6234684"/>
              <a:gd name="connsiteY15" fmla="*/ 8128 h 5765800"/>
              <a:gd name="connsiteX16" fmla="*/ 707136 w 6234684"/>
              <a:gd name="connsiteY16" fmla="*/ 66040 h 5765800"/>
              <a:gd name="connsiteX17" fmla="*/ 935736 w 6234684"/>
              <a:gd name="connsiteY17" fmla="*/ 75184 h 5765800"/>
              <a:gd name="connsiteX18" fmla="*/ 1283208 w 6234684"/>
              <a:gd name="connsiteY18" fmla="*/ 75184 h 5765800"/>
              <a:gd name="connsiteX19" fmla="*/ 1456944 w 6234684"/>
              <a:gd name="connsiteY19" fmla="*/ 66040 h 5765800"/>
              <a:gd name="connsiteX20" fmla="*/ 1758696 w 6234684"/>
              <a:gd name="connsiteY20" fmla="*/ 66040 h 5765800"/>
              <a:gd name="connsiteX21" fmla="*/ 1978152 w 6234684"/>
              <a:gd name="connsiteY21" fmla="*/ 56896 h 5765800"/>
              <a:gd name="connsiteX22" fmla="*/ 2078736 w 6234684"/>
              <a:gd name="connsiteY22" fmla="*/ 29464 h 5765800"/>
              <a:gd name="connsiteX23" fmla="*/ 2270760 w 6234684"/>
              <a:gd name="connsiteY23" fmla="*/ 20320 h 5765800"/>
              <a:gd name="connsiteX24" fmla="*/ 2444496 w 6234684"/>
              <a:gd name="connsiteY24" fmla="*/ 2032 h 5765800"/>
              <a:gd name="connsiteX25" fmla="*/ 2563368 w 6234684"/>
              <a:gd name="connsiteY25" fmla="*/ 11176 h 5765800"/>
              <a:gd name="connsiteX26" fmla="*/ 2755392 w 6234684"/>
              <a:gd name="connsiteY26" fmla="*/ 38608 h 5765800"/>
              <a:gd name="connsiteX27" fmla="*/ 2901696 w 6234684"/>
              <a:gd name="connsiteY27" fmla="*/ 47752 h 5765800"/>
              <a:gd name="connsiteX28" fmla="*/ 3029712 w 6234684"/>
              <a:gd name="connsiteY28" fmla="*/ 47752 h 5765800"/>
              <a:gd name="connsiteX29" fmla="*/ 3212592 w 6234684"/>
              <a:gd name="connsiteY29" fmla="*/ 130048 h 5765800"/>
              <a:gd name="connsiteX30" fmla="*/ 3422904 w 6234684"/>
              <a:gd name="connsiteY30" fmla="*/ 130048 h 5765800"/>
              <a:gd name="connsiteX31" fmla="*/ 3587496 w 6234684"/>
              <a:gd name="connsiteY31" fmla="*/ 130048 h 5765800"/>
              <a:gd name="connsiteX32" fmla="*/ 3715512 w 6234684"/>
              <a:gd name="connsiteY32" fmla="*/ 130048 h 5765800"/>
              <a:gd name="connsiteX33" fmla="*/ 3889248 w 6234684"/>
              <a:gd name="connsiteY33" fmla="*/ 120904 h 5765800"/>
              <a:gd name="connsiteX34" fmla="*/ 4154424 w 6234684"/>
              <a:gd name="connsiteY34" fmla="*/ 120904 h 5765800"/>
              <a:gd name="connsiteX35" fmla="*/ 4364736 w 6234684"/>
              <a:gd name="connsiteY35" fmla="*/ 75184 h 5765800"/>
              <a:gd name="connsiteX36" fmla="*/ 4657344 w 6234684"/>
              <a:gd name="connsiteY36" fmla="*/ 75184 h 5765800"/>
              <a:gd name="connsiteX37" fmla="*/ 4757928 w 6234684"/>
              <a:gd name="connsiteY37" fmla="*/ 47752 h 5765800"/>
              <a:gd name="connsiteX38" fmla="*/ 5023104 w 6234684"/>
              <a:gd name="connsiteY38" fmla="*/ 139192 h 5765800"/>
              <a:gd name="connsiteX39" fmla="*/ 5087112 w 6234684"/>
              <a:gd name="connsiteY39" fmla="*/ 239776 h 5765800"/>
              <a:gd name="connsiteX40" fmla="*/ 5343144 w 6234684"/>
              <a:gd name="connsiteY40" fmla="*/ 349504 h 5765800"/>
              <a:gd name="connsiteX41" fmla="*/ 5498592 w 6234684"/>
              <a:gd name="connsiteY41" fmla="*/ 413512 h 5765800"/>
              <a:gd name="connsiteX42" fmla="*/ 5718048 w 6234684"/>
              <a:gd name="connsiteY42" fmla="*/ 651256 h 5765800"/>
              <a:gd name="connsiteX43" fmla="*/ 5809488 w 6234684"/>
              <a:gd name="connsiteY43" fmla="*/ 1145032 h 5765800"/>
              <a:gd name="connsiteX44" fmla="*/ 5882640 w 6234684"/>
              <a:gd name="connsiteY44" fmla="*/ 1327912 h 5765800"/>
              <a:gd name="connsiteX45" fmla="*/ 5937504 w 6234684"/>
              <a:gd name="connsiteY45" fmla="*/ 1519936 h 5765800"/>
              <a:gd name="connsiteX46" fmla="*/ 6074664 w 6234684"/>
              <a:gd name="connsiteY46" fmla="*/ 1785112 h 5765800"/>
              <a:gd name="connsiteX47" fmla="*/ 6138672 w 6234684"/>
              <a:gd name="connsiteY47" fmla="*/ 1913128 h 5765800"/>
              <a:gd name="connsiteX48" fmla="*/ 6220968 w 6234684"/>
              <a:gd name="connsiteY48" fmla="*/ 2013712 h 5765800"/>
              <a:gd name="connsiteX49" fmla="*/ 6220968 w 6234684"/>
              <a:gd name="connsiteY49" fmla="*/ 2086864 h 5765800"/>
              <a:gd name="connsiteX50" fmla="*/ 6220968 w 6234684"/>
              <a:gd name="connsiteY50" fmla="*/ 2224024 h 5765800"/>
              <a:gd name="connsiteX51" fmla="*/ 6220968 w 6234684"/>
              <a:gd name="connsiteY51" fmla="*/ 2388616 h 5765800"/>
              <a:gd name="connsiteX52" fmla="*/ 6175248 w 6234684"/>
              <a:gd name="connsiteY52" fmla="*/ 2580640 h 5765800"/>
              <a:gd name="connsiteX53" fmla="*/ 6111240 w 6234684"/>
              <a:gd name="connsiteY53" fmla="*/ 2681224 h 5765800"/>
              <a:gd name="connsiteX54" fmla="*/ 5992368 w 6234684"/>
              <a:gd name="connsiteY54" fmla="*/ 2827528 h 5765800"/>
              <a:gd name="connsiteX55" fmla="*/ 5983224 w 6234684"/>
              <a:gd name="connsiteY55" fmla="*/ 2873248 h 5765800"/>
              <a:gd name="connsiteX56" fmla="*/ 5974080 w 6234684"/>
              <a:gd name="connsiteY56" fmla="*/ 2964688 h 5765800"/>
              <a:gd name="connsiteX57" fmla="*/ 5910072 w 6234684"/>
              <a:gd name="connsiteY57" fmla="*/ 3065272 h 5765800"/>
              <a:gd name="connsiteX58" fmla="*/ 5782056 w 6234684"/>
              <a:gd name="connsiteY58" fmla="*/ 3138424 h 5765800"/>
              <a:gd name="connsiteX59" fmla="*/ 5763768 w 6234684"/>
              <a:gd name="connsiteY59" fmla="*/ 3193288 h 5765800"/>
              <a:gd name="connsiteX60" fmla="*/ 5672328 w 6234684"/>
              <a:gd name="connsiteY60" fmla="*/ 3266440 h 5765800"/>
              <a:gd name="connsiteX61" fmla="*/ 5526024 w 6234684"/>
              <a:gd name="connsiteY61" fmla="*/ 3348736 h 5765800"/>
              <a:gd name="connsiteX62" fmla="*/ 5398008 w 6234684"/>
              <a:gd name="connsiteY62" fmla="*/ 3440176 h 5765800"/>
              <a:gd name="connsiteX63" fmla="*/ 5151120 w 6234684"/>
              <a:gd name="connsiteY63" fmla="*/ 3586480 h 5765800"/>
              <a:gd name="connsiteX64" fmla="*/ 5077968 w 6234684"/>
              <a:gd name="connsiteY64" fmla="*/ 3705352 h 5765800"/>
              <a:gd name="connsiteX65" fmla="*/ 4474464 w 6234684"/>
              <a:gd name="connsiteY65" fmla="*/ 3952240 h 5765800"/>
              <a:gd name="connsiteX66" fmla="*/ 4154424 w 6234684"/>
              <a:gd name="connsiteY66" fmla="*/ 4125976 h 5765800"/>
              <a:gd name="connsiteX67" fmla="*/ 3907536 w 6234684"/>
              <a:gd name="connsiteY67" fmla="*/ 4217416 h 5765800"/>
              <a:gd name="connsiteX0" fmla="*/ 3907536 w 6234684"/>
              <a:gd name="connsiteY0" fmla="*/ 4217416 h 5765800"/>
              <a:gd name="connsiteX1" fmla="*/ 3514344 w 6234684"/>
              <a:gd name="connsiteY1" fmla="*/ 4537456 h 5765800"/>
              <a:gd name="connsiteX2" fmla="*/ 3240024 w 6234684"/>
              <a:gd name="connsiteY2" fmla="*/ 4857496 h 5765800"/>
              <a:gd name="connsiteX3" fmla="*/ 2828544 w 6234684"/>
              <a:gd name="connsiteY3" fmla="*/ 5067808 h 5765800"/>
              <a:gd name="connsiteX4" fmla="*/ 2380488 w 6234684"/>
              <a:gd name="connsiteY4" fmla="*/ 5177536 h 5765800"/>
              <a:gd name="connsiteX5" fmla="*/ 1905000 w 6234684"/>
              <a:gd name="connsiteY5" fmla="*/ 5223256 h 5765800"/>
              <a:gd name="connsiteX6" fmla="*/ 1575816 w 6234684"/>
              <a:gd name="connsiteY6" fmla="*/ 5278120 h 5765800"/>
              <a:gd name="connsiteX7" fmla="*/ 981456 w 6234684"/>
              <a:gd name="connsiteY7" fmla="*/ 5296408 h 5765800"/>
              <a:gd name="connsiteX8" fmla="*/ 478536 w 6234684"/>
              <a:gd name="connsiteY8" fmla="*/ 5415280 h 5765800"/>
              <a:gd name="connsiteX9" fmla="*/ 240792 w 6234684"/>
              <a:gd name="connsiteY9" fmla="*/ 5415280 h 5765800"/>
              <a:gd name="connsiteX10" fmla="*/ 30480 w 6234684"/>
              <a:gd name="connsiteY10" fmla="*/ 5424424 h 5765800"/>
              <a:gd name="connsiteX11" fmla="*/ 57912 w 6234684"/>
              <a:gd name="connsiteY11" fmla="*/ 3367024 h 5765800"/>
              <a:gd name="connsiteX12" fmla="*/ 57912 w 6234684"/>
              <a:gd name="connsiteY12" fmla="*/ 1894840 h 5765800"/>
              <a:gd name="connsiteX13" fmla="*/ 48768 w 6234684"/>
              <a:gd name="connsiteY13" fmla="*/ 99568 h 5765800"/>
              <a:gd name="connsiteX14" fmla="*/ 228600 w 6234684"/>
              <a:gd name="connsiteY14" fmla="*/ 17272 h 5765800"/>
              <a:gd name="connsiteX15" fmla="*/ 185928 w 6234684"/>
              <a:gd name="connsiteY15" fmla="*/ 8128 h 5765800"/>
              <a:gd name="connsiteX16" fmla="*/ 707136 w 6234684"/>
              <a:gd name="connsiteY16" fmla="*/ 66040 h 5765800"/>
              <a:gd name="connsiteX17" fmla="*/ 935736 w 6234684"/>
              <a:gd name="connsiteY17" fmla="*/ 75184 h 5765800"/>
              <a:gd name="connsiteX18" fmla="*/ 1283208 w 6234684"/>
              <a:gd name="connsiteY18" fmla="*/ 75184 h 5765800"/>
              <a:gd name="connsiteX19" fmla="*/ 1456944 w 6234684"/>
              <a:gd name="connsiteY19" fmla="*/ 66040 h 5765800"/>
              <a:gd name="connsiteX20" fmla="*/ 1758696 w 6234684"/>
              <a:gd name="connsiteY20" fmla="*/ 66040 h 5765800"/>
              <a:gd name="connsiteX21" fmla="*/ 1978152 w 6234684"/>
              <a:gd name="connsiteY21" fmla="*/ 56896 h 5765800"/>
              <a:gd name="connsiteX22" fmla="*/ 2078736 w 6234684"/>
              <a:gd name="connsiteY22" fmla="*/ 29464 h 5765800"/>
              <a:gd name="connsiteX23" fmla="*/ 2270760 w 6234684"/>
              <a:gd name="connsiteY23" fmla="*/ 20320 h 5765800"/>
              <a:gd name="connsiteX24" fmla="*/ 2444496 w 6234684"/>
              <a:gd name="connsiteY24" fmla="*/ 2032 h 5765800"/>
              <a:gd name="connsiteX25" fmla="*/ 2563368 w 6234684"/>
              <a:gd name="connsiteY25" fmla="*/ 11176 h 5765800"/>
              <a:gd name="connsiteX26" fmla="*/ 2755392 w 6234684"/>
              <a:gd name="connsiteY26" fmla="*/ 38608 h 5765800"/>
              <a:gd name="connsiteX27" fmla="*/ 2901696 w 6234684"/>
              <a:gd name="connsiteY27" fmla="*/ 47752 h 5765800"/>
              <a:gd name="connsiteX28" fmla="*/ 3029712 w 6234684"/>
              <a:gd name="connsiteY28" fmla="*/ 47752 h 5765800"/>
              <a:gd name="connsiteX29" fmla="*/ 3212592 w 6234684"/>
              <a:gd name="connsiteY29" fmla="*/ 130048 h 5765800"/>
              <a:gd name="connsiteX30" fmla="*/ 3422904 w 6234684"/>
              <a:gd name="connsiteY30" fmla="*/ 130048 h 5765800"/>
              <a:gd name="connsiteX31" fmla="*/ 3587496 w 6234684"/>
              <a:gd name="connsiteY31" fmla="*/ 130048 h 5765800"/>
              <a:gd name="connsiteX32" fmla="*/ 3715512 w 6234684"/>
              <a:gd name="connsiteY32" fmla="*/ 130048 h 5765800"/>
              <a:gd name="connsiteX33" fmla="*/ 3889248 w 6234684"/>
              <a:gd name="connsiteY33" fmla="*/ 120904 h 5765800"/>
              <a:gd name="connsiteX34" fmla="*/ 4154424 w 6234684"/>
              <a:gd name="connsiteY34" fmla="*/ 120904 h 5765800"/>
              <a:gd name="connsiteX35" fmla="*/ 4364736 w 6234684"/>
              <a:gd name="connsiteY35" fmla="*/ 75184 h 5765800"/>
              <a:gd name="connsiteX36" fmla="*/ 4657344 w 6234684"/>
              <a:gd name="connsiteY36" fmla="*/ 75184 h 5765800"/>
              <a:gd name="connsiteX37" fmla="*/ 4757928 w 6234684"/>
              <a:gd name="connsiteY37" fmla="*/ 47752 h 5765800"/>
              <a:gd name="connsiteX38" fmla="*/ 5023104 w 6234684"/>
              <a:gd name="connsiteY38" fmla="*/ 139192 h 5765800"/>
              <a:gd name="connsiteX39" fmla="*/ 5087112 w 6234684"/>
              <a:gd name="connsiteY39" fmla="*/ 239776 h 5765800"/>
              <a:gd name="connsiteX40" fmla="*/ 5343144 w 6234684"/>
              <a:gd name="connsiteY40" fmla="*/ 349504 h 5765800"/>
              <a:gd name="connsiteX41" fmla="*/ 5498592 w 6234684"/>
              <a:gd name="connsiteY41" fmla="*/ 413512 h 5765800"/>
              <a:gd name="connsiteX42" fmla="*/ 5718048 w 6234684"/>
              <a:gd name="connsiteY42" fmla="*/ 651256 h 5765800"/>
              <a:gd name="connsiteX43" fmla="*/ 5809488 w 6234684"/>
              <a:gd name="connsiteY43" fmla="*/ 1145032 h 5765800"/>
              <a:gd name="connsiteX44" fmla="*/ 5882640 w 6234684"/>
              <a:gd name="connsiteY44" fmla="*/ 1327912 h 5765800"/>
              <a:gd name="connsiteX45" fmla="*/ 5937504 w 6234684"/>
              <a:gd name="connsiteY45" fmla="*/ 1519936 h 5765800"/>
              <a:gd name="connsiteX46" fmla="*/ 6074664 w 6234684"/>
              <a:gd name="connsiteY46" fmla="*/ 1785112 h 5765800"/>
              <a:gd name="connsiteX47" fmla="*/ 6138672 w 6234684"/>
              <a:gd name="connsiteY47" fmla="*/ 1913128 h 5765800"/>
              <a:gd name="connsiteX48" fmla="*/ 6220968 w 6234684"/>
              <a:gd name="connsiteY48" fmla="*/ 2013712 h 5765800"/>
              <a:gd name="connsiteX49" fmla="*/ 6220968 w 6234684"/>
              <a:gd name="connsiteY49" fmla="*/ 2086864 h 5765800"/>
              <a:gd name="connsiteX50" fmla="*/ 6220968 w 6234684"/>
              <a:gd name="connsiteY50" fmla="*/ 2224024 h 5765800"/>
              <a:gd name="connsiteX51" fmla="*/ 6220968 w 6234684"/>
              <a:gd name="connsiteY51" fmla="*/ 2388616 h 5765800"/>
              <a:gd name="connsiteX52" fmla="*/ 6175248 w 6234684"/>
              <a:gd name="connsiteY52" fmla="*/ 2580640 h 5765800"/>
              <a:gd name="connsiteX53" fmla="*/ 6111240 w 6234684"/>
              <a:gd name="connsiteY53" fmla="*/ 2681224 h 5765800"/>
              <a:gd name="connsiteX54" fmla="*/ 5992368 w 6234684"/>
              <a:gd name="connsiteY54" fmla="*/ 2827528 h 5765800"/>
              <a:gd name="connsiteX55" fmla="*/ 5983224 w 6234684"/>
              <a:gd name="connsiteY55" fmla="*/ 2873248 h 5765800"/>
              <a:gd name="connsiteX56" fmla="*/ 5974080 w 6234684"/>
              <a:gd name="connsiteY56" fmla="*/ 2964688 h 5765800"/>
              <a:gd name="connsiteX57" fmla="*/ 5910072 w 6234684"/>
              <a:gd name="connsiteY57" fmla="*/ 3065272 h 5765800"/>
              <a:gd name="connsiteX58" fmla="*/ 5782056 w 6234684"/>
              <a:gd name="connsiteY58" fmla="*/ 3138424 h 5765800"/>
              <a:gd name="connsiteX59" fmla="*/ 5763768 w 6234684"/>
              <a:gd name="connsiteY59" fmla="*/ 3193288 h 5765800"/>
              <a:gd name="connsiteX60" fmla="*/ 5672328 w 6234684"/>
              <a:gd name="connsiteY60" fmla="*/ 3266440 h 5765800"/>
              <a:gd name="connsiteX61" fmla="*/ 5526024 w 6234684"/>
              <a:gd name="connsiteY61" fmla="*/ 3348736 h 5765800"/>
              <a:gd name="connsiteX62" fmla="*/ 5398008 w 6234684"/>
              <a:gd name="connsiteY62" fmla="*/ 3440176 h 5765800"/>
              <a:gd name="connsiteX63" fmla="*/ 5151120 w 6234684"/>
              <a:gd name="connsiteY63" fmla="*/ 3586480 h 5765800"/>
              <a:gd name="connsiteX64" fmla="*/ 5077968 w 6234684"/>
              <a:gd name="connsiteY64" fmla="*/ 3705352 h 5765800"/>
              <a:gd name="connsiteX65" fmla="*/ 4474464 w 6234684"/>
              <a:gd name="connsiteY65" fmla="*/ 3952240 h 5765800"/>
              <a:gd name="connsiteX66" fmla="*/ 4154424 w 6234684"/>
              <a:gd name="connsiteY66" fmla="*/ 4125976 h 5765800"/>
              <a:gd name="connsiteX67" fmla="*/ 3907536 w 6234684"/>
              <a:gd name="connsiteY67" fmla="*/ 4217416 h 5765800"/>
              <a:gd name="connsiteX0" fmla="*/ 3907536 w 6234684"/>
              <a:gd name="connsiteY0" fmla="*/ 4217416 h 5765800"/>
              <a:gd name="connsiteX1" fmla="*/ 3514344 w 6234684"/>
              <a:gd name="connsiteY1" fmla="*/ 4537456 h 5765800"/>
              <a:gd name="connsiteX2" fmla="*/ 3240024 w 6234684"/>
              <a:gd name="connsiteY2" fmla="*/ 4857496 h 5765800"/>
              <a:gd name="connsiteX3" fmla="*/ 2828544 w 6234684"/>
              <a:gd name="connsiteY3" fmla="*/ 5067808 h 5765800"/>
              <a:gd name="connsiteX4" fmla="*/ 2380488 w 6234684"/>
              <a:gd name="connsiteY4" fmla="*/ 5177536 h 5765800"/>
              <a:gd name="connsiteX5" fmla="*/ 1905000 w 6234684"/>
              <a:gd name="connsiteY5" fmla="*/ 5223256 h 5765800"/>
              <a:gd name="connsiteX6" fmla="*/ 1575816 w 6234684"/>
              <a:gd name="connsiteY6" fmla="*/ 5278120 h 5765800"/>
              <a:gd name="connsiteX7" fmla="*/ 981456 w 6234684"/>
              <a:gd name="connsiteY7" fmla="*/ 5296408 h 5765800"/>
              <a:gd name="connsiteX8" fmla="*/ 478536 w 6234684"/>
              <a:gd name="connsiteY8" fmla="*/ 5415280 h 5765800"/>
              <a:gd name="connsiteX9" fmla="*/ 240792 w 6234684"/>
              <a:gd name="connsiteY9" fmla="*/ 5415280 h 5765800"/>
              <a:gd name="connsiteX10" fmla="*/ 30480 w 6234684"/>
              <a:gd name="connsiteY10" fmla="*/ 5424424 h 5765800"/>
              <a:gd name="connsiteX11" fmla="*/ 57912 w 6234684"/>
              <a:gd name="connsiteY11" fmla="*/ 3367024 h 5765800"/>
              <a:gd name="connsiteX12" fmla="*/ 57912 w 6234684"/>
              <a:gd name="connsiteY12" fmla="*/ 1894840 h 5765800"/>
              <a:gd name="connsiteX13" fmla="*/ 48768 w 6234684"/>
              <a:gd name="connsiteY13" fmla="*/ 99568 h 5765800"/>
              <a:gd name="connsiteX14" fmla="*/ 228600 w 6234684"/>
              <a:gd name="connsiteY14" fmla="*/ 17272 h 5765800"/>
              <a:gd name="connsiteX15" fmla="*/ 185928 w 6234684"/>
              <a:gd name="connsiteY15" fmla="*/ 8128 h 5765800"/>
              <a:gd name="connsiteX16" fmla="*/ 707136 w 6234684"/>
              <a:gd name="connsiteY16" fmla="*/ 66040 h 5765800"/>
              <a:gd name="connsiteX17" fmla="*/ 935736 w 6234684"/>
              <a:gd name="connsiteY17" fmla="*/ 75184 h 5765800"/>
              <a:gd name="connsiteX18" fmla="*/ 1283208 w 6234684"/>
              <a:gd name="connsiteY18" fmla="*/ 75184 h 5765800"/>
              <a:gd name="connsiteX19" fmla="*/ 1456944 w 6234684"/>
              <a:gd name="connsiteY19" fmla="*/ 66040 h 5765800"/>
              <a:gd name="connsiteX20" fmla="*/ 1758696 w 6234684"/>
              <a:gd name="connsiteY20" fmla="*/ 66040 h 5765800"/>
              <a:gd name="connsiteX21" fmla="*/ 1978152 w 6234684"/>
              <a:gd name="connsiteY21" fmla="*/ 56896 h 5765800"/>
              <a:gd name="connsiteX22" fmla="*/ 2078736 w 6234684"/>
              <a:gd name="connsiteY22" fmla="*/ 29464 h 5765800"/>
              <a:gd name="connsiteX23" fmla="*/ 2270760 w 6234684"/>
              <a:gd name="connsiteY23" fmla="*/ 20320 h 5765800"/>
              <a:gd name="connsiteX24" fmla="*/ 2444496 w 6234684"/>
              <a:gd name="connsiteY24" fmla="*/ 2032 h 5765800"/>
              <a:gd name="connsiteX25" fmla="*/ 2563368 w 6234684"/>
              <a:gd name="connsiteY25" fmla="*/ 11176 h 5765800"/>
              <a:gd name="connsiteX26" fmla="*/ 2755392 w 6234684"/>
              <a:gd name="connsiteY26" fmla="*/ 38608 h 5765800"/>
              <a:gd name="connsiteX27" fmla="*/ 2901696 w 6234684"/>
              <a:gd name="connsiteY27" fmla="*/ 47752 h 5765800"/>
              <a:gd name="connsiteX28" fmla="*/ 3029712 w 6234684"/>
              <a:gd name="connsiteY28" fmla="*/ 47752 h 5765800"/>
              <a:gd name="connsiteX29" fmla="*/ 3212592 w 6234684"/>
              <a:gd name="connsiteY29" fmla="*/ 130048 h 5765800"/>
              <a:gd name="connsiteX30" fmla="*/ 3422904 w 6234684"/>
              <a:gd name="connsiteY30" fmla="*/ 130048 h 5765800"/>
              <a:gd name="connsiteX31" fmla="*/ 3587496 w 6234684"/>
              <a:gd name="connsiteY31" fmla="*/ 130048 h 5765800"/>
              <a:gd name="connsiteX32" fmla="*/ 3715512 w 6234684"/>
              <a:gd name="connsiteY32" fmla="*/ 130048 h 5765800"/>
              <a:gd name="connsiteX33" fmla="*/ 3889248 w 6234684"/>
              <a:gd name="connsiteY33" fmla="*/ 120904 h 5765800"/>
              <a:gd name="connsiteX34" fmla="*/ 4154424 w 6234684"/>
              <a:gd name="connsiteY34" fmla="*/ 120904 h 5765800"/>
              <a:gd name="connsiteX35" fmla="*/ 4364736 w 6234684"/>
              <a:gd name="connsiteY35" fmla="*/ 75184 h 5765800"/>
              <a:gd name="connsiteX36" fmla="*/ 4657344 w 6234684"/>
              <a:gd name="connsiteY36" fmla="*/ 75184 h 5765800"/>
              <a:gd name="connsiteX37" fmla="*/ 4757928 w 6234684"/>
              <a:gd name="connsiteY37" fmla="*/ 47752 h 5765800"/>
              <a:gd name="connsiteX38" fmla="*/ 5023104 w 6234684"/>
              <a:gd name="connsiteY38" fmla="*/ 139192 h 5765800"/>
              <a:gd name="connsiteX39" fmla="*/ 5087112 w 6234684"/>
              <a:gd name="connsiteY39" fmla="*/ 239776 h 5765800"/>
              <a:gd name="connsiteX40" fmla="*/ 5343144 w 6234684"/>
              <a:gd name="connsiteY40" fmla="*/ 349504 h 5765800"/>
              <a:gd name="connsiteX41" fmla="*/ 5498592 w 6234684"/>
              <a:gd name="connsiteY41" fmla="*/ 413512 h 5765800"/>
              <a:gd name="connsiteX42" fmla="*/ 5718048 w 6234684"/>
              <a:gd name="connsiteY42" fmla="*/ 651256 h 5765800"/>
              <a:gd name="connsiteX43" fmla="*/ 5809488 w 6234684"/>
              <a:gd name="connsiteY43" fmla="*/ 1145032 h 5765800"/>
              <a:gd name="connsiteX44" fmla="*/ 5882640 w 6234684"/>
              <a:gd name="connsiteY44" fmla="*/ 1327912 h 5765800"/>
              <a:gd name="connsiteX45" fmla="*/ 5937504 w 6234684"/>
              <a:gd name="connsiteY45" fmla="*/ 1519936 h 5765800"/>
              <a:gd name="connsiteX46" fmla="*/ 6074664 w 6234684"/>
              <a:gd name="connsiteY46" fmla="*/ 1785112 h 5765800"/>
              <a:gd name="connsiteX47" fmla="*/ 6138672 w 6234684"/>
              <a:gd name="connsiteY47" fmla="*/ 1913128 h 5765800"/>
              <a:gd name="connsiteX48" fmla="*/ 6220968 w 6234684"/>
              <a:gd name="connsiteY48" fmla="*/ 2013712 h 5765800"/>
              <a:gd name="connsiteX49" fmla="*/ 6220968 w 6234684"/>
              <a:gd name="connsiteY49" fmla="*/ 2086864 h 5765800"/>
              <a:gd name="connsiteX50" fmla="*/ 6220968 w 6234684"/>
              <a:gd name="connsiteY50" fmla="*/ 2224024 h 5765800"/>
              <a:gd name="connsiteX51" fmla="*/ 6220968 w 6234684"/>
              <a:gd name="connsiteY51" fmla="*/ 2388616 h 5765800"/>
              <a:gd name="connsiteX52" fmla="*/ 6175248 w 6234684"/>
              <a:gd name="connsiteY52" fmla="*/ 2580640 h 5765800"/>
              <a:gd name="connsiteX53" fmla="*/ 6111240 w 6234684"/>
              <a:gd name="connsiteY53" fmla="*/ 2681224 h 5765800"/>
              <a:gd name="connsiteX54" fmla="*/ 5992368 w 6234684"/>
              <a:gd name="connsiteY54" fmla="*/ 2827528 h 5765800"/>
              <a:gd name="connsiteX55" fmla="*/ 5983224 w 6234684"/>
              <a:gd name="connsiteY55" fmla="*/ 2873248 h 5765800"/>
              <a:gd name="connsiteX56" fmla="*/ 5974080 w 6234684"/>
              <a:gd name="connsiteY56" fmla="*/ 2964688 h 5765800"/>
              <a:gd name="connsiteX57" fmla="*/ 5910072 w 6234684"/>
              <a:gd name="connsiteY57" fmla="*/ 3065272 h 5765800"/>
              <a:gd name="connsiteX58" fmla="*/ 5782056 w 6234684"/>
              <a:gd name="connsiteY58" fmla="*/ 3138424 h 5765800"/>
              <a:gd name="connsiteX59" fmla="*/ 5763768 w 6234684"/>
              <a:gd name="connsiteY59" fmla="*/ 3193288 h 5765800"/>
              <a:gd name="connsiteX60" fmla="*/ 5672328 w 6234684"/>
              <a:gd name="connsiteY60" fmla="*/ 3266440 h 5765800"/>
              <a:gd name="connsiteX61" fmla="*/ 5526024 w 6234684"/>
              <a:gd name="connsiteY61" fmla="*/ 3348736 h 5765800"/>
              <a:gd name="connsiteX62" fmla="*/ 5398008 w 6234684"/>
              <a:gd name="connsiteY62" fmla="*/ 3440176 h 5765800"/>
              <a:gd name="connsiteX63" fmla="*/ 5151120 w 6234684"/>
              <a:gd name="connsiteY63" fmla="*/ 3586480 h 5765800"/>
              <a:gd name="connsiteX64" fmla="*/ 5077968 w 6234684"/>
              <a:gd name="connsiteY64" fmla="*/ 3705352 h 5765800"/>
              <a:gd name="connsiteX65" fmla="*/ 4474464 w 6234684"/>
              <a:gd name="connsiteY65" fmla="*/ 3952240 h 5765800"/>
              <a:gd name="connsiteX66" fmla="*/ 4154424 w 6234684"/>
              <a:gd name="connsiteY66" fmla="*/ 4125976 h 5765800"/>
              <a:gd name="connsiteX67" fmla="*/ 3907536 w 6234684"/>
              <a:gd name="connsiteY67" fmla="*/ 4217416 h 5765800"/>
              <a:gd name="connsiteX0" fmla="*/ 3907536 w 6234684"/>
              <a:gd name="connsiteY0" fmla="*/ 4217416 h 5765800"/>
              <a:gd name="connsiteX1" fmla="*/ 3514344 w 6234684"/>
              <a:gd name="connsiteY1" fmla="*/ 4537456 h 5765800"/>
              <a:gd name="connsiteX2" fmla="*/ 3240024 w 6234684"/>
              <a:gd name="connsiteY2" fmla="*/ 4857496 h 5765800"/>
              <a:gd name="connsiteX3" fmla="*/ 2828544 w 6234684"/>
              <a:gd name="connsiteY3" fmla="*/ 5067808 h 5765800"/>
              <a:gd name="connsiteX4" fmla="*/ 2380488 w 6234684"/>
              <a:gd name="connsiteY4" fmla="*/ 5177536 h 5765800"/>
              <a:gd name="connsiteX5" fmla="*/ 1905000 w 6234684"/>
              <a:gd name="connsiteY5" fmla="*/ 5223256 h 5765800"/>
              <a:gd name="connsiteX6" fmla="*/ 1575816 w 6234684"/>
              <a:gd name="connsiteY6" fmla="*/ 5278120 h 5765800"/>
              <a:gd name="connsiteX7" fmla="*/ 981456 w 6234684"/>
              <a:gd name="connsiteY7" fmla="*/ 5296408 h 5765800"/>
              <a:gd name="connsiteX8" fmla="*/ 478536 w 6234684"/>
              <a:gd name="connsiteY8" fmla="*/ 5415280 h 5765800"/>
              <a:gd name="connsiteX9" fmla="*/ 240792 w 6234684"/>
              <a:gd name="connsiteY9" fmla="*/ 5415280 h 5765800"/>
              <a:gd name="connsiteX10" fmla="*/ 30480 w 6234684"/>
              <a:gd name="connsiteY10" fmla="*/ 5424424 h 5765800"/>
              <a:gd name="connsiteX11" fmla="*/ 57912 w 6234684"/>
              <a:gd name="connsiteY11" fmla="*/ 3367024 h 5765800"/>
              <a:gd name="connsiteX12" fmla="*/ 57912 w 6234684"/>
              <a:gd name="connsiteY12" fmla="*/ 1894840 h 5765800"/>
              <a:gd name="connsiteX13" fmla="*/ 48768 w 6234684"/>
              <a:gd name="connsiteY13" fmla="*/ 99568 h 5765800"/>
              <a:gd name="connsiteX14" fmla="*/ 228600 w 6234684"/>
              <a:gd name="connsiteY14" fmla="*/ 17272 h 5765800"/>
              <a:gd name="connsiteX15" fmla="*/ 185928 w 6234684"/>
              <a:gd name="connsiteY15" fmla="*/ 8128 h 5765800"/>
              <a:gd name="connsiteX16" fmla="*/ 707136 w 6234684"/>
              <a:gd name="connsiteY16" fmla="*/ 66040 h 5765800"/>
              <a:gd name="connsiteX17" fmla="*/ 935736 w 6234684"/>
              <a:gd name="connsiteY17" fmla="*/ 75184 h 5765800"/>
              <a:gd name="connsiteX18" fmla="*/ 1283208 w 6234684"/>
              <a:gd name="connsiteY18" fmla="*/ 75184 h 5765800"/>
              <a:gd name="connsiteX19" fmla="*/ 1456944 w 6234684"/>
              <a:gd name="connsiteY19" fmla="*/ 66040 h 5765800"/>
              <a:gd name="connsiteX20" fmla="*/ 1758696 w 6234684"/>
              <a:gd name="connsiteY20" fmla="*/ 66040 h 5765800"/>
              <a:gd name="connsiteX21" fmla="*/ 1978152 w 6234684"/>
              <a:gd name="connsiteY21" fmla="*/ 56896 h 5765800"/>
              <a:gd name="connsiteX22" fmla="*/ 2078736 w 6234684"/>
              <a:gd name="connsiteY22" fmla="*/ 29464 h 5765800"/>
              <a:gd name="connsiteX23" fmla="*/ 2270760 w 6234684"/>
              <a:gd name="connsiteY23" fmla="*/ 20320 h 5765800"/>
              <a:gd name="connsiteX24" fmla="*/ 2444496 w 6234684"/>
              <a:gd name="connsiteY24" fmla="*/ 2032 h 5765800"/>
              <a:gd name="connsiteX25" fmla="*/ 2563368 w 6234684"/>
              <a:gd name="connsiteY25" fmla="*/ 11176 h 5765800"/>
              <a:gd name="connsiteX26" fmla="*/ 2755392 w 6234684"/>
              <a:gd name="connsiteY26" fmla="*/ 38608 h 5765800"/>
              <a:gd name="connsiteX27" fmla="*/ 2901696 w 6234684"/>
              <a:gd name="connsiteY27" fmla="*/ 47752 h 5765800"/>
              <a:gd name="connsiteX28" fmla="*/ 3029712 w 6234684"/>
              <a:gd name="connsiteY28" fmla="*/ 47752 h 5765800"/>
              <a:gd name="connsiteX29" fmla="*/ 3212592 w 6234684"/>
              <a:gd name="connsiteY29" fmla="*/ 130048 h 5765800"/>
              <a:gd name="connsiteX30" fmla="*/ 3422904 w 6234684"/>
              <a:gd name="connsiteY30" fmla="*/ 130048 h 5765800"/>
              <a:gd name="connsiteX31" fmla="*/ 3587496 w 6234684"/>
              <a:gd name="connsiteY31" fmla="*/ 130048 h 5765800"/>
              <a:gd name="connsiteX32" fmla="*/ 3715512 w 6234684"/>
              <a:gd name="connsiteY32" fmla="*/ 130048 h 5765800"/>
              <a:gd name="connsiteX33" fmla="*/ 3889248 w 6234684"/>
              <a:gd name="connsiteY33" fmla="*/ 120904 h 5765800"/>
              <a:gd name="connsiteX34" fmla="*/ 4154424 w 6234684"/>
              <a:gd name="connsiteY34" fmla="*/ 120904 h 5765800"/>
              <a:gd name="connsiteX35" fmla="*/ 4364736 w 6234684"/>
              <a:gd name="connsiteY35" fmla="*/ 75184 h 5765800"/>
              <a:gd name="connsiteX36" fmla="*/ 4657344 w 6234684"/>
              <a:gd name="connsiteY36" fmla="*/ 75184 h 5765800"/>
              <a:gd name="connsiteX37" fmla="*/ 4757928 w 6234684"/>
              <a:gd name="connsiteY37" fmla="*/ 47752 h 5765800"/>
              <a:gd name="connsiteX38" fmla="*/ 5023104 w 6234684"/>
              <a:gd name="connsiteY38" fmla="*/ 139192 h 5765800"/>
              <a:gd name="connsiteX39" fmla="*/ 5087112 w 6234684"/>
              <a:gd name="connsiteY39" fmla="*/ 239776 h 5765800"/>
              <a:gd name="connsiteX40" fmla="*/ 5343144 w 6234684"/>
              <a:gd name="connsiteY40" fmla="*/ 349504 h 5765800"/>
              <a:gd name="connsiteX41" fmla="*/ 5498592 w 6234684"/>
              <a:gd name="connsiteY41" fmla="*/ 413512 h 5765800"/>
              <a:gd name="connsiteX42" fmla="*/ 5718048 w 6234684"/>
              <a:gd name="connsiteY42" fmla="*/ 651256 h 5765800"/>
              <a:gd name="connsiteX43" fmla="*/ 5809488 w 6234684"/>
              <a:gd name="connsiteY43" fmla="*/ 1145032 h 5765800"/>
              <a:gd name="connsiteX44" fmla="*/ 5882640 w 6234684"/>
              <a:gd name="connsiteY44" fmla="*/ 1327912 h 5765800"/>
              <a:gd name="connsiteX45" fmla="*/ 5937504 w 6234684"/>
              <a:gd name="connsiteY45" fmla="*/ 1519936 h 5765800"/>
              <a:gd name="connsiteX46" fmla="*/ 6074664 w 6234684"/>
              <a:gd name="connsiteY46" fmla="*/ 1785112 h 5765800"/>
              <a:gd name="connsiteX47" fmla="*/ 6138672 w 6234684"/>
              <a:gd name="connsiteY47" fmla="*/ 1913128 h 5765800"/>
              <a:gd name="connsiteX48" fmla="*/ 6220968 w 6234684"/>
              <a:gd name="connsiteY48" fmla="*/ 2013712 h 5765800"/>
              <a:gd name="connsiteX49" fmla="*/ 6220968 w 6234684"/>
              <a:gd name="connsiteY49" fmla="*/ 2086864 h 5765800"/>
              <a:gd name="connsiteX50" fmla="*/ 6220968 w 6234684"/>
              <a:gd name="connsiteY50" fmla="*/ 2224024 h 5765800"/>
              <a:gd name="connsiteX51" fmla="*/ 6220968 w 6234684"/>
              <a:gd name="connsiteY51" fmla="*/ 2388616 h 5765800"/>
              <a:gd name="connsiteX52" fmla="*/ 6175248 w 6234684"/>
              <a:gd name="connsiteY52" fmla="*/ 2580640 h 5765800"/>
              <a:gd name="connsiteX53" fmla="*/ 6111240 w 6234684"/>
              <a:gd name="connsiteY53" fmla="*/ 2681224 h 5765800"/>
              <a:gd name="connsiteX54" fmla="*/ 5992368 w 6234684"/>
              <a:gd name="connsiteY54" fmla="*/ 2827528 h 5765800"/>
              <a:gd name="connsiteX55" fmla="*/ 5983224 w 6234684"/>
              <a:gd name="connsiteY55" fmla="*/ 2873248 h 5765800"/>
              <a:gd name="connsiteX56" fmla="*/ 5974080 w 6234684"/>
              <a:gd name="connsiteY56" fmla="*/ 2964688 h 5765800"/>
              <a:gd name="connsiteX57" fmla="*/ 5910072 w 6234684"/>
              <a:gd name="connsiteY57" fmla="*/ 3065272 h 5765800"/>
              <a:gd name="connsiteX58" fmla="*/ 5782056 w 6234684"/>
              <a:gd name="connsiteY58" fmla="*/ 3138424 h 5765800"/>
              <a:gd name="connsiteX59" fmla="*/ 5763768 w 6234684"/>
              <a:gd name="connsiteY59" fmla="*/ 3193288 h 5765800"/>
              <a:gd name="connsiteX60" fmla="*/ 5672328 w 6234684"/>
              <a:gd name="connsiteY60" fmla="*/ 3266440 h 5765800"/>
              <a:gd name="connsiteX61" fmla="*/ 5526024 w 6234684"/>
              <a:gd name="connsiteY61" fmla="*/ 3348736 h 5765800"/>
              <a:gd name="connsiteX62" fmla="*/ 5398008 w 6234684"/>
              <a:gd name="connsiteY62" fmla="*/ 3440176 h 5765800"/>
              <a:gd name="connsiteX63" fmla="*/ 5151120 w 6234684"/>
              <a:gd name="connsiteY63" fmla="*/ 3586480 h 5765800"/>
              <a:gd name="connsiteX64" fmla="*/ 5077968 w 6234684"/>
              <a:gd name="connsiteY64" fmla="*/ 3705352 h 5765800"/>
              <a:gd name="connsiteX65" fmla="*/ 4474464 w 6234684"/>
              <a:gd name="connsiteY65" fmla="*/ 3952240 h 5765800"/>
              <a:gd name="connsiteX66" fmla="*/ 4154424 w 6234684"/>
              <a:gd name="connsiteY66" fmla="*/ 4125976 h 5765800"/>
              <a:gd name="connsiteX67" fmla="*/ 3907536 w 6234684"/>
              <a:gd name="connsiteY67" fmla="*/ 4217416 h 5765800"/>
              <a:gd name="connsiteX0" fmla="*/ 3907536 w 6234684"/>
              <a:gd name="connsiteY0" fmla="*/ 4217416 h 5765800"/>
              <a:gd name="connsiteX1" fmla="*/ 3514344 w 6234684"/>
              <a:gd name="connsiteY1" fmla="*/ 4537456 h 5765800"/>
              <a:gd name="connsiteX2" fmla="*/ 3240024 w 6234684"/>
              <a:gd name="connsiteY2" fmla="*/ 4857496 h 5765800"/>
              <a:gd name="connsiteX3" fmla="*/ 2828544 w 6234684"/>
              <a:gd name="connsiteY3" fmla="*/ 5067808 h 5765800"/>
              <a:gd name="connsiteX4" fmla="*/ 2380488 w 6234684"/>
              <a:gd name="connsiteY4" fmla="*/ 5177536 h 5765800"/>
              <a:gd name="connsiteX5" fmla="*/ 1905000 w 6234684"/>
              <a:gd name="connsiteY5" fmla="*/ 5223256 h 5765800"/>
              <a:gd name="connsiteX6" fmla="*/ 1575816 w 6234684"/>
              <a:gd name="connsiteY6" fmla="*/ 5278120 h 5765800"/>
              <a:gd name="connsiteX7" fmla="*/ 981456 w 6234684"/>
              <a:gd name="connsiteY7" fmla="*/ 5296408 h 5765800"/>
              <a:gd name="connsiteX8" fmla="*/ 478536 w 6234684"/>
              <a:gd name="connsiteY8" fmla="*/ 5415280 h 5765800"/>
              <a:gd name="connsiteX9" fmla="*/ 240792 w 6234684"/>
              <a:gd name="connsiteY9" fmla="*/ 5415280 h 5765800"/>
              <a:gd name="connsiteX10" fmla="*/ 30480 w 6234684"/>
              <a:gd name="connsiteY10" fmla="*/ 5424424 h 5765800"/>
              <a:gd name="connsiteX11" fmla="*/ 57912 w 6234684"/>
              <a:gd name="connsiteY11" fmla="*/ 3367024 h 5765800"/>
              <a:gd name="connsiteX12" fmla="*/ 57912 w 6234684"/>
              <a:gd name="connsiteY12" fmla="*/ 1894840 h 5765800"/>
              <a:gd name="connsiteX13" fmla="*/ 48768 w 6234684"/>
              <a:gd name="connsiteY13" fmla="*/ 99568 h 5765800"/>
              <a:gd name="connsiteX14" fmla="*/ 228600 w 6234684"/>
              <a:gd name="connsiteY14" fmla="*/ 17272 h 5765800"/>
              <a:gd name="connsiteX15" fmla="*/ 185928 w 6234684"/>
              <a:gd name="connsiteY15" fmla="*/ 8128 h 5765800"/>
              <a:gd name="connsiteX16" fmla="*/ 707136 w 6234684"/>
              <a:gd name="connsiteY16" fmla="*/ 66040 h 5765800"/>
              <a:gd name="connsiteX17" fmla="*/ 935736 w 6234684"/>
              <a:gd name="connsiteY17" fmla="*/ 75184 h 5765800"/>
              <a:gd name="connsiteX18" fmla="*/ 1283208 w 6234684"/>
              <a:gd name="connsiteY18" fmla="*/ 75184 h 5765800"/>
              <a:gd name="connsiteX19" fmla="*/ 1456944 w 6234684"/>
              <a:gd name="connsiteY19" fmla="*/ 66040 h 5765800"/>
              <a:gd name="connsiteX20" fmla="*/ 1758696 w 6234684"/>
              <a:gd name="connsiteY20" fmla="*/ 66040 h 5765800"/>
              <a:gd name="connsiteX21" fmla="*/ 1978152 w 6234684"/>
              <a:gd name="connsiteY21" fmla="*/ 56896 h 5765800"/>
              <a:gd name="connsiteX22" fmla="*/ 2078736 w 6234684"/>
              <a:gd name="connsiteY22" fmla="*/ 29464 h 5765800"/>
              <a:gd name="connsiteX23" fmla="*/ 2270760 w 6234684"/>
              <a:gd name="connsiteY23" fmla="*/ 20320 h 5765800"/>
              <a:gd name="connsiteX24" fmla="*/ 2444496 w 6234684"/>
              <a:gd name="connsiteY24" fmla="*/ 2032 h 5765800"/>
              <a:gd name="connsiteX25" fmla="*/ 2563368 w 6234684"/>
              <a:gd name="connsiteY25" fmla="*/ 11176 h 5765800"/>
              <a:gd name="connsiteX26" fmla="*/ 2755392 w 6234684"/>
              <a:gd name="connsiteY26" fmla="*/ 38608 h 5765800"/>
              <a:gd name="connsiteX27" fmla="*/ 2901696 w 6234684"/>
              <a:gd name="connsiteY27" fmla="*/ 47752 h 5765800"/>
              <a:gd name="connsiteX28" fmla="*/ 3029712 w 6234684"/>
              <a:gd name="connsiteY28" fmla="*/ 47752 h 5765800"/>
              <a:gd name="connsiteX29" fmla="*/ 3212592 w 6234684"/>
              <a:gd name="connsiteY29" fmla="*/ 130048 h 5765800"/>
              <a:gd name="connsiteX30" fmla="*/ 3422904 w 6234684"/>
              <a:gd name="connsiteY30" fmla="*/ 130048 h 5765800"/>
              <a:gd name="connsiteX31" fmla="*/ 3587496 w 6234684"/>
              <a:gd name="connsiteY31" fmla="*/ 130048 h 5765800"/>
              <a:gd name="connsiteX32" fmla="*/ 3715512 w 6234684"/>
              <a:gd name="connsiteY32" fmla="*/ 130048 h 5765800"/>
              <a:gd name="connsiteX33" fmla="*/ 3889248 w 6234684"/>
              <a:gd name="connsiteY33" fmla="*/ 120904 h 5765800"/>
              <a:gd name="connsiteX34" fmla="*/ 4154424 w 6234684"/>
              <a:gd name="connsiteY34" fmla="*/ 120904 h 5765800"/>
              <a:gd name="connsiteX35" fmla="*/ 4364736 w 6234684"/>
              <a:gd name="connsiteY35" fmla="*/ 75184 h 5765800"/>
              <a:gd name="connsiteX36" fmla="*/ 4657344 w 6234684"/>
              <a:gd name="connsiteY36" fmla="*/ 75184 h 5765800"/>
              <a:gd name="connsiteX37" fmla="*/ 4757928 w 6234684"/>
              <a:gd name="connsiteY37" fmla="*/ 47752 h 5765800"/>
              <a:gd name="connsiteX38" fmla="*/ 5023104 w 6234684"/>
              <a:gd name="connsiteY38" fmla="*/ 139192 h 5765800"/>
              <a:gd name="connsiteX39" fmla="*/ 5087112 w 6234684"/>
              <a:gd name="connsiteY39" fmla="*/ 239776 h 5765800"/>
              <a:gd name="connsiteX40" fmla="*/ 5343144 w 6234684"/>
              <a:gd name="connsiteY40" fmla="*/ 349504 h 5765800"/>
              <a:gd name="connsiteX41" fmla="*/ 5498592 w 6234684"/>
              <a:gd name="connsiteY41" fmla="*/ 413512 h 5765800"/>
              <a:gd name="connsiteX42" fmla="*/ 5718048 w 6234684"/>
              <a:gd name="connsiteY42" fmla="*/ 651256 h 5765800"/>
              <a:gd name="connsiteX43" fmla="*/ 5809488 w 6234684"/>
              <a:gd name="connsiteY43" fmla="*/ 1145032 h 5765800"/>
              <a:gd name="connsiteX44" fmla="*/ 5882640 w 6234684"/>
              <a:gd name="connsiteY44" fmla="*/ 1327912 h 5765800"/>
              <a:gd name="connsiteX45" fmla="*/ 5937504 w 6234684"/>
              <a:gd name="connsiteY45" fmla="*/ 1519936 h 5765800"/>
              <a:gd name="connsiteX46" fmla="*/ 6074664 w 6234684"/>
              <a:gd name="connsiteY46" fmla="*/ 1785112 h 5765800"/>
              <a:gd name="connsiteX47" fmla="*/ 6138672 w 6234684"/>
              <a:gd name="connsiteY47" fmla="*/ 1913128 h 5765800"/>
              <a:gd name="connsiteX48" fmla="*/ 6220968 w 6234684"/>
              <a:gd name="connsiteY48" fmla="*/ 2013712 h 5765800"/>
              <a:gd name="connsiteX49" fmla="*/ 6220968 w 6234684"/>
              <a:gd name="connsiteY49" fmla="*/ 2086864 h 5765800"/>
              <a:gd name="connsiteX50" fmla="*/ 6220968 w 6234684"/>
              <a:gd name="connsiteY50" fmla="*/ 2224024 h 5765800"/>
              <a:gd name="connsiteX51" fmla="*/ 6220968 w 6234684"/>
              <a:gd name="connsiteY51" fmla="*/ 2388616 h 5765800"/>
              <a:gd name="connsiteX52" fmla="*/ 6175248 w 6234684"/>
              <a:gd name="connsiteY52" fmla="*/ 2580640 h 5765800"/>
              <a:gd name="connsiteX53" fmla="*/ 6111240 w 6234684"/>
              <a:gd name="connsiteY53" fmla="*/ 2681224 h 5765800"/>
              <a:gd name="connsiteX54" fmla="*/ 5992368 w 6234684"/>
              <a:gd name="connsiteY54" fmla="*/ 2827528 h 5765800"/>
              <a:gd name="connsiteX55" fmla="*/ 5983224 w 6234684"/>
              <a:gd name="connsiteY55" fmla="*/ 2873248 h 5765800"/>
              <a:gd name="connsiteX56" fmla="*/ 5974080 w 6234684"/>
              <a:gd name="connsiteY56" fmla="*/ 2964688 h 5765800"/>
              <a:gd name="connsiteX57" fmla="*/ 5910072 w 6234684"/>
              <a:gd name="connsiteY57" fmla="*/ 3065272 h 5765800"/>
              <a:gd name="connsiteX58" fmla="*/ 5782056 w 6234684"/>
              <a:gd name="connsiteY58" fmla="*/ 3138424 h 5765800"/>
              <a:gd name="connsiteX59" fmla="*/ 5763768 w 6234684"/>
              <a:gd name="connsiteY59" fmla="*/ 3193288 h 5765800"/>
              <a:gd name="connsiteX60" fmla="*/ 5672328 w 6234684"/>
              <a:gd name="connsiteY60" fmla="*/ 3266440 h 5765800"/>
              <a:gd name="connsiteX61" fmla="*/ 5526024 w 6234684"/>
              <a:gd name="connsiteY61" fmla="*/ 3348736 h 5765800"/>
              <a:gd name="connsiteX62" fmla="*/ 5398008 w 6234684"/>
              <a:gd name="connsiteY62" fmla="*/ 3440176 h 5765800"/>
              <a:gd name="connsiteX63" fmla="*/ 5151120 w 6234684"/>
              <a:gd name="connsiteY63" fmla="*/ 3586480 h 5765800"/>
              <a:gd name="connsiteX64" fmla="*/ 5077968 w 6234684"/>
              <a:gd name="connsiteY64" fmla="*/ 3705352 h 5765800"/>
              <a:gd name="connsiteX65" fmla="*/ 4474464 w 6234684"/>
              <a:gd name="connsiteY65" fmla="*/ 3952240 h 5765800"/>
              <a:gd name="connsiteX66" fmla="*/ 4154424 w 6234684"/>
              <a:gd name="connsiteY66" fmla="*/ 4125976 h 5765800"/>
              <a:gd name="connsiteX67" fmla="*/ 3907536 w 6234684"/>
              <a:gd name="connsiteY67" fmla="*/ 4217416 h 5765800"/>
              <a:gd name="connsiteX0" fmla="*/ 3907536 w 6234684"/>
              <a:gd name="connsiteY0" fmla="*/ 4217416 h 5765800"/>
              <a:gd name="connsiteX1" fmla="*/ 3514344 w 6234684"/>
              <a:gd name="connsiteY1" fmla="*/ 4537456 h 5765800"/>
              <a:gd name="connsiteX2" fmla="*/ 3240024 w 6234684"/>
              <a:gd name="connsiteY2" fmla="*/ 4857496 h 5765800"/>
              <a:gd name="connsiteX3" fmla="*/ 2828544 w 6234684"/>
              <a:gd name="connsiteY3" fmla="*/ 5067808 h 5765800"/>
              <a:gd name="connsiteX4" fmla="*/ 2380488 w 6234684"/>
              <a:gd name="connsiteY4" fmla="*/ 5177536 h 5765800"/>
              <a:gd name="connsiteX5" fmla="*/ 1905000 w 6234684"/>
              <a:gd name="connsiteY5" fmla="*/ 5223256 h 5765800"/>
              <a:gd name="connsiteX6" fmla="*/ 1575816 w 6234684"/>
              <a:gd name="connsiteY6" fmla="*/ 5278120 h 5765800"/>
              <a:gd name="connsiteX7" fmla="*/ 981456 w 6234684"/>
              <a:gd name="connsiteY7" fmla="*/ 5296408 h 5765800"/>
              <a:gd name="connsiteX8" fmla="*/ 478536 w 6234684"/>
              <a:gd name="connsiteY8" fmla="*/ 5415280 h 5765800"/>
              <a:gd name="connsiteX9" fmla="*/ 240792 w 6234684"/>
              <a:gd name="connsiteY9" fmla="*/ 5415280 h 5765800"/>
              <a:gd name="connsiteX10" fmla="*/ 30480 w 6234684"/>
              <a:gd name="connsiteY10" fmla="*/ 5424424 h 5765800"/>
              <a:gd name="connsiteX11" fmla="*/ 57912 w 6234684"/>
              <a:gd name="connsiteY11" fmla="*/ 3367024 h 5765800"/>
              <a:gd name="connsiteX12" fmla="*/ 57912 w 6234684"/>
              <a:gd name="connsiteY12" fmla="*/ 1894840 h 5765800"/>
              <a:gd name="connsiteX13" fmla="*/ 48768 w 6234684"/>
              <a:gd name="connsiteY13" fmla="*/ 99568 h 5765800"/>
              <a:gd name="connsiteX14" fmla="*/ 228600 w 6234684"/>
              <a:gd name="connsiteY14" fmla="*/ 17272 h 5765800"/>
              <a:gd name="connsiteX15" fmla="*/ 185928 w 6234684"/>
              <a:gd name="connsiteY15" fmla="*/ 8128 h 5765800"/>
              <a:gd name="connsiteX16" fmla="*/ 707136 w 6234684"/>
              <a:gd name="connsiteY16" fmla="*/ 66040 h 5765800"/>
              <a:gd name="connsiteX17" fmla="*/ 935736 w 6234684"/>
              <a:gd name="connsiteY17" fmla="*/ 75184 h 5765800"/>
              <a:gd name="connsiteX18" fmla="*/ 1283208 w 6234684"/>
              <a:gd name="connsiteY18" fmla="*/ 75184 h 5765800"/>
              <a:gd name="connsiteX19" fmla="*/ 1456944 w 6234684"/>
              <a:gd name="connsiteY19" fmla="*/ 66040 h 5765800"/>
              <a:gd name="connsiteX20" fmla="*/ 1758696 w 6234684"/>
              <a:gd name="connsiteY20" fmla="*/ 66040 h 5765800"/>
              <a:gd name="connsiteX21" fmla="*/ 1978152 w 6234684"/>
              <a:gd name="connsiteY21" fmla="*/ 56896 h 5765800"/>
              <a:gd name="connsiteX22" fmla="*/ 2078736 w 6234684"/>
              <a:gd name="connsiteY22" fmla="*/ 29464 h 5765800"/>
              <a:gd name="connsiteX23" fmla="*/ 2270760 w 6234684"/>
              <a:gd name="connsiteY23" fmla="*/ 20320 h 5765800"/>
              <a:gd name="connsiteX24" fmla="*/ 2444496 w 6234684"/>
              <a:gd name="connsiteY24" fmla="*/ 2032 h 5765800"/>
              <a:gd name="connsiteX25" fmla="*/ 2563368 w 6234684"/>
              <a:gd name="connsiteY25" fmla="*/ 11176 h 5765800"/>
              <a:gd name="connsiteX26" fmla="*/ 2755392 w 6234684"/>
              <a:gd name="connsiteY26" fmla="*/ 38608 h 5765800"/>
              <a:gd name="connsiteX27" fmla="*/ 2901696 w 6234684"/>
              <a:gd name="connsiteY27" fmla="*/ 47752 h 5765800"/>
              <a:gd name="connsiteX28" fmla="*/ 3029712 w 6234684"/>
              <a:gd name="connsiteY28" fmla="*/ 47752 h 5765800"/>
              <a:gd name="connsiteX29" fmla="*/ 3212592 w 6234684"/>
              <a:gd name="connsiteY29" fmla="*/ 130048 h 5765800"/>
              <a:gd name="connsiteX30" fmla="*/ 3422904 w 6234684"/>
              <a:gd name="connsiteY30" fmla="*/ 130048 h 5765800"/>
              <a:gd name="connsiteX31" fmla="*/ 3587496 w 6234684"/>
              <a:gd name="connsiteY31" fmla="*/ 130048 h 5765800"/>
              <a:gd name="connsiteX32" fmla="*/ 3715512 w 6234684"/>
              <a:gd name="connsiteY32" fmla="*/ 130048 h 5765800"/>
              <a:gd name="connsiteX33" fmla="*/ 3889248 w 6234684"/>
              <a:gd name="connsiteY33" fmla="*/ 120904 h 5765800"/>
              <a:gd name="connsiteX34" fmla="*/ 4154424 w 6234684"/>
              <a:gd name="connsiteY34" fmla="*/ 120904 h 5765800"/>
              <a:gd name="connsiteX35" fmla="*/ 4364736 w 6234684"/>
              <a:gd name="connsiteY35" fmla="*/ 75184 h 5765800"/>
              <a:gd name="connsiteX36" fmla="*/ 4657344 w 6234684"/>
              <a:gd name="connsiteY36" fmla="*/ 75184 h 5765800"/>
              <a:gd name="connsiteX37" fmla="*/ 4757928 w 6234684"/>
              <a:gd name="connsiteY37" fmla="*/ 47752 h 5765800"/>
              <a:gd name="connsiteX38" fmla="*/ 5023104 w 6234684"/>
              <a:gd name="connsiteY38" fmla="*/ 139192 h 5765800"/>
              <a:gd name="connsiteX39" fmla="*/ 5087112 w 6234684"/>
              <a:gd name="connsiteY39" fmla="*/ 239776 h 5765800"/>
              <a:gd name="connsiteX40" fmla="*/ 5343144 w 6234684"/>
              <a:gd name="connsiteY40" fmla="*/ 349504 h 5765800"/>
              <a:gd name="connsiteX41" fmla="*/ 5498592 w 6234684"/>
              <a:gd name="connsiteY41" fmla="*/ 413512 h 5765800"/>
              <a:gd name="connsiteX42" fmla="*/ 5718048 w 6234684"/>
              <a:gd name="connsiteY42" fmla="*/ 651256 h 5765800"/>
              <a:gd name="connsiteX43" fmla="*/ 5809488 w 6234684"/>
              <a:gd name="connsiteY43" fmla="*/ 1145032 h 5765800"/>
              <a:gd name="connsiteX44" fmla="*/ 5882640 w 6234684"/>
              <a:gd name="connsiteY44" fmla="*/ 1327912 h 5765800"/>
              <a:gd name="connsiteX45" fmla="*/ 5937504 w 6234684"/>
              <a:gd name="connsiteY45" fmla="*/ 1519936 h 5765800"/>
              <a:gd name="connsiteX46" fmla="*/ 6074664 w 6234684"/>
              <a:gd name="connsiteY46" fmla="*/ 1785112 h 5765800"/>
              <a:gd name="connsiteX47" fmla="*/ 6138672 w 6234684"/>
              <a:gd name="connsiteY47" fmla="*/ 1913128 h 5765800"/>
              <a:gd name="connsiteX48" fmla="*/ 6220968 w 6234684"/>
              <a:gd name="connsiteY48" fmla="*/ 2013712 h 5765800"/>
              <a:gd name="connsiteX49" fmla="*/ 6220968 w 6234684"/>
              <a:gd name="connsiteY49" fmla="*/ 2086864 h 5765800"/>
              <a:gd name="connsiteX50" fmla="*/ 6220968 w 6234684"/>
              <a:gd name="connsiteY50" fmla="*/ 2224024 h 5765800"/>
              <a:gd name="connsiteX51" fmla="*/ 6220968 w 6234684"/>
              <a:gd name="connsiteY51" fmla="*/ 2388616 h 5765800"/>
              <a:gd name="connsiteX52" fmla="*/ 6175248 w 6234684"/>
              <a:gd name="connsiteY52" fmla="*/ 2580640 h 5765800"/>
              <a:gd name="connsiteX53" fmla="*/ 6111240 w 6234684"/>
              <a:gd name="connsiteY53" fmla="*/ 2681224 h 5765800"/>
              <a:gd name="connsiteX54" fmla="*/ 5992368 w 6234684"/>
              <a:gd name="connsiteY54" fmla="*/ 2827528 h 5765800"/>
              <a:gd name="connsiteX55" fmla="*/ 5983224 w 6234684"/>
              <a:gd name="connsiteY55" fmla="*/ 2873248 h 5765800"/>
              <a:gd name="connsiteX56" fmla="*/ 5974080 w 6234684"/>
              <a:gd name="connsiteY56" fmla="*/ 2964688 h 5765800"/>
              <a:gd name="connsiteX57" fmla="*/ 5910072 w 6234684"/>
              <a:gd name="connsiteY57" fmla="*/ 3065272 h 5765800"/>
              <a:gd name="connsiteX58" fmla="*/ 5782056 w 6234684"/>
              <a:gd name="connsiteY58" fmla="*/ 3138424 h 5765800"/>
              <a:gd name="connsiteX59" fmla="*/ 5763768 w 6234684"/>
              <a:gd name="connsiteY59" fmla="*/ 3193288 h 5765800"/>
              <a:gd name="connsiteX60" fmla="*/ 5672328 w 6234684"/>
              <a:gd name="connsiteY60" fmla="*/ 3266440 h 5765800"/>
              <a:gd name="connsiteX61" fmla="*/ 5526024 w 6234684"/>
              <a:gd name="connsiteY61" fmla="*/ 3348736 h 5765800"/>
              <a:gd name="connsiteX62" fmla="*/ 5398008 w 6234684"/>
              <a:gd name="connsiteY62" fmla="*/ 3440176 h 5765800"/>
              <a:gd name="connsiteX63" fmla="*/ 5151120 w 6234684"/>
              <a:gd name="connsiteY63" fmla="*/ 3586480 h 5765800"/>
              <a:gd name="connsiteX64" fmla="*/ 5077968 w 6234684"/>
              <a:gd name="connsiteY64" fmla="*/ 3705352 h 5765800"/>
              <a:gd name="connsiteX65" fmla="*/ 4474464 w 6234684"/>
              <a:gd name="connsiteY65" fmla="*/ 3952240 h 5765800"/>
              <a:gd name="connsiteX66" fmla="*/ 4154424 w 6234684"/>
              <a:gd name="connsiteY66" fmla="*/ 4125976 h 5765800"/>
              <a:gd name="connsiteX67" fmla="*/ 3907536 w 6234684"/>
              <a:gd name="connsiteY67" fmla="*/ 4217416 h 5765800"/>
              <a:gd name="connsiteX0" fmla="*/ 3907536 w 6234684"/>
              <a:gd name="connsiteY0" fmla="*/ 4217416 h 5765800"/>
              <a:gd name="connsiteX1" fmla="*/ 3514344 w 6234684"/>
              <a:gd name="connsiteY1" fmla="*/ 4537456 h 5765800"/>
              <a:gd name="connsiteX2" fmla="*/ 3240024 w 6234684"/>
              <a:gd name="connsiteY2" fmla="*/ 4857496 h 5765800"/>
              <a:gd name="connsiteX3" fmla="*/ 2828544 w 6234684"/>
              <a:gd name="connsiteY3" fmla="*/ 5067808 h 5765800"/>
              <a:gd name="connsiteX4" fmla="*/ 2380488 w 6234684"/>
              <a:gd name="connsiteY4" fmla="*/ 5177536 h 5765800"/>
              <a:gd name="connsiteX5" fmla="*/ 1905000 w 6234684"/>
              <a:gd name="connsiteY5" fmla="*/ 5223256 h 5765800"/>
              <a:gd name="connsiteX6" fmla="*/ 1575816 w 6234684"/>
              <a:gd name="connsiteY6" fmla="*/ 5278120 h 5765800"/>
              <a:gd name="connsiteX7" fmla="*/ 981456 w 6234684"/>
              <a:gd name="connsiteY7" fmla="*/ 5296408 h 5765800"/>
              <a:gd name="connsiteX8" fmla="*/ 478536 w 6234684"/>
              <a:gd name="connsiteY8" fmla="*/ 5415280 h 5765800"/>
              <a:gd name="connsiteX9" fmla="*/ 240792 w 6234684"/>
              <a:gd name="connsiteY9" fmla="*/ 5415280 h 5765800"/>
              <a:gd name="connsiteX10" fmla="*/ 30480 w 6234684"/>
              <a:gd name="connsiteY10" fmla="*/ 5424424 h 5765800"/>
              <a:gd name="connsiteX11" fmla="*/ 57912 w 6234684"/>
              <a:gd name="connsiteY11" fmla="*/ 3367024 h 5765800"/>
              <a:gd name="connsiteX12" fmla="*/ 57912 w 6234684"/>
              <a:gd name="connsiteY12" fmla="*/ 1894840 h 5765800"/>
              <a:gd name="connsiteX13" fmla="*/ 48768 w 6234684"/>
              <a:gd name="connsiteY13" fmla="*/ 99568 h 5765800"/>
              <a:gd name="connsiteX14" fmla="*/ 228600 w 6234684"/>
              <a:gd name="connsiteY14" fmla="*/ 17272 h 5765800"/>
              <a:gd name="connsiteX15" fmla="*/ 185928 w 6234684"/>
              <a:gd name="connsiteY15" fmla="*/ 8128 h 5765800"/>
              <a:gd name="connsiteX16" fmla="*/ 707136 w 6234684"/>
              <a:gd name="connsiteY16" fmla="*/ 66040 h 5765800"/>
              <a:gd name="connsiteX17" fmla="*/ 935736 w 6234684"/>
              <a:gd name="connsiteY17" fmla="*/ 75184 h 5765800"/>
              <a:gd name="connsiteX18" fmla="*/ 1283208 w 6234684"/>
              <a:gd name="connsiteY18" fmla="*/ 75184 h 5765800"/>
              <a:gd name="connsiteX19" fmla="*/ 1456944 w 6234684"/>
              <a:gd name="connsiteY19" fmla="*/ 66040 h 5765800"/>
              <a:gd name="connsiteX20" fmla="*/ 1758696 w 6234684"/>
              <a:gd name="connsiteY20" fmla="*/ 66040 h 5765800"/>
              <a:gd name="connsiteX21" fmla="*/ 1978152 w 6234684"/>
              <a:gd name="connsiteY21" fmla="*/ 56896 h 5765800"/>
              <a:gd name="connsiteX22" fmla="*/ 2078736 w 6234684"/>
              <a:gd name="connsiteY22" fmla="*/ 29464 h 5765800"/>
              <a:gd name="connsiteX23" fmla="*/ 2270760 w 6234684"/>
              <a:gd name="connsiteY23" fmla="*/ 20320 h 5765800"/>
              <a:gd name="connsiteX24" fmla="*/ 2444496 w 6234684"/>
              <a:gd name="connsiteY24" fmla="*/ 2032 h 5765800"/>
              <a:gd name="connsiteX25" fmla="*/ 2563368 w 6234684"/>
              <a:gd name="connsiteY25" fmla="*/ 11176 h 5765800"/>
              <a:gd name="connsiteX26" fmla="*/ 2755392 w 6234684"/>
              <a:gd name="connsiteY26" fmla="*/ 38608 h 5765800"/>
              <a:gd name="connsiteX27" fmla="*/ 2901696 w 6234684"/>
              <a:gd name="connsiteY27" fmla="*/ 47752 h 5765800"/>
              <a:gd name="connsiteX28" fmla="*/ 3029712 w 6234684"/>
              <a:gd name="connsiteY28" fmla="*/ 47752 h 5765800"/>
              <a:gd name="connsiteX29" fmla="*/ 3212592 w 6234684"/>
              <a:gd name="connsiteY29" fmla="*/ 130048 h 5765800"/>
              <a:gd name="connsiteX30" fmla="*/ 3422904 w 6234684"/>
              <a:gd name="connsiteY30" fmla="*/ 130048 h 5765800"/>
              <a:gd name="connsiteX31" fmla="*/ 3587496 w 6234684"/>
              <a:gd name="connsiteY31" fmla="*/ 130048 h 5765800"/>
              <a:gd name="connsiteX32" fmla="*/ 3715512 w 6234684"/>
              <a:gd name="connsiteY32" fmla="*/ 130048 h 5765800"/>
              <a:gd name="connsiteX33" fmla="*/ 3889248 w 6234684"/>
              <a:gd name="connsiteY33" fmla="*/ 120904 h 5765800"/>
              <a:gd name="connsiteX34" fmla="*/ 4154424 w 6234684"/>
              <a:gd name="connsiteY34" fmla="*/ 120904 h 5765800"/>
              <a:gd name="connsiteX35" fmla="*/ 4364736 w 6234684"/>
              <a:gd name="connsiteY35" fmla="*/ 75184 h 5765800"/>
              <a:gd name="connsiteX36" fmla="*/ 4657344 w 6234684"/>
              <a:gd name="connsiteY36" fmla="*/ 75184 h 5765800"/>
              <a:gd name="connsiteX37" fmla="*/ 4757928 w 6234684"/>
              <a:gd name="connsiteY37" fmla="*/ 47752 h 5765800"/>
              <a:gd name="connsiteX38" fmla="*/ 5023104 w 6234684"/>
              <a:gd name="connsiteY38" fmla="*/ 139192 h 5765800"/>
              <a:gd name="connsiteX39" fmla="*/ 5087112 w 6234684"/>
              <a:gd name="connsiteY39" fmla="*/ 239776 h 5765800"/>
              <a:gd name="connsiteX40" fmla="*/ 5343144 w 6234684"/>
              <a:gd name="connsiteY40" fmla="*/ 349504 h 5765800"/>
              <a:gd name="connsiteX41" fmla="*/ 5498592 w 6234684"/>
              <a:gd name="connsiteY41" fmla="*/ 413512 h 5765800"/>
              <a:gd name="connsiteX42" fmla="*/ 5718048 w 6234684"/>
              <a:gd name="connsiteY42" fmla="*/ 651256 h 5765800"/>
              <a:gd name="connsiteX43" fmla="*/ 5809488 w 6234684"/>
              <a:gd name="connsiteY43" fmla="*/ 1145032 h 5765800"/>
              <a:gd name="connsiteX44" fmla="*/ 5882640 w 6234684"/>
              <a:gd name="connsiteY44" fmla="*/ 1327912 h 5765800"/>
              <a:gd name="connsiteX45" fmla="*/ 5937504 w 6234684"/>
              <a:gd name="connsiteY45" fmla="*/ 1519936 h 5765800"/>
              <a:gd name="connsiteX46" fmla="*/ 6074664 w 6234684"/>
              <a:gd name="connsiteY46" fmla="*/ 1785112 h 5765800"/>
              <a:gd name="connsiteX47" fmla="*/ 6138672 w 6234684"/>
              <a:gd name="connsiteY47" fmla="*/ 1913128 h 5765800"/>
              <a:gd name="connsiteX48" fmla="*/ 6220968 w 6234684"/>
              <a:gd name="connsiteY48" fmla="*/ 2013712 h 5765800"/>
              <a:gd name="connsiteX49" fmla="*/ 6220968 w 6234684"/>
              <a:gd name="connsiteY49" fmla="*/ 2086864 h 5765800"/>
              <a:gd name="connsiteX50" fmla="*/ 6220968 w 6234684"/>
              <a:gd name="connsiteY50" fmla="*/ 2224024 h 5765800"/>
              <a:gd name="connsiteX51" fmla="*/ 6220968 w 6234684"/>
              <a:gd name="connsiteY51" fmla="*/ 2388616 h 5765800"/>
              <a:gd name="connsiteX52" fmla="*/ 6175248 w 6234684"/>
              <a:gd name="connsiteY52" fmla="*/ 2580640 h 5765800"/>
              <a:gd name="connsiteX53" fmla="*/ 6111240 w 6234684"/>
              <a:gd name="connsiteY53" fmla="*/ 2681224 h 5765800"/>
              <a:gd name="connsiteX54" fmla="*/ 5992368 w 6234684"/>
              <a:gd name="connsiteY54" fmla="*/ 2827528 h 5765800"/>
              <a:gd name="connsiteX55" fmla="*/ 5983224 w 6234684"/>
              <a:gd name="connsiteY55" fmla="*/ 2873248 h 5765800"/>
              <a:gd name="connsiteX56" fmla="*/ 5974080 w 6234684"/>
              <a:gd name="connsiteY56" fmla="*/ 2964688 h 5765800"/>
              <a:gd name="connsiteX57" fmla="*/ 5910072 w 6234684"/>
              <a:gd name="connsiteY57" fmla="*/ 3065272 h 5765800"/>
              <a:gd name="connsiteX58" fmla="*/ 5782056 w 6234684"/>
              <a:gd name="connsiteY58" fmla="*/ 3138424 h 5765800"/>
              <a:gd name="connsiteX59" fmla="*/ 5763768 w 6234684"/>
              <a:gd name="connsiteY59" fmla="*/ 3193288 h 5765800"/>
              <a:gd name="connsiteX60" fmla="*/ 5672328 w 6234684"/>
              <a:gd name="connsiteY60" fmla="*/ 3266440 h 5765800"/>
              <a:gd name="connsiteX61" fmla="*/ 5526024 w 6234684"/>
              <a:gd name="connsiteY61" fmla="*/ 3348736 h 5765800"/>
              <a:gd name="connsiteX62" fmla="*/ 5398008 w 6234684"/>
              <a:gd name="connsiteY62" fmla="*/ 3440176 h 5765800"/>
              <a:gd name="connsiteX63" fmla="*/ 5151120 w 6234684"/>
              <a:gd name="connsiteY63" fmla="*/ 3586480 h 5765800"/>
              <a:gd name="connsiteX64" fmla="*/ 5077968 w 6234684"/>
              <a:gd name="connsiteY64" fmla="*/ 3705352 h 5765800"/>
              <a:gd name="connsiteX65" fmla="*/ 4474464 w 6234684"/>
              <a:gd name="connsiteY65" fmla="*/ 3952240 h 5765800"/>
              <a:gd name="connsiteX66" fmla="*/ 4154424 w 6234684"/>
              <a:gd name="connsiteY66" fmla="*/ 4125976 h 5765800"/>
              <a:gd name="connsiteX67" fmla="*/ 3907536 w 6234684"/>
              <a:gd name="connsiteY67" fmla="*/ 4217416 h 576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234684" h="5765800">
                <a:moveTo>
                  <a:pt x="3907536" y="4217416"/>
                </a:moveTo>
                <a:cubicBezTo>
                  <a:pt x="3800856" y="4285996"/>
                  <a:pt x="3625596" y="4430776"/>
                  <a:pt x="3514344" y="4537456"/>
                </a:cubicBezTo>
                <a:cubicBezTo>
                  <a:pt x="3403092" y="4644136"/>
                  <a:pt x="3354324" y="4769104"/>
                  <a:pt x="3240024" y="4857496"/>
                </a:cubicBezTo>
                <a:cubicBezTo>
                  <a:pt x="3125724" y="4945888"/>
                  <a:pt x="2971800" y="5014468"/>
                  <a:pt x="2828544" y="5067808"/>
                </a:cubicBezTo>
                <a:cubicBezTo>
                  <a:pt x="2685288" y="5121148"/>
                  <a:pt x="2534412" y="5151628"/>
                  <a:pt x="2380488" y="5177536"/>
                </a:cubicBezTo>
                <a:cubicBezTo>
                  <a:pt x="2226564" y="5203444"/>
                  <a:pt x="2039112" y="5206492"/>
                  <a:pt x="1905000" y="5223256"/>
                </a:cubicBezTo>
                <a:cubicBezTo>
                  <a:pt x="1770888" y="5240020"/>
                  <a:pt x="1729740" y="5265928"/>
                  <a:pt x="1575816" y="5278120"/>
                </a:cubicBezTo>
                <a:cubicBezTo>
                  <a:pt x="1421892" y="5290312"/>
                  <a:pt x="1164336" y="5273548"/>
                  <a:pt x="981456" y="5296408"/>
                </a:cubicBezTo>
                <a:cubicBezTo>
                  <a:pt x="798576" y="5319268"/>
                  <a:pt x="601980" y="5395468"/>
                  <a:pt x="478536" y="5415280"/>
                </a:cubicBezTo>
                <a:cubicBezTo>
                  <a:pt x="355092" y="5435092"/>
                  <a:pt x="315468" y="5413756"/>
                  <a:pt x="240792" y="5415280"/>
                </a:cubicBezTo>
                <a:cubicBezTo>
                  <a:pt x="166116" y="5416804"/>
                  <a:pt x="60960" y="5765800"/>
                  <a:pt x="30480" y="5424424"/>
                </a:cubicBezTo>
                <a:cubicBezTo>
                  <a:pt x="0" y="5083048"/>
                  <a:pt x="53340" y="3955288"/>
                  <a:pt x="57912" y="3367024"/>
                </a:cubicBezTo>
                <a:cubicBezTo>
                  <a:pt x="62484" y="2778760"/>
                  <a:pt x="59436" y="2439416"/>
                  <a:pt x="57912" y="1894840"/>
                </a:cubicBezTo>
                <a:cubicBezTo>
                  <a:pt x="56388" y="1350264"/>
                  <a:pt x="20320" y="412496"/>
                  <a:pt x="48768" y="99568"/>
                </a:cubicBezTo>
                <a:cubicBezTo>
                  <a:pt x="150368" y="15240"/>
                  <a:pt x="205740" y="32512"/>
                  <a:pt x="228600" y="17272"/>
                </a:cubicBezTo>
                <a:cubicBezTo>
                  <a:pt x="251460" y="2032"/>
                  <a:pt x="106172" y="0"/>
                  <a:pt x="185928" y="8128"/>
                </a:cubicBezTo>
                <a:lnTo>
                  <a:pt x="707136" y="66040"/>
                </a:lnTo>
                <a:cubicBezTo>
                  <a:pt x="832104" y="77216"/>
                  <a:pt x="839724" y="73660"/>
                  <a:pt x="935736" y="75184"/>
                </a:cubicBezTo>
                <a:cubicBezTo>
                  <a:pt x="1031748" y="76708"/>
                  <a:pt x="1196340" y="76708"/>
                  <a:pt x="1283208" y="75184"/>
                </a:cubicBezTo>
                <a:cubicBezTo>
                  <a:pt x="1370076" y="73660"/>
                  <a:pt x="1377696" y="67564"/>
                  <a:pt x="1456944" y="66040"/>
                </a:cubicBezTo>
                <a:cubicBezTo>
                  <a:pt x="1536192" y="64516"/>
                  <a:pt x="1671828" y="67564"/>
                  <a:pt x="1758696" y="66040"/>
                </a:cubicBezTo>
                <a:cubicBezTo>
                  <a:pt x="1845564" y="64516"/>
                  <a:pt x="1924812" y="62992"/>
                  <a:pt x="1978152" y="56896"/>
                </a:cubicBezTo>
                <a:cubicBezTo>
                  <a:pt x="2031492" y="50800"/>
                  <a:pt x="2029968" y="35560"/>
                  <a:pt x="2078736" y="29464"/>
                </a:cubicBezTo>
                <a:cubicBezTo>
                  <a:pt x="2127504" y="23368"/>
                  <a:pt x="2209800" y="24892"/>
                  <a:pt x="2270760" y="20320"/>
                </a:cubicBezTo>
                <a:cubicBezTo>
                  <a:pt x="2331720" y="15748"/>
                  <a:pt x="2395728" y="3556"/>
                  <a:pt x="2444496" y="2032"/>
                </a:cubicBezTo>
                <a:cubicBezTo>
                  <a:pt x="2493264" y="508"/>
                  <a:pt x="2511552" y="5080"/>
                  <a:pt x="2563368" y="11176"/>
                </a:cubicBezTo>
                <a:cubicBezTo>
                  <a:pt x="2615184" y="17272"/>
                  <a:pt x="2699004" y="32512"/>
                  <a:pt x="2755392" y="38608"/>
                </a:cubicBezTo>
                <a:cubicBezTo>
                  <a:pt x="2811780" y="44704"/>
                  <a:pt x="2855976" y="46228"/>
                  <a:pt x="2901696" y="47752"/>
                </a:cubicBezTo>
                <a:cubicBezTo>
                  <a:pt x="2947416" y="49276"/>
                  <a:pt x="2977896" y="34036"/>
                  <a:pt x="3029712" y="47752"/>
                </a:cubicBezTo>
                <a:cubicBezTo>
                  <a:pt x="3081528" y="61468"/>
                  <a:pt x="3168396" y="49276"/>
                  <a:pt x="3212592" y="130048"/>
                </a:cubicBezTo>
                <a:cubicBezTo>
                  <a:pt x="3314700" y="37084"/>
                  <a:pt x="3422904" y="130048"/>
                  <a:pt x="3422904" y="130048"/>
                </a:cubicBezTo>
                <a:lnTo>
                  <a:pt x="3587496" y="130048"/>
                </a:lnTo>
                <a:cubicBezTo>
                  <a:pt x="3636264" y="130048"/>
                  <a:pt x="3665220" y="131572"/>
                  <a:pt x="3715512" y="130048"/>
                </a:cubicBezTo>
                <a:cubicBezTo>
                  <a:pt x="3765804" y="128524"/>
                  <a:pt x="3816096" y="122428"/>
                  <a:pt x="3889248" y="120904"/>
                </a:cubicBezTo>
                <a:cubicBezTo>
                  <a:pt x="3962400" y="119380"/>
                  <a:pt x="4075176" y="128524"/>
                  <a:pt x="4154424" y="120904"/>
                </a:cubicBezTo>
                <a:cubicBezTo>
                  <a:pt x="4233672" y="113284"/>
                  <a:pt x="4280916" y="82804"/>
                  <a:pt x="4364736" y="75184"/>
                </a:cubicBezTo>
                <a:cubicBezTo>
                  <a:pt x="4448556" y="67564"/>
                  <a:pt x="4591812" y="79756"/>
                  <a:pt x="4657344" y="75184"/>
                </a:cubicBezTo>
                <a:cubicBezTo>
                  <a:pt x="4722876" y="70612"/>
                  <a:pt x="4696968" y="37084"/>
                  <a:pt x="4757928" y="47752"/>
                </a:cubicBezTo>
                <a:cubicBezTo>
                  <a:pt x="4818888" y="58420"/>
                  <a:pt x="4968240" y="107188"/>
                  <a:pt x="5023104" y="139192"/>
                </a:cubicBezTo>
                <a:cubicBezTo>
                  <a:pt x="5077968" y="171196"/>
                  <a:pt x="5033772" y="204724"/>
                  <a:pt x="5087112" y="239776"/>
                </a:cubicBezTo>
                <a:cubicBezTo>
                  <a:pt x="5140452" y="274828"/>
                  <a:pt x="5274564" y="320548"/>
                  <a:pt x="5343144" y="349504"/>
                </a:cubicBezTo>
                <a:cubicBezTo>
                  <a:pt x="5411724" y="378460"/>
                  <a:pt x="5436108" y="363220"/>
                  <a:pt x="5498592" y="413512"/>
                </a:cubicBezTo>
                <a:cubicBezTo>
                  <a:pt x="5561076" y="463804"/>
                  <a:pt x="5666232" y="529336"/>
                  <a:pt x="5718048" y="651256"/>
                </a:cubicBezTo>
                <a:cubicBezTo>
                  <a:pt x="5769864" y="773176"/>
                  <a:pt x="5782056" y="1032256"/>
                  <a:pt x="5809488" y="1145032"/>
                </a:cubicBezTo>
                <a:cubicBezTo>
                  <a:pt x="5836920" y="1257808"/>
                  <a:pt x="5861304" y="1265428"/>
                  <a:pt x="5882640" y="1327912"/>
                </a:cubicBezTo>
                <a:cubicBezTo>
                  <a:pt x="5903976" y="1390396"/>
                  <a:pt x="5905500" y="1443736"/>
                  <a:pt x="5937504" y="1519936"/>
                </a:cubicBezTo>
                <a:cubicBezTo>
                  <a:pt x="5969508" y="1596136"/>
                  <a:pt x="6041136" y="1719580"/>
                  <a:pt x="6074664" y="1785112"/>
                </a:cubicBezTo>
                <a:cubicBezTo>
                  <a:pt x="6108192" y="1850644"/>
                  <a:pt x="6114288" y="1875028"/>
                  <a:pt x="6138672" y="1913128"/>
                </a:cubicBezTo>
                <a:cubicBezTo>
                  <a:pt x="6163056" y="1951228"/>
                  <a:pt x="6207252" y="1984756"/>
                  <a:pt x="6220968" y="2013712"/>
                </a:cubicBezTo>
                <a:cubicBezTo>
                  <a:pt x="6234684" y="2042668"/>
                  <a:pt x="6220968" y="2086864"/>
                  <a:pt x="6220968" y="2086864"/>
                </a:cubicBezTo>
                <a:lnTo>
                  <a:pt x="6220968" y="2224024"/>
                </a:lnTo>
                <a:cubicBezTo>
                  <a:pt x="6220968" y="2274316"/>
                  <a:pt x="6228588" y="2329180"/>
                  <a:pt x="6220968" y="2388616"/>
                </a:cubicBezTo>
                <a:cubicBezTo>
                  <a:pt x="6213348" y="2448052"/>
                  <a:pt x="6193536" y="2531872"/>
                  <a:pt x="6175248" y="2580640"/>
                </a:cubicBezTo>
                <a:cubicBezTo>
                  <a:pt x="6156960" y="2629408"/>
                  <a:pt x="6141720" y="2640076"/>
                  <a:pt x="6111240" y="2681224"/>
                </a:cubicBezTo>
                <a:cubicBezTo>
                  <a:pt x="6080760" y="2722372"/>
                  <a:pt x="6013704" y="2795524"/>
                  <a:pt x="5992368" y="2827528"/>
                </a:cubicBezTo>
                <a:cubicBezTo>
                  <a:pt x="5971032" y="2859532"/>
                  <a:pt x="5986272" y="2850388"/>
                  <a:pt x="5983224" y="2873248"/>
                </a:cubicBezTo>
                <a:cubicBezTo>
                  <a:pt x="5980176" y="2896108"/>
                  <a:pt x="5986272" y="2932684"/>
                  <a:pt x="5974080" y="2964688"/>
                </a:cubicBezTo>
                <a:cubicBezTo>
                  <a:pt x="5961888" y="2996692"/>
                  <a:pt x="5942076" y="3036316"/>
                  <a:pt x="5910072" y="3065272"/>
                </a:cubicBezTo>
                <a:cubicBezTo>
                  <a:pt x="5878068" y="3094228"/>
                  <a:pt x="5806440" y="3117088"/>
                  <a:pt x="5782056" y="3138424"/>
                </a:cubicBezTo>
                <a:cubicBezTo>
                  <a:pt x="5757672" y="3159760"/>
                  <a:pt x="5782056" y="3171952"/>
                  <a:pt x="5763768" y="3193288"/>
                </a:cubicBezTo>
                <a:cubicBezTo>
                  <a:pt x="5745480" y="3214624"/>
                  <a:pt x="5711952" y="3240532"/>
                  <a:pt x="5672328" y="3266440"/>
                </a:cubicBezTo>
                <a:cubicBezTo>
                  <a:pt x="5632704" y="3292348"/>
                  <a:pt x="5571744" y="3319780"/>
                  <a:pt x="5526024" y="3348736"/>
                </a:cubicBezTo>
                <a:cubicBezTo>
                  <a:pt x="5480304" y="3377692"/>
                  <a:pt x="5460492" y="3400552"/>
                  <a:pt x="5398008" y="3440176"/>
                </a:cubicBezTo>
                <a:cubicBezTo>
                  <a:pt x="5335524" y="3479800"/>
                  <a:pt x="5204460" y="3542284"/>
                  <a:pt x="5151120" y="3586480"/>
                </a:cubicBezTo>
                <a:cubicBezTo>
                  <a:pt x="5097780" y="3630676"/>
                  <a:pt x="5190744" y="3644392"/>
                  <a:pt x="5077968" y="3705352"/>
                </a:cubicBezTo>
                <a:cubicBezTo>
                  <a:pt x="4965192" y="3766312"/>
                  <a:pt x="4628388" y="3882136"/>
                  <a:pt x="4474464" y="3952240"/>
                </a:cubicBezTo>
                <a:cubicBezTo>
                  <a:pt x="4320540" y="4022344"/>
                  <a:pt x="4251960" y="4081780"/>
                  <a:pt x="4154424" y="4125976"/>
                </a:cubicBezTo>
                <a:cubicBezTo>
                  <a:pt x="4056888" y="4170172"/>
                  <a:pt x="4014216" y="4148836"/>
                  <a:pt x="3907536" y="4217416"/>
                </a:cubicBezTo>
                <a:close/>
              </a:path>
            </a:pathLst>
          </a:custGeom>
          <a:solidFill>
            <a:srgbClr val="FFC000">
              <a:alpha val="50000"/>
            </a:srgb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990600" y="1981200"/>
            <a:ext cx="2819400" cy="707886"/>
          </a:xfrm>
          <a:prstGeom prst="rect">
            <a:avLst/>
          </a:prstGeom>
          <a:noFill/>
        </p:spPr>
        <p:txBody>
          <a:bodyPr wrap="square" rtlCol="0">
            <a:spAutoFit/>
          </a:bodyPr>
          <a:lstStyle/>
          <a:p>
            <a:pPr algn="ctr"/>
            <a:r>
              <a:rPr lang="en-US" sz="2000" b="1" dirty="0" smtClean="0">
                <a:solidFill>
                  <a:prstClr val="white"/>
                </a:solidFill>
                <a:latin typeface="Baskerville Old Face" pitchFamily="18" charset="0"/>
              </a:rPr>
              <a:t>Cerro Grande Fire 2000  6,700 acres</a:t>
            </a:r>
            <a:endParaRPr lang="en-US" sz="2000" b="1" dirty="0">
              <a:solidFill>
                <a:prstClr val="white"/>
              </a:solidFill>
              <a:latin typeface="Baskerville Old Face" pitchFamily="18" charset="0"/>
            </a:endParaRPr>
          </a:p>
        </p:txBody>
      </p:sp>
      <p:sp>
        <p:nvSpPr>
          <p:cNvPr id="8" name="Freeform 7"/>
          <p:cNvSpPr/>
          <p:nvPr/>
        </p:nvSpPr>
        <p:spPr>
          <a:xfrm>
            <a:off x="0" y="884936"/>
            <a:ext cx="9144000" cy="4841748"/>
          </a:xfrm>
          <a:custGeom>
            <a:avLst/>
            <a:gdLst>
              <a:gd name="connsiteX0" fmla="*/ 77724 w 9174480"/>
              <a:gd name="connsiteY0" fmla="*/ 28956 h 4861560"/>
              <a:gd name="connsiteX1" fmla="*/ 278892 w 9174480"/>
              <a:gd name="connsiteY1" fmla="*/ 38100 h 4861560"/>
              <a:gd name="connsiteX2" fmla="*/ 699516 w 9174480"/>
              <a:gd name="connsiteY2" fmla="*/ 47244 h 4861560"/>
              <a:gd name="connsiteX3" fmla="*/ 891540 w 9174480"/>
              <a:gd name="connsiteY3" fmla="*/ 56388 h 4861560"/>
              <a:gd name="connsiteX4" fmla="*/ 1211580 w 9174480"/>
              <a:gd name="connsiteY4" fmla="*/ 56388 h 4861560"/>
              <a:gd name="connsiteX5" fmla="*/ 1458468 w 9174480"/>
              <a:gd name="connsiteY5" fmla="*/ 56388 h 4861560"/>
              <a:gd name="connsiteX6" fmla="*/ 1805940 w 9174480"/>
              <a:gd name="connsiteY6" fmla="*/ 56388 h 4861560"/>
              <a:gd name="connsiteX7" fmla="*/ 2144268 w 9174480"/>
              <a:gd name="connsiteY7" fmla="*/ 38100 h 4861560"/>
              <a:gd name="connsiteX8" fmla="*/ 2537460 w 9174480"/>
              <a:gd name="connsiteY8" fmla="*/ 19812 h 4861560"/>
              <a:gd name="connsiteX9" fmla="*/ 2839212 w 9174480"/>
              <a:gd name="connsiteY9" fmla="*/ 19812 h 4861560"/>
              <a:gd name="connsiteX10" fmla="*/ 2939796 w 9174480"/>
              <a:gd name="connsiteY10" fmla="*/ 19812 h 4861560"/>
              <a:gd name="connsiteX11" fmla="*/ 3177540 w 9174480"/>
              <a:gd name="connsiteY11" fmla="*/ 38100 h 4861560"/>
              <a:gd name="connsiteX12" fmla="*/ 3342132 w 9174480"/>
              <a:gd name="connsiteY12" fmla="*/ 92964 h 4861560"/>
              <a:gd name="connsiteX13" fmla="*/ 3506724 w 9174480"/>
              <a:gd name="connsiteY13" fmla="*/ 92964 h 4861560"/>
              <a:gd name="connsiteX14" fmla="*/ 3662172 w 9174480"/>
              <a:gd name="connsiteY14" fmla="*/ 83820 h 4861560"/>
              <a:gd name="connsiteX15" fmla="*/ 3771900 w 9174480"/>
              <a:gd name="connsiteY15" fmla="*/ 83820 h 4861560"/>
              <a:gd name="connsiteX16" fmla="*/ 3982212 w 9174480"/>
              <a:gd name="connsiteY16" fmla="*/ 83820 h 4861560"/>
              <a:gd name="connsiteX17" fmla="*/ 4119372 w 9174480"/>
              <a:gd name="connsiteY17" fmla="*/ 83820 h 4861560"/>
              <a:gd name="connsiteX18" fmla="*/ 4238244 w 9174480"/>
              <a:gd name="connsiteY18" fmla="*/ 83820 h 4861560"/>
              <a:gd name="connsiteX19" fmla="*/ 4393692 w 9174480"/>
              <a:gd name="connsiteY19" fmla="*/ 38100 h 4861560"/>
              <a:gd name="connsiteX20" fmla="*/ 4530852 w 9174480"/>
              <a:gd name="connsiteY20" fmla="*/ 38100 h 4861560"/>
              <a:gd name="connsiteX21" fmla="*/ 4704588 w 9174480"/>
              <a:gd name="connsiteY21" fmla="*/ 1524 h 4861560"/>
              <a:gd name="connsiteX22" fmla="*/ 4860036 w 9174480"/>
              <a:gd name="connsiteY22" fmla="*/ 47244 h 4861560"/>
              <a:gd name="connsiteX23" fmla="*/ 4914900 w 9174480"/>
              <a:gd name="connsiteY23" fmla="*/ 65532 h 4861560"/>
              <a:gd name="connsiteX24" fmla="*/ 4997196 w 9174480"/>
              <a:gd name="connsiteY24" fmla="*/ 138684 h 4861560"/>
              <a:gd name="connsiteX25" fmla="*/ 5106924 w 9174480"/>
              <a:gd name="connsiteY25" fmla="*/ 166116 h 4861560"/>
              <a:gd name="connsiteX26" fmla="*/ 5170932 w 9174480"/>
              <a:gd name="connsiteY26" fmla="*/ 211836 h 4861560"/>
              <a:gd name="connsiteX27" fmla="*/ 5262372 w 9174480"/>
              <a:gd name="connsiteY27" fmla="*/ 239268 h 4861560"/>
              <a:gd name="connsiteX28" fmla="*/ 5399532 w 9174480"/>
              <a:gd name="connsiteY28" fmla="*/ 239268 h 4861560"/>
              <a:gd name="connsiteX29" fmla="*/ 5518404 w 9174480"/>
              <a:gd name="connsiteY29" fmla="*/ 239268 h 4861560"/>
              <a:gd name="connsiteX30" fmla="*/ 5646420 w 9174480"/>
              <a:gd name="connsiteY30" fmla="*/ 239268 h 4861560"/>
              <a:gd name="connsiteX31" fmla="*/ 5756148 w 9174480"/>
              <a:gd name="connsiteY31" fmla="*/ 284988 h 4861560"/>
              <a:gd name="connsiteX32" fmla="*/ 5847588 w 9174480"/>
              <a:gd name="connsiteY32" fmla="*/ 294132 h 4861560"/>
              <a:gd name="connsiteX33" fmla="*/ 5975604 w 9174480"/>
              <a:gd name="connsiteY33" fmla="*/ 275844 h 4861560"/>
              <a:gd name="connsiteX34" fmla="*/ 6094476 w 9174480"/>
              <a:gd name="connsiteY34" fmla="*/ 275844 h 4861560"/>
              <a:gd name="connsiteX35" fmla="*/ 6195060 w 9174480"/>
              <a:gd name="connsiteY35" fmla="*/ 275844 h 4861560"/>
              <a:gd name="connsiteX36" fmla="*/ 6341364 w 9174480"/>
              <a:gd name="connsiteY36" fmla="*/ 321564 h 4861560"/>
              <a:gd name="connsiteX37" fmla="*/ 6441948 w 9174480"/>
              <a:gd name="connsiteY37" fmla="*/ 367284 h 4861560"/>
              <a:gd name="connsiteX38" fmla="*/ 6515100 w 9174480"/>
              <a:gd name="connsiteY38" fmla="*/ 385572 h 4861560"/>
              <a:gd name="connsiteX39" fmla="*/ 6652260 w 9174480"/>
              <a:gd name="connsiteY39" fmla="*/ 385572 h 4861560"/>
              <a:gd name="connsiteX40" fmla="*/ 6725412 w 9174480"/>
              <a:gd name="connsiteY40" fmla="*/ 348996 h 4861560"/>
              <a:gd name="connsiteX41" fmla="*/ 6798564 w 9174480"/>
              <a:gd name="connsiteY41" fmla="*/ 330708 h 4861560"/>
              <a:gd name="connsiteX42" fmla="*/ 6963156 w 9174480"/>
              <a:gd name="connsiteY42" fmla="*/ 257556 h 4861560"/>
              <a:gd name="connsiteX43" fmla="*/ 7045452 w 9174480"/>
              <a:gd name="connsiteY43" fmla="*/ 248412 h 4861560"/>
              <a:gd name="connsiteX44" fmla="*/ 7173468 w 9174480"/>
              <a:gd name="connsiteY44" fmla="*/ 248412 h 4861560"/>
              <a:gd name="connsiteX45" fmla="*/ 7292340 w 9174480"/>
              <a:gd name="connsiteY45" fmla="*/ 248412 h 4861560"/>
              <a:gd name="connsiteX46" fmla="*/ 7475220 w 9174480"/>
              <a:gd name="connsiteY46" fmla="*/ 248412 h 4861560"/>
              <a:gd name="connsiteX47" fmla="*/ 7621524 w 9174480"/>
              <a:gd name="connsiteY47" fmla="*/ 211836 h 4861560"/>
              <a:gd name="connsiteX48" fmla="*/ 7767828 w 9174480"/>
              <a:gd name="connsiteY48" fmla="*/ 184404 h 4861560"/>
              <a:gd name="connsiteX49" fmla="*/ 8005572 w 9174480"/>
              <a:gd name="connsiteY49" fmla="*/ 156972 h 4861560"/>
              <a:gd name="connsiteX50" fmla="*/ 8069580 w 9174480"/>
              <a:gd name="connsiteY50" fmla="*/ 156972 h 4861560"/>
              <a:gd name="connsiteX51" fmla="*/ 8197596 w 9174480"/>
              <a:gd name="connsiteY51" fmla="*/ 92964 h 4861560"/>
              <a:gd name="connsiteX52" fmla="*/ 8325612 w 9174480"/>
              <a:gd name="connsiteY52" fmla="*/ 83820 h 4861560"/>
              <a:gd name="connsiteX53" fmla="*/ 8499348 w 9174480"/>
              <a:gd name="connsiteY53" fmla="*/ 102108 h 4861560"/>
              <a:gd name="connsiteX54" fmla="*/ 8535924 w 9174480"/>
              <a:gd name="connsiteY54" fmla="*/ 111252 h 4861560"/>
              <a:gd name="connsiteX55" fmla="*/ 8709660 w 9174480"/>
              <a:gd name="connsiteY55" fmla="*/ 129540 h 4861560"/>
              <a:gd name="connsiteX56" fmla="*/ 8819388 w 9174480"/>
              <a:gd name="connsiteY56" fmla="*/ 202692 h 4861560"/>
              <a:gd name="connsiteX57" fmla="*/ 9029700 w 9174480"/>
              <a:gd name="connsiteY57" fmla="*/ 284988 h 4861560"/>
              <a:gd name="connsiteX58" fmla="*/ 9121140 w 9174480"/>
              <a:gd name="connsiteY58" fmla="*/ 339852 h 4861560"/>
              <a:gd name="connsiteX59" fmla="*/ 9148572 w 9174480"/>
              <a:gd name="connsiteY59" fmla="*/ 687324 h 4861560"/>
              <a:gd name="connsiteX60" fmla="*/ 9148572 w 9174480"/>
              <a:gd name="connsiteY60" fmla="*/ 842772 h 4861560"/>
              <a:gd name="connsiteX61" fmla="*/ 9148572 w 9174480"/>
              <a:gd name="connsiteY61" fmla="*/ 989076 h 4861560"/>
              <a:gd name="connsiteX62" fmla="*/ 9157716 w 9174480"/>
              <a:gd name="connsiteY62" fmla="*/ 1171956 h 4861560"/>
              <a:gd name="connsiteX63" fmla="*/ 9157716 w 9174480"/>
              <a:gd name="connsiteY63" fmla="*/ 1327404 h 4861560"/>
              <a:gd name="connsiteX64" fmla="*/ 9157716 w 9174480"/>
              <a:gd name="connsiteY64" fmla="*/ 1519428 h 4861560"/>
              <a:gd name="connsiteX65" fmla="*/ 9157716 w 9174480"/>
              <a:gd name="connsiteY65" fmla="*/ 1894332 h 4861560"/>
              <a:gd name="connsiteX66" fmla="*/ 9148572 w 9174480"/>
              <a:gd name="connsiteY66" fmla="*/ 2049780 h 4861560"/>
              <a:gd name="connsiteX67" fmla="*/ 9148572 w 9174480"/>
              <a:gd name="connsiteY67" fmla="*/ 2479548 h 4861560"/>
              <a:gd name="connsiteX68" fmla="*/ 9148572 w 9174480"/>
              <a:gd name="connsiteY68" fmla="*/ 2808732 h 4861560"/>
              <a:gd name="connsiteX69" fmla="*/ 9148572 w 9174480"/>
              <a:gd name="connsiteY69" fmla="*/ 3366516 h 4861560"/>
              <a:gd name="connsiteX70" fmla="*/ 9148572 w 9174480"/>
              <a:gd name="connsiteY70" fmla="*/ 3878580 h 4861560"/>
              <a:gd name="connsiteX71" fmla="*/ 9148572 w 9174480"/>
              <a:gd name="connsiteY71" fmla="*/ 3970020 h 4861560"/>
              <a:gd name="connsiteX72" fmla="*/ 9139428 w 9174480"/>
              <a:gd name="connsiteY72" fmla="*/ 4207764 h 4861560"/>
              <a:gd name="connsiteX73" fmla="*/ 9139428 w 9174480"/>
              <a:gd name="connsiteY73" fmla="*/ 4427220 h 4861560"/>
              <a:gd name="connsiteX74" fmla="*/ 9148572 w 9174480"/>
              <a:gd name="connsiteY74" fmla="*/ 4646676 h 4861560"/>
              <a:gd name="connsiteX75" fmla="*/ 9121140 w 9174480"/>
              <a:gd name="connsiteY75" fmla="*/ 4829556 h 4861560"/>
              <a:gd name="connsiteX76" fmla="*/ 9121140 w 9174480"/>
              <a:gd name="connsiteY76" fmla="*/ 4838700 h 4861560"/>
              <a:gd name="connsiteX77" fmla="*/ 8801100 w 9174480"/>
              <a:gd name="connsiteY77" fmla="*/ 4811268 h 4861560"/>
              <a:gd name="connsiteX78" fmla="*/ 8499348 w 9174480"/>
              <a:gd name="connsiteY78" fmla="*/ 4792980 h 4861560"/>
              <a:gd name="connsiteX79" fmla="*/ 8252460 w 9174480"/>
              <a:gd name="connsiteY79" fmla="*/ 4774692 h 4861560"/>
              <a:gd name="connsiteX80" fmla="*/ 7950708 w 9174480"/>
              <a:gd name="connsiteY80" fmla="*/ 4747260 h 4861560"/>
              <a:gd name="connsiteX81" fmla="*/ 7749540 w 9174480"/>
              <a:gd name="connsiteY81" fmla="*/ 4701540 h 4861560"/>
              <a:gd name="connsiteX82" fmla="*/ 7520940 w 9174480"/>
              <a:gd name="connsiteY82" fmla="*/ 4710684 h 4861560"/>
              <a:gd name="connsiteX83" fmla="*/ 7374636 w 9174480"/>
              <a:gd name="connsiteY83" fmla="*/ 4692396 h 4861560"/>
              <a:gd name="connsiteX84" fmla="*/ 7164324 w 9174480"/>
              <a:gd name="connsiteY84" fmla="*/ 4664964 h 4861560"/>
              <a:gd name="connsiteX85" fmla="*/ 6954012 w 9174480"/>
              <a:gd name="connsiteY85" fmla="*/ 4610100 h 4861560"/>
              <a:gd name="connsiteX86" fmla="*/ 6743700 w 9174480"/>
              <a:gd name="connsiteY86" fmla="*/ 4536948 h 4861560"/>
              <a:gd name="connsiteX87" fmla="*/ 6579108 w 9174480"/>
              <a:gd name="connsiteY87" fmla="*/ 4482084 h 4861560"/>
              <a:gd name="connsiteX88" fmla="*/ 6323076 w 9174480"/>
              <a:gd name="connsiteY88" fmla="*/ 4381500 h 4861560"/>
              <a:gd name="connsiteX89" fmla="*/ 5966460 w 9174480"/>
              <a:gd name="connsiteY89" fmla="*/ 4308348 h 4861560"/>
              <a:gd name="connsiteX90" fmla="*/ 5664708 w 9174480"/>
              <a:gd name="connsiteY90" fmla="*/ 4308348 h 4861560"/>
              <a:gd name="connsiteX91" fmla="*/ 5088636 w 9174480"/>
              <a:gd name="connsiteY91" fmla="*/ 4189476 h 4861560"/>
              <a:gd name="connsiteX92" fmla="*/ 4978908 w 9174480"/>
              <a:gd name="connsiteY92" fmla="*/ 4189476 h 4861560"/>
              <a:gd name="connsiteX93" fmla="*/ 4622292 w 9174480"/>
              <a:gd name="connsiteY93" fmla="*/ 4235196 h 4861560"/>
              <a:gd name="connsiteX94" fmla="*/ 4448556 w 9174480"/>
              <a:gd name="connsiteY94" fmla="*/ 4226052 h 4861560"/>
              <a:gd name="connsiteX95" fmla="*/ 4165092 w 9174480"/>
              <a:gd name="connsiteY95" fmla="*/ 4216908 h 4861560"/>
              <a:gd name="connsiteX96" fmla="*/ 3918204 w 9174480"/>
              <a:gd name="connsiteY96" fmla="*/ 4216908 h 4861560"/>
              <a:gd name="connsiteX97" fmla="*/ 3689604 w 9174480"/>
              <a:gd name="connsiteY97" fmla="*/ 4171188 h 4861560"/>
              <a:gd name="connsiteX98" fmla="*/ 3497580 w 9174480"/>
              <a:gd name="connsiteY98" fmla="*/ 4125468 h 4861560"/>
              <a:gd name="connsiteX99" fmla="*/ 3250692 w 9174480"/>
              <a:gd name="connsiteY99" fmla="*/ 4006596 h 4861560"/>
              <a:gd name="connsiteX100" fmla="*/ 3003804 w 9174480"/>
              <a:gd name="connsiteY100" fmla="*/ 3942588 h 4861560"/>
              <a:gd name="connsiteX101" fmla="*/ 2610612 w 9174480"/>
              <a:gd name="connsiteY101" fmla="*/ 3659124 h 4861560"/>
              <a:gd name="connsiteX102" fmla="*/ 2372868 w 9174480"/>
              <a:gd name="connsiteY102" fmla="*/ 3503676 h 4861560"/>
              <a:gd name="connsiteX103" fmla="*/ 2098548 w 9174480"/>
              <a:gd name="connsiteY103" fmla="*/ 3311652 h 4861560"/>
              <a:gd name="connsiteX104" fmla="*/ 1677924 w 9174480"/>
              <a:gd name="connsiteY104" fmla="*/ 2991612 h 4861560"/>
              <a:gd name="connsiteX105" fmla="*/ 1431036 w 9174480"/>
              <a:gd name="connsiteY105" fmla="*/ 2808732 h 4861560"/>
              <a:gd name="connsiteX106" fmla="*/ 1202436 w 9174480"/>
              <a:gd name="connsiteY106" fmla="*/ 2561844 h 4861560"/>
              <a:gd name="connsiteX107" fmla="*/ 864108 w 9174480"/>
              <a:gd name="connsiteY107" fmla="*/ 2388108 h 4861560"/>
              <a:gd name="connsiteX108" fmla="*/ 653796 w 9174480"/>
              <a:gd name="connsiteY108" fmla="*/ 2214372 h 4861560"/>
              <a:gd name="connsiteX109" fmla="*/ 297180 w 9174480"/>
              <a:gd name="connsiteY109" fmla="*/ 1994916 h 4861560"/>
              <a:gd name="connsiteX110" fmla="*/ 41148 w 9174480"/>
              <a:gd name="connsiteY110" fmla="*/ 1839468 h 4861560"/>
              <a:gd name="connsiteX111" fmla="*/ 50292 w 9174480"/>
              <a:gd name="connsiteY111" fmla="*/ 1473708 h 4861560"/>
              <a:gd name="connsiteX112" fmla="*/ 41148 w 9174480"/>
              <a:gd name="connsiteY112" fmla="*/ 1217676 h 4861560"/>
              <a:gd name="connsiteX113" fmla="*/ 41148 w 9174480"/>
              <a:gd name="connsiteY113" fmla="*/ 1025652 h 4861560"/>
              <a:gd name="connsiteX114" fmla="*/ 41148 w 9174480"/>
              <a:gd name="connsiteY114" fmla="*/ 925068 h 4861560"/>
              <a:gd name="connsiteX115" fmla="*/ 41148 w 9174480"/>
              <a:gd name="connsiteY115" fmla="*/ 806196 h 4861560"/>
              <a:gd name="connsiteX116" fmla="*/ 41148 w 9174480"/>
              <a:gd name="connsiteY116" fmla="*/ 559308 h 4861560"/>
              <a:gd name="connsiteX117" fmla="*/ 41148 w 9174480"/>
              <a:gd name="connsiteY117" fmla="*/ 339852 h 4861560"/>
              <a:gd name="connsiteX118" fmla="*/ 41148 w 9174480"/>
              <a:gd name="connsiteY118" fmla="*/ 184404 h 4861560"/>
              <a:gd name="connsiteX119" fmla="*/ 77724 w 9174480"/>
              <a:gd name="connsiteY119" fmla="*/ 28956 h 486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9174480" h="4861560">
                <a:moveTo>
                  <a:pt x="77724" y="28956"/>
                </a:moveTo>
                <a:lnTo>
                  <a:pt x="278892" y="38100"/>
                </a:lnTo>
                <a:lnTo>
                  <a:pt x="699516" y="47244"/>
                </a:lnTo>
                <a:cubicBezTo>
                  <a:pt x="801624" y="50292"/>
                  <a:pt x="806196" y="54864"/>
                  <a:pt x="891540" y="56388"/>
                </a:cubicBezTo>
                <a:cubicBezTo>
                  <a:pt x="976884" y="57912"/>
                  <a:pt x="1211580" y="56388"/>
                  <a:pt x="1211580" y="56388"/>
                </a:cubicBezTo>
                <a:lnTo>
                  <a:pt x="1458468" y="56388"/>
                </a:lnTo>
                <a:cubicBezTo>
                  <a:pt x="1557528" y="56388"/>
                  <a:pt x="1691640" y="59436"/>
                  <a:pt x="1805940" y="56388"/>
                </a:cubicBezTo>
                <a:cubicBezTo>
                  <a:pt x="1920240" y="53340"/>
                  <a:pt x="2144268" y="38100"/>
                  <a:pt x="2144268" y="38100"/>
                </a:cubicBezTo>
                <a:lnTo>
                  <a:pt x="2537460" y="19812"/>
                </a:lnTo>
                <a:cubicBezTo>
                  <a:pt x="2653284" y="16764"/>
                  <a:pt x="2839212" y="19812"/>
                  <a:pt x="2839212" y="19812"/>
                </a:cubicBezTo>
                <a:cubicBezTo>
                  <a:pt x="2906268" y="19812"/>
                  <a:pt x="2883408" y="16764"/>
                  <a:pt x="2939796" y="19812"/>
                </a:cubicBezTo>
                <a:cubicBezTo>
                  <a:pt x="2996184" y="22860"/>
                  <a:pt x="3110484" y="25908"/>
                  <a:pt x="3177540" y="38100"/>
                </a:cubicBezTo>
                <a:cubicBezTo>
                  <a:pt x="3244596" y="50292"/>
                  <a:pt x="3287268" y="83820"/>
                  <a:pt x="3342132" y="92964"/>
                </a:cubicBezTo>
                <a:cubicBezTo>
                  <a:pt x="3396996" y="102108"/>
                  <a:pt x="3453384" y="94488"/>
                  <a:pt x="3506724" y="92964"/>
                </a:cubicBezTo>
                <a:cubicBezTo>
                  <a:pt x="3560064" y="91440"/>
                  <a:pt x="3617976" y="85344"/>
                  <a:pt x="3662172" y="83820"/>
                </a:cubicBezTo>
                <a:cubicBezTo>
                  <a:pt x="3706368" y="82296"/>
                  <a:pt x="3771900" y="83820"/>
                  <a:pt x="3771900" y="83820"/>
                </a:cubicBezTo>
                <a:lnTo>
                  <a:pt x="3982212" y="83820"/>
                </a:lnTo>
                <a:lnTo>
                  <a:pt x="4119372" y="83820"/>
                </a:lnTo>
                <a:cubicBezTo>
                  <a:pt x="4162044" y="83820"/>
                  <a:pt x="4192524" y="91440"/>
                  <a:pt x="4238244" y="83820"/>
                </a:cubicBezTo>
                <a:cubicBezTo>
                  <a:pt x="4283964" y="76200"/>
                  <a:pt x="4344924" y="45720"/>
                  <a:pt x="4393692" y="38100"/>
                </a:cubicBezTo>
                <a:cubicBezTo>
                  <a:pt x="4442460" y="30480"/>
                  <a:pt x="4479036" y="44196"/>
                  <a:pt x="4530852" y="38100"/>
                </a:cubicBezTo>
                <a:cubicBezTo>
                  <a:pt x="4582668" y="32004"/>
                  <a:pt x="4649724" y="0"/>
                  <a:pt x="4704588" y="1524"/>
                </a:cubicBezTo>
                <a:cubicBezTo>
                  <a:pt x="4759452" y="3048"/>
                  <a:pt x="4824984" y="36576"/>
                  <a:pt x="4860036" y="47244"/>
                </a:cubicBezTo>
                <a:cubicBezTo>
                  <a:pt x="4895088" y="57912"/>
                  <a:pt x="4892040" y="50292"/>
                  <a:pt x="4914900" y="65532"/>
                </a:cubicBezTo>
                <a:cubicBezTo>
                  <a:pt x="4937760" y="80772"/>
                  <a:pt x="4965192" y="121920"/>
                  <a:pt x="4997196" y="138684"/>
                </a:cubicBezTo>
                <a:cubicBezTo>
                  <a:pt x="5029200" y="155448"/>
                  <a:pt x="5077968" y="153924"/>
                  <a:pt x="5106924" y="166116"/>
                </a:cubicBezTo>
                <a:cubicBezTo>
                  <a:pt x="5135880" y="178308"/>
                  <a:pt x="5145024" y="199644"/>
                  <a:pt x="5170932" y="211836"/>
                </a:cubicBezTo>
                <a:cubicBezTo>
                  <a:pt x="5196840" y="224028"/>
                  <a:pt x="5224272" y="234696"/>
                  <a:pt x="5262372" y="239268"/>
                </a:cubicBezTo>
                <a:cubicBezTo>
                  <a:pt x="5300472" y="243840"/>
                  <a:pt x="5399532" y="239268"/>
                  <a:pt x="5399532" y="239268"/>
                </a:cubicBezTo>
                <a:lnTo>
                  <a:pt x="5518404" y="239268"/>
                </a:lnTo>
                <a:cubicBezTo>
                  <a:pt x="5559552" y="239268"/>
                  <a:pt x="5606796" y="231648"/>
                  <a:pt x="5646420" y="239268"/>
                </a:cubicBezTo>
                <a:cubicBezTo>
                  <a:pt x="5686044" y="246888"/>
                  <a:pt x="5722620" y="275844"/>
                  <a:pt x="5756148" y="284988"/>
                </a:cubicBezTo>
                <a:cubicBezTo>
                  <a:pt x="5789676" y="294132"/>
                  <a:pt x="5811012" y="295656"/>
                  <a:pt x="5847588" y="294132"/>
                </a:cubicBezTo>
                <a:cubicBezTo>
                  <a:pt x="5884164" y="292608"/>
                  <a:pt x="5934456" y="278892"/>
                  <a:pt x="5975604" y="275844"/>
                </a:cubicBezTo>
                <a:cubicBezTo>
                  <a:pt x="6016752" y="272796"/>
                  <a:pt x="6094476" y="275844"/>
                  <a:pt x="6094476" y="275844"/>
                </a:cubicBezTo>
                <a:cubicBezTo>
                  <a:pt x="6131052" y="275844"/>
                  <a:pt x="6153912" y="268224"/>
                  <a:pt x="6195060" y="275844"/>
                </a:cubicBezTo>
                <a:cubicBezTo>
                  <a:pt x="6236208" y="283464"/>
                  <a:pt x="6300216" y="306324"/>
                  <a:pt x="6341364" y="321564"/>
                </a:cubicBezTo>
                <a:cubicBezTo>
                  <a:pt x="6382512" y="336804"/>
                  <a:pt x="6412992" y="356616"/>
                  <a:pt x="6441948" y="367284"/>
                </a:cubicBezTo>
                <a:cubicBezTo>
                  <a:pt x="6470904" y="377952"/>
                  <a:pt x="6480048" y="382524"/>
                  <a:pt x="6515100" y="385572"/>
                </a:cubicBezTo>
                <a:cubicBezTo>
                  <a:pt x="6550152" y="388620"/>
                  <a:pt x="6617208" y="391668"/>
                  <a:pt x="6652260" y="385572"/>
                </a:cubicBezTo>
                <a:cubicBezTo>
                  <a:pt x="6687312" y="379476"/>
                  <a:pt x="6701028" y="358140"/>
                  <a:pt x="6725412" y="348996"/>
                </a:cubicBezTo>
                <a:cubicBezTo>
                  <a:pt x="6749796" y="339852"/>
                  <a:pt x="6758940" y="345948"/>
                  <a:pt x="6798564" y="330708"/>
                </a:cubicBezTo>
                <a:cubicBezTo>
                  <a:pt x="6838188" y="315468"/>
                  <a:pt x="6922008" y="271272"/>
                  <a:pt x="6963156" y="257556"/>
                </a:cubicBezTo>
                <a:cubicBezTo>
                  <a:pt x="7004304" y="243840"/>
                  <a:pt x="7010400" y="249936"/>
                  <a:pt x="7045452" y="248412"/>
                </a:cubicBezTo>
                <a:cubicBezTo>
                  <a:pt x="7080504" y="246888"/>
                  <a:pt x="7173468" y="248412"/>
                  <a:pt x="7173468" y="248412"/>
                </a:cubicBezTo>
                <a:lnTo>
                  <a:pt x="7292340" y="248412"/>
                </a:lnTo>
                <a:cubicBezTo>
                  <a:pt x="7342632" y="248412"/>
                  <a:pt x="7420356" y="254508"/>
                  <a:pt x="7475220" y="248412"/>
                </a:cubicBezTo>
                <a:cubicBezTo>
                  <a:pt x="7530084" y="242316"/>
                  <a:pt x="7572756" y="222504"/>
                  <a:pt x="7621524" y="211836"/>
                </a:cubicBezTo>
                <a:cubicBezTo>
                  <a:pt x="7670292" y="201168"/>
                  <a:pt x="7703820" y="193548"/>
                  <a:pt x="7767828" y="184404"/>
                </a:cubicBezTo>
                <a:cubicBezTo>
                  <a:pt x="7831836" y="175260"/>
                  <a:pt x="7955280" y="161544"/>
                  <a:pt x="8005572" y="156972"/>
                </a:cubicBezTo>
                <a:cubicBezTo>
                  <a:pt x="8055864" y="152400"/>
                  <a:pt x="8037576" y="167640"/>
                  <a:pt x="8069580" y="156972"/>
                </a:cubicBezTo>
                <a:cubicBezTo>
                  <a:pt x="8101584" y="146304"/>
                  <a:pt x="8154924" y="105156"/>
                  <a:pt x="8197596" y="92964"/>
                </a:cubicBezTo>
                <a:cubicBezTo>
                  <a:pt x="8240268" y="80772"/>
                  <a:pt x="8275320" y="82296"/>
                  <a:pt x="8325612" y="83820"/>
                </a:cubicBezTo>
                <a:cubicBezTo>
                  <a:pt x="8375904" y="85344"/>
                  <a:pt x="8464296" y="97536"/>
                  <a:pt x="8499348" y="102108"/>
                </a:cubicBezTo>
                <a:cubicBezTo>
                  <a:pt x="8534400" y="106680"/>
                  <a:pt x="8500872" y="106680"/>
                  <a:pt x="8535924" y="111252"/>
                </a:cubicBezTo>
                <a:cubicBezTo>
                  <a:pt x="8570976" y="115824"/>
                  <a:pt x="8662416" y="114300"/>
                  <a:pt x="8709660" y="129540"/>
                </a:cubicBezTo>
                <a:cubicBezTo>
                  <a:pt x="8756904" y="144780"/>
                  <a:pt x="8766048" y="176784"/>
                  <a:pt x="8819388" y="202692"/>
                </a:cubicBezTo>
                <a:cubicBezTo>
                  <a:pt x="8872728" y="228600"/>
                  <a:pt x="8979408" y="262128"/>
                  <a:pt x="9029700" y="284988"/>
                </a:cubicBezTo>
                <a:cubicBezTo>
                  <a:pt x="9079992" y="307848"/>
                  <a:pt x="9101328" y="272796"/>
                  <a:pt x="9121140" y="339852"/>
                </a:cubicBezTo>
                <a:cubicBezTo>
                  <a:pt x="9140952" y="406908"/>
                  <a:pt x="9144000" y="603504"/>
                  <a:pt x="9148572" y="687324"/>
                </a:cubicBezTo>
                <a:cubicBezTo>
                  <a:pt x="9153144" y="771144"/>
                  <a:pt x="9148572" y="842772"/>
                  <a:pt x="9148572" y="842772"/>
                </a:cubicBezTo>
                <a:cubicBezTo>
                  <a:pt x="9148572" y="893064"/>
                  <a:pt x="9147048" y="934212"/>
                  <a:pt x="9148572" y="989076"/>
                </a:cubicBezTo>
                <a:cubicBezTo>
                  <a:pt x="9150096" y="1043940"/>
                  <a:pt x="9156192" y="1115568"/>
                  <a:pt x="9157716" y="1171956"/>
                </a:cubicBezTo>
                <a:cubicBezTo>
                  <a:pt x="9159240" y="1228344"/>
                  <a:pt x="9157716" y="1327404"/>
                  <a:pt x="9157716" y="1327404"/>
                </a:cubicBezTo>
                <a:lnTo>
                  <a:pt x="9157716" y="1519428"/>
                </a:lnTo>
                <a:cubicBezTo>
                  <a:pt x="9157716" y="1613916"/>
                  <a:pt x="9159240" y="1805940"/>
                  <a:pt x="9157716" y="1894332"/>
                </a:cubicBezTo>
                <a:cubicBezTo>
                  <a:pt x="9156192" y="1982724"/>
                  <a:pt x="9150096" y="1952244"/>
                  <a:pt x="9148572" y="2049780"/>
                </a:cubicBezTo>
                <a:cubicBezTo>
                  <a:pt x="9147048" y="2147316"/>
                  <a:pt x="9148572" y="2479548"/>
                  <a:pt x="9148572" y="2479548"/>
                </a:cubicBezTo>
                <a:lnTo>
                  <a:pt x="9148572" y="2808732"/>
                </a:lnTo>
                <a:lnTo>
                  <a:pt x="9148572" y="3366516"/>
                </a:lnTo>
                <a:lnTo>
                  <a:pt x="9148572" y="3878580"/>
                </a:lnTo>
                <a:cubicBezTo>
                  <a:pt x="9148572" y="3979164"/>
                  <a:pt x="9150096" y="3915156"/>
                  <a:pt x="9148572" y="3970020"/>
                </a:cubicBezTo>
                <a:cubicBezTo>
                  <a:pt x="9147048" y="4024884"/>
                  <a:pt x="9140952" y="4131564"/>
                  <a:pt x="9139428" y="4207764"/>
                </a:cubicBezTo>
                <a:cubicBezTo>
                  <a:pt x="9137904" y="4283964"/>
                  <a:pt x="9137904" y="4354068"/>
                  <a:pt x="9139428" y="4427220"/>
                </a:cubicBezTo>
                <a:cubicBezTo>
                  <a:pt x="9140952" y="4500372"/>
                  <a:pt x="9151620" y="4579620"/>
                  <a:pt x="9148572" y="4646676"/>
                </a:cubicBezTo>
                <a:cubicBezTo>
                  <a:pt x="9145524" y="4713732"/>
                  <a:pt x="9125712" y="4797552"/>
                  <a:pt x="9121140" y="4829556"/>
                </a:cubicBezTo>
                <a:cubicBezTo>
                  <a:pt x="9116568" y="4861560"/>
                  <a:pt x="9174480" y="4841748"/>
                  <a:pt x="9121140" y="4838700"/>
                </a:cubicBezTo>
                <a:cubicBezTo>
                  <a:pt x="9067800" y="4835652"/>
                  <a:pt x="8904732" y="4818888"/>
                  <a:pt x="8801100" y="4811268"/>
                </a:cubicBezTo>
                <a:cubicBezTo>
                  <a:pt x="8697468" y="4803648"/>
                  <a:pt x="8499348" y="4792980"/>
                  <a:pt x="8499348" y="4792980"/>
                </a:cubicBezTo>
                <a:lnTo>
                  <a:pt x="8252460" y="4774692"/>
                </a:lnTo>
                <a:cubicBezTo>
                  <a:pt x="8161020" y="4767072"/>
                  <a:pt x="8034528" y="4759452"/>
                  <a:pt x="7950708" y="4747260"/>
                </a:cubicBezTo>
                <a:cubicBezTo>
                  <a:pt x="7866888" y="4735068"/>
                  <a:pt x="7821168" y="4707636"/>
                  <a:pt x="7749540" y="4701540"/>
                </a:cubicBezTo>
                <a:cubicBezTo>
                  <a:pt x="7677912" y="4695444"/>
                  <a:pt x="7583424" y="4712208"/>
                  <a:pt x="7520940" y="4710684"/>
                </a:cubicBezTo>
                <a:cubicBezTo>
                  <a:pt x="7458456" y="4709160"/>
                  <a:pt x="7374636" y="4692396"/>
                  <a:pt x="7374636" y="4692396"/>
                </a:cubicBezTo>
                <a:cubicBezTo>
                  <a:pt x="7315200" y="4684776"/>
                  <a:pt x="7234428" y="4678680"/>
                  <a:pt x="7164324" y="4664964"/>
                </a:cubicBezTo>
                <a:cubicBezTo>
                  <a:pt x="7094220" y="4651248"/>
                  <a:pt x="7024116" y="4631436"/>
                  <a:pt x="6954012" y="4610100"/>
                </a:cubicBezTo>
                <a:cubicBezTo>
                  <a:pt x="6883908" y="4588764"/>
                  <a:pt x="6743700" y="4536948"/>
                  <a:pt x="6743700" y="4536948"/>
                </a:cubicBezTo>
                <a:cubicBezTo>
                  <a:pt x="6681216" y="4515612"/>
                  <a:pt x="6649212" y="4507992"/>
                  <a:pt x="6579108" y="4482084"/>
                </a:cubicBezTo>
                <a:cubicBezTo>
                  <a:pt x="6509004" y="4456176"/>
                  <a:pt x="6425184" y="4410456"/>
                  <a:pt x="6323076" y="4381500"/>
                </a:cubicBezTo>
                <a:cubicBezTo>
                  <a:pt x="6220968" y="4352544"/>
                  <a:pt x="6076188" y="4320540"/>
                  <a:pt x="5966460" y="4308348"/>
                </a:cubicBezTo>
                <a:cubicBezTo>
                  <a:pt x="5856732" y="4296156"/>
                  <a:pt x="5811012" y="4328160"/>
                  <a:pt x="5664708" y="4308348"/>
                </a:cubicBezTo>
                <a:cubicBezTo>
                  <a:pt x="5518404" y="4288536"/>
                  <a:pt x="5202936" y="4209288"/>
                  <a:pt x="5088636" y="4189476"/>
                </a:cubicBezTo>
                <a:cubicBezTo>
                  <a:pt x="4974336" y="4169664"/>
                  <a:pt x="5056632" y="4181856"/>
                  <a:pt x="4978908" y="4189476"/>
                </a:cubicBezTo>
                <a:cubicBezTo>
                  <a:pt x="4901184" y="4197096"/>
                  <a:pt x="4710684" y="4229100"/>
                  <a:pt x="4622292" y="4235196"/>
                </a:cubicBezTo>
                <a:cubicBezTo>
                  <a:pt x="4533900" y="4241292"/>
                  <a:pt x="4448556" y="4226052"/>
                  <a:pt x="4448556" y="4226052"/>
                </a:cubicBezTo>
                <a:lnTo>
                  <a:pt x="4165092" y="4216908"/>
                </a:lnTo>
                <a:cubicBezTo>
                  <a:pt x="4076700" y="4215384"/>
                  <a:pt x="3997452" y="4224528"/>
                  <a:pt x="3918204" y="4216908"/>
                </a:cubicBezTo>
                <a:cubicBezTo>
                  <a:pt x="3838956" y="4209288"/>
                  <a:pt x="3759708" y="4186428"/>
                  <a:pt x="3689604" y="4171188"/>
                </a:cubicBezTo>
                <a:cubicBezTo>
                  <a:pt x="3619500" y="4155948"/>
                  <a:pt x="3570732" y="4152900"/>
                  <a:pt x="3497580" y="4125468"/>
                </a:cubicBezTo>
                <a:cubicBezTo>
                  <a:pt x="3424428" y="4098036"/>
                  <a:pt x="3332988" y="4037076"/>
                  <a:pt x="3250692" y="4006596"/>
                </a:cubicBezTo>
                <a:cubicBezTo>
                  <a:pt x="3168396" y="3976116"/>
                  <a:pt x="3110484" y="4000500"/>
                  <a:pt x="3003804" y="3942588"/>
                </a:cubicBezTo>
                <a:cubicBezTo>
                  <a:pt x="2897124" y="3884676"/>
                  <a:pt x="2715768" y="3732276"/>
                  <a:pt x="2610612" y="3659124"/>
                </a:cubicBezTo>
                <a:cubicBezTo>
                  <a:pt x="2505456" y="3585972"/>
                  <a:pt x="2458212" y="3561588"/>
                  <a:pt x="2372868" y="3503676"/>
                </a:cubicBezTo>
                <a:cubicBezTo>
                  <a:pt x="2287524" y="3445764"/>
                  <a:pt x="2214372" y="3396996"/>
                  <a:pt x="2098548" y="3311652"/>
                </a:cubicBezTo>
                <a:cubicBezTo>
                  <a:pt x="1982724" y="3226308"/>
                  <a:pt x="1789176" y="3075432"/>
                  <a:pt x="1677924" y="2991612"/>
                </a:cubicBezTo>
                <a:cubicBezTo>
                  <a:pt x="1566672" y="2907792"/>
                  <a:pt x="1510284" y="2880360"/>
                  <a:pt x="1431036" y="2808732"/>
                </a:cubicBezTo>
                <a:cubicBezTo>
                  <a:pt x="1351788" y="2737104"/>
                  <a:pt x="1296924" y="2631948"/>
                  <a:pt x="1202436" y="2561844"/>
                </a:cubicBezTo>
                <a:cubicBezTo>
                  <a:pt x="1107948" y="2491740"/>
                  <a:pt x="955548" y="2446020"/>
                  <a:pt x="864108" y="2388108"/>
                </a:cubicBezTo>
                <a:cubicBezTo>
                  <a:pt x="772668" y="2330196"/>
                  <a:pt x="748284" y="2279904"/>
                  <a:pt x="653796" y="2214372"/>
                </a:cubicBezTo>
                <a:cubicBezTo>
                  <a:pt x="559308" y="2148840"/>
                  <a:pt x="297180" y="1994916"/>
                  <a:pt x="297180" y="1994916"/>
                </a:cubicBezTo>
                <a:cubicBezTo>
                  <a:pt x="195072" y="1932432"/>
                  <a:pt x="82296" y="1926336"/>
                  <a:pt x="41148" y="1839468"/>
                </a:cubicBezTo>
                <a:cubicBezTo>
                  <a:pt x="0" y="1752600"/>
                  <a:pt x="50292" y="1577340"/>
                  <a:pt x="50292" y="1473708"/>
                </a:cubicBezTo>
                <a:cubicBezTo>
                  <a:pt x="50292" y="1370076"/>
                  <a:pt x="42672" y="1292352"/>
                  <a:pt x="41148" y="1217676"/>
                </a:cubicBezTo>
                <a:cubicBezTo>
                  <a:pt x="39624" y="1143000"/>
                  <a:pt x="41148" y="1025652"/>
                  <a:pt x="41148" y="1025652"/>
                </a:cubicBezTo>
                <a:lnTo>
                  <a:pt x="41148" y="925068"/>
                </a:lnTo>
                <a:lnTo>
                  <a:pt x="41148" y="806196"/>
                </a:lnTo>
                <a:lnTo>
                  <a:pt x="41148" y="559308"/>
                </a:lnTo>
                <a:lnTo>
                  <a:pt x="41148" y="339852"/>
                </a:lnTo>
                <a:cubicBezTo>
                  <a:pt x="41148" y="277368"/>
                  <a:pt x="38100" y="230124"/>
                  <a:pt x="41148" y="184404"/>
                </a:cubicBezTo>
                <a:cubicBezTo>
                  <a:pt x="44196" y="138684"/>
                  <a:pt x="51816" y="102108"/>
                  <a:pt x="77724" y="28956"/>
                </a:cubicBezTo>
                <a:close/>
              </a:path>
            </a:pathLst>
          </a:custGeom>
          <a:blipFill dpi="0" rotWithShape="1">
            <a:blip r:embed="rId3" cstate="print">
              <a:alphaModFix amt="52000"/>
              <a:lum bright="-27000" contrast="11000"/>
            </a:blip>
            <a:srcRect/>
            <a:stretch>
              <a:fillRect/>
            </a:stretch>
          </a:blip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3471388" y="2846058"/>
            <a:ext cx="2971800" cy="707886"/>
          </a:xfrm>
          <a:prstGeom prst="rect">
            <a:avLst/>
          </a:prstGeom>
          <a:noFill/>
        </p:spPr>
        <p:txBody>
          <a:bodyPr wrap="square" rtlCol="0">
            <a:spAutoFit/>
          </a:bodyPr>
          <a:lstStyle/>
          <a:p>
            <a:pPr algn="ctr"/>
            <a:r>
              <a:rPr lang="en-US" sz="2000" b="1" dirty="0" smtClean="0">
                <a:solidFill>
                  <a:prstClr val="white"/>
                </a:solidFill>
                <a:latin typeface="Baskerville Old Face" pitchFamily="18" charset="0"/>
              </a:rPr>
              <a:t>Las Conchas Fire 2011</a:t>
            </a:r>
          </a:p>
          <a:p>
            <a:pPr algn="ctr"/>
            <a:r>
              <a:rPr lang="en-US" sz="2000" b="1" dirty="0" smtClean="0">
                <a:solidFill>
                  <a:prstClr val="white"/>
                </a:solidFill>
                <a:latin typeface="Baskerville Old Face" pitchFamily="18" charset="0"/>
              </a:rPr>
              <a:t>15,516 acres</a:t>
            </a:r>
            <a:endParaRPr lang="en-US" sz="2000" b="1" dirty="0">
              <a:solidFill>
                <a:prstClr val="white"/>
              </a:solidFill>
              <a:latin typeface="Baskerville Old Face" pitchFamily="18" charset="0"/>
            </a:endParaRPr>
          </a:p>
        </p:txBody>
      </p:sp>
    </p:spTree>
    <p:extLst>
      <p:ext uri="{BB962C8B-B14F-4D97-AF65-F5344CB8AC3E}">
        <p14:creationId xmlns:p14="http://schemas.microsoft.com/office/powerpoint/2010/main" val="28544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20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2000"/>
                                        <p:tgtEl>
                                          <p:spTgt spid="9">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fade">
                                      <p:cBhvr>
                                        <p:cTn id="35"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allAtOnce"/>
      <p:bldP spid="5" grpId="0" animBg="1"/>
      <p:bldP spid="6" grpId="0" build="allAtOnce"/>
      <p:bldP spid="8" grpId="0" animBg="1"/>
      <p:bldP spid="9"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6"/>
          <p:cNvSpPr>
            <a:spLocks noGrp="1"/>
          </p:cNvSpPr>
          <p:nvPr>
            <p:ph type="title"/>
          </p:nvPr>
        </p:nvSpPr>
        <p:spPr>
          <a:xfrm>
            <a:off x="457200" y="0"/>
            <a:ext cx="8229600" cy="868362"/>
          </a:xfrm>
        </p:spPr>
        <p:txBody>
          <a:bodyPr/>
          <a:lstStyle/>
          <a:p>
            <a:r>
              <a:rPr lang="en-US" b="1" dirty="0" smtClean="0">
                <a:ln w="6600">
                  <a:solidFill>
                    <a:schemeClr val="accent2"/>
                  </a:solidFill>
                  <a:prstDash val="solid"/>
                </a:ln>
                <a:solidFill>
                  <a:srgbClr val="FFFFFF"/>
                </a:solidFill>
                <a:effectLst>
                  <a:glow rad="101600">
                    <a:srgbClr val="FFFF00">
                      <a:alpha val="60000"/>
                    </a:srgbClr>
                  </a:glow>
                  <a:outerShdw dist="38100" dir="2700000" algn="tl" rotWithShape="0">
                    <a:schemeClr val="accent2"/>
                  </a:outerShdw>
                </a:effectLst>
                <a:latin typeface="Algerian" pitchFamily="82" charset="0"/>
              </a:rPr>
              <a:t>FIRE FACTS</a:t>
            </a:r>
            <a:endParaRPr lang="en-US" b="1" dirty="0">
              <a:ln w="6600">
                <a:solidFill>
                  <a:schemeClr val="accent2"/>
                </a:solidFill>
                <a:prstDash val="solid"/>
              </a:ln>
              <a:solidFill>
                <a:srgbClr val="FFFFFF"/>
              </a:solidFill>
              <a:effectLst>
                <a:glow rad="101600">
                  <a:srgbClr val="FFFF00">
                    <a:alpha val="60000"/>
                  </a:srgbClr>
                </a:glow>
                <a:outerShdw dist="38100" dir="2700000" algn="tl" rotWithShape="0">
                  <a:schemeClr val="accent2"/>
                </a:outerShdw>
              </a:effectLst>
              <a:latin typeface="Algerian" pitchFamily="82" charset="0"/>
            </a:endParaRPr>
          </a:p>
        </p:txBody>
      </p:sp>
      <p:sp>
        <p:nvSpPr>
          <p:cNvPr id="8" name="Content Placeholder 7"/>
          <p:cNvSpPr>
            <a:spLocks noGrp="1"/>
          </p:cNvSpPr>
          <p:nvPr>
            <p:ph idx="1"/>
          </p:nvPr>
        </p:nvSpPr>
        <p:spPr>
          <a:xfrm>
            <a:off x="0" y="838200"/>
            <a:ext cx="9144000" cy="6019800"/>
          </a:xfrm>
        </p:spPr>
        <p:txBody>
          <a:bodyPr>
            <a:normAutofit/>
          </a:bodyPr>
          <a:lstStyle/>
          <a:p>
            <a:r>
              <a:rPr lang="en-US"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Baskerville Old Face" pitchFamily="18" charset="0"/>
              </a:rPr>
              <a:t>Total Las Conchas Burn Area 2011 = 156,600 acres</a:t>
            </a:r>
          </a:p>
          <a:p>
            <a:r>
              <a:rPr lang="en-US"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Baskerville Old Face" pitchFamily="18" charset="0"/>
              </a:rPr>
              <a:t>First Day: 40,000 acres</a:t>
            </a:r>
          </a:p>
          <a:p>
            <a:r>
              <a:rPr lang="en-US"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Baskerville Old Face" pitchFamily="18" charset="0"/>
              </a:rPr>
              <a:t>First 2 Days: 60,000 acres</a:t>
            </a:r>
          </a:p>
          <a:p>
            <a:r>
              <a:rPr lang="en-US"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Baskerville Old Face" pitchFamily="18" charset="0"/>
              </a:rPr>
              <a:t>Burn Rate (peak est.): 1 acre/second</a:t>
            </a:r>
          </a:p>
          <a:p>
            <a:pPr>
              <a:buNone/>
            </a:pPr>
            <a:r>
              <a:rPr lang="en-US"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Baskerville Old Face" pitchFamily="18" charset="0"/>
              </a:rPr>
              <a:t>Santa Clara Canyon</a:t>
            </a:r>
          </a:p>
          <a:p>
            <a:r>
              <a:rPr lang="en-US"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Baskerville Old Face" pitchFamily="18" charset="0"/>
              </a:rPr>
              <a:t>Total Burn Area: 15,516 acres</a:t>
            </a:r>
          </a:p>
          <a:p>
            <a:r>
              <a:rPr lang="en-US"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Baskerville Old Face" pitchFamily="18" charset="0"/>
              </a:rPr>
              <a:t>Santa Clara Creek Watershed Area: 31,400 acres</a:t>
            </a:r>
          </a:p>
          <a:p>
            <a:r>
              <a:rPr lang="en-US"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Baskerville Old Face" pitchFamily="18" charset="0"/>
              </a:rPr>
              <a:t>Entered Watershed: June 29, 2011</a:t>
            </a:r>
          </a:p>
          <a:p>
            <a:r>
              <a:rPr lang="en-US"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Baskerville Old Face" pitchFamily="18" charset="0"/>
              </a:rPr>
              <a:t>Burn Area of Watershed: 14,700 acres</a:t>
            </a:r>
          </a:p>
          <a:p>
            <a:r>
              <a:rPr lang="en-US"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Baskerville Old Face" pitchFamily="18" charset="0"/>
              </a:rPr>
              <a:t>Roughly 50% of Entire Watershed Impacted</a:t>
            </a:r>
          </a:p>
          <a:p>
            <a:endParaRPr lang="en-US" dirty="0" smtClean="0"/>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op House Construction 2012 504.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228600" y="0"/>
            <a:ext cx="8686800" cy="2133600"/>
          </a:xfrm>
        </p:spPr>
        <p:txBody>
          <a:bodyPr>
            <a:noAutofit/>
          </a:bodyPr>
          <a:lstStyle/>
          <a:p>
            <a:r>
              <a:rPr lang="en-US" sz="1800" u="sng" dirty="0" smtClean="0">
                <a:ln w="18415" cmpd="sng">
                  <a:solidFill>
                    <a:srgbClr val="FFFFFF"/>
                  </a:solidFill>
                  <a:prstDash val="solid"/>
                </a:ln>
                <a:solidFill>
                  <a:srgbClr val="FFFFFF"/>
                </a:solidFill>
                <a:effectLst>
                  <a:glow rad="101600">
                    <a:schemeClr val="accent5">
                      <a:lumMod val="50000"/>
                      <a:alpha val="60000"/>
                    </a:schemeClr>
                  </a:glow>
                  <a:outerShdw blurRad="63500" dir="3600000" algn="tl" rotWithShape="0">
                    <a:srgbClr val="000000">
                      <a:alpha val="70000"/>
                    </a:srgbClr>
                  </a:outerShdw>
                </a:effectLst>
                <a:latin typeface="Algerian" pitchFamily="82" charset="0"/>
              </a:rPr>
              <a:t>BURN AREA STATISTICS</a:t>
            </a:r>
            <a:r>
              <a:rPr lang="en-US" sz="1400" b="1" u="sng" dirty="0" smtClean="0"/>
              <a:t/>
            </a:r>
            <a:br>
              <a:rPr lang="en-US" sz="1400" b="1" u="sng" dirty="0" smtClean="0"/>
            </a:br>
            <a:r>
              <a:rPr lang="en-US" sz="1800" b="1" dirty="0"/>
              <a:t> </a:t>
            </a:r>
            <a:r>
              <a:rPr lang="en-US" sz="1800" dirty="0">
                <a:ln w="18415" cmpd="sng">
                  <a:solidFill>
                    <a:srgbClr val="FFFFFF"/>
                  </a:solidFill>
                  <a:prstDash val="solid"/>
                </a:ln>
                <a:solidFill>
                  <a:srgbClr val="FFFFFF"/>
                </a:solidFill>
                <a:effectLst>
                  <a:glow rad="101600">
                    <a:schemeClr val="accent2">
                      <a:lumMod val="50000"/>
                      <a:alpha val="60000"/>
                    </a:schemeClr>
                  </a:glow>
                  <a:outerShdw blurRad="63500" dir="3600000" algn="tl" rotWithShape="0">
                    <a:srgbClr val="000000">
                      <a:alpha val="70000"/>
                    </a:srgbClr>
                  </a:outerShdw>
                </a:effectLst>
              </a:rPr>
              <a:t>High Burn Area= Over 4,200 </a:t>
            </a:r>
            <a:r>
              <a:rPr lang="en-US" sz="1800" dirty="0" smtClean="0">
                <a:ln w="18415" cmpd="sng">
                  <a:solidFill>
                    <a:srgbClr val="FFFFFF"/>
                  </a:solidFill>
                  <a:prstDash val="solid"/>
                </a:ln>
                <a:solidFill>
                  <a:srgbClr val="FFFFFF"/>
                </a:solidFill>
                <a:effectLst>
                  <a:glow rad="101600">
                    <a:schemeClr val="accent2">
                      <a:lumMod val="50000"/>
                      <a:alpha val="60000"/>
                    </a:schemeClr>
                  </a:glow>
                  <a:outerShdw blurRad="63500" dir="3600000" algn="tl" rotWithShape="0">
                    <a:srgbClr val="000000">
                      <a:alpha val="70000"/>
                    </a:srgbClr>
                  </a:outerShdw>
                </a:effectLst>
              </a:rPr>
              <a:t>acres</a:t>
            </a:r>
            <a:r>
              <a:rPr lang="en-US" sz="1800" dirty="0">
                <a:ln w="18415" cmpd="sng">
                  <a:solidFill>
                    <a:srgbClr val="FFFFFF"/>
                  </a:solidFill>
                  <a:prstDash val="solid"/>
                </a:ln>
                <a:solidFill>
                  <a:srgbClr val="FFFFFF"/>
                </a:solidFill>
                <a:effectLst>
                  <a:glow rad="101600">
                    <a:schemeClr val="accent2">
                      <a:lumMod val="50000"/>
                      <a:alpha val="60000"/>
                    </a:schemeClr>
                  </a:glow>
                  <a:outerShdw blurRad="63500" dir="3600000" algn="tl" rotWithShape="0">
                    <a:srgbClr val="000000">
                      <a:alpha val="70000"/>
                    </a:srgbClr>
                  </a:outerShdw>
                </a:effectLst>
              </a:rPr>
              <a:t/>
            </a:r>
            <a:br>
              <a:rPr lang="en-US" sz="1800" dirty="0">
                <a:ln w="18415" cmpd="sng">
                  <a:solidFill>
                    <a:srgbClr val="FFFFFF"/>
                  </a:solidFill>
                  <a:prstDash val="solid"/>
                </a:ln>
                <a:solidFill>
                  <a:srgbClr val="FFFFFF"/>
                </a:solidFill>
                <a:effectLst>
                  <a:glow rad="101600">
                    <a:schemeClr val="accent2">
                      <a:lumMod val="50000"/>
                      <a:alpha val="60000"/>
                    </a:schemeClr>
                  </a:glow>
                  <a:outerShdw blurRad="63500" dir="3600000" algn="tl" rotWithShape="0">
                    <a:srgbClr val="000000">
                      <a:alpha val="70000"/>
                    </a:srgbClr>
                  </a:outerShdw>
                </a:effectLst>
              </a:rPr>
            </a:br>
            <a:r>
              <a:rPr lang="en-US" sz="1800" dirty="0">
                <a:ln w="18415" cmpd="sng">
                  <a:solidFill>
                    <a:srgbClr val="FFFFFF"/>
                  </a:solidFill>
                  <a:prstDash val="solid"/>
                </a:ln>
                <a:solidFill>
                  <a:srgbClr val="FFFFFF"/>
                </a:solidFill>
                <a:effectLst>
                  <a:glow rad="101600">
                    <a:schemeClr val="accent2">
                      <a:lumMod val="50000"/>
                      <a:alpha val="60000"/>
                    </a:schemeClr>
                  </a:glow>
                  <a:outerShdw blurRad="63500" dir="3600000" algn="tl" rotWithShape="0">
                    <a:srgbClr val="000000">
                      <a:alpha val="70000"/>
                    </a:srgbClr>
                  </a:outerShdw>
                </a:effectLst>
              </a:rPr>
              <a:t>Moderate Burn Area= Over 7,800 </a:t>
            </a:r>
            <a:r>
              <a:rPr lang="en-US" sz="1800" dirty="0" smtClean="0">
                <a:ln w="18415" cmpd="sng">
                  <a:solidFill>
                    <a:srgbClr val="FFFFFF"/>
                  </a:solidFill>
                  <a:prstDash val="solid"/>
                </a:ln>
                <a:solidFill>
                  <a:srgbClr val="FFFFFF"/>
                </a:solidFill>
                <a:effectLst>
                  <a:glow rad="101600">
                    <a:schemeClr val="accent2">
                      <a:lumMod val="50000"/>
                      <a:alpha val="60000"/>
                    </a:schemeClr>
                  </a:glow>
                  <a:outerShdw blurRad="63500" dir="3600000" algn="tl" rotWithShape="0">
                    <a:srgbClr val="000000">
                      <a:alpha val="70000"/>
                    </a:srgbClr>
                  </a:outerShdw>
                </a:effectLst>
              </a:rPr>
              <a:t>acres</a:t>
            </a:r>
            <a:r>
              <a:rPr lang="en-US" sz="1800" dirty="0">
                <a:ln w="18415" cmpd="sng">
                  <a:solidFill>
                    <a:srgbClr val="FFFFFF"/>
                  </a:solidFill>
                  <a:prstDash val="solid"/>
                </a:ln>
                <a:solidFill>
                  <a:srgbClr val="FFFFFF"/>
                </a:solidFill>
                <a:effectLst>
                  <a:glow rad="101600">
                    <a:schemeClr val="accent2">
                      <a:lumMod val="50000"/>
                      <a:alpha val="60000"/>
                    </a:schemeClr>
                  </a:glow>
                  <a:outerShdw blurRad="63500" dir="3600000" algn="tl" rotWithShape="0">
                    <a:srgbClr val="000000">
                      <a:alpha val="70000"/>
                    </a:srgbClr>
                  </a:outerShdw>
                </a:effectLst>
              </a:rPr>
              <a:t/>
            </a:r>
            <a:br>
              <a:rPr lang="en-US" sz="1800" dirty="0">
                <a:ln w="18415" cmpd="sng">
                  <a:solidFill>
                    <a:srgbClr val="FFFFFF"/>
                  </a:solidFill>
                  <a:prstDash val="solid"/>
                </a:ln>
                <a:solidFill>
                  <a:srgbClr val="FFFFFF"/>
                </a:solidFill>
                <a:effectLst>
                  <a:glow rad="101600">
                    <a:schemeClr val="accent2">
                      <a:lumMod val="50000"/>
                      <a:alpha val="60000"/>
                    </a:schemeClr>
                  </a:glow>
                  <a:outerShdw blurRad="63500" dir="3600000" algn="tl" rotWithShape="0">
                    <a:srgbClr val="000000">
                      <a:alpha val="70000"/>
                    </a:srgbClr>
                  </a:outerShdw>
                </a:effectLst>
              </a:rPr>
            </a:br>
            <a:r>
              <a:rPr lang="en-US" sz="1800" dirty="0">
                <a:ln w="18415" cmpd="sng">
                  <a:solidFill>
                    <a:srgbClr val="FFFFFF"/>
                  </a:solidFill>
                  <a:prstDash val="solid"/>
                </a:ln>
                <a:solidFill>
                  <a:srgbClr val="FFFFFF"/>
                </a:solidFill>
                <a:effectLst>
                  <a:glow rad="101600">
                    <a:schemeClr val="accent2">
                      <a:lumMod val="50000"/>
                      <a:alpha val="60000"/>
                    </a:schemeClr>
                  </a:glow>
                  <a:outerShdw blurRad="63500" dir="3600000" algn="tl" rotWithShape="0">
                    <a:srgbClr val="000000">
                      <a:alpha val="70000"/>
                    </a:srgbClr>
                  </a:outerShdw>
                </a:effectLst>
              </a:rPr>
              <a:t>Low Burn Area= Over 3,500 </a:t>
            </a:r>
            <a:r>
              <a:rPr lang="en-US" sz="1800" dirty="0" smtClean="0">
                <a:ln w="18415" cmpd="sng">
                  <a:solidFill>
                    <a:srgbClr val="FFFFFF"/>
                  </a:solidFill>
                  <a:prstDash val="solid"/>
                </a:ln>
                <a:solidFill>
                  <a:srgbClr val="FFFFFF"/>
                </a:solidFill>
                <a:effectLst>
                  <a:glow rad="101600">
                    <a:schemeClr val="accent2">
                      <a:lumMod val="50000"/>
                      <a:alpha val="60000"/>
                    </a:schemeClr>
                  </a:glow>
                  <a:outerShdw blurRad="63500" dir="3600000" algn="tl" rotWithShape="0">
                    <a:srgbClr val="000000">
                      <a:alpha val="70000"/>
                    </a:srgbClr>
                  </a:outerShdw>
                </a:effectLst>
              </a:rPr>
              <a:t>acres</a:t>
            </a:r>
            <a:r>
              <a:rPr lang="en-US" sz="1800" dirty="0">
                <a:ln w="18415" cmpd="sng">
                  <a:solidFill>
                    <a:srgbClr val="FFFFFF"/>
                  </a:solidFill>
                  <a:prstDash val="solid"/>
                </a:ln>
                <a:solidFill>
                  <a:srgbClr val="FFFFFF"/>
                </a:solidFill>
                <a:effectLst>
                  <a:glow rad="101600">
                    <a:schemeClr val="accent2">
                      <a:lumMod val="50000"/>
                      <a:alpha val="60000"/>
                    </a:schemeClr>
                  </a:glow>
                  <a:outerShdw blurRad="63500" dir="3600000" algn="tl" rotWithShape="0">
                    <a:srgbClr val="000000">
                      <a:alpha val="70000"/>
                    </a:srgbClr>
                  </a:outerShdw>
                </a:effectLst>
              </a:rPr>
              <a:t/>
            </a:r>
            <a:br>
              <a:rPr lang="en-US" sz="1800" dirty="0">
                <a:ln w="18415" cmpd="sng">
                  <a:solidFill>
                    <a:srgbClr val="FFFFFF"/>
                  </a:solidFill>
                  <a:prstDash val="solid"/>
                </a:ln>
                <a:solidFill>
                  <a:srgbClr val="FFFFFF"/>
                </a:solidFill>
                <a:effectLst>
                  <a:glow rad="101600">
                    <a:schemeClr val="accent2">
                      <a:lumMod val="50000"/>
                      <a:alpha val="60000"/>
                    </a:schemeClr>
                  </a:glow>
                  <a:outerShdw blurRad="63500" dir="3600000" algn="tl" rotWithShape="0">
                    <a:srgbClr val="000000">
                      <a:alpha val="70000"/>
                    </a:srgbClr>
                  </a:outerShdw>
                </a:effectLst>
              </a:rPr>
            </a:br>
            <a:r>
              <a:rPr lang="en-US" sz="1800" dirty="0">
                <a:ln w="18415" cmpd="sng">
                  <a:solidFill>
                    <a:srgbClr val="FFFFFF"/>
                  </a:solidFill>
                  <a:prstDash val="solid"/>
                </a:ln>
                <a:solidFill>
                  <a:srgbClr val="FFFFFF"/>
                </a:solidFill>
                <a:effectLst>
                  <a:glow rad="101600">
                    <a:schemeClr val="accent2">
                      <a:lumMod val="50000"/>
                      <a:alpha val="60000"/>
                    </a:schemeClr>
                  </a:glow>
                  <a:outerShdw blurRad="63500" dir="3600000" algn="tl" rotWithShape="0">
                    <a:srgbClr val="000000">
                      <a:alpha val="70000"/>
                    </a:srgbClr>
                  </a:outerShdw>
                </a:effectLst>
              </a:rPr>
              <a:t>Areas within Burn Area classified as </a:t>
            </a:r>
            <a:r>
              <a:rPr lang="en-US" sz="1800" dirty="0" smtClean="0">
                <a:ln w="18415" cmpd="sng">
                  <a:solidFill>
                    <a:srgbClr val="FFFFFF"/>
                  </a:solidFill>
                  <a:prstDash val="solid"/>
                </a:ln>
                <a:solidFill>
                  <a:srgbClr val="FFFFFF"/>
                </a:solidFill>
                <a:effectLst>
                  <a:glow rad="101600">
                    <a:schemeClr val="accent2">
                      <a:lumMod val="50000"/>
                      <a:alpha val="60000"/>
                    </a:schemeClr>
                  </a:glow>
                  <a:outerShdw blurRad="63500" dir="3600000" algn="tl" rotWithShape="0">
                    <a:srgbClr val="000000">
                      <a:alpha val="70000"/>
                    </a:srgbClr>
                  </a:outerShdw>
                </a:effectLst>
              </a:rPr>
              <a:t>unchanged,= Approximately 1,200 acres. </a:t>
            </a:r>
            <a:r>
              <a:rPr lang="en-US" sz="1800" dirty="0">
                <a:ln w="18415" cmpd="sng">
                  <a:solidFill>
                    <a:srgbClr val="FFFFFF"/>
                  </a:solidFill>
                  <a:prstDash val="solid"/>
                </a:ln>
                <a:solidFill>
                  <a:srgbClr val="FFFFFF"/>
                </a:solidFill>
                <a:effectLst>
                  <a:glow rad="101600">
                    <a:schemeClr val="accent2">
                      <a:lumMod val="50000"/>
                      <a:alpha val="60000"/>
                    </a:schemeClr>
                  </a:glow>
                  <a:outerShdw blurRad="63500" dir="3600000" algn="tl" rotWithShape="0">
                    <a:srgbClr val="000000">
                      <a:alpha val="70000"/>
                    </a:srgbClr>
                  </a:outerShdw>
                </a:effectLst>
              </a:rPr>
              <a:t>These areas will need to be closely monitored for Burn Mortality and impacts of subsequent flooding. </a:t>
            </a:r>
            <a:r>
              <a:rPr lang="en-US" sz="1400" b="1" u="sng" dirty="0" smtClean="0"/>
              <a:t/>
            </a:r>
            <a:br>
              <a:rPr lang="en-US" sz="1400" b="1" u="sng" dirty="0" smtClean="0"/>
            </a:br>
            <a:endParaRPr lang="en-US" sz="1400" b="1" u="sng" dirty="0"/>
          </a:p>
        </p:txBody>
      </p:sp>
      <p:pic>
        <p:nvPicPr>
          <p:cNvPr id="4" name="Content Placeholder 3" descr="Burn Severity Final BARC_Boundary.jpg"/>
          <p:cNvPicPr>
            <a:picLocks noGrp="1"/>
          </p:cNvPicPr>
          <p:nvPr>
            <p:ph idx="1"/>
          </p:nvPr>
        </p:nvPicPr>
        <p:blipFill>
          <a:blip r:embed="rId3" cstate="print"/>
          <a:stretch>
            <a:fillRect/>
          </a:stretch>
        </p:blipFill>
        <p:spPr>
          <a:xfrm>
            <a:off x="0" y="1905000"/>
            <a:ext cx="9144000" cy="495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lsinger 1903 W. end of line Santa Clara Canyon.jpg"/>
          <p:cNvPicPr>
            <a:picLocks noChangeAspect="1"/>
          </p:cNvPicPr>
          <p:nvPr/>
        </p:nvPicPr>
        <p:blipFill>
          <a:blip r:embed="rId2" cstate="print"/>
          <a:srcRect r="2500" b="5556"/>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1"/>
          <p:cNvSpPr txBox="1">
            <a:spLocks/>
          </p:cNvSpPr>
          <p:nvPr/>
        </p:nvSpPr>
        <p:spPr>
          <a:xfrm>
            <a:off x="0" y="457200"/>
            <a:ext cx="9144000" cy="12192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normalizeH="0" baseline="0" noProof="0" dirty="0" smtClean="0">
                <a:ln w="18415" cmpd="sng">
                  <a:solidFill>
                    <a:srgbClr val="FFFFFF"/>
                  </a:solidFill>
                  <a:prstDash val="solid"/>
                </a:ln>
                <a:solidFill>
                  <a:srgbClr val="FFFFFF"/>
                </a:solidFill>
                <a:effectLst>
                  <a:glow rad="101600">
                    <a:schemeClr val="accent6">
                      <a:lumMod val="50000"/>
                      <a:alpha val="60000"/>
                    </a:schemeClr>
                  </a:glow>
                  <a:outerShdw blurRad="63500" dir="3600000" algn="tl" rotWithShape="0">
                    <a:srgbClr val="000000">
                      <a:alpha val="70000"/>
                    </a:srgbClr>
                  </a:outerShdw>
                </a:effectLst>
                <a:uLnTx/>
                <a:uFillTx/>
                <a:latin typeface="Algerian" pitchFamily="82" charset="0"/>
                <a:ea typeface="+mj-ea"/>
                <a:cs typeface="+mj-cs"/>
              </a:rPr>
              <a:t>Santa Clara Pueblo </a:t>
            </a:r>
            <a:r>
              <a:rPr kumimoji="0" lang="en-US" sz="3600" i="0" u="none" strike="noStrike" kern="1200" normalizeH="0" baseline="0" noProof="0" dirty="0" smtClean="0">
                <a:ln w="18415" cmpd="sng">
                  <a:solidFill>
                    <a:srgbClr val="FFFFFF"/>
                  </a:solidFill>
                  <a:prstDash val="solid"/>
                </a:ln>
                <a:solidFill>
                  <a:srgbClr val="FFFFFF"/>
                </a:solidFill>
                <a:effectLst>
                  <a:glow rad="101600">
                    <a:schemeClr val="accent6">
                      <a:lumMod val="50000"/>
                      <a:alpha val="60000"/>
                    </a:schemeClr>
                  </a:glow>
                  <a:outerShdw blurRad="63500" dir="3600000" algn="tl" rotWithShape="0">
                    <a:srgbClr val="000000">
                      <a:alpha val="70000"/>
                    </a:srgbClr>
                  </a:outerShdw>
                </a:effectLst>
                <a:uLnTx/>
                <a:uFillTx/>
                <a:latin typeface="Algerian" pitchFamily="82" charset="0"/>
                <a:ea typeface="+mj-ea"/>
                <a:cs typeface="+mj-cs"/>
              </a:rPr>
              <a:t/>
            </a:r>
            <a:br>
              <a:rPr kumimoji="0" lang="en-US" sz="3600" i="0" u="none" strike="noStrike" kern="1200" normalizeH="0" baseline="0" noProof="0" dirty="0" smtClean="0">
                <a:ln w="18415" cmpd="sng">
                  <a:solidFill>
                    <a:srgbClr val="FFFFFF"/>
                  </a:solidFill>
                  <a:prstDash val="solid"/>
                </a:ln>
                <a:solidFill>
                  <a:srgbClr val="FFFFFF"/>
                </a:solidFill>
                <a:effectLst>
                  <a:glow rad="101600">
                    <a:schemeClr val="accent6">
                      <a:lumMod val="50000"/>
                      <a:alpha val="60000"/>
                    </a:schemeClr>
                  </a:glow>
                  <a:outerShdw blurRad="63500" dir="3600000" algn="tl" rotWithShape="0">
                    <a:srgbClr val="000000">
                      <a:alpha val="70000"/>
                    </a:srgbClr>
                  </a:outerShdw>
                </a:effectLst>
                <a:uLnTx/>
                <a:uFillTx/>
                <a:latin typeface="Algerian" pitchFamily="82" charset="0"/>
                <a:ea typeface="+mj-ea"/>
                <a:cs typeface="+mj-cs"/>
              </a:rPr>
            </a:br>
            <a:r>
              <a:rPr kumimoji="0" lang="en-US" sz="4000" i="0" u="none" strike="noStrike" kern="1200" normalizeH="0" baseline="0" noProof="0" dirty="0" smtClean="0">
                <a:ln w="18415" cmpd="sng">
                  <a:solidFill>
                    <a:srgbClr val="FFFFFF"/>
                  </a:solidFill>
                  <a:prstDash val="solid"/>
                </a:ln>
                <a:solidFill>
                  <a:srgbClr val="FFFFFF"/>
                </a:solidFill>
                <a:effectLst>
                  <a:glow rad="101600">
                    <a:schemeClr val="accent6">
                      <a:lumMod val="50000"/>
                      <a:alpha val="60000"/>
                    </a:schemeClr>
                  </a:glow>
                  <a:outerShdw blurRad="63500" dir="3600000" algn="tl" rotWithShape="0">
                    <a:srgbClr val="000000">
                      <a:alpha val="70000"/>
                    </a:srgbClr>
                  </a:outerShdw>
                </a:effectLst>
                <a:uLnTx/>
                <a:uFillTx/>
                <a:latin typeface="Algerian" pitchFamily="82" charset="0"/>
                <a:ea typeface="+mj-ea"/>
                <a:cs typeface="+mj-cs"/>
              </a:rPr>
              <a:t>Forest Management Projects</a:t>
            </a:r>
            <a:endParaRPr kumimoji="0" lang="en-US" sz="3600" i="0" u="none" strike="noStrike" kern="1200" normalizeH="0" baseline="0" noProof="0" dirty="0">
              <a:ln w="18415" cmpd="sng">
                <a:solidFill>
                  <a:srgbClr val="FFFFFF"/>
                </a:solidFill>
                <a:prstDash val="solid"/>
              </a:ln>
              <a:solidFill>
                <a:srgbClr val="FFFFFF"/>
              </a:solidFill>
              <a:effectLst>
                <a:glow rad="101600">
                  <a:schemeClr val="accent6">
                    <a:lumMod val="50000"/>
                    <a:alpha val="60000"/>
                  </a:schemeClr>
                </a:glow>
                <a:outerShdw blurRad="63500" dir="3600000" algn="tl" rotWithShape="0">
                  <a:srgbClr val="000000">
                    <a:alpha val="70000"/>
                  </a:srgbClr>
                </a:outerShdw>
              </a:effectLst>
              <a:uLnTx/>
              <a:uFillTx/>
              <a:latin typeface="Algerian" pitchFamily="82" charset="0"/>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167" t="1234" r="3333" b="3704"/>
          <a:stretch/>
        </p:blipFill>
        <p:spPr>
          <a:xfrm>
            <a:off x="0" y="-76200"/>
            <a:ext cx="9144000" cy="6934200"/>
          </a:xfrm>
          <a:prstGeom prst="rect">
            <a:avLst/>
          </a:prstGeom>
        </p:spPr>
      </p:pic>
    </p:spTree>
    <p:extLst>
      <p:ext uri="{BB962C8B-B14F-4D97-AF65-F5344CB8AC3E}">
        <p14:creationId xmlns:p14="http://schemas.microsoft.com/office/powerpoint/2010/main" val="24802407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st pond draining Las Conchas 050.jpg"/>
          <p:cNvPicPr>
            <a:picLocks noChangeAspect="1"/>
          </p:cNvPicPr>
          <p:nvPr/>
        </p:nvPicPr>
        <p:blipFill>
          <a:blip r:embed="rId2" cstate="print"/>
          <a:stretch>
            <a:fillRect/>
          </a:stretch>
        </p:blipFill>
        <p:spPr>
          <a:xfrm>
            <a:off x="0" y="0"/>
            <a:ext cx="9144000" cy="6858000"/>
          </a:xfrm>
          <a:prstGeom prst="rect">
            <a:avLst/>
          </a:prstGeom>
        </p:spPr>
      </p:pic>
      <p:sp>
        <p:nvSpPr>
          <p:cNvPr id="2" name="Rectangle 1"/>
          <p:cNvSpPr/>
          <p:nvPr/>
        </p:nvSpPr>
        <p:spPr>
          <a:xfrm>
            <a:off x="0" y="0"/>
            <a:ext cx="4191000" cy="5632311"/>
          </a:xfrm>
          <a:prstGeom prst="rect">
            <a:avLst/>
          </a:prstGeom>
        </p:spPr>
        <p:txBody>
          <a:bodyPr wrap="square">
            <a:spAutoFit/>
          </a:bodyPr>
          <a:lstStyle/>
          <a:p>
            <a:endParaRPr lang="en-US" b="1" dirty="0" smtClean="0"/>
          </a:p>
          <a:p>
            <a:endParaRPr lang="en-US" b="1" dirty="0" smtClean="0"/>
          </a:p>
          <a:p>
            <a:pPr algn="ctr"/>
            <a:r>
              <a:rPr lang="en-US" u="sng" dirty="0" smtClean="0">
                <a:ln w="18415" cmpd="sng">
                  <a:solidFill>
                    <a:srgbClr val="FFFFFF"/>
                  </a:solidFill>
                  <a:prstDash val="solid"/>
                </a:ln>
                <a:solidFill>
                  <a:srgbClr val="FFFFFF"/>
                </a:solidFill>
                <a:effectLst>
                  <a:glow rad="101600">
                    <a:srgbClr val="00B050">
                      <a:alpha val="60000"/>
                    </a:srgbClr>
                  </a:glow>
                  <a:outerShdw blurRad="63500" dir="3600000" algn="tl" rotWithShape="0">
                    <a:srgbClr val="000000">
                      <a:alpha val="70000"/>
                    </a:srgbClr>
                  </a:outerShdw>
                </a:effectLst>
              </a:rPr>
              <a:t>EXAMPLE OF REFORESTATION</a:t>
            </a:r>
            <a:br>
              <a:rPr lang="en-US" u="sng" dirty="0" smtClean="0">
                <a:ln w="18415" cmpd="sng">
                  <a:solidFill>
                    <a:srgbClr val="FFFFFF"/>
                  </a:solidFill>
                  <a:prstDash val="solid"/>
                </a:ln>
                <a:solidFill>
                  <a:srgbClr val="FFFFFF"/>
                </a:solidFill>
                <a:effectLst>
                  <a:glow rad="101600">
                    <a:srgbClr val="00B050">
                      <a:alpha val="60000"/>
                    </a:srgbClr>
                  </a:glow>
                  <a:outerShdw blurRad="63500" dir="3600000" algn="tl" rotWithShape="0">
                    <a:srgbClr val="000000">
                      <a:alpha val="70000"/>
                    </a:srgbClr>
                  </a:outerShdw>
                </a:effectLst>
              </a:rPr>
            </a:br>
            <a:r>
              <a:rPr lang="en-US" u="sng" dirty="0" smtClean="0">
                <a:ln w="18415" cmpd="sng">
                  <a:solidFill>
                    <a:srgbClr val="FFFFFF"/>
                  </a:solidFill>
                  <a:prstDash val="solid"/>
                </a:ln>
                <a:solidFill>
                  <a:srgbClr val="FFFFFF"/>
                </a:solidFill>
                <a:effectLst>
                  <a:glow rad="101600">
                    <a:srgbClr val="00B050">
                      <a:alpha val="60000"/>
                    </a:srgbClr>
                  </a:glow>
                  <a:outerShdw blurRad="63500" dir="3600000" algn="tl" rotWithShape="0">
                    <a:srgbClr val="000000">
                      <a:alpha val="70000"/>
                    </a:srgbClr>
                  </a:outerShdw>
                </a:effectLst>
              </a:rPr>
              <a:t>PLANNING AND IMPLEMENTATION</a:t>
            </a:r>
          </a:p>
          <a:p>
            <a:endParaRPr lang="en-US" u="sng" dirty="0" smtClean="0">
              <a:ln w="18415" cmpd="sng">
                <a:solidFill>
                  <a:srgbClr val="FFFFFF"/>
                </a:solidFill>
                <a:prstDash val="solid"/>
              </a:ln>
              <a:solidFill>
                <a:srgbClr val="FFFFFF"/>
              </a:solidFill>
              <a:effectLst>
                <a:glow rad="101600">
                  <a:schemeClr val="accent2">
                    <a:lumMod val="75000"/>
                    <a:alpha val="60000"/>
                  </a:schemeClr>
                </a:glow>
                <a:outerShdw blurRad="63500" dir="3600000" algn="tl" rotWithShape="0">
                  <a:srgbClr val="000000">
                    <a:alpha val="70000"/>
                  </a:srgbClr>
                </a:outerShdw>
              </a:effectLst>
            </a:endParaRPr>
          </a:p>
          <a:p>
            <a:endParaRPr lang="en-US" dirty="0" smtClean="0">
              <a:ln w="18415" cmpd="sng">
                <a:solidFill>
                  <a:srgbClr val="FFFFFF"/>
                </a:solidFill>
                <a:prstDash val="solid"/>
              </a:ln>
              <a:solidFill>
                <a:srgbClr val="FFFFFF"/>
              </a:solidFill>
              <a:effectLst>
                <a:glow rad="101600">
                  <a:schemeClr val="accent2">
                    <a:lumMod val="75000"/>
                    <a:alpha val="60000"/>
                  </a:schemeClr>
                </a:glow>
                <a:outerShdw blurRad="63500" dir="3600000" algn="tl" rotWithShape="0">
                  <a:srgbClr val="000000">
                    <a:alpha val="70000"/>
                  </a:srgbClr>
                </a:outerShdw>
              </a:effectLst>
            </a:endParaRPr>
          </a:p>
          <a:p>
            <a:r>
              <a:rPr lang="en-US" dirty="0" smtClean="0">
                <a:ln w="18415" cmpd="sng">
                  <a:solidFill>
                    <a:srgbClr val="FFFFFF"/>
                  </a:solidFill>
                  <a:prstDash val="solid"/>
                </a:ln>
                <a:solidFill>
                  <a:srgbClr val="FFFFFF"/>
                </a:solidFill>
                <a:effectLst>
                  <a:glow rad="101600">
                    <a:schemeClr val="accent2">
                      <a:lumMod val="75000"/>
                      <a:alpha val="60000"/>
                    </a:schemeClr>
                  </a:glow>
                  <a:outerShdw blurRad="63500" dir="3600000" algn="tl" rotWithShape="0">
                    <a:srgbClr val="000000">
                      <a:alpha val="70000"/>
                    </a:srgbClr>
                  </a:outerShdw>
                </a:effectLst>
              </a:rPr>
              <a:t> High Burn Area= Over 4,200 acres</a:t>
            </a:r>
          </a:p>
          <a:p>
            <a:r>
              <a:rPr lang="en-US" dirty="0" smtClean="0">
                <a:ln w="18415" cmpd="sng">
                  <a:solidFill>
                    <a:srgbClr val="FFFFFF"/>
                  </a:solidFill>
                  <a:prstDash val="solid"/>
                </a:ln>
                <a:solidFill>
                  <a:srgbClr val="FFFFFF"/>
                </a:solidFill>
                <a:effectLst>
                  <a:glow rad="101600">
                    <a:schemeClr val="accent2">
                      <a:lumMod val="75000"/>
                      <a:alpha val="60000"/>
                    </a:schemeClr>
                  </a:glow>
                  <a:outerShdw blurRad="63500" dir="3600000" algn="tl" rotWithShape="0">
                    <a:srgbClr val="000000">
                      <a:alpha val="70000"/>
                    </a:srgbClr>
                  </a:outerShdw>
                </a:effectLst>
              </a:rPr>
              <a:t> (300 trees/ acre needed)</a:t>
            </a:r>
          </a:p>
          <a:p>
            <a:r>
              <a:rPr lang="en-US" dirty="0" smtClean="0">
                <a:ln w="18415" cmpd="sng">
                  <a:solidFill>
                    <a:srgbClr val="FFFFFF"/>
                  </a:solidFill>
                  <a:prstDash val="solid"/>
                </a:ln>
                <a:solidFill>
                  <a:srgbClr val="FFFFFF"/>
                </a:solidFill>
                <a:effectLst>
                  <a:glow rad="101600">
                    <a:schemeClr val="accent2">
                      <a:lumMod val="75000"/>
                      <a:alpha val="60000"/>
                    </a:schemeClr>
                  </a:glow>
                  <a:outerShdw blurRad="63500" dir="3600000" algn="tl" rotWithShape="0">
                    <a:srgbClr val="000000">
                      <a:alpha val="70000"/>
                    </a:srgbClr>
                  </a:outerShdw>
                </a:effectLst>
              </a:rPr>
              <a:t/>
            </a:r>
            <a:br>
              <a:rPr lang="en-US" dirty="0" smtClean="0">
                <a:ln w="18415" cmpd="sng">
                  <a:solidFill>
                    <a:srgbClr val="FFFFFF"/>
                  </a:solidFill>
                  <a:prstDash val="solid"/>
                </a:ln>
                <a:solidFill>
                  <a:srgbClr val="FFFFFF"/>
                </a:solidFill>
                <a:effectLst>
                  <a:glow rad="101600">
                    <a:schemeClr val="accent2">
                      <a:lumMod val="75000"/>
                      <a:alpha val="60000"/>
                    </a:schemeClr>
                  </a:glow>
                  <a:outerShdw blurRad="63500" dir="3600000" algn="tl" rotWithShape="0">
                    <a:srgbClr val="000000">
                      <a:alpha val="70000"/>
                    </a:srgbClr>
                  </a:outerShdw>
                </a:effectLst>
              </a:rPr>
            </a:br>
            <a:r>
              <a:rPr lang="en-US" dirty="0" smtClean="0">
                <a:ln w="18415" cmpd="sng">
                  <a:solidFill>
                    <a:srgbClr val="FFFFFF"/>
                  </a:solidFill>
                  <a:prstDash val="solid"/>
                </a:ln>
                <a:solidFill>
                  <a:srgbClr val="FFFFFF"/>
                </a:solidFill>
                <a:effectLst>
                  <a:glow rad="101600">
                    <a:schemeClr val="accent2">
                      <a:lumMod val="75000"/>
                      <a:alpha val="60000"/>
                    </a:schemeClr>
                  </a:glow>
                  <a:outerShdw blurRad="63500" dir="3600000" algn="tl" rotWithShape="0">
                    <a:srgbClr val="000000">
                      <a:alpha val="70000"/>
                    </a:srgbClr>
                  </a:outerShdw>
                </a:effectLst>
              </a:rPr>
              <a:t>Moderate Burn Area= Over 7,800</a:t>
            </a:r>
          </a:p>
          <a:p>
            <a:r>
              <a:rPr lang="en-US" dirty="0" smtClean="0">
                <a:ln w="18415" cmpd="sng">
                  <a:solidFill>
                    <a:srgbClr val="FFFFFF"/>
                  </a:solidFill>
                  <a:prstDash val="solid"/>
                </a:ln>
                <a:solidFill>
                  <a:srgbClr val="FFFFFF"/>
                </a:solidFill>
                <a:effectLst>
                  <a:glow rad="101600">
                    <a:schemeClr val="accent2">
                      <a:lumMod val="75000"/>
                      <a:alpha val="60000"/>
                    </a:schemeClr>
                  </a:glow>
                  <a:outerShdw blurRad="63500" dir="3600000" algn="tl" rotWithShape="0">
                    <a:srgbClr val="000000">
                      <a:alpha val="70000"/>
                    </a:srgbClr>
                  </a:outerShdw>
                </a:effectLst>
              </a:rPr>
              <a:t>acres </a:t>
            </a:r>
          </a:p>
          <a:p>
            <a:r>
              <a:rPr lang="en-US" dirty="0" smtClean="0">
                <a:ln w="18415" cmpd="sng">
                  <a:solidFill>
                    <a:srgbClr val="FFFFFF"/>
                  </a:solidFill>
                  <a:prstDash val="solid"/>
                </a:ln>
                <a:solidFill>
                  <a:srgbClr val="FFFFFF"/>
                </a:solidFill>
                <a:effectLst>
                  <a:glow rad="101600">
                    <a:schemeClr val="accent2">
                      <a:lumMod val="75000"/>
                      <a:alpha val="60000"/>
                    </a:schemeClr>
                  </a:glow>
                  <a:outerShdw blurRad="63500" dir="3600000" algn="tl" rotWithShape="0">
                    <a:srgbClr val="000000">
                      <a:alpha val="70000"/>
                    </a:srgbClr>
                  </a:outerShdw>
                </a:effectLst>
              </a:rPr>
              <a:t>( 150 trees/acre needed )</a:t>
            </a:r>
          </a:p>
          <a:p>
            <a:r>
              <a:rPr lang="en-US" dirty="0" smtClean="0">
                <a:ln w="18415" cmpd="sng">
                  <a:solidFill>
                    <a:srgbClr val="FFFFFF"/>
                  </a:solidFill>
                  <a:prstDash val="solid"/>
                </a:ln>
                <a:solidFill>
                  <a:srgbClr val="FFFFFF"/>
                </a:solidFill>
                <a:effectLst>
                  <a:glow rad="101600">
                    <a:schemeClr val="accent2">
                      <a:lumMod val="75000"/>
                      <a:alpha val="60000"/>
                    </a:schemeClr>
                  </a:glow>
                  <a:outerShdw blurRad="63500" dir="3600000" algn="tl" rotWithShape="0">
                    <a:srgbClr val="000000">
                      <a:alpha val="70000"/>
                    </a:srgbClr>
                  </a:outerShdw>
                </a:effectLst>
              </a:rPr>
              <a:t/>
            </a:r>
            <a:br>
              <a:rPr lang="en-US" dirty="0" smtClean="0">
                <a:ln w="18415" cmpd="sng">
                  <a:solidFill>
                    <a:srgbClr val="FFFFFF"/>
                  </a:solidFill>
                  <a:prstDash val="solid"/>
                </a:ln>
                <a:solidFill>
                  <a:srgbClr val="FFFFFF"/>
                </a:solidFill>
                <a:effectLst>
                  <a:glow rad="101600">
                    <a:schemeClr val="accent2">
                      <a:lumMod val="75000"/>
                      <a:alpha val="60000"/>
                    </a:schemeClr>
                  </a:glow>
                  <a:outerShdw blurRad="63500" dir="3600000" algn="tl" rotWithShape="0">
                    <a:srgbClr val="000000">
                      <a:alpha val="70000"/>
                    </a:srgbClr>
                  </a:outerShdw>
                </a:effectLst>
              </a:rPr>
            </a:br>
            <a:r>
              <a:rPr lang="en-US" dirty="0" smtClean="0">
                <a:ln w="18415" cmpd="sng">
                  <a:solidFill>
                    <a:srgbClr val="FFFFFF"/>
                  </a:solidFill>
                  <a:prstDash val="solid"/>
                </a:ln>
                <a:solidFill>
                  <a:srgbClr val="FFFFFF"/>
                </a:solidFill>
                <a:effectLst>
                  <a:glow rad="101600">
                    <a:schemeClr val="accent2">
                      <a:lumMod val="75000"/>
                      <a:alpha val="60000"/>
                    </a:schemeClr>
                  </a:glow>
                  <a:outerShdw blurRad="63500" dir="3600000" algn="tl" rotWithShape="0">
                    <a:srgbClr val="000000">
                      <a:alpha val="70000"/>
                    </a:srgbClr>
                  </a:outerShdw>
                </a:effectLst>
              </a:rPr>
              <a:t>Low Burn Area= Over 3,500 acres</a:t>
            </a:r>
          </a:p>
          <a:p>
            <a:r>
              <a:rPr lang="en-US" dirty="0" smtClean="0">
                <a:ln w="18415" cmpd="sng">
                  <a:solidFill>
                    <a:srgbClr val="FFFFFF"/>
                  </a:solidFill>
                  <a:prstDash val="solid"/>
                </a:ln>
                <a:solidFill>
                  <a:srgbClr val="FFFFFF"/>
                </a:solidFill>
                <a:effectLst>
                  <a:glow rad="101600">
                    <a:schemeClr val="accent2">
                      <a:lumMod val="75000"/>
                      <a:alpha val="60000"/>
                    </a:schemeClr>
                  </a:glow>
                  <a:outerShdw blurRad="63500" dir="3600000" algn="tl" rotWithShape="0">
                    <a:srgbClr val="000000">
                      <a:alpha val="70000"/>
                    </a:srgbClr>
                  </a:outerShdw>
                </a:effectLst>
              </a:rPr>
              <a:t> (75 trees/ acre needed)</a:t>
            </a:r>
          </a:p>
          <a:p>
            <a:r>
              <a:rPr lang="en-US" dirty="0" smtClean="0">
                <a:ln w="18415" cmpd="sng">
                  <a:solidFill>
                    <a:srgbClr val="FFFFFF"/>
                  </a:solidFill>
                  <a:prstDash val="solid"/>
                </a:ln>
                <a:solidFill>
                  <a:srgbClr val="FFFFFF"/>
                </a:solidFill>
                <a:effectLst>
                  <a:glow rad="101600">
                    <a:schemeClr val="accent2">
                      <a:lumMod val="75000"/>
                      <a:alpha val="60000"/>
                    </a:schemeClr>
                  </a:glow>
                  <a:outerShdw blurRad="63500" dir="3600000" algn="tl" rotWithShape="0">
                    <a:srgbClr val="000000">
                      <a:alpha val="70000"/>
                    </a:srgbClr>
                  </a:outerShdw>
                </a:effectLst>
              </a:rPr>
              <a:t/>
            </a:r>
            <a:br>
              <a:rPr lang="en-US" dirty="0" smtClean="0">
                <a:ln w="18415" cmpd="sng">
                  <a:solidFill>
                    <a:srgbClr val="FFFFFF"/>
                  </a:solidFill>
                  <a:prstDash val="solid"/>
                </a:ln>
                <a:solidFill>
                  <a:srgbClr val="FFFFFF"/>
                </a:solidFill>
                <a:effectLst>
                  <a:glow rad="101600">
                    <a:schemeClr val="accent2">
                      <a:lumMod val="75000"/>
                      <a:alpha val="60000"/>
                    </a:schemeClr>
                  </a:glow>
                  <a:outerShdw blurRad="63500" dir="3600000" algn="tl" rotWithShape="0">
                    <a:srgbClr val="000000">
                      <a:alpha val="70000"/>
                    </a:srgbClr>
                  </a:outerShdw>
                </a:effectLst>
              </a:rPr>
            </a:br>
            <a:r>
              <a:rPr lang="en-US" dirty="0" smtClean="0">
                <a:ln w="18415" cmpd="sng">
                  <a:solidFill>
                    <a:srgbClr val="FFFFFF"/>
                  </a:solidFill>
                  <a:prstDash val="solid"/>
                </a:ln>
                <a:solidFill>
                  <a:srgbClr val="FFFFFF"/>
                </a:solidFill>
                <a:effectLst>
                  <a:glow rad="101600">
                    <a:schemeClr val="accent2">
                      <a:lumMod val="75000"/>
                      <a:alpha val="60000"/>
                    </a:schemeClr>
                  </a:glow>
                  <a:outerShdw blurRad="63500" dir="3600000" algn="tl" rotWithShape="0">
                    <a:srgbClr val="000000">
                      <a:alpha val="70000"/>
                    </a:srgbClr>
                  </a:outerShdw>
                </a:effectLst>
              </a:rPr>
              <a:t>Areas within Burn Area classified as unchanged= Approximately 1,200 acres. </a:t>
            </a:r>
          </a:p>
          <a:p>
            <a:endParaRPr lang="en-US"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endParaRPr>
          </a:p>
        </p:txBody>
      </p:sp>
      <p:pic>
        <p:nvPicPr>
          <p:cNvPr id="3" name="Picture 2" descr="LosConchas_Reforest_Impact_2001.jpg"/>
          <p:cNvPicPr>
            <a:picLocks noChangeAspect="1"/>
          </p:cNvPicPr>
          <p:nvPr/>
        </p:nvPicPr>
        <p:blipFill>
          <a:blip r:embed="rId3" cstate="print"/>
          <a:stretch>
            <a:fillRect/>
          </a:stretch>
        </p:blipFill>
        <p:spPr>
          <a:xfrm>
            <a:off x="3844636" y="0"/>
            <a:ext cx="5299364" cy="6858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now day 023.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0" y="228600"/>
            <a:ext cx="9144000" cy="1219200"/>
          </a:xfrm>
        </p:spPr>
        <p:txBody>
          <a:bodyPr>
            <a:noAutofit/>
            <a:scene3d>
              <a:camera prst="orthographicFront"/>
              <a:lightRig rig="soft" dir="t">
                <a:rot lat="0" lon="0" rev="10800000"/>
              </a:lightRig>
            </a:scene3d>
            <a:sp3d>
              <a:bevelT w="27940" h="12700"/>
              <a:contourClr>
                <a:srgbClr val="DDDDDD"/>
              </a:contourClr>
            </a:sp3d>
          </a:bodyPr>
          <a:lstStyle/>
          <a:p>
            <a:r>
              <a:rPr lang="en-US" sz="3200" b="1" spc="150" dirty="0" smtClean="0">
                <a:ln w="11430"/>
                <a:solidFill>
                  <a:srgbClr val="F8F8F8"/>
                </a:solidFill>
                <a:effectLst>
                  <a:outerShdw blurRad="25400" algn="tl" rotWithShape="0">
                    <a:srgbClr val="000000">
                      <a:alpha val="43000"/>
                    </a:srgbClr>
                  </a:outerShdw>
                </a:effectLst>
                <a:latin typeface="Algerian" pitchFamily="82" charset="0"/>
              </a:rPr>
              <a:t>Northside Turkey Flats </a:t>
            </a:r>
            <a:br>
              <a:rPr lang="en-US" sz="3200" b="1" spc="150" dirty="0" smtClean="0">
                <a:ln w="11430"/>
                <a:solidFill>
                  <a:srgbClr val="F8F8F8"/>
                </a:solidFill>
                <a:effectLst>
                  <a:outerShdw blurRad="25400" algn="tl" rotWithShape="0">
                    <a:srgbClr val="000000">
                      <a:alpha val="43000"/>
                    </a:srgbClr>
                  </a:outerShdw>
                </a:effectLst>
                <a:latin typeface="Algerian" pitchFamily="82" charset="0"/>
              </a:rPr>
            </a:br>
            <a:r>
              <a:rPr lang="en-US" sz="3200" b="1" spc="150" dirty="0" smtClean="0">
                <a:ln w="11430"/>
                <a:solidFill>
                  <a:srgbClr val="F8F8F8"/>
                </a:solidFill>
                <a:effectLst>
                  <a:outerShdw blurRad="25400" algn="tl" rotWithShape="0">
                    <a:srgbClr val="000000">
                      <a:alpha val="43000"/>
                    </a:srgbClr>
                  </a:outerShdw>
                </a:effectLst>
                <a:latin typeface="Algerian" pitchFamily="82" charset="0"/>
              </a:rPr>
              <a:t>Hazardous Fuels Reduction (HFR)</a:t>
            </a:r>
            <a:br>
              <a:rPr lang="en-US" sz="3200" b="1" spc="150" dirty="0" smtClean="0">
                <a:ln w="11430"/>
                <a:solidFill>
                  <a:srgbClr val="F8F8F8"/>
                </a:solidFill>
                <a:effectLst>
                  <a:outerShdw blurRad="25400" algn="tl" rotWithShape="0">
                    <a:srgbClr val="000000">
                      <a:alpha val="43000"/>
                    </a:srgbClr>
                  </a:outerShdw>
                </a:effectLst>
                <a:latin typeface="Algerian" pitchFamily="82" charset="0"/>
              </a:rPr>
            </a:br>
            <a:r>
              <a:rPr lang="en-US" sz="3200" b="1" spc="150" dirty="0" smtClean="0">
                <a:ln w="11430"/>
                <a:solidFill>
                  <a:srgbClr val="F8F8F8"/>
                </a:solidFill>
                <a:effectLst>
                  <a:outerShdw blurRad="25400" algn="tl" rotWithShape="0">
                    <a:srgbClr val="000000">
                      <a:alpha val="43000"/>
                    </a:srgbClr>
                  </a:outerShdw>
                </a:effectLst>
                <a:latin typeface="Algerian" pitchFamily="82" charset="0"/>
              </a:rPr>
              <a:t>93-638 contract</a:t>
            </a:r>
            <a:endParaRPr lang="en-US" sz="3200" b="1" spc="150" dirty="0">
              <a:ln w="11430"/>
              <a:solidFill>
                <a:srgbClr val="F8F8F8"/>
              </a:solidFill>
              <a:effectLst>
                <a:outerShdw blurRad="25400" algn="tl" rotWithShape="0">
                  <a:srgbClr val="000000">
                    <a:alpha val="43000"/>
                  </a:srgbClr>
                </a:outerShdw>
              </a:effectLst>
              <a:latin typeface="Algerian" pitchFamily="82" charset="0"/>
            </a:endParaRPr>
          </a:p>
        </p:txBody>
      </p:sp>
      <p:pic>
        <p:nvPicPr>
          <p:cNvPr id="4" name="Picture 4" descr="turkey2"/>
          <p:cNvPicPr>
            <a:picLocks noGrp="1" noChangeAspect="1" noChangeArrowheads="1"/>
          </p:cNvPicPr>
          <p:nvPr>
            <p:ph idx="1"/>
          </p:nvPr>
        </p:nvPicPr>
        <p:blipFill>
          <a:blip r:embed="rId3"/>
          <a:srcRect/>
          <a:stretch>
            <a:fillRect/>
          </a:stretch>
        </p:blipFill>
        <p:spPr>
          <a:xfrm>
            <a:off x="0" y="1828800"/>
            <a:ext cx="3810000"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10" descr="DSC02536"/>
          <p:cNvPicPr>
            <a:picLocks noChangeAspect="1" noChangeArrowheads="1"/>
          </p:cNvPicPr>
          <p:nvPr/>
        </p:nvPicPr>
        <p:blipFill>
          <a:blip r:embed="rId4" cstate="print"/>
          <a:srcRect/>
          <a:stretch>
            <a:fillRect/>
          </a:stretch>
        </p:blipFill>
        <p:spPr>
          <a:xfrm>
            <a:off x="4038600" y="4476750"/>
            <a:ext cx="5067300" cy="2247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8" descr="IMG_0049"/>
          <p:cNvPicPr>
            <a:picLocks noChangeAspect="1" noChangeArrowheads="1"/>
          </p:cNvPicPr>
          <p:nvPr/>
        </p:nvPicPr>
        <p:blipFill>
          <a:blip r:embed="rId5" cstate="print"/>
          <a:srcRect/>
          <a:stretch>
            <a:fillRect/>
          </a:stretch>
        </p:blipFill>
        <p:spPr>
          <a:xfrm>
            <a:off x="4038600" y="1905000"/>
            <a:ext cx="2971800"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DSCF1116"/>
          <p:cNvPicPr>
            <a:picLocks noChangeAspect="1" noChangeArrowheads="1"/>
          </p:cNvPicPr>
          <p:nvPr/>
        </p:nvPicPr>
        <p:blipFill>
          <a:blip r:embed="rId6" cstate="print"/>
          <a:srcRect/>
          <a:stretch>
            <a:fillRect/>
          </a:stretch>
        </p:blipFill>
        <p:spPr>
          <a:xfrm>
            <a:off x="7124700" y="1905000"/>
            <a:ext cx="1981200"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re photos 619.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0"/>
            <a:ext cx="8229600" cy="868362"/>
          </a:xfrm>
        </p:spPr>
        <p:txBody>
          <a:bodyPr>
            <a:normAutofit/>
          </a:bodyPr>
          <a:lstStyle/>
          <a:p>
            <a:r>
              <a:rPr 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01600">
                    <a:schemeClr val="accent5">
                      <a:lumMod val="50000"/>
                      <a:alpha val="60000"/>
                    </a:schemeClr>
                  </a:glow>
                  <a:outerShdw blurRad="50800" algn="tl" rotWithShape="0">
                    <a:srgbClr val="000000"/>
                  </a:outerShdw>
                </a:effectLst>
              </a:rPr>
              <a:t> Upper Canyon II - HFR</a:t>
            </a:r>
            <a:endPar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01600">
                  <a:schemeClr val="accent5">
                    <a:lumMod val="50000"/>
                    <a:alpha val="60000"/>
                  </a:schemeClr>
                </a:glow>
                <a:outerShdw blurRad="50800" algn="tl" rotWithShape="0">
                  <a:srgbClr val="000000"/>
                </a:outerShdw>
              </a:effectLst>
            </a:endParaRPr>
          </a:p>
        </p:txBody>
      </p:sp>
      <p:pic>
        <p:nvPicPr>
          <p:cNvPr id="4" name="Picture 4" descr="DSCF3131"/>
          <p:cNvPicPr>
            <a:picLocks noGrp="1" noChangeAspect="1" noChangeArrowheads="1"/>
          </p:cNvPicPr>
          <p:nvPr>
            <p:ph idx="1"/>
          </p:nvPr>
        </p:nvPicPr>
        <p:blipFill>
          <a:blip r:embed="rId3" cstate="print"/>
          <a:srcRect/>
          <a:stretch>
            <a:fillRect/>
          </a:stretch>
        </p:blipFill>
        <p:spPr>
          <a:xfrm>
            <a:off x="0" y="914400"/>
            <a:ext cx="4343400" cy="29722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7" descr="DSC01086"/>
          <p:cNvPicPr>
            <a:picLocks noChangeAspect="1" noChangeArrowheads="1"/>
          </p:cNvPicPr>
          <p:nvPr/>
        </p:nvPicPr>
        <p:blipFill>
          <a:blip r:embed="rId4" cstate="print"/>
          <a:srcRect/>
          <a:stretch>
            <a:fillRect/>
          </a:stretch>
        </p:blipFill>
        <p:spPr>
          <a:xfrm>
            <a:off x="4800600" y="914400"/>
            <a:ext cx="43434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9" descr="DSC01140"/>
          <p:cNvPicPr>
            <a:picLocks noChangeAspect="1" noChangeArrowheads="1"/>
          </p:cNvPicPr>
          <p:nvPr/>
        </p:nvPicPr>
        <p:blipFill>
          <a:blip r:embed="rId5" cstate="print"/>
          <a:srcRect/>
          <a:stretch>
            <a:fillRect/>
          </a:stretch>
        </p:blipFill>
        <p:spPr>
          <a:xfrm>
            <a:off x="4800600" y="4038600"/>
            <a:ext cx="4343400"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DSC01085.JPG"/>
          <p:cNvPicPr>
            <a:picLocks noChangeAspect="1"/>
          </p:cNvPicPr>
          <p:nvPr/>
        </p:nvPicPr>
        <p:blipFill>
          <a:blip r:embed="rId6" cstate="print"/>
          <a:stretch>
            <a:fillRect/>
          </a:stretch>
        </p:blipFill>
        <p:spPr>
          <a:xfrm>
            <a:off x="0" y="4038600"/>
            <a:ext cx="4343400"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re photos 575.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0"/>
            <a:ext cx="8229600" cy="1066800"/>
          </a:xfrm>
        </p:spPr>
        <p:txBody>
          <a:bodyPr>
            <a:normAutofit fontScale="90000"/>
          </a:bodyPr>
          <a:lstStyle/>
          <a:p>
            <a:r>
              <a:rPr lang="en-US" dirty="0" smtClean="0">
                <a:effectLst>
                  <a:glow rad="101600">
                    <a:schemeClr val="bg1">
                      <a:lumMod val="65000"/>
                      <a:alpha val="60000"/>
                    </a:schemeClr>
                  </a:glow>
                </a:effectLst>
                <a:latin typeface="Times New Roman" pitchFamily="18" charset="0"/>
                <a:cs typeface="Times New Roman" pitchFamily="18" charset="0"/>
              </a:rPr>
              <a:t>Past Projects – Tussock Moth – Tribal Funding</a:t>
            </a:r>
            <a:endParaRPr lang="en-US" dirty="0">
              <a:effectLst>
                <a:glow rad="101600">
                  <a:schemeClr val="bg1">
                    <a:lumMod val="65000"/>
                    <a:alpha val="60000"/>
                  </a:schemeClr>
                </a:glow>
              </a:effectLst>
              <a:latin typeface="Times New Roman" pitchFamily="18" charset="0"/>
              <a:cs typeface="Times New Roman" pitchFamily="18" charset="0"/>
            </a:endParaRPr>
          </a:p>
        </p:txBody>
      </p:sp>
      <p:pic>
        <p:nvPicPr>
          <p:cNvPr id="4" name="Content Placeholder 3" descr="DSCF2965"/>
          <p:cNvPicPr>
            <a:picLocks noGrp="1" noChangeAspect="1" noChangeArrowheads="1"/>
          </p:cNvPicPr>
          <p:nvPr>
            <p:ph idx="1"/>
          </p:nvPr>
        </p:nvPicPr>
        <p:blipFill>
          <a:blip r:embed="rId3" cstate="print"/>
          <a:srcRect/>
          <a:stretch>
            <a:fillRect/>
          </a:stretch>
        </p:blipFill>
        <p:spPr>
          <a:xfrm>
            <a:off x="1" y="1219200"/>
            <a:ext cx="4419599"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2007-08-01 07 Tussock moth damage in Santa Clara Canyon"/>
          <p:cNvPicPr>
            <a:picLocks noChangeAspect="1" noChangeArrowheads="1"/>
          </p:cNvPicPr>
          <p:nvPr/>
        </p:nvPicPr>
        <p:blipFill>
          <a:blip r:embed="rId4" cstate="print"/>
          <a:srcRect/>
          <a:stretch>
            <a:fillRect/>
          </a:stretch>
        </p:blipFill>
        <p:spPr>
          <a:xfrm>
            <a:off x="4648200" y="1219200"/>
            <a:ext cx="449580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DSCF2401"/>
          <p:cNvPicPr>
            <a:picLocks noChangeAspect="1" noChangeArrowheads="1"/>
          </p:cNvPicPr>
          <p:nvPr/>
        </p:nvPicPr>
        <p:blipFill>
          <a:blip r:embed="rId5"/>
          <a:srcRect/>
          <a:stretch>
            <a:fillRect/>
          </a:stretch>
        </p:blipFill>
        <p:spPr>
          <a:xfrm>
            <a:off x="0" y="4922293"/>
            <a:ext cx="44196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DSCF2956"/>
          <p:cNvPicPr>
            <a:picLocks noChangeAspect="1" noChangeArrowheads="1"/>
          </p:cNvPicPr>
          <p:nvPr/>
        </p:nvPicPr>
        <p:blipFill>
          <a:blip r:embed="rId6" cstate="print"/>
          <a:srcRect/>
          <a:stretch>
            <a:fillRect/>
          </a:stretch>
        </p:blipFill>
        <p:spPr>
          <a:xfrm>
            <a:off x="4648200" y="4929117"/>
            <a:ext cx="4495800" cy="1885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now day 147.jpg"/>
          <p:cNvPicPr>
            <a:picLocks noChangeAspect="1"/>
          </p:cNvPicPr>
          <p:nvPr/>
        </p:nvPicPr>
        <p:blipFill>
          <a:blip r:embed="rId3" cstate="print"/>
          <a:stretch>
            <a:fillRect/>
          </a:stretch>
        </p:blipFill>
        <p:spPr>
          <a:xfrm>
            <a:off x="0" y="0"/>
            <a:ext cx="9144000" cy="6858000"/>
          </a:xfrm>
          <a:prstGeom prst="rect">
            <a:avLst/>
          </a:prstGeom>
        </p:spPr>
      </p:pic>
      <p:sp>
        <p:nvSpPr>
          <p:cNvPr id="180226" name="Rectangle 2"/>
          <p:cNvSpPr>
            <a:spLocks noGrp="1" noChangeArrowheads="1"/>
          </p:cNvSpPr>
          <p:nvPr>
            <p:ph type="title"/>
          </p:nvPr>
        </p:nvSpPr>
        <p:spPr>
          <a:xfrm>
            <a:off x="0" y="0"/>
            <a:ext cx="9144000" cy="685800"/>
          </a:xfrm>
        </p:spPr>
        <p:txBody>
          <a:bodyPr>
            <a:normAutofit fontScale="90000"/>
          </a:bodyPr>
          <a:lstStyle/>
          <a:p>
            <a:pPr fontAlgn="auto">
              <a:spcAft>
                <a:spcPts val="0"/>
              </a:spcAft>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ookman Old Style" pitchFamily="18" charset="0"/>
              </a:rPr>
              <a:t>History of Santa Clara Pueblo</a:t>
            </a:r>
          </a:p>
        </p:txBody>
      </p:sp>
      <p:sp>
        <p:nvSpPr>
          <p:cNvPr id="5123" name="Rectangle 3"/>
          <p:cNvSpPr>
            <a:spLocks noGrp="1" noChangeArrowheads="1"/>
          </p:cNvSpPr>
          <p:nvPr>
            <p:ph idx="1"/>
          </p:nvPr>
        </p:nvSpPr>
        <p:spPr>
          <a:xfrm>
            <a:off x="0" y="990600"/>
            <a:ext cx="5029200" cy="5867400"/>
          </a:xfrm>
        </p:spPr>
        <p:txBody>
          <a:bodyPr>
            <a:noAutofit/>
          </a:bodyPr>
          <a:lstStyle/>
          <a:p>
            <a:pPr marL="177800" lvl="1" indent="0">
              <a:lnSpc>
                <a:spcPct val="90000"/>
              </a:lnSpc>
              <a:buClr>
                <a:schemeClr val="tx1">
                  <a:shade val="95000"/>
                </a:schemeClr>
              </a:buClr>
              <a:buFont typeface="Wingdings" pitchFamily="2" charset="2"/>
              <a:buChar char="v"/>
              <a:defRPr/>
            </a:pPr>
            <a:r>
              <a:rPr lang="en-US" dirty="0" smtClean="0">
                <a:ln w="18415" cmpd="sng">
                  <a:solidFill>
                    <a:schemeClr val="accent1">
                      <a:lumMod val="40000"/>
                      <a:lumOff val="60000"/>
                    </a:schemeClr>
                  </a:solidFill>
                  <a:prstDash val="solid"/>
                </a:ln>
                <a:solidFill>
                  <a:srgbClr val="FFFFFF"/>
                </a:solidFill>
                <a:effectLst>
                  <a:glow rad="101600">
                    <a:schemeClr val="bg2">
                      <a:lumMod val="10000"/>
                      <a:alpha val="60000"/>
                    </a:schemeClr>
                  </a:glow>
                  <a:outerShdw blurRad="63500" dir="3600000" algn="tl" rotWithShape="0">
                    <a:srgbClr val="000000">
                      <a:alpha val="70000"/>
                    </a:srgbClr>
                  </a:outerShdw>
                </a:effectLst>
                <a:latin typeface="Times New Roman" pitchFamily="18" charset="0"/>
                <a:cs typeface="Times New Roman" pitchFamily="18" charset="0"/>
              </a:rPr>
              <a:t>  </a:t>
            </a:r>
            <a:r>
              <a:rPr lang="en-US" dirty="0" err="1" smtClean="0">
                <a:ln w="18415" cmpd="sng">
                  <a:solidFill>
                    <a:schemeClr val="accent1">
                      <a:lumMod val="40000"/>
                      <a:lumOff val="60000"/>
                    </a:schemeClr>
                  </a:solidFill>
                  <a:prstDash val="solid"/>
                </a:ln>
                <a:solidFill>
                  <a:srgbClr val="FFFFFF"/>
                </a:solidFill>
                <a:effectLst>
                  <a:glow rad="101600">
                    <a:schemeClr val="bg2">
                      <a:lumMod val="10000"/>
                      <a:alpha val="60000"/>
                    </a:schemeClr>
                  </a:glow>
                  <a:outerShdw blurRad="63500" dir="3600000" algn="tl" rotWithShape="0">
                    <a:srgbClr val="000000">
                      <a:alpha val="70000"/>
                    </a:srgbClr>
                  </a:outerShdw>
                </a:effectLst>
                <a:latin typeface="Times New Roman" pitchFamily="18" charset="0"/>
                <a:cs typeface="Times New Roman" pitchFamily="18" charset="0"/>
              </a:rPr>
              <a:t>Kha’p’o</a:t>
            </a:r>
            <a:r>
              <a:rPr lang="en-US" dirty="0" smtClean="0">
                <a:ln w="18415" cmpd="sng">
                  <a:solidFill>
                    <a:schemeClr val="accent1">
                      <a:lumMod val="40000"/>
                      <a:lumOff val="60000"/>
                    </a:schemeClr>
                  </a:solidFill>
                  <a:prstDash val="solid"/>
                </a:ln>
                <a:solidFill>
                  <a:srgbClr val="FFFFFF"/>
                </a:solidFill>
                <a:effectLst>
                  <a:glow rad="101600">
                    <a:schemeClr val="bg2">
                      <a:lumMod val="10000"/>
                      <a:alpha val="60000"/>
                    </a:schemeClr>
                  </a:glow>
                  <a:outerShdw blurRad="63500" dir="3600000" algn="tl" rotWithShape="0">
                    <a:srgbClr val="000000">
                      <a:alpha val="70000"/>
                    </a:srgbClr>
                  </a:outerShdw>
                </a:effectLst>
                <a:latin typeface="Times New Roman" pitchFamily="18" charset="0"/>
                <a:cs typeface="Times New Roman" pitchFamily="18" charset="0"/>
              </a:rPr>
              <a:t> (</a:t>
            </a:r>
            <a:r>
              <a:rPr lang="en-US" dirty="0" smtClean="0">
                <a:ln w="18415" cmpd="sng">
                  <a:solidFill>
                    <a:schemeClr val="accent1">
                      <a:lumMod val="40000"/>
                      <a:lumOff val="60000"/>
                    </a:schemeClr>
                  </a:solidFill>
                  <a:prstDash val="solid"/>
                </a:ln>
                <a:solidFill>
                  <a:schemeClr val="accent2">
                    <a:lumMod val="75000"/>
                  </a:schemeClr>
                </a:solidFill>
                <a:effectLst>
                  <a:glow rad="101600">
                    <a:schemeClr val="bg2">
                      <a:lumMod val="10000"/>
                      <a:alpha val="60000"/>
                    </a:schemeClr>
                  </a:glow>
                  <a:outerShdw blurRad="63500" dir="3600000" algn="tl" rotWithShape="0">
                    <a:srgbClr val="000000">
                      <a:alpha val="70000"/>
                    </a:srgbClr>
                  </a:outerShdw>
                </a:effectLst>
                <a:latin typeface="Times New Roman" pitchFamily="18" charset="0"/>
                <a:cs typeface="Times New Roman" pitchFamily="18" charset="0"/>
              </a:rPr>
              <a:t>Place of Wild Roses</a:t>
            </a:r>
            <a:r>
              <a:rPr lang="en-US" dirty="0" smtClean="0">
                <a:ln w="18415" cmpd="sng">
                  <a:solidFill>
                    <a:schemeClr val="accent1">
                      <a:lumMod val="40000"/>
                      <a:lumOff val="60000"/>
                    </a:schemeClr>
                  </a:solidFill>
                  <a:prstDash val="solid"/>
                </a:ln>
                <a:solidFill>
                  <a:srgbClr val="FFFFFF"/>
                </a:solidFill>
                <a:effectLst>
                  <a:glow rad="101600">
                    <a:schemeClr val="bg2">
                      <a:lumMod val="10000"/>
                      <a:alpha val="60000"/>
                    </a:schemeClr>
                  </a:glow>
                  <a:outerShdw blurRad="63500" dir="3600000" algn="tl" rotWithShape="0">
                    <a:srgbClr val="000000">
                      <a:alpha val="70000"/>
                    </a:srgbClr>
                  </a:outerShdw>
                </a:effectLst>
                <a:latin typeface="Times New Roman" pitchFamily="18" charset="0"/>
                <a:cs typeface="Times New Roman" pitchFamily="18" charset="0"/>
              </a:rPr>
              <a:t>) Santa Clara Pueblo is one the oldest occupied settlements in the United States.  </a:t>
            </a:r>
          </a:p>
          <a:p>
            <a:pPr marL="177800" lvl="1" indent="0">
              <a:lnSpc>
                <a:spcPct val="90000"/>
              </a:lnSpc>
              <a:buClr>
                <a:schemeClr val="tx1">
                  <a:shade val="95000"/>
                </a:schemeClr>
              </a:buClr>
              <a:buFont typeface="Wingdings" pitchFamily="2" charset="2"/>
              <a:buChar char="v"/>
              <a:defRPr/>
            </a:pPr>
            <a:endParaRPr lang="en-US" dirty="0" smtClean="0">
              <a:ln w="18415" cmpd="sng">
                <a:solidFill>
                  <a:schemeClr val="accent1">
                    <a:lumMod val="40000"/>
                    <a:lumOff val="60000"/>
                  </a:schemeClr>
                </a:solidFill>
                <a:prstDash val="solid"/>
              </a:ln>
              <a:solidFill>
                <a:srgbClr val="FFFFFF"/>
              </a:solidFill>
              <a:effectLst>
                <a:glow rad="101600">
                  <a:schemeClr val="bg2">
                    <a:lumMod val="10000"/>
                    <a:alpha val="60000"/>
                  </a:schemeClr>
                </a:glow>
                <a:outerShdw blurRad="63500" dir="3600000" algn="tl" rotWithShape="0">
                  <a:srgbClr val="000000">
                    <a:alpha val="70000"/>
                  </a:srgbClr>
                </a:outerShdw>
              </a:effectLst>
              <a:latin typeface="Times New Roman" pitchFamily="18" charset="0"/>
              <a:cs typeface="Times New Roman" pitchFamily="18" charset="0"/>
            </a:endParaRPr>
          </a:p>
          <a:p>
            <a:pPr marL="177800" lvl="1" indent="0">
              <a:lnSpc>
                <a:spcPct val="90000"/>
              </a:lnSpc>
              <a:buClr>
                <a:schemeClr val="tx1">
                  <a:shade val="95000"/>
                </a:schemeClr>
              </a:buClr>
              <a:buFont typeface="Wingdings" pitchFamily="2" charset="2"/>
              <a:buChar char="v"/>
              <a:defRPr/>
            </a:pPr>
            <a:r>
              <a:rPr lang="en-US" dirty="0" smtClean="0">
                <a:ln w="18415" cmpd="sng">
                  <a:solidFill>
                    <a:schemeClr val="accent1">
                      <a:lumMod val="40000"/>
                      <a:lumOff val="60000"/>
                    </a:schemeClr>
                  </a:solidFill>
                  <a:prstDash val="solid"/>
                </a:ln>
                <a:solidFill>
                  <a:srgbClr val="FFFFFF"/>
                </a:solidFill>
                <a:effectLst>
                  <a:glow rad="101600">
                    <a:schemeClr val="bg2">
                      <a:lumMod val="10000"/>
                      <a:alpha val="60000"/>
                    </a:schemeClr>
                  </a:glow>
                  <a:outerShdw blurRad="63500" dir="3600000" algn="tl" rotWithShape="0">
                    <a:srgbClr val="000000">
                      <a:alpha val="70000"/>
                    </a:srgbClr>
                  </a:outerShdw>
                </a:effectLst>
                <a:latin typeface="Times New Roman" pitchFamily="18" charset="0"/>
                <a:cs typeface="Times New Roman" pitchFamily="18" charset="0"/>
              </a:rPr>
              <a:t>  Having been in our present location since time immemorial. </a:t>
            </a:r>
          </a:p>
          <a:p>
            <a:pPr marL="177800" lvl="1" indent="0">
              <a:lnSpc>
                <a:spcPct val="90000"/>
              </a:lnSpc>
              <a:buClr>
                <a:schemeClr val="tx1">
                  <a:shade val="95000"/>
                </a:schemeClr>
              </a:buClr>
              <a:buFont typeface="Wingdings" pitchFamily="2" charset="2"/>
              <a:buChar char="v"/>
              <a:defRPr/>
            </a:pPr>
            <a:endParaRPr lang="en-US" dirty="0" smtClean="0">
              <a:ln w="18415" cmpd="sng">
                <a:solidFill>
                  <a:schemeClr val="accent1">
                    <a:lumMod val="40000"/>
                    <a:lumOff val="60000"/>
                  </a:schemeClr>
                </a:solidFill>
                <a:prstDash val="solid"/>
              </a:ln>
              <a:solidFill>
                <a:srgbClr val="FFFFFF"/>
              </a:solidFill>
              <a:effectLst>
                <a:glow rad="101600">
                  <a:schemeClr val="bg2">
                    <a:lumMod val="10000"/>
                    <a:alpha val="60000"/>
                  </a:schemeClr>
                </a:glow>
                <a:outerShdw blurRad="63500" dir="3600000" algn="tl" rotWithShape="0">
                  <a:srgbClr val="000000">
                    <a:alpha val="70000"/>
                  </a:srgbClr>
                </a:outerShdw>
              </a:effectLst>
              <a:latin typeface="Times New Roman" pitchFamily="18" charset="0"/>
              <a:cs typeface="Times New Roman" pitchFamily="18" charset="0"/>
            </a:endParaRPr>
          </a:p>
          <a:p>
            <a:pPr marL="177800" lvl="1" indent="0">
              <a:lnSpc>
                <a:spcPct val="90000"/>
              </a:lnSpc>
              <a:buClr>
                <a:schemeClr val="tx1">
                  <a:shade val="95000"/>
                </a:schemeClr>
              </a:buClr>
              <a:buFont typeface="Wingdings" pitchFamily="2" charset="2"/>
              <a:buChar char="v"/>
              <a:defRPr/>
            </a:pPr>
            <a:r>
              <a:rPr lang="en-US" dirty="0" smtClean="0">
                <a:ln w="18415" cmpd="sng">
                  <a:solidFill>
                    <a:schemeClr val="accent1">
                      <a:lumMod val="40000"/>
                      <a:lumOff val="60000"/>
                    </a:schemeClr>
                  </a:solidFill>
                  <a:prstDash val="solid"/>
                </a:ln>
                <a:solidFill>
                  <a:srgbClr val="FFFFFF"/>
                </a:solidFill>
                <a:effectLst>
                  <a:glow rad="101600">
                    <a:schemeClr val="bg2">
                      <a:lumMod val="10000"/>
                      <a:alpha val="60000"/>
                    </a:schemeClr>
                  </a:glow>
                  <a:outerShdw blurRad="63500" dir="3600000" algn="tl" rotWithShape="0">
                    <a:srgbClr val="000000">
                      <a:alpha val="70000"/>
                    </a:srgbClr>
                  </a:outerShdw>
                </a:effectLst>
                <a:latin typeface="Times New Roman" pitchFamily="18" charset="0"/>
                <a:cs typeface="Times New Roman" pitchFamily="18" charset="0"/>
              </a:rPr>
              <a:t>  Prior to our present location our Santa Clara people lived at our ancestral village of Puje.</a:t>
            </a:r>
          </a:p>
        </p:txBody>
      </p:sp>
      <p:pic>
        <p:nvPicPr>
          <p:cNvPr id="10244" name="Picture 4" descr="P1010006_0002"/>
          <p:cNvPicPr>
            <a:picLocks noChangeAspect="1" noChangeArrowheads="1"/>
          </p:cNvPicPr>
          <p:nvPr/>
        </p:nvPicPr>
        <p:blipFill>
          <a:blip r:embed="rId4" cstate="print"/>
          <a:srcRect l="2128" t="32679" r="2129" b="2500"/>
          <a:stretch>
            <a:fillRect/>
          </a:stretch>
        </p:blipFill>
        <p:spPr bwMode="auto">
          <a:xfrm>
            <a:off x="4876800" y="609600"/>
            <a:ext cx="4267200"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1086" y="3733800"/>
            <a:ext cx="4252913"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778847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re photos 617.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990600"/>
          </a:xfrm>
        </p:spPr>
        <p:txBody>
          <a:bodyPr>
            <a:normAutofit/>
          </a:bodyPr>
          <a:lstStyle/>
          <a:p>
            <a:r>
              <a:rPr lang="en-US" sz="3600" b="1" dirty="0" smtClean="0">
                <a:ln>
                  <a:solidFill>
                    <a:schemeClr val="accent1">
                      <a:lumMod val="40000"/>
                      <a:lumOff val="60000"/>
                    </a:schemeClr>
                  </a:solidFill>
                </a:ln>
                <a:effectLst>
                  <a:glow rad="101600">
                    <a:srgbClr val="FFC000">
                      <a:alpha val="60000"/>
                    </a:srgbClr>
                  </a:glow>
                </a:effectLst>
                <a:latin typeface="Algerian" pitchFamily="82" charset="0"/>
              </a:rPr>
              <a:t>Forest Insect and Disease Projects</a:t>
            </a:r>
            <a:endParaRPr lang="en-US" sz="3600" b="1" dirty="0">
              <a:ln>
                <a:solidFill>
                  <a:schemeClr val="accent1">
                    <a:lumMod val="40000"/>
                    <a:lumOff val="60000"/>
                  </a:schemeClr>
                </a:solidFill>
              </a:ln>
              <a:effectLst>
                <a:glow rad="101600">
                  <a:srgbClr val="FFC000">
                    <a:alpha val="60000"/>
                  </a:srgbClr>
                </a:glow>
              </a:effectLst>
              <a:latin typeface="Algerian" pitchFamily="82" charset="0"/>
            </a:endParaRPr>
          </a:p>
        </p:txBody>
      </p:sp>
      <p:sp>
        <p:nvSpPr>
          <p:cNvPr id="3" name="Content Placeholder 2"/>
          <p:cNvSpPr>
            <a:spLocks noGrp="1"/>
          </p:cNvSpPr>
          <p:nvPr>
            <p:ph idx="1"/>
          </p:nvPr>
        </p:nvSpPr>
        <p:spPr>
          <a:xfrm>
            <a:off x="152400" y="1143000"/>
            <a:ext cx="4343400" cy="5257800"/>
          </a:xfrm>
        </p:spPr>
        <p:txBody>
          <a:bodyPr>
            <a:normAutofit fontScale="92500"/>
          </a:bodyPr>
          <a:lstStyle/>
          <a:p>
            <a:r>
              <a:rPr lang="en-US" dirty="0" smtClean="0">
                <a:ln w="18415" cmpd="sng">
                  <a:solidFill>
                    <a:srgbClr val="FFFFFF"/>
                  </a:solidFill>
                  <a:prstDash val="solid"/>
                </a:ln>
                <a:solidFill>
                  <a:srgbClr val="FFFFFF"/>
                </a:solidFill>
                <a:effectLst>
                  <a:glow rad="101600">
                    <a:srgbClr val="C00000">
                      <a:alpha val="60000"/>
                    </a:srgbClr>
                  </a:glow>
                  <a:outerShdw blurRad="63500" dir="3600000" algn="tl" rotWithShape="0">
                    <a:srgbClr val="000000">
                      <a:alpha val="70000"/>
                    </a:srgbClr>
                  </a:outerShdw>
                </a:effectLst>
              </a:rPr>
              <a:t>CFI Woodland Analysis and Pinion Mortality Assessment</a:t>
            </a:r>
          </a:p>
          <a:p>
            <a:r>
              <a:rPr lang="en-US" dirty="0" smtClean="0">
                <a:ln w="18415" cmpd="sng">
                  <a:solidFill>
                    <a:srgbClr val="FFFFFF"/>
                  </a:solidFill>
                  <a:prstDash val="solid"/>
                </a:ln>
                <a:solidFill>
                  <a:srgbClr val="FFFFFF"/>
                </a:solidFill>
                <a:effectLst>
                  <a:glow rad="101600">
                    <a:srgbClr val="C00000">
                      <a:alpha val="60000"/>
                    </a:srgbClr>
                  </a:glow>
                  <a:outerShdw blurRad="63500" dir="3600000" algn="tl" rotWithShape="0">
                    <a:srgbClr val="000000">
                      <a:alpha val="70000"/>
                    </a:srgbClr>
                  </a:outerShdw>
                </a:effectLst>
              </a:rPr>
              <a:t>Douglas-fir Bubble Cap Application</a:t>
            </a:r>
          </a:p>
          <a:p>
            <a:r>
              <a:rPr lang="en-US" dirty="0" smtClean="0">
                <a:ln w="18415" cmpd="sng">
                  <a:solidFill>
                    <a:srgbClr val="FFFFFF"/>
                  </a:solidFill>
                  <a:prstDash val="solid"/>
                </a:ln>
                <a:solidFill>
                  <a:srgbClr val="FFFFFF"/>
                </a:solidFill>
                <a:effectLst>
                  <a:glow rad="101600">
                    <a:srgbClr val="C00000">
                      <a:alpha val="60000"/>
                    </a:srgbClr>
                  </a:glow>
                  <a:outerShdw blurRad="63500" dir="3600000" algn="tl" rotWithShape="0">
                    <a:srgbClr val="000000">
                      <a:alpha val="70000"/>
                    </a:srgbClr>
                  </a:outerShdw>
                </a:effectLst>
              </a:rPr>
              <a:t>Douglas-fir Bark Beetle Timber Sale</a:t>
            </a:r>
          </a:p>
          <a:p>
            <a:r>
              <a:rPr lang="en-US" dirty="0" smtClean="0">
                <a:ln w="18415" cmpd="sng">
                  <a:solidFill>
                    <a:srgbClr val="FFFFFF"/>
                  </a:solidFill>
                  <a:prstDash val="solid"/>
                </a:ln>
                <a:solidFill>
                  <a:srgbClr val="FFFFFF"/>
                </a:solidFill>
                <a:effectLst>
                  <a:glow rad="101600">
                    <a:srgbClr val="C00000">
                      <a:alpha val="60000"/>
                    </a:srgbClr>
                  </a:glow>
                  <a:outerShdw blurRad="63500" dir="3600000" algn="tl" rotWithShape="0">
                    <a:srgbClr val="000000">
                      <a:alpha val="70000"/>
                    </a:srgbClr>
                  </a:outerShdw>
                </a:effectLst>
              </a:rPr>
              <a:t>Dwarf Mistletoe Control</a:t>
            </a:r>
          </a:p>
          <a:p>
            <a:r>
              <a:rPr lang="en-US" dirty="0" smtClean="0">
                <a:ln w="18415" cmpd="sng">
                  <a:solidFill>
                    <a:srgbClr val="FFFFFF"/>
                  </a:solidFill>
                  <a:prstDash val="solid"/>
                </a:ln>
                <a:solidFill>
                  <a:srgbClr val="FFFFFF"/>
                </a:solidFill>
                <a:effectLst>
                  <a:glow rad="101600">
                    <a:srgbClr val="C00000">
                      <a:alpha val="60000"/>
                    </a:srgbClr>
                  </a:glow>
                  <a:outerShdw blurRad="63500" dir="3600000" algn="tl" rotWithShape="0">
                    <a:srgbClr val="000000">
                      <a:alpha val="70000"/>
                    </a:srgbClr>
                  </a:outerShdw>
                </a:effectLst>
              </a:rPr>
              <a:t>White pine Blister Rust Study</a:t>
            </a:r>
          </a:p>
          <a:p>
            <a:endParaRPr lang="en-US" dirty="0"/>
          </a:p>
        </p:txBody>
      </p:sp>
      <p:pic>
        <p:nvPicPr>
          <p:cNvPr id="4" name="Picture 4" descr="DSCF0318"/>
          <p:cNvPicPr>
            <a:picLocks noChangeAspect="1" noChangeArrowheads="1"/>
          </p:cNvPicPr>
          <p:nvPr/>
        </p:nvPicPr>
        <p:blipFill>
          <a:blip r:embed="rId3"/>
          <a:srcRect/>
          <a:stretch>
            <a:fillRect/>
          </a:stretch>
        </p:blipFill>
        <p:spPr>
          <a:xfrm>
            <a:off x="6324600" y="3962400"/>
            <a:ext cx="28194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7" descr="DSCF1598"/>
          <p:cNvPicPr>
            <a:picLocks noChangeAspect="1" noChangeArrowheads="1"/>
          </p:cNvPicPr>
          <p:nvPr/>
        </p:nvPicPr>
        <p:blipFill>
          <a:blip r:embed="rId4" cstate="print"/>
          <a:srcRect/>
          <a:stretch>
            <a:fillRect/>
          </a:stretch>
        </p:blipFill>
        <p:spPr bwMode="auto">
          <a:xfrm>
            <a:off x="4495800" y="1425622"/>
            <a:ext cx="2057400" cy="20795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8" descr="DSCF1590"/>
          <p:cNvPicPr>
            <a:picLocks noChangeAspect="1" noChangeArrowheads="1"/>
          </p:cNvPicPr>
          <p:nvPr/>
        </p:nvPicPr>
        <p:blipFill>
          <a:blip r:embed="rId5" cstate="print"/>
          <a:srcRect/>
          <a:stretch>
            <a:fillRect/>
          </a:stretch>
        </p:blipFill>
        <p:spPr bwMode="auto">
          <a:xfrm>
            <a:off x="4419600" y="3962400"/>
            <a:ext cx="17526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5" descr="DSCF1447"/>
          <p:cNvPicPr>
            <a:picLocks noChangeAspect="1" noChangeArrowheads="1"/>
          </p:cNvPicPr>
          <p:nvPr/>
        </p:nvPicPr>
        <p:blipFill>
          <a:blip r:embed="rId6" cstate="print"/>
          <a:srcRect/>
          <a:stretch>
            <a:fillRect/>
          </a:stretch>
        </p:blipFill>
        <p:spPr>
          <a:xfrm>
            <a:off x="6705600" y="1371600"/>
            <a:ext cx="2286000" cy="2247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l="1613" t="2798" r="3226" b="3733"/>
          <a:stretch>
            <a:fillRect/>
          </a:stretch>
        </p:blipFill>
        <p:spPr bwMode="auto">
          <a:xfrm>
            <a:off x="0" y="0"/>
            <a:ext cx="9144000"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24" y="609600"/>
            <a:ext cx="9144000" cy="707886"/>
          </a:xfrm>
          <a:prstGeom prst="rect">
            <a:avLst/>
          </a:prstGeom>
          <a:noFill/>
        </p:spPr>
        <p:txBody>
          <a:bodyPr wrap="square" rtlCol="0">
            <a:spAutoFit/>
          </a:bodyPr>
          <a:lstStyle/>
          <a:p>
            <a:pPr algn="ctr"/>
            <a:r>
              <a:rPr lang="en-US" sz="4000" dirty="0" smtClean="0">
                <a:ln w="18415" cmpd="sng">
                  <a:solidFill>
                    <a:srgbClr val="FFFFFF"/>
                  </a:solidFill>
                  <a:prstDash val="solid"/>
                </a:ln>
                <a:solidFill>
                  <a:srgbClr val="FFFFFF"/>
                </a:solidFill>
                <a:effectLst>
                  <a:glow rad="101600">
                    <a:schemeClr val="tx2">
                      <a:lumMod val="50000"/>
                      <a:alpha val="60000"/>
                    </a:schemeClr>
                  </a:glow>
                  <a:outerShdw blurRad="63500" dir="3600000" algn="tl" rotWithShape="0">
                    <a:srgbClr val="000000">
                      <a:alpha val="70000"/>
                    </a:srgbClr>
                  </a:outerShdw>
                </a:effectLst>
                <a:latin typeface="Algerian" pitchFamily="82" charset="0"/>
              </a:rPr>
              <a:t>Tribal and Agency Agreements </a:t>
            </a:r>
            <a:endParaRPr lang="en-US" sz="4000" dirty="0">
              <a:ln w="18415" cmpd="sng">
                <a:solidFill>
                  <a:srgbClr val="FFFFFF"/>
                </a:solidFill>
                <a:prstDash val="solid"/>
              </a:ln>
              <a:solidFill>
                <a:srgbClr val="FFFFFF"/>
              </a:solidFill>
              <a:effectLst>
                <a:glow rad="101600">
                  <a:schemeClr val="tx2">
                    <a:lumMod val="50000"/>
                    <a:alpha val="60000"/>
                  </a:schemeClr>
                </a:glow>
                <a:outerShdw blurRad="63500" dir="3600000" algn="tl" rotWithShape="0">
                  <a:srgbClr val="000000">
                    <a:alpha val="70000"/>
                  </a:srgbClr>
                </a:outerShdw>
              </a:effectLst>
              <a:latin typeface="Algerian" pitchFamily="82"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ew last day 327.jpg"/>
          <p:cNvPicPr>
            <a:picLocks noChangeAspect="1"/>
          </p:cNvPicPr>
          <p:nvPr/>
        </p:nvPicPr>
        <p:blipFill>
          <a:blip r:embed="rId2" cstate="print">
            <a:lum contrast="-32000"/>
          </a:blip>
          <a:stretch>
            <a:fillRect/>
          </a:stretch>
        </p:blipFill>
        <p:spPr>
          <a:xfrm>
            <a:off x="0" y="0"/>
            <a:ext cx="9144000" cy="6858000"/>
          </a:xfrm>
          <a:prstGeom prst="rect">
            <a:avLst/>
          </a:prstGeom>
        </p:spPr>
      </p:pic>
      <p:sp>
        <p:nvSpPr>
          <p:cNvPr id="2" name="Title 1"/>
          <p:cNvSpPr>
            <a:spLocks noGrp="1"/>
          </p:cNvSpPr>
          <p:nvPr>
            <p:ph type="title"/>
          </p:nvPr>
        </p:nvSpPr>
        <p:spPr>
          <a:xfrm>
            <a:off x="0" y="0"/>
            <a:ext cx="9144000" cy="685800"/>
          </a:xfrm>
        </p:spPr>
        <p:txBody>
          <a:bodyPr>
            <a:noAutofit/>
          </a:bodyPr>
          <a:lstStyle/>
          <a:p>
            <a:pPr algn="ctr"/>
            <a:r>
              <a:rPr lang="en-US" sz="4000" dirty="0" smtClean="0">
                <a:ln>
                  <a:solidFill>
                    <a:schemeClr val="accent6">
                      <a:lumMod val="75000"/>
                    </a:schemeClr>
                  </a:solidFill>
                </a:ln>
                <a:effectLst>
                  <a:glow rad="101600">
                    <a:schemeClr val="accent5">
                      <a:lumMod val="40000"/>
                      <a:lumOff val="60000"/>
                      <a:alpha val="60000"/>
                    </a:schemeClr>
                  </a:glow>
                </a:effectLst>
              </a:rPr>
              <a:t>Tribal Forest Protection Act/SCP-USFS</a:t>
            </a:r>
            <a:endParaRPr lang="en-US" sz="4000" dirty="0">
              <a:ln>
                <a:solidFill>
                  <a:schemeClr val="accent6">
                    <a:lumMod val="75000"/>
                  </a:schemeClr>
                </a:solidFill>
              </a:ln>
              <a:effectLst>
                <a:glow rad="101600">
                  <a:schemeClr val="accent5">
                    <a:lumMod val="40000"/>
                    <a:lumOff val="60000"/>
                    <a:alpha val="60000"/>
                  </a:schemeClr>
                </a:glow>
              </a:effectLst>
            </a:endParaRPr>
          </a:p>
        </p:txBody>
      </p:sp>
      <p:sp>
        <p:nvSpPr>
          <p:cNvPr id="4" name="Text Placeholder 3"/>
          <p:cNvSpPr>
            <a:spLocks noGrp="1"/>
          </p:cNvSpPr>
          <p:nvPr>
            <p:ph type="body" sz="half" idx="2"/>
          </p:nvPr>
        </p:nvSpPr>
        <p:spPr>
          <a:xfrm>
            <a:off x="76200" y="609600"/>
            <a:ext cx="4953000" cy="6096000"/>
          </a:xfrm>
        </p:spPr>
        <p:txBody>
          <a:bodyPr>
            <a:normAutofit/>
          </a:bodyPr>
          <a:lstStyle/>
          <a:p>
            <a:pPr marL="342900" indent="-342900">
              <a:buFont typeface="Arial" pitchFamily="34" charset="0"/>
              <a:buChar char="•"/>
            </a:pPr>
            <a:r>
              <a:rPr lang="en-US" sz="2000" b="1" dirty="0" smtClean="0">
                <a:solidFill>
                  <a:schemeClr val="bg1"/>
                </a:solidFill>
                <a:effectLst>
                  <a:glow rad="101600">
                    <a:srgbClr val="002060">
                      <a:alpha val="60000"/>
                    </a:srgbClr>
                  </a:glow>
                </a:effectLst>
                <a:latin typeface="Times New Roman" pitchFamily="18" charset="0"/>
                <a:cs typeface="Times New Roman" pitchFamily="18" charset="0"/>
              </a:rPr>
              <a:t>Utilize Act to co-manage areas surrounding the Santa Clara Pueblo Reservation.  Example Stewardship Contracts, HFR Projects, Watershed Protection, Insect/ Disease  Mgt, Cultural Site Protection</a:t>
            </a:r>
          </a:p>
          <a:p>
            <a:pPr marL="342900" indent="-342900">
              <a:buFont typeface="Arial" pitchFamily="34" charset="0"/>
              <a:buChar char="•"/>
            </a:pPr>
            <a:r>
              <a:rPr lang="en-US" sz="2000" b="1" dirty="0" smtClean="0">
                <a:solidFill>
                  <a:schemeClr val="bg1"/>
                </a:solidFill>
                <a:effectLst>
                  <a:glow rad="101600">
                    <a:srgbClr val="002060">
                      <a:alpha val="60000"/>
                    </a:srgbClr>
                  </a:glow>
                </a:effectLst>
                <a:latin typeface="Times New Roman" pitchFamily="18" charset="0"/>
                <a:cs typeface="Times New Roman" pitchFamily="18" charset="0"/>
              </a:rPr>
              <a:t>Roughly 30,000 acres managed by the United States Forest Service</a:t>
            </a:r>
          </a:p>
          <a:p>
            <a:pPr marL="342900" indent="-342900">
              <a:buFont typeface="Arial" pitchFamily="34" charset="0"/>
              <a:buChar char="•"/>
            </a:pPr>
            <a:endParaRPr lang="en-US" sz="2000" b="1" dirty="0" smtClean="0">
              <a:solidFill>
                <a:schemeClr val="bg1"/>
              </a:solidFill>
            </a:endParaRPr>
          </a:p>
          <a:p>
            <a:pPr marL="342900" indent="-342900"/>
            <a:endParaRPr lang="en-US" sz="2000" b="1" dirty="0" smtClean="0">
              <a:solidFill>
                <a:schemeClr val="bg1"/>
              </a:solidFill>
            </a:endParaRPr>
          </a:p>
        </p:txBody>
      </p:sp>
      <p:pic>
        <p:nvPicPr>
          <p:cNvPr id="8" name="Content Placeholder 5" descr="crew last day 322.jpg"/>
          <p:cNvPicPr>
            <a:picLocks noChangeAspect="1"/>
          </p:cNvPicPr>
          <p:nvPr/>
        </p:nvPicPr>
        <p:blipFill>
          <a:blip r:embed="rId3" cstate="print"/>
          <a:stretch>
            <a:fillRect/>
          </a:stretch>
        </p:blipFill>
        <p:spPr>
          <a:xfrm>
            <a:off x="4876801" y="701817"/>
            <a:ext cx="4161998" cy="2596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Content Placeholder 4" descr="crew last day 360.jpg"/>
          <p:cNvPicPr>
            <a:picLocks noGrp="1" noChangeAspect="1"/>
          </p:cNvPicPr>
          <p:nvPr>
            <p:ph idx="1"/>
          </p:nvPr>
        </p:nvPicPr>
        <p:blipFill>
          <a:blip r:embed="rId4" cstate="print"/>
          <a:stretch>
            <a:fillRect/>
          </a:stretch>
        </p:blipFill>
        <p:spPr>
          <a:xfrm>
            <a:off x="5029200" y="3505200"/>
            <a:ext cx="3980597" cy="3200400"/>
          </a:xfrm>
          <a:prstGeom prst="ellipse">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TFPA.jpg"/>
          <p:cNvPicPr>
            <a:picLocks noChangeAspect="1"/>
          </p:cNvPicPr>
          <p:nvPr/>
        </p:nvPicPr>
        <p:blipFill>
          <a:blip r:embed="rId5" cstate="print"/>
          <a:stretch>
            <a:fillRect/>
          </a:stretch>
        </p:blipFill>
        <p:spPr>
          <a:xfrm>
            <a:off x="76200" y="3352800"/>
            <a:ext cx="480060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249368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296400" cy="7010400"/>
          </a:xfrm>
          <a:prstGeom prst="rect">
            <a:avLst/>
          </a:prstGeom>
        </p:spPr>
      </p:pic>
      <p:sp>
        <p:nvSpPr>
          <p:cNvPr id="2" name="TextBox 1"/>
          <p:cNvSpPr txBox="1"/>
          <p:nvPr/>
        </p:nvSpPr>
        <p:spPr>
          <a:xfrm>
            <a:off x="0" y="152400"/>
            <a:ext cx="9144000" cy="6432530"/>
          </a:xfrm>
          <a:prstGeom prst="rect">
            <a:avLst/>
          </a:prstGeom>
          <a:noFill/>
        </p:spPr>
        <p:txBody>
          <a:bodyPr wrap="square" rtlCol="0">
            <a:spAutoFit/>
          </a:bodyPr>
          <a:lstStyle/>
          <a:p>
            <a:pPr algn="ctr"/>
            <a:r>
              <a:rPr lang="en-US" sz="2800" b="1" u="sng"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The Tribal Forest Protection Act (Public Law 108-278)</a:t>
            </a:r>
          </a:p>
          <a:p>
            <a:endParaRPr lang="en-US" sz="2400" b="1" dirty="0" smtClean="0">
              <a:solidFill>
                <a:schemeClr val="bg1"/>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smtClean="0">
                <a:ln>
                  <a:solidFill>
                    <a:srgbClr val="FFFF00"/>
                  </a:solidFill>
                </a:ln>
                <a:solidFill>
                  <a:srgbClr val="FFFF00"/>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Authorizes </a:t>
            </a:r>
            <a:r>
              <a:rPr lang="en-US" sz="2400" b="1" dirty="0">
                <a:ln>
                  <a:solidFill>
                    <a:srgbClr val="FFFF00"/>
                  </a:solidFill>
                </a:ln>
                <a:solidFill>
                  <a:srgbClr val="FFFF00"/>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the Secretaries of Agriculture and Interior to give special consideration to tribally-proposed stewardship contracting or other projects on Forest Service or BLM land bordering or adjacent to Indian trust land in order to protect the  Indian trust resources from fire, disease, or other threat coming off of that Forest Service or BLM land. </a:t>
            </a:r>
            <a:endParaRPr lang="en-US" sz="2400" b="1" dirty="0" smtClean="0">
              <a:ln>
                <a:solidFill>
                  <a:srgbClr val="FFFF00"/>
                </a:solidFill>
              </a:ln>
              <a:solidFill>
                <a:srgbClr val="FFFF00"/>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b="1" dirty="0" smtClean="0">
              <a:ln>
                <a:solidFill>
                  <a:srgbClr val="FFFF00"/>
                </a:solidFill>
              </a:ln>
              <a:solidFill>
                <a:srgbClr val="FFFF00"/>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smtClean="0">
                <a:ln>
                  <a:solidFill>
                    <a:srgbClr val="FFFF00"/>
                  </a:solidFill>
                </a:ln>
                <a:solidFill>
                  <a:srgbClr val="FFFF00"/>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These </a:t>
            </a:r>
            <a:r>
              <a:rPr lang="en-US" sz="2400" b="1" dirty="0">
                <a:ln>
                  <a:solidFill>
                    <a:srgbClr val="FFFF00"/>
                  </a:solidFill>
                </a:ln>
                <a:solidFill>
                  <a:srgbClr val="FFFF00"/>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stewardship agreements are an important tool for fighting the ever-growing threat of wildfires in the West. In New Mexico, where the Santa Clara Pueblo has experienced devastating consequences from four wildfires over the last 20 years, all of which originated off of tribal lands, the wider use of such agreements could have greatly mitigated the impact of these fires. Empowering tribal governments as caretakers to protect tribal lands by managing adjacent federal lands is a smart policy. </a:t>
            </a:r>
            <a:endParaRPr lang="en-US" sz="2600" b="1" dirty="0">
              <a:ln>
                <a:solidFill>
                  <a:srgbClr val="FFFF00"/>
                </a:solidFill>
              </a:ln>
              <a:solidFill>
                <a:srgbClr val="FFFF00"/>
              </a:solidFill>
              <a:effectLst>
                <a:glow rad="101600">
                  <a:srgbClr val="002060">
                    <a:alpha val="60000"/>
                  </a:srgbClr>
                </a:glo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41916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Gallina Fire 479"/>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3175" algn="in">
            <a:solidFill>
              <a:srgbClr val="000000"/>
            </a:solidFill>
            <a:miter lim="800000"/>
            <a:headEnd/>
            <a:tailEnd/>
          </a:ln>
          <a:effectLst/>
        </p:spPr>
      </p:pic>
      <p:sp>
        <p:nvSpPr>
          <p:cNvPr id="4" name="Text Placeholder 3"/>
          <p:cNvSpPr>
            <a:spLocks noGrp="1"/>
          </p:cNvSpPr>
          <p:nvPr>
            <p:ph type="body" sz="half" idx="2"/>
          </p:nvPr>
        </p:nvSpPr>
        <p:spPr>
          <a:xfrm>
            <a:off x="0" y="0"/>
            <a:ext cx="9144000" cy="6858000"/>
          </a:xfrm>
        </p:spPr>
        <p:txBody>
          <a:bodyPr>
            <a:normAutofit/>
          </a:bodyPr>
          <a:lstStyle/>
          <a:p>
            <a:pPr algn="ctr"/>
            <a:r>
              <a:rPr lang="en-US" sz="1900" b="1" u="sng" dirty="0" err="1" smtClean="0">
                <a:effectLst>
                  <a:glow rad="101600">
                    <a:schemeClr val="bg2">
                      <a:lumMod val="90000"/>
                      <a:alpha val="60000"/>
                    </a:schemeClr>
                  </a:glow>
                </a:effectLst>
                <a:latin typeface="Times New Roman" pitchFamily="18" charset="0"/>
                <a:cs typeface="Times New Roman" pitchFamily="18" charset="0"/>
              </a:rPr>
              <a:t>Gallina</a:t>
            </a:r>
            <a:r>
              <a:rPr lang="en-US" sz="1900" b="1" u="sng" dirty="0" smtClean="0">
                <a:effectLst>
                  <a:glow rad="101600">
                    <a:schemeClr val="bg2">
                      <a:lumMod val="90000"/>
                      <a:alpha val="60000"/>
                    </a:schemeClr>
                  </a:glow>
                </a:effectLst>
                <a:latin typeface="Times New Roman" pitchFamily="18" charset="0"/>
                <a:cs typeface="Times New Roman" pitchFamily="18" charset="0"/>
              </a:rPr>
              <a:t> Creek Unit </a:t>
            </a:r>
            <a:r>
              <a:rPr lang="en-US" sz="1900" b="1" dirty="0" smtClean="0">
                <a:effectLst>
                  <a:glow rad="101600">
                    <a:schemeClr val="bg2">
                      <a:lumMod val="90000"/>
                      <a:alpha val="60000"/>
                    </a:schemeClr>
                  </a:glow>
                </a:effectLst>
                <a:latin typeface="Times New Roman" pitchFamily="18" charset="0"/>
                <a:cs typeface="Times New Roman" pitchFamily="18" charset="0"/>
              </a:rPr>
              <a:t>- (</a:t>
            </a:r>
            <a:r>
              <a:rPr lang="en-US" sz="1900" b="1" u="sng" dirty="0" smtClean="0">
                <a:effectLst>
                  <a:glow rad="101600">
                    <a:schemeClr val="bg2">
                      <a:lumMod val="90000"/>
                      <a:alpha val="60000"/>
                    </a:schemeClr>
                  </a:glow>
                </a:effectLst>
                <a:latin typeface="Times New Roman" pitchFamily="18" charset="0"/>
                <a:cs typeface="Times New Roman" pitchFamily="18" charset="0"/>
              </a:rPr>
              <a:t>4,413 Acres</a:t>
            </a:r>
            <a:r>
              <a:rPr lang="en-US" sz="1900" b="1" dirty="0" smtClean="0">
                <a:effectLst>
                  <a:glow rad="101600">
                    <a:schemeClr val="bg2">
                      <a:lumMod val="90000"/>
                      <a:alpha val="60000"/>
                    </a:schemeClr>
                  </a:glow>
                </a:effectLst>
                <a:latin typeface="Times New Roman" pitchFamily="18" charset="0"/>
                <a:cs typeface="Times New Roman" pitchFamily="18" charset="0"/>
              </a:rPr>
              <a:t>)</a:t>
            </a:r>
          </a:p>
          <a:p>
            <a:pPr algn="ctr"/>
            <a:r>
              <a:rPr lang="en-US" sz="1900" b="1" u="sng" dirty="0" smtClean="0">
                <a:effectLst>
                  <a:glow rad="101600">
                    <a:schemeClr val="bg2">
                      <a:lumMod val="90000"/>
                      <a:alpha val="60000"/>
                    </a:schemeClr>
                  </a:glow>
                </a:effectLst>
                <a:latin typeface="Times New Roman" pitchFamily="18" charset="0"/>
                <a:cs typeface="Times New Roman" pitchFamily="18" charset="0"/>
              </a:rPr>
              <a:t>Proposed Management Measures</a:t>
            </a:r>
            <a:r>
              <a:rPr lang="en-US" sz="1900" b="1" dirty="0" smtClean="0">
                <a:effectLst>
                  <a:glow rad="101600">
                    <a:schemeClr val="bg2">
                      <a:lumMod val="90000"/>
                      <a:alpha val="60000"/>
                    </a:schemeClr>
                  </a:glow>
                </a:effectLst>
                <a:latin typeface="Times New Roman" pitchFamily="18" charset="0"/>
                <a:cs typeface="Times New Roman" pitchFamily="18" charset="0"/>
              </a:rPr>
              <a:t>:</a:t>
            </a:r>
          </a:p>
          <a:p>
            <a:r>
              <a:rPr lang="en-US" sz="1900" b="1" i="1" u="sng" dirty="0" err="1" smtClean="0">
                <a:effectLst>
                  <a:glow rad="101600">
                    <a:schemeClr val="bg2">
                      <a:lumMod val="90000"/>
                      <a:alpha val="60000"/>
                    </a:schemeClr>
                  </a:glow>
                </a:effectLst>
                <a:latin typeface="Times New Roman" pitchFamily="18" charset="0"/>
                <a:cs typeface="Times New Roman" pitchFamily="18" charset="0"/>
              </a:rPr>
              <a:t>Gallina</a:t>
            </a:r>
            <a:r>
              <a:rPr lang="en-US" sz="1900" b="1" i="1" u="sng" dirty="0" smtClean="0">
                <a:effectLst>
                  <a:glow rad="101600">
                    <a:schemeClr val="bg2">
                      <a:lumMod val="90000"/>
                      <a:alpha val="60000"/>
                    </a:schemeClr>
                  </a:glow>
                </a:effectLst>
                <a:latin typeface="Times New Roman" pitchFamily="18" charset="0"/>
                <a:cs typeface="Times New Roman" pitchFamily="18" charset="0"/>
              </a:rPr>
              <a:t> Creek Unit</a:t>
            </a:r>
            <a:r>
              <a:rPr lang="en-US" sz="1900" b="1" dirty="0" smtClean="0">
                <a:effectLst>
                  <a:glow rad="101600">
                    <a:schemeClr val="bg2">
                      <a:lumMod val="90000"/>
                      <a:alpha val="60000"/>
                    </a:schemeClr>
                  </a:glow>
                </a:effectLst>
                <a:latin typeface="Times New Roman" pitchFamily="18" charset="0"/>
                <a:cs typeface="Times New Roman" pitchFamily="18" charset="0"/>
              </a:rPr>
              <a:t>:</a:t>
            </a:r>
          </a:p>
          <a:p>
            <a:r>
              <a:rPr lang="en-US" sz="1900" b="1" dirty="0" smtClean="0">
                <a:effectLst>
                  <a:glow rad="101600">
                    <a:schemeClr val="bg2">
                      <a:lumMod val="90000"/>
                      <a:alpha val="60000"/>
                    </a:schemeClr>
                  </a:glow>
                </a:effectLst>
                <a:latin typeface="Times New Roman" pitchFamily="18" charset="0"/>
                <a:cs typeface="Times New Roman" pitchFamily="18" charset="0"/>
              </a:rPr>
              <a:t>This watershed is adjacent to Santa Clara lands to the north and is also very overstocked with fuels and insect and disease problems. Portions of this watershed are also on Santa Clara land. A portion of this unit was burned by the </a:t>
            </a:r>
            <a:r>
              <a:rPr lang="en-US" sz="1900" b="1" dirty="0" err="1" smtClean="0">
                <a:effectLst>
                  <a:glow rad="101600">
                    <a:schemeClr val="bg2">
                      <a:lumMod val="90000"/>
                      <a:alpha val="60000"/>
                    </a:schemeClr>
                  </a:glow>
                </a:effectLst>
                <a:latin typeface="Times New Roman" pitchFamily="18" charset="0"/>
                <a:cs typeface="Times New Roman" pitchFamily="18" charset="0"/>
              </a:rPr>
              <a:t>Oso</a:t>
            </a:r>
            <a:r>
              <a:rPr lang="en-US" sz="1900" b="1" dirty="0" smtClean="0">
                <a:effectLst>
                  <a:glow rad="101600">
                    <a:schemeClr val="bg2">
                      <a:lumMod val="90000"/>
                      <a:alpha val="60000"/>
                    </a:schemeClr>
                  </a:glow>
                </a:effectLst>
                <a:latin typeface="Times New Roman" pitchFamily="18" charset="0"/>
                <a:cs typeface="Times New Roman" pitchFamily="18" charset="0"/>
              </a:rPr>
              <a:t> Complex Fire of 1998. </a:t>
            </a:r>
          </a:p>
          <a:p>
            <a:r>
              <a:rPr lang="en-US" sz="1500" b="1" dirty="0" smtClean="0"/>
              <a:t> </a:t>
            </a:r>
            <a:r>
              <a:rPr lang="en-US" sz="1900" b="1" u="sng" dirty="0" smtClean="0">
                <a:effectLst>
                  <a:glow rad="101600">
                    <a:schemeClr val="bg1">
                      <a:alpha val="60000"/>
                    </a:schemeClr>
                  </a:glow>
                </a:effectLst>
                <a:latin typeface="Times New Roman" pitchFamily="18" charset="0"/>
                <a:cs typeface="Times New Roman" pitchFamily="18" charset="0"/>
              </a:rPr>
              <a:t>Proposed Management Measures could include but not limited to:</a:t>
            </a:r>
            <a:endParaRPr lang="en-US" sz="1900" b="1" dirty="0" smtClean="0">
              <a:effectLst>
                <a:glow rad="101600">
                  <a:schemeClr val="bg1">
                    <a:alpha val="60000"/>
                  </a:schemeClr>
                </a:glow>
              </a:effectLst>
              <a:latin typeface="Times New Roman" pitchFamily="18" charset="0"/>
              <a:cs typeface="Times New Roman" pitchFamily="18" charset="0"/>
            </a:endParaRPr>
          </a:p>
          <a:p>
            <a:r>
              <a:rPr lang="en-US" sz="1900" b="1" dirty="0" smtClean="0">
                <a:effectLst>
                  <a:glow rad="101600">
                    <a:schemeClr val="bg1">
                      <a:alpha val="60000"/>
                    </a:schemeClr>
                  </a:glow>
                </a:effectLst>
                <a:latin typeface="Times New Roman" pitchFamily="18" charset="0"/>
                <a:cs typeface="Times New Roman" pitchFamily="18" charset="0"/>
              </a:rPr>
              <a:t>· Ecological and Cultural Projects</a:t>
            </a:r>
          </a:p>
          <a:p>
            <a:r>
              <a:rPr lang="en-US" sz="1900" b="1" dirty="0" smtClean="0">
                <a:effectLst>
                  <a:glow rad="101600">
                    <a:schemeClr val="bg1">
                      <a:alpha val="60000"/>
                    </a:schemeClr>
                  </a:glow>
                </a:effectLst>
                <a:latin typeface="Times New Roman" pitchFamily="18" charset="0"/>
                <a:cs typeface="Times New Roman" pitchFamily="18" charset="0"/>
              </a:rPr>
              <a:t>· Reforestation </a:t>
            </a:r>
          </a:p>
          <a:p>
            <a:r>
              <a:rPr lang="en-US" sz="1900" b="1" dirty="0" smtClean="0">
                <a:effectLst>
                  <a:glow rad="101600">
                    <a:schemeClr val="bg1">
                      <a:alpha val="60000"/>
                    </a:schemeClr>
                  </a:glow>
                </a:effectLst>
                <a:latin typeface="Times New Roman" pitchFamily="18" charset="0"/>
                <a:cs typeface="Times New Roman" pitchFamily="18" charset="0"/>
              </a:rPr>
              <a:t>· Conduct Stream Restoration Work to reduce stream channel erosion to </a:t>
            </a:r>
            <a:r>
              <a:rPr lang="en-US" sz="1900" b="1" dirty="0">
                <a:effectLst>
                  <a:glow rad="101600">
                    <a:schemeClr val="bg1">
                      <a:alpha val="60000"/>
                    </a:schemeClr>
                  </a:glow>
                </a:effectLst>
                <a:latin typeface="Times New Roman" pitchFamily="18" charset="0"/>
                <a:cs typeface="Times New Roman" pitchFamily="18" charset="0"/>
              </a:rPr>
              <a:t>r</a:t>
            </a:r>
            <a:r>
              <a:rPr lang="en-US" sz="1900" b="1" dirty="0" smtClean="0">
                <a:effectLst>
                  <a:glow rad="101600">
                    <a:schemeClr val="bg1">
                      <a:alpha val="60000"/>
                    </a:schemeClr>
                  </a:glow>
                </a:effectLst>
                <a:latin typeface="Times New Roman" pitchFamily="18" charset="0"/>
                <a:cs typeface="Times New Roman" pitchFamily="18" charset="0"/>
              </a:rPr>
              <a:t>estore the hydrological functions</a:t>
            </a:r>
          </a:p>
          <a:p>
            <a:r>
              <a:rPr lang="en-US" sz="1900" b="1" dirty="0" smtClean="0">
                <a:effectLst>
                  <a:glow rad="101600">
                    <a:schemeClr val="bg1">
                      <a:alpha val="60000"/>
                    </a:schemeClr>
                  </a:glow>
                </a:effectLst>
                <a:latin typeface="Times New Roman" pitchFamily="18" charset="0"/>
                <a:cs typeface="Times New Roman" pitchFamily="18" charset="0"/>
              </a:rPr>
              <a:t>· Hazardous Fuels Reduction treatments (HFR)</a:t>
            </a:r>
          </a:p>
          <a:p>
            <a:r>
              <a:rPr lang="en-US" sz="1900" b="1" dirty="0" smtClean="0">
                <a:effectLst>
                  <a:glow rad="101600">
                    <a:schemeClr val="bg1">
                      <a:alpha val="60000"/>
                    </a:schemeClr>
                  </a:glow>
                </a:effectLst>
                <a:latin typeface="Times New Roman" pitchFamily="18" charset="0"/>
                <a:cs typeface="Times New Roman" pitchFamily="18" charset="0"/>
              </a:rPr>
              <a:t>· Timber Stand Improvement (TSI)</a:t>
            </a:r>
          </a:p>
          <a:p>
            <a:r>
              <a:rPr lang="en-US" sz="1900" b="1" dirty="0" smtClean="0">
                <a:effectLst>
                  <a:glow rad="101600">
                    <a:schemeClr val="bg1">
                      <a:alpha val="60000"/>
                    </a:schemeClr>
                  </a:glow>
                </a:effectLst>
                <a:latin typeface="Times New Roman" pitchFamily="18" charset="0"/>
                <a:cs typeface="Times New Roman" pitchFamily="18" charset="0"/>
              </a:rPr>
              <a:t>· Insect Disease Mitigation</a:t>
            </a:r>
          </a:p>
          <a:p>
            <a:r>
              <a:rPr lang="en-US" sz="1900" b="1" dirty="0" smtClean="0">
                <a:effectLst>
                  <a:glow rad="101600">
                    <a:schemeClr val="bg1">
                      <a:alpha val="60000"/>
                    </a:schemeClr>
                  </a:glow>
                </a:effectLst>
                <a:latin typeface="Times New Roman" pitchFamily="18" charset="0"/>
                <a:cs typeface="Times New Roman" pitchFamily="18" charset="0"/>
              </a:rPr>
              <a:t>· Aspen Enhancement Management</a:t>
            </a:r>
          </a:p>
          <a:p>
            <a:endParaRPr lang="en-US" dirty="0"/>
          </a:p>
        </p:txBody>
      </p:sp>
      <p:pic>
        <p:nvPicPr>
          <p:cNvPr id="76803" name="Picture 3" descr="Chicoma site visit 205"/>
          <p:cNvPicPr>
            <a:picLocks noChangeAspect="1" noChangeArrowheads="1"/>
          </p:cNvPicPr>
          <p:nvPr/>
        </p:nvPicPr>
        <p:blipFill>
          <a:blip r:embed="rId3" cstate="print"/>
          <a:srcRect/>
          <a:stretch>
            <a:fillRect/>
          </a:stretch>
        </p:blipFill>
        <p:spPr bwMode="auto">
          <a:xfrm>
            <a:off x="4114800" y="4343400"/>
            <a:ext cx="5029200" cy="2438400"/>
          </a:xfrm>
          <a:prstGeom prst="rect">
            <a:avLst/>
          </a:prstGeom>
          <a:noFill/>
          <a:ln w="3175" algn="in">
            <a:solidFill>
              <a:srgbClr val="000000"/>
            </a:solidFill>
            <a:miter lim="800000"/>
            <a:headEnd/>
            <a:tailEnd/>
          </a:ln>
          <a:effectLst/>
        </p:spPr>
      </p:pic>
      <p:sp>
        <p:nvSpPr>
          <p:cNvPr id="76804" name="Text Box 4"/>
          <p:cNvSpPr txBox="1">
            <a:spLocks noChangeArrowheads="1"/>
          </p:cNvSpPr>
          <p:nvPr/>
        </p:nvSpPr>
        <p:spPr bwMode="auto">
          <a:xfrm>
            <a:off x="5181600" y="4495800"/>
            <a:ext cx="3810000" cy="685800"/>
          </a:xfrm>
          <a:prstGeom prst="rect">
            <a:avLst/>
          </a:prstGeom>
          <a:noFill/>
          <a:ln w="317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Garamond" pitchFamily="18" charset="0"/>
              </a:rPr>
              <a:t>Insect and Disease - Overstocked Spruce/Fir Forest - Heavy Fuel Loading - </a:t>
            </a:r>
            <a:r>
              <a:rPr kumimoji="0" lang="en-US" sz="1400" b="1" i="0" u="none" strike="noStrike" cap="none" normalizeH="0" baseline="0" dirty="0" err="1" smtClean="0">
                <a:ln>
                  <a:noFill/>
                </a:ln>
                <a:solidFill>
                  <a:srgbClr val="000000"/>
                </a:solidFill>
                <a:effectLst/>
                <a:latin typeface="Garamond" pitchFamily="18" charset="0"/>
              </a:rPr>
              <a:t>Gallina</a:t>
            </a:r>
            <a:r>
              <a:rPr kumimoji="0" lang="en-US" sz="1400" b="1" i="0" u="none" strike="noStrike" cap="none" normalizeH="0" baseline="0" dirty="0" smtClean="0">
                <a:ln>
                  <a:noFill/>
                </a:ln>
                <a:solidFill>
                  <a:srgbClr val="000000"/>
                </a:solidFill>
                <a:effectLst/>
                <a:latin typeface="Garamond" pitchFamily="18" charset="0"/>
              </a:rPr>
              <a:t> Creek Units</a:t>
            </a:r>
            <a:endParaRPr kumimoji="0" lang="en-US" sz="1400" b="1"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3" descr="DSCF028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89794" name="Rectangle 2"/>
          <p:cNvSpPr>
            <a:spLocks noGrp="1" noChangeArrowheads="1"/>
          </p:cNvSpPr>
          <p:nvPr>
            <p:ph type="title"/>
          </p:nvPr>
        </p:nvSpPr>
        <p:spPr>
          <a:xfrm>
            <a:off x="457200" y="0"/>
            <a:ext cx="8229600" cy="1143000"/>
          </a:xfrm>
        </p:spPr>
        <p:txBody>
          <a:bodyPr>
            <a:normAutofit/>
          </a:bodyPr>
          <a:lstStyle/>
          <a:p>
            <a:pPr eaLnBrk="1" hangingPunct="1">
              <a:defRPr/>
            </a:pPr>
            <a:r>
              <a:rPr lang="en-US" sz="4000" dirty="0" smtClean="0">
                <a:ln w="18415" cmpd="sng">
                  <a:solidFill>
                    <a:srgbClr val="FFFFFF"/>
                  </a:solidFill>
                  <a:prstDash val="solid"/>
                </a:ln>
                <a:solidFill>
                  <a:srgbClr val="FFFFFF"/>
                </a:solidFill>
                <a:effectLst>
                  <a:glow rad="101600">
                    <a:schemeClr val="accent2">
                      <a:lumMod val="50000"/>
                      <a:alpha val="60000"/>
                    </a:schemeClr>
                  </a:glow>
                  <a:outerShdw blurRad="63500" dir="3600000" algn="tl" rotWithShape="0">
                    <a:srgbClr val="000000">
                      <a:alpha val="70000"/>
                    </a:srgbClr>
                  </a:outerShdw>
                </a:effectLst>
                <a:latin typeface="Algerian" pitchFamily="82" charset="0"/>
              </a:rPr>
              <a:t> SCP/VCNP Fuel Break</a:t>
            </a:r>
          </a:p>
        </p:txBody>
      </p:sp>
      <p:pic>
        <p:nvPicPr>
          <p:cNvPr id="18436" name="Picture 6" descr="Picture 062"/>
          <p:cNvPicPr>
            <a:picLocks noGrp="1" noChangeAspect="1" noChangeArrowheads="1"/>
          </p:cNvPicPr>
          <p:nvPr>
            <p:ph sz="quarter" idx="2"/>
          </p:nvPr>
        </p:nvPicPr>
        <p:blipFill>
          <a:blip r:embed="rId4"/>
          <a:srcRect/>
          <a:stretch>
            <a:fillRect/>
          </a:stretch>
        </p:blipFill>
        <p:spPr>
          <a:xfrm>
            <a:off x="5181600" y="914400"/>
            <a:ext cx="3962400"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4" descr="CFRP"/>
          <p:cNvPicPr>
            <a:picLocks noChangeAspect="1" noChangeArrowheads="1"/>
          </p:cNvPicPr>
          <p:nvPr/>
        </p:nvPicPr>
        <p:blipFill rotWithShape="1">
          <a:blip r:embed="rId5" cstate="print"/>
          <a:srcRect l="3125" t="1332" r="3125" b="2666"/>
          <a:stretch/>
        </p:blipFill>
        <p:spPr>
          <a:xfrm>
            <a:off x="0" y="1219200"/>
            <a:ext cx="4724400" cy="563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5" descr="DSCF1337"/>
          <p:cNvPicPr>
            <a:picLocks noChangeAspect="1" noChangeArrowheads="1"/>
          </p:cNvPicPr>
          <p:nvPr/>
        </p:nvPicPr>
        <p:blipFill>
          <a:blip r:embed="rId6" cstate="print"/>
          <a:srcRect/>
          <a:stretch>
            <a:fillRect/>
          </a:stretch>
        </p:blipFill>
        <p:spPr>
          <a:xfrm>
            <a:off x="5181600" y="4038600"/>
            <a:ext cx="3962400"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anting Units NMSU May 2013 072.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2286000" y="0"/>
            <a:ext cx="4572000" cy="707886"/>
          </a:xfrm>
          <a:prstGeom prst="rect">
            <a:avLst/>
          </a:prstGeom>
          <a:noFill/>
        </p:spPr>
        <p:txBody>
          <a:bodyPr wrap="square" rtlCol="0">
            <a:spAutoFit/>
          </a:bodyPr>
          <a:lstStyle/>
          <a:p>
            <a:pPr algn="ctr"/>
            <a:r>
              <a:rPr lang="en-US" sz="4000" dirty="0" smtClean="0">
                <a:solidFill>
                  <a:prstClr val="black"/>
                </a:solidFill>
                <a:latin typeface="Algerian" pitchFamily="82" charset="0"/>
              </a:rPr>
              <a:t>USFS - CFRP</a:t>
            </a:r>
            <a:endParaRPr lang="en-US" sz="4000" dirty="0">
              <a:solidFill>
                <a:prstClr val="black"/>
              </a:solidFill>
              <a:latin typeface="Algerian" pitchFamily="82" charset="0"/>
            </a:endParaRPr>
          </a:p>
        </p:txBody>
      </p:sp>
      <p:pic>
        <p:nvPicPr>
          <p:cNvPr id="4" name="Content Placeholder 3"/>
          <p:cNvPicPr>
            <a:picLocks/>
          </p:cNvPicPr>
          <p:nvPr/>
        </p:nvPicPr>
        <p:blipFill>
          <a:blip r:embed="rId3" cstate="print"/>
          <a:srcRect/>
          <a:stretch>
            <a:fillRect/>
          </a:stretch>
        </p:blipFill>
        <p:spPr bwMode="auto">
          <a:xfrm>
            <a:off x="0" y="685800"/>
            <a:ext cx="9144000" cy="617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3"/>
          <p:cNvPicPr>
            <a:picLocks/>
          </p:cNvPicPr>
          <p:nvPr/>
        </p:nvPicPr>
        <p:blipFill>
          <a:blip r:embed="rId4" cstate="print"/>
          <a:srcRect/>
          <a:stretch>
            <a:fillRect/>
          </a:stretch>
        </p:blipFill>
        <p:spPr bwMode="auto">
          <a:xfrm>
            <a:off x="0" y="685800"/>
            <a:ext cx="9144000" cy="617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3"/>
          <p:cNvPicPr>
            <a:picLocks/>
          </p:cNvPicPr>
          <p:nvPr/>
        </p:nvPicPr>
        <p:blipFill>
          <a:blip r:embed="rId5" cstate="print"/>
          <a:srcRect/>
          <a:stretch>
            <a:fillRect/>
          </a:stretch>
        </p:blipFill>
        <p:spPr bwMode="auto">
          <a:xfrm>
            <a:off x="0" y="685800"/>
            <a:ext cx="9144000" cy="617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3524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565150"/>
          </a:xfrm>
        </p:spPr>
        <p:txBody>
          <a:bodyPr>
            <a:noAutofit/>
          </a:bodyPr>
          <a:lstStyle/>
          <a:p>
            <a:pPr algn="ctr"/>
            <a:r>
              <a:rPr lang="en-US" sz="3200" dirty="0" smtClean="0">
                <a:latin typeface="Algerian" pitchFamily="82" charset="0"/>
              </a:rPr>
              <a:t>USFWS</a:t>
            </a:r>
            <a:endParaRPr lang="en-US" sz="3200" dirty="0">
              <a:latin typeface="Algerian" pitchFamily="82" charset="0"/>
            </a:endParaRPr>
          </a:p>
        </p:txBody>
      </p:sp>
      <p:pic>
        <p:nvPicPr>
          <p:cNvPr id="5" name="Content Placeholder 4" descr="Forest Service Field Trip 130.jpg"/>
          <p:cNvPicPr>
            <a:picLocks noGrp="1" noChangeAspect="1"/>
          </p:cNvPicPr>
          <p:nvPr>
            <p:ph idx="1"/>
          </p:nvPr>
        </p:nvPicPr>
        <p:blipFill>
          <a:blip r:embed="rId2" cstate="print"/>
          <a:stretch>
            <a:fillRect/>
          </a:stretch>
        </p:blipFill>
        <p:spPr>
          <a:xfrm>
            <a:off x="-1" y="0"/>
            <a:ext cx="9144001"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half" idx="2"/>
          </p:nvPr>
        </p:nvSpPr>
        <p:spPr>
          <a:xfrm>
            <a:off x="0" y="0"/>
            <a:ext cx="9144000" cy="6858000"/>
          </a:xfrm>
        </p:spPr>
        <p:txBody>
          <a:bodyPr>
            <a:normAutofit fontScale="25000" lnSpcReduction="20000"/>
          </a:bodyPr>
          <a:lstStyle/>
          <a:p>
            <a:r>
              <a:rPr lang="en-US" sz="5600"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Times New Roman" pitchFamily="18" charset="0"/>
                <a:cs typeface="Times New Roman" pitchFamily="18" charset="0"/>
              </a:rPr>
              <a:t>MEMORANDUM OF UNDERSTANDING </a:t>
            </a:r>
          </a:p>
          <a:p>
            <a:r>
              <a:rPr lang="en-US" sz="5600"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Times New Roman" pitchFamily="18" charset="0"/>
                <a:cs typeface="Times New Roman" pitchFamily="18" charset="0"/>
              </a:rPr>
              <a:t>Between the</a:t>
            </a:r>
          </a:p>
          <a:p>
            <a:r>
              <a:rPr lang="en-US" sz="5600"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Times New Roman" pitchFamily="18" charset="0"/>
                <a:cs typeface="Times New Roman" pitchFamily="18" charset="0"/>
              </a:rPr>
              <a:t>SANTA CLARA PUEBLO </a:t>
            </a:r>
          </a:p>
          <a:p>
            <a:r>
              <a:rPr lang="en-US" sz="5600"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Times New Roman" pitchFamily="18" charset="0"/>
                <a:cs typeface="Times New Roman" pitchFamily="18" charset="0"/>
              </a:rPr>
              <a:t>and the</a:t>
            </a:r>
          </a:p>
          <a:p>
            <a:r>
              <a:rPr lang="en-US" sz="5600"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Times New Roman" pitchFamily="18" charset="0"/>
                <a:cs typeface="Times New Roman" pitchFamily="18" charset="0"/>
              </a:rPr>
              <a:t>U.S. FISH AND WILDLIFE SERVICE</a:t>
            </a:r>
          </a:p>
          <a:p>
            <a:r>
              <a:rPr lang="en-US" sz="4800"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Times New Roman" pitchFamily="18" charset="0"/>
                <a:cs typeface="Times New Roman" pitchFamily="18" charset="0"/>
              </a:rPr>
              <a:t> </a:t>
            </a:r>
          </a:p>
          <a:p>
            <a:r>
              <a:rPr lang="en-US" sz="4800"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Times New Roman" pitchFamily="18" charset="0"/>
                <a:cs typeface="Times New Roman" pitchFamily="18" charset="0"/>
              </a:rPr>
              <a:t> </a:t>
            </a:r>
            <a:endParaRPr lang="en-US" sz="6400" u="sng"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Times New Roman" pitchFamily="18" charset="0"/>
              <a:cs typeface="Times New Roman" pitchFamily="18" charset="0"/>
            </a:endParaRPr>
          </a:p>
          <a:p>
            <a:r>
              <a:rPr lang="en-US" sz="5600"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Times New Roman" pitchFamily="18" charset="0"/>
                <a:cs typeface="Times New Roman" pitchFamily="18" charset="0"/>
              </a:rPr>
              <a:t> </a:t>
            </a:r>
            <a:r>
              <a:rPr lang="en-US" sz="8000" dirty="0" smtClean="0">
                <a:ln w="18415" cmpd="sng">
                  <a:solidFill>
                    <a:srgbClr val="FFFF00"/>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Times New Roman" pitchFamily="18" charset="0"/>
                <a:cs typeface="Times New Roman" pitchFamily="18" charset="0"/>
              </a:rPr>
              <a:t>This Memorandum of Understanding (“MOU”), by and between Santa Clara Pueblo (“Pueblo”), a federally recognized Indian tribe and the United States Fish and Wildlife Service (“Service”), a bureau of the U.S. Department of the Interior</a:t>
            </a:r>
            <a:r>
              <a:rPr lang="en-US" sz="8000" dirty="0">
                <a:ln w="18415" cmpd="sng">
                  <a:solidFill>
                    <a:srgbClr val="FFFF00"/>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Times New Roman" pitchFamily="18" charset="0"/>
                <a:cs typeface="Times New Roman" pitchFamily="18" charset="0"/>
              </a:rPr>
              <a:t>.</a:t>
            </a:r>
            <a:endParaRPr lang="en-US" sz="8000" dirty="0" smtClean="0">
              <a:ln w="18415" cmpd="sng">
                <a:solidFill>
                  <a:srgbClr val="FFFF00"/>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Times New Roman" pitchFamily="18" charset="0"/>
              <a:cs typeface="Times New Roman" pitchFamily="18" charset="0"/>
            </a:endParaRPr>
          </a:p>
          <a:p>
            <a:r>
              <a:rPr lang="en-US" sz="8000" dirty="0" smtClean="0">
                <a:ln w="18415" cmpd="sng">
                  <a:solidFill>
                    <a:srgbClr val="FFFF00"/>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Times New Roman" pitchFamily="18" charset="0"/>
                <a:cs typeface="Times New Roman" pitchFamily="18" charset="0"/>
              </a:rPr>
              <a:t> </a:t>
            </a:r>
          </a:p>
          <a:p>
            <a:r>
              <a:rPr lang="en-US" sz="8000" dirty="0" smtClean="0">
                <a:ln w="18415" cmpd="sng">
                  <a:solidFill>
                    <a:srgbClr val="FFFF00"/>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Times New Roman" pitchFamily="18" charset="0"/>
                <a:cs typeface="Times New Roman" pitchFamily="18" charset="0"/>
              </a:rPr>
              <a:t>To this end, both the Pueblo and Service have come together to create a better-coordinated, consistent approach to support mutual native fish, wildlife, natural resource conservation, and ecological projects, such as fisheries, Tribal Wildlife Grant program, Partners Program, Youth Conservation Corps.  By cooperatively working on these projects, goals and objectives of aquatic and natural resource management can be accomplished. This approach will also build a long-term working relationship and help meet trust responsibilities</a:t>
            </a:r>
            <a:endParaRPr lang="en-US" sz="8000" dirty="0">
              <a:ln w="18415" cmpd="sng">
                <a:solidFill>
                  <a:srgbClr val="FFFF00"/>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Times New Roman" pitchFamily="18" charset="0"/>
              <a:cs typeface="Times New Roman" pitchFamily="18" charset="0"/>
            </a:endParaRPr>
          </a:p>
          <a:p>
            <a:r>
              <a:rPr lang="en-US" sz="8000" dirty="0" smtClean="0">
                <a:ln w="18415" cmpd="sng">
                  <a:solidFill>
                    <a:srgbClr val="FFFF00"/>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Times New Roman" pitchFamily="18" charset="0"/>
                <a:cs typeface="Times New Roman" pitchFamily="18" charset="0"/>
              </a:rPr>
              <a:t> </a:t>
            </a:r>
          </a:p>
          <a:p>
            <a:r>
              <a:rPr lang="en-US" sz="8000" dirty="0" smtClean="0">
                <a:ln w="18415" cmpd="sng">
                  <a:solidFill>
                    <a:srgbClr val="FFFF00"/>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Times New Roman" pitchFamily="18" charset="0"/>
                <a:cs typeface="Times New Roman" pitchFamily="18" charset="0"/>
              </a:rPr>
              <a:t>The primary focus of this MOU is to develop a meaningful, well-coordinated and mutually beneficial partnership that promotes the advancement of Tribal sovereignty, land management practices, and the protection and conservation of culturally sensitive ecosystems, flora and fauna, while safeguarding information sensitive to the Pueblo.</a:t>
            </a:r>
          </a:p>
          <a:p>
            <a:r>
              <a:rPr lang="en-US" sz="8000" dirty="0" smtClean="0">
                <a:ln w="18415" cmpd="sng">
                  <a:solidFill>
                    <a:srgbClr val="FFFF00"/>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Times New Roman" pitchFamily="18" charset="0"/>
                <a:cs typeface="Times New Roman" pitchFamily="18" charset="0"/>
              </a:rPr>
              <a:t> </a:t>
            </a:r>
          </a:p>
          <a:p>
            <a:r>
              <a:rPr lang="en-US" sz="8000" dirty="0" smtClean="0">
                <a:ln w="18415" cmpd="sng">
                  <a:solidFill>
                    <a:srgbClr val="FFFF00"/>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Times New Roman" pitchFamily="18" charset="0"/>
                <a:cs typeface="Times New Roman" pitchFamily="18" charset="0"/>
              </a:rPr>
              <a:t>The Indian Self-Determination and Education Assistance Act of 1975, (Public Law 93.638), as </a:t>
            </a:r>
            <a:r>
              <a:rPr lang="en-US" sz="8000" dirty="0">
                <a:ln w="18415" cmpd="sng">
                  <a:solidFill>
                    <a:srgbClr val="FFFF00"/>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Times New Roman" pitchFamily="18" charset="0"/>
                <a:cs typeface="Times New Roman" pitchFamily="18" charset="0"/>
              </a:rPr>
              <a:t>amended </a:t>
            </a:r>
            <a:r>
              <a:rPr lang="en-US" sz="8000" dirty="0" smtClean="0">
                <a:ln w="18415" cmpd="sng">
                  <a:solidFill>
                    <a:srgbClr val="FFFF00"/>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Times New Roman" pitchFamily="18" charset="0"/>
                <a:cs typeface="Times New Roman" pitchFamily="18" charset="0"/>
              </a:rPr>
              <a:t>is the </a:t>
            </a:r>
            <a:r>
              <a:rPr lang="en-US" sz="8000" dirty="0">
                <a:ln w="18415" cmpd="sng">
                  <a:solidFill>
                    <a:srgbClr val="FFFF00"/>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Times New Roman" pitchFamily="18" charset="0"/>
                <a:cs typeface="Times New Roman" pitchFamily="18" charset="0"/>
              </a:rPr>
              <a:t>authority for </a:t>
            </a:r>
            <a:r>
              <a:rPr lang="en-US" sz="8000" dirty="0" smtClean="0">
                <a:ln w="18415" cmpd="sng">
                  <a:solidFill>
                    <a:srgbClr val="FFFF00"/>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Times New Roman" pitchFamily="18" charset="0"/>
                <a:cs typeface="Times New Roman" pitchFamily="18" charset="0"/>
              </a:rPr>
              <a:t>the participating </a:t>
            </a:r>
            <a:r>
              <a:rPr lang="en-US" sz="8000" dirty="0">
                <a:ln w="18415" cmpd="sng">
                  <a:solidFill>
                    <a:srgbClr val="FFFF00"/>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Times New Roman" pitchFamily="18" charset="0"/>
                <a:cs typeface="Times New Roman" pitchFamily="18" charset="0"/>
              </a:rPr>
              <a:t>parties to enter into and carry out this </a:t>
            </a:r>
            <a:r>
              <a:rPr lang="en-US" sz="8000" dirty="0" smtClean="0">
                <a:ln w="18415" cmpd="sng">
                  <a:solidFill>
                    <a:srgbClr val="FFFF00"/>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Times New Roman" pitchFamily="18" charset="0"/>
                <a:cs typeface="Times New Roman" pitchFamily="18" charset="0"/>
              </a:rPr>
              <a:t>MOU. </a:t>
            </a:r>
          </a:p>
          <a:p>
            <a:endParaRPr lang="en-US" sz="2000" dirty="0">
              <a:latin typeface="Times New Roman" pitchFamily="18" charset="0"/>
              <a:cs typeface="Times New Roman" pitchFamily="18" charset="0"/>
            </a:endParaRPr>
          </a:p>
        </p:txBody>
      </p:sp>
      <p:pic>
        <p:nvPicPr>
          <p:cNvPr id="8" name="Picture 7" descr="FwsWhiteBox_rgb"/>
          <p:cNvPicPr/>
          <p:nvPr/>
        </p:nvPicPr>
        <p:blipFill>
          <a:blip r:embed="rId3" cstate="print"/>
          <a:srcRect/>
          <a:stretch>
            <a:fillRect/>
          </a:stretch>
        </p:blipFill>
        <p:spPr bwMode="auto">
          <a:xfrm>
            <a:off x="7817108" y="0"/>
            <a:ext cx="1295400" cy="1238534"/>
          </a:xfrm>
          <a:prstGeom prst="rect">
            <a:avLst/>
          </a:prstGeom>
          <a:noFill/>
          <a:ln w="9525">
            <a:noFill/>
            <a:miter lim="800000"/>
            <a:headEnd/>
            <a:tailEnd/>
          </a:ln>
        </p:spPr>
      </p:pic>
      <p:pic>
        <p:nvPicPr>
          <p:cNvPr id="9" name="Picture 16" descr="Santa Clara"/>
          <p:cNvPicPr>
            <a:picLocks noChangeAspect="1" noChangeArrowheads="1"/>
          </p:cNvPicPr>
          <p:nvPr/>
        </p:nvPicPr>
        <p:blipFill>
          <a:blip r:embed="rId4" cstate="print">
            <a:lum bright="5000" contrast="35000"/>
          </a:blip>
          <a:srcRect t="-4348" b="8696"/>
          <a:stretch>
            <a:fillRect/>
          </a:stretch>
        </p:blipFill>
        <p:spPr bwMode="auto">
          <a:xfrm>
            <a:off x="5646995" y="-19334"/>
            <a:ext cx="1516281" cy="1390934"/>
          </a:xfrm>
          <a:prstGeom prst="flowChartAlternateProcess">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 Road 2012 761.jpg"/>
          <p:cNvPicPr>
            <a:picLocks noChangeAspect="1"/>
          </p:cNvPicPr>
          <p:nvPr/>
        </p:nvPicPr>
        <p:blipFill>
          <a:blip r:embed="rId2" cstate="print"/>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2"/>
          <p:cNvGrpSpPr/>
          <p:nvPr/>
        </p:nvGrpSpPr>
        <p:grpSpPr>
          <a:xfrm>
            <a:off x="3124200" y="2438400"/>
            <a:ext cx="2971800" cy="2133600"/>
            <a:chOff x="3371971" y="2666981"/>
            <a:chExt cx="2353151" cy="2353151"/>
          </a:xfrm>
          <a:scene3d>
            <a:camera prst="orthographicFront"/>
            <a:lightRig rig="flat" dir="t"/>
          </a:scene3d>
        </p:grpSpPr>
        <p:sp>
          <p:nvSpPr>
            <p:cNvPr id="4" name="Oval 3"/>
            <p:cNvSpPr/>
            <p:nvPr/>
          </p:nvSpPr>
          <p:spPr>
            <a:xfrm>
              <a:off x="3371971" y="2666981"/>
              <a:ext cx="2353151" cy="2353151"/>
            </a:xfrm>
            <a:prstGeom prst="ellipse">
              <a:avLst/>
            </a:prstGeom>
            <a:solidFill>
              <a:srgbClr val="FFC0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5" name="Oval 4"/>
            <p:cNvSpPr/>
            <p:nvPr/>
          </p:nvSpPr>
          <p:spPr>
            <a:xfrm>
              <a:off x="3716582" y="3011592"/>
              <a:ext cx="1663929" cy="1663929"/>
            </a:xfrm>
            <a:prstGeom prst="rect">
              <a:avLst/>
            </a:prstGeom>
            <a:sp3d/>
          </p:spPr>
          <p:style>
            <a:lnRef idx="0">
              <a:scrgbClr r="0" g="0" b="0"/>
            </a:lnRef>
            <a:fillRef idx="0">
              <a:scrgbClr r="0" g="0" b="0"/>
            </a:fillRef>
            <a:effectRef idx="0">
              <a:scrgbClr r="0" g="0" b="0"/>
            </a:effectRef>
            <a:fontRef idx="minor">
              <a:schemeClr val="lt1"/>
            </a:fontRef>
          </p:style>
          <p:txBody>
            <a:bodyPr lIns="25400" tIns="25400" rIns="25400" bIns="25400" spcCol="1270" anchor="ctr"/>
            <a:lstStyle/>
            <a:p>
              <a:pPr algn="ctr" defTabSz="1778000">
                <a:lnSpc>
                  <a:spcPct val="90000"/>
                </a:lnSpc>
                <a:spcAft>
                  <a:spcPct val="35000"/>
                </a:spcAft>
                <a:defRPr/>
              </a:pPr>
              <a:r>
                <a:rPr lang="en-US" sz="4400" b="1" dirty="0">
                  <a:solidFill>
                    <a:srgbClr val="FF0000"/>
                  </a:solidFill>
                  <a:latin typeface="Algerian" pitchFamily="82" charset="0"/>
                  <a:cs typeface="Times New Roman" pitchFamily="18" charset="0"/>
                </a:rPr>
                <a:t>USACE</a:t>
              </a:r>
            </a:p>
          </p:txBody>
        </p:sp>
      </p:grpSp>
      <p:sp>
        <p:nvSpPr>
          <p:cNvPr id="22" name="Left Arrow 21"/>
          <p:cNvSpPr/>
          <p:nvPr/>
        </p:nvSpPr>
        <p:spPr>
          <a:xfrm rot="18954677">
            <a:off x="5917382" y="1900977"/>
            <a:ext cx="1627731" cy="802787"/>
          </a:xfrm>
          <a:prstGeom prst="leftArrow">
            <a:avLst>
              <a:gd name="adj1" fmla="val 60000"/>
              <a:gd name="adj2" fmla="val 50000"/>
            </a:avLst>
          </a:prstGeom>
          <a:solidFill>
            <a:srgbClr val="7030A0"/>
          </a:solidFill>
          <a:scene3d>
            <a:camera prst="orthographicFront"/>
            <a:lightRig rig="flat" dir="t"/>
          </a:scene3d>
          <a:sp3d z="-190500" prstMaterial="plastic">
            <a:bevelT w="50800" h="50800"/>
            <a:bevelB w="25400" h="25400" prst="angle"/>
          </a:sp3d>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hueOff val="0"/>
              <a:satOff val="0"/>
              <a:lumOff val="0"/>
              <a:alphaOff val="0"/>
            </a:schemeClr>
          </a:fontRef>
        </p:style>
      </p:sp>
      <p:sp>
        <p:nvSpPr>
          <p:cNvPr id="21" name="Left Arrow 20"/>
          <p:cNvSpPr/>
          <p:nvPr/>
        </p:nvSpPr>
        <p:spPr>
          <a:xfrm rot="1966104">
            <a:off x="5745395" y="4410454"/>
            <a:ext cx="929439" cy="670648"/>
          </a:xfrm>
          <a:prstGeom prst="leftArrow">
            <a:avLst>
              <a:gd name="adj1" fmla="val 60000"/>
              <a:gd name="adj2" fmla="val 50000"/>
            </a:avLst>
          </a:prstGeom>
          <a:scene3d>
            <a:camera prst="orthographicFront"/>
            <a:lightRig rig="flat" dir="t"/>
          </a:scene3d>
          <a:sp3d z="-190500" prstMaterial="plastic">
            <a:bevelT w="50800" h="50800"/>
            <a:bevelB w="25400" h="25400" prst="angle"/>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hueOff val="0"/>
              <a:satOff val="0"/>
              <a:lumOff val="0"/>
              <a:alphaOff val="0"/>
            </a:schemeClr>
          </a:fontRef>
        </p:style>
      </p:sp>
      <p:sp>
        <p:nvSpPr>
          <p:cNvPr id="23" name="Left Arrow 22"/>
          <p:cNvSpPr/>
          <p:nvPr/>
        </p:nvSpPr>
        <p:spPr>
          <a:xfrm rot="16309027">
            <a:off x="4075181" y="1382909"/>
            <a:ext cx="977290" cy="670648"/>
          </a:xfrm>
          <a:prstGeom prst="leftArrow">
            <a:avLst>
              <a:gd name="adj1" fmla="val 60000"/>
              <a:gd name="adj2" fmla="val 50000"/>
            </a:avLst>
          </a:prstGeom>
          <a:solidFill>
            <a:srgbClr val="00B050"/>
          </a:solidFill>
          <a:scene3d>
            <a:camera prst="orthographicFront"/>
            <a:lightRig rig="flat" dir="t"/>
          </a:scene3d>
          <a:sp3d z="-190500" prstMaterial="plastic">
            <a:bevelT w="50800" h="50800"/>
            <a:bevelB w="25400" h="25400" prst="angle"/>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hueOff val="0"/>
              <a:satOff val="0"/>
              <a:lumOff val="0"/>
              <a:alphaOff val="0"/>
            </a:schemeClr>
          </a:fontRef>
        </p:style>
      </p:sp>
      <p:sp>
        <p:nvSpPr>
          <p:cNvPr id="24" name="Left Arrow 23"/>
          <p:cNvSpPr/>
          <p:nvPr/>
        </p:nvSpPr>
        <p:spPr>
          <a:xfrm rot="12794027">
            <a:off x="1636388" y="1735101"/>
            <a:ext cx="1804727" cy="670648"/>
          </a:xfrm>
          <a:prstGeom prst="leftArrow">
            <a:avLst>
              <a:gd name="adj1" fmla="val 60000"/>
              <a:gd name="adj2" fmla="val 50000"/>
            </a:avLst>
          </a:prstGeom>
          <a:solidFill>
            <a:srgbClr val="00B0F0"/>
          </a:solidFill>
          <a:scene3d>
            <a:camera prst="orthographicFront"/>
            <a:lightRig rig="flat" dir="t"/>
          </a:scene3d>
          <a:sp3d z="-190500" prstMaterial="plastic">
            <a:bevelT w="50800" h="50800"/>
            <a:bevelB w="25400" h="25400" prst="angle"/>
          </a:sp3d>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hueOff val="0"/>
              <a:satOff val="0"/>
              <a:lumOff val="0"/>
              <a:alphaOff val="0"/>
            </a:schemeClr>
          </a:fontRef>
        </p:style>
      </p:sp>
      <p:sp>
        <p:nvSpPr>
          <p:cNvPr id="25" name="Left Arrow 24"/>
          <p:cNvSpPr/>
          <p:nvPr/>
        </p:nvSpPr>
        <p:spPr>
          <a:xfrm rot="8055136">
            <a:off x="2167644" y="4468479"/>
            <a:ext cx="1364345" cy="670648"/>
          </a:xfrm>
          <a:prstGeom prst="leftArrow">
            <a:avLst>
              <a:gd name="adj1" fmla="val 60000"/>
              <a:gd name="adj2" fmla="val 50000"/>
            </a:avLst>
          </a:prstGeom>
          <a:solidFill>
            <a:srgbClr val="C00000"/>
          </a:solidFill>
          <a:scene3d>
            <a:camera prst="orthographicFront"/>
            <a:lightRig rig="flat" dir="t"/>
          </a:scene3d>
          <a:sp3d z="-190500" prstMaterial="plastic">
            <a:bevelT w="50800" h="50800"/>
            <a:bevelB w="25400" h="2540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hueOff val="0"/>
              <a:satOff val="0"/>
              <a:lumOff val="0"/>
              <a:alphaOff val="0"/>
            </a:schemeClr>
          </a:fontRef>
        </p:style>
      </p:sp>
      <p:grpSp>
        <p:nvGrpSpPr>
          <p:cNvPr id="6" name="Group 8"/>
          <p:cNvGrpSpPr/>
          <p:nvPr/>
        </p:nvGrpSpPr>
        <p:grpSpPr>
          <a:xfrm>
            <a:off x="6858000" y="0"/>
            <a:ext cx="2286000" cy="1981200"/>
            <a:chOff x="6908506" y="1676387"/>
            <a:chExt cx="2235493" cy="1788394"/>
          </a:xfrm>
          <a:scene3d>
            <a:camera prst="orthographicFront"/>
            <a:lightRig rig="flat" dir="t"/>
          </a:scene3d>
        </p:grpSpPr>
        <p:sp>
          <p:nvSpPr>
            <p:cNvPr id="10" name="Rounded Rectangle 9"/>
            <p:cNvSpPr/>
            <p:nvPr/>
          </p:nvSpPr>
          <p:spPr>
            <a:xfrm>
              <a:off x="6908506" y="1676387"/>
              <a:ext cx="2235493" cy="1788394"/>
            </a:xfrm>
            <a:prstGeom prst="roundRect">
              <a:avLst>
                <a:gd name="adj" fmla="val 10000"/>
              </a:avLst>
            </a:prstGeom>
            <a:solidFill>
              <a:srgbClr val="7030A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sp>
        <p:sp>
          <p:nvSpPr>
            <p:cNvPr id="11" name="Rounded Rectangle 4"/>
            <p:cNvSpPr/>
            <p:nvPr/>
          </p:nvSpPr>
          <p:spPr>
            <a:xfrm>
              <a:off x="6960886" y="1728767"/>
              <a:ext cx="2130733" cy="1683634"/>
            </a:xfrm>
            <a:prstGeom prst="rect">
              <a:avLst/>
            </a:prstGeom>
            <a:sp3d/>
          </p:spPr>
          <p:style>
            <a:lnRef idx="0">
              <a:scrgbClr r="0" g="0" b="0"/>
            </a:lnRef>
            <a:fillRef idx="0">
              <a:scrgbClr r="0" g="0" b="0"/>
            </a:fillRef>
            <a:effectRef idx="0">
              <a:scrgbClr r="0" g="0" b="0"/>
            </a:effectRef>
            <a:fontRef idx="minor">
              <a:schemeClr val="lt1"/>
            </a:fontRef>
          </p:style>
          <p:txBody>
            <a:bodyPr lIns="34290" tIns="34290" rIns="34290" bIns="34290" spcCol="1270" anchor="ctr"/>
            <a:lstStyle/>
            <a:p>
              <a:pPr algn="ctr" defTabSz="800100">
                <a:lnSpc>
                  <a:spcPct val="90000"/>
                </a:lnSpc>
                <a:spcAft>
                  <a:spcPct val="35000"/>
                </a:spcAft>
                <a:defRPr/>
              </a:pPr>
              <a:r>
                <a:rPr lang="en-US" sz="2400" b="1" dirty="0">
                  <a:solidFill>
                    <a:prstClr val="white"/>
                  </a:solidFill>
                  <a:latin typeface="Times New Roman" pitchFamily="18" charset="0"/>
                  <a:cs typeface="Times New Roman" pitchFamily="18" charset="0"/>
                </a:rPr>
                <a:t>Espanola General Investigation </a:t>
              </a:r>
            </a:p>
          </p:txBody>
        </p:sp>
      </p:grpSp>
      <p:grpSp>
        <p:nvGrpSpPr>
          <p:cNvPr id="9" name="Group 11"/>
          <p:cNvGrpSpPr/>
          <p:nvPr/>
        </p:nvGrpSpPr>
        <p:grpSpPr>
          <a:xfrm>
            <a:off x="3429000" y="0"/>
            <a:ext cx="2362200" cy="1676400"/>
            <a:chOff x="3524369" y="0"/>
            <a:chExt cx="2235493" cy="1788394"/>
          </a:xfrm>
          <a:scene3d>
            <a:camera prst="orthographicFront"/>
            <a:lightRig rig="flat" dir="t"/>
          </a:scene3d>
        </p:grpSpPr>
        <p:sp>
          <p:nvSpPr>
            <p:cNvPr id="13" name="Rounded Rectangle 12"/>
            <p:cNvSpPr/>
            <p:nvPr/>
          </p:nvSpPr>
          <p:spPr>
            <a:xfrm>
              <a:off x="3524369" y="0"/>
              <a:ext cx="2235493" cy="1788394"/>
            </a:xfrm>
            <a:prstGeom prst="roundRect">
              <a:avLst>
                <a:gd name="adj" fmla="val 10000"/>
              </a:avLst>
            </a:prstGeom>
            <a:solidFill>
              <a:srgbClr val="00B05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14" name="Rounded Rectangle 4"/>
            <p:cNvSpPr/>
            <p:nvPr/>
          </p:nvSpPr>
          <p:spPr>
            <a:xfrm>
              <a:off x="3576749" y="52380"/>
              <a:ext cx="2130733" cy="1683634"/>
            </a:xfrm>
            <a:prstGeom prst="rect">
              <a:avLst/>
            </a:prstGeom>
            <a:sp3d/>
          </p:spPr>
          <p:style>
            <a:lnRef idx="0">
              <a:scrgbClr r="0" g="0" b="0"/>
            </a:lnRef>
            <a:fillRef idx="0">
              <a:scrgbClr r="0" g="0" b="0"/>
            </a:fillRef>
            <a:effectRef idx="0">
              <a:scrgbClr r="0" g="0" b="0"/>
            </a:effectRef>
            <a:fontRef idx="minor">
              <a:schemeClr val="lt1"/>
            </a:fontRef>
          </p:style>
          <p:txBody>
            <a:bodyPr lIns="34290" tIns="34290" rIns="34290" bIns="34290" spcCol="1270" anchor="ctr"/>
            <a:lstStyle/>
            <a:p>
              <a:pPr algn="ctr" defTabSz="800100">
                <a:lnSpc>
                  <a:spcPct val="90000"/>
                </a:lnSpc>
                <a:spcAft>
                  <a:spcPct val="35000"/>
                </a:spcAft>
                <a:defRPr/>
              </a:pPr>
              <a:endParaRPr lang="en-US" b="1" dirty="0">
                <a:solidFill>
                  <a:prstClr val="white"/>
                </a:solidFill>
                <a:latin typeface="Times New Roman" pitchFamily="18" charset="0"/>
                <a:cs typeface="Times New Roman" pitchFamily="18" charset="0"/>
              </a:endParaRPr>
            </a:p>
          </p:txBody>
        </p:sp>
      </p:grpSp>
      <p:grpSp>
        <p:nvGrpSpPr>
          <p:cNvPr id="12" name="Group 14"/>
          <p:cNvGrpSpPr/>
          <p:nvPr/>
        </p:nvGrpSpPr>
        <p:grpSpPr>
          <a:xfrm>
            <a:off x="0" y="0"/>
            <a:ext cx="2362199" cy="1981200"/>
            <a:chOff x="19164" y="1676387"/>
            <a:chExt cx="2235493" cy="1788394"/>
          </a:xfrm>
          <a:scene3d>
            <a:camera prst="orthographicFront"/>
            <a:lightRig rig="flat" dir="t"/>
          </a:scene3d>
        </p:grpSpPr>
        <p:sp>
          <p:nvSpPr>
            <p:cNvPr id="16" name="Rounded Rectangle 15"/>
            <p:cNvSpPr/>
            <p:nvPr/>
          </p:nvSpPr>
          <p:spPr>
            <a:xfrm>
              <a:off x="19164" y="1676387"/>
              <a:ext cx="2235493" cy="1788394"/>
            </a:xfrm>
            <a:prstGeom prst="roundRect">
              <a:avLst>
                <a:gd name="adj" fmla="val 10000"/>
              </a:avLst>
            </a:prstGeom>
            <a:solidFill>
              <a:srgbClr val="00B0F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sp>
        <p:sp>
          <p:nvSpPr>
            <p:cNvPr id="17" name="Rounded Rectangle 4"/>
            <p:cNvSpPr/>
            <p:nvPr/>
          </p:nvSpPr>
          <p:spPr>
            <a:xfrm>
              <a:off x="71544" y="1728767"/>
              <a:ext cx="2130733" cy="1683634"/>
            </a:xfrm>
            <a:prstGeom prst="rect">
              <a:avLst/>
            </a:prstGeom>
            <a:sp3d/>
          </p:spPr>
          <p:style>
            <a:lnRef idx="0">
              <a:scrgbClr r="0" g="0" b="0"/>
            </a:lnRef>
            <a:fillRef idx="0">
              <a:scrgbClr r="0" g="0" b="0"/>
            </a:fillRef>
            <a:effectRef idx="0">
              <a:scrgbClr r="0" g="0" b="0"/>
            </a:effectRef>
            <a:fontRef idx="minor">
              <a:schemeClr val="lt1"/>
            </a:fontRef>
          </p:style>
          <p:txBody>
            <a:bodyPr lIns="34290" tIns="34290" rIns="34290" bIns="34290" spcCol="1270" anchor="ctr"/>
            <a:lstStyle/>
            <a:p>
              <a:pPr algn="ctr" defTabSz="800100">
                <a:lnSpc>
                  <a:spcPct val="90000"/>
                </a:lnSpc>
                <a:spcAft>
                  <a:spcPct val="35000"/>
                </a:spcAft>
                <a:defRPr/>
              </a:pPr>
              <a:endParaRPr lang="en-US" b="1" dirty="0">
                <a:solidFill>
                  <a:prstClr val="white"/>
                </a:solidFill>
                <a:latin typeface="Times New Roman" pitchFamily="18" charset="0"/>
                <a:cs typeface="Times New Roman" pitchFamily="18" charset="0"/>
              </a:endParaRPr>
            </a:p>
          </p:txBody>
        </p:sp>
      </p:grpSp>
      <p:grpSp>
        <p:nvGrpSpPr>
          <p:cNvPr id="15" name="Group 17"/>
          <p:cNvGrpSpPr/>
          <p:nvPr/>
        </p:nvGrpSpPr>
        <p:grpSpPr>
          <a:xfrm>
            <a:off x="1" y="4724400"/>
            <a:ext cx="2971800" cy="2133600"/>
            <a:chOff x="82748" y="5069605"/>
            <a:chExt cx="2717957" cy="1788394"/>
          </a:xfrm>
          <a:scene3d>
            <a:camera prst="orthographicFront"/>
            <a:lightRig rig="flat" dir="t"/>
          </a:scene3d>
        </p:grpSpPr>
        <p:sp>
          <p:nvSpPr>
            <p:cNvPr id="19" name="Rounded Rectangle 18"/>
            <p:cNvSpPr/>
            <p:nvPr/>
          </p:nvSpPr>
          <p:spPr>
            <a:xfrm>
              <a:off x="82748" y="5069605"/>
              <a:ext cx="2717957" cy="1788394"/>
            </a:xfrm>
            <a:prstGeom prst="roundRect">
              <a:avLst>
                <a:gd name="adj" fmla="val 10000"/>
              </a:avLst>
            </a:prstGeom>
            <a:solidFill>
              <a:srgbClr val="C000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20" name="Rounded Rectangle 4"/>
            <p:cNvSpPr/>
            <p:nvPr/>
          </p:nvSpPr>
          <p:spPr>
            <a:xfrm>
              <a:off x="135128" y="5121985"/>
              <a:ext cx="2613197" cy="1683634"/>
            </a:xfrm>
            <a:prstGeom prst="rect">
              <a:avLst/>
            </a:prstGeom>
            <a:sp3d/>
          </p:spPr>
          <p:style>
            <a:lnRef idx="0">
              <a:scrgbClr r="0" g="0" b="0"/>
            </a:lnRef>
            <a:fillRef idx="0">
              <a:scrgbClr r="0" g="0" b="0"/>
            </a:fillRef>
            <a:effectRef idx="0">
              <a:scrgbClr r="0" g="0" b="0"/>
            </a:effectRef>
            <a:fontRef idx="minor">
              <a:schemeClr val="lt1"/>
            </a:fontRef>
          </p:style>
          <p:txBody>
            <a:bodyPr lIns="34290" tIns="34290" rIns="34290" bIns="34290" spcCol="1270" anchor="ctr"/>
            <a:lstStyle/>
            <a:p>
              <a:pPr algn="ctr" defTabSz="800100">
                <a:lnSpc>
                  <a:spcPct val="90000"/>
                </a:lnSpc>
                <a:spcAft>
                  <a:spcPct val="35000"/>
                </a:spcAft>
                <a:defRPr/>
              </a:pPr>
              <a:r>
                <a:rPr lang="en-US" sz="2400" b="1" dirty="0">
                  <a:solidFill>
                    <a:prstClr val="white"/>
                  </a:solidFill>
                  <a:latin typeface="Times New Roman" pitchFamily="18" charset="0"/>
                  <a:cs typeface="Times New Roman" pitchFamily="18" charset="0"/>
                </a:rPr>
                <a:t>FCCE – Flood Control &amp; Coastal Emergencies (Advance Measures Program)</a:t>
              </a:r>
            </a:p>
          </p:txBody>
        </p:sp>
      </p:grpSp>
      <p:grpSp>
        <p:nvGrpSpPr>
          <p:cNvPr id="18" name="Group 5"/>
          <p:cNvGrpSpPr/>
          <p:nvPr/>
        </p:nvGrpSpPr>
        <p:grpSpPr>
          <a:xfrm>
            <a:off x="6324600" y="4648200"/>
            <a:ext cx="2819400" cy="2209800"/>
            <a:chOff x="6521858" y="5069603"/>
            <a:chExt cx="2641302" cy="1788394"/>
          </a:xfrm>
          <a:scene3d>
            <a:camera prst="orthographicFront"/>
            <a:lightRig rig="flat" dir="t"/>
          </a:scene3d>
        </p:grpSpPr>
        <p:sp>
          <p:nvSpPr>
            <p:cNvPr id="7" name="Rounded Rectangle 6"/>
            <p:cNvSpPr/>
            <p:nvPr/>
          </p:nvSpPr>
          <p:spPr>
            <a:xfrm>
              <a:off x="6521858" y="5069603"/>
              <a:ext cx="2641302" cy="1788394"/>
            </a:xfrm>
            <a:prstGeom prst="roundRect">
              <a:avLst>
                <a:gd name="adj" fmla="val 10000"/>
              </a:avLst>
            </a:prstGeom>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8" name="Rounded Rectangle 4"/>
            <p:cNvSpPr/>
            <p:nvPr/>
          </p:nvSpPr>
          <p:spPr>
            <a:xfrm>
              <a:off x="6574238" y="5121983"/>
              <a:ext cx="2536542" cy="1683634"/>
            </a:xfrm>
            <a:prstGeom prst="rect">
              <a:avLst/>
            </a:prstGeom>
            <a:sp3d/>
          </p:spPr>
          <p:style>
            <a:lnRef idx="0">
              <a:scrgbClr r="0" g="0" b="0"/>
            </a:lnRef>
            <a:fillRef idx="0">
              <a:scrgbClr r="0" g="0" b="0"/>
            </a:fillRef>
            <a:effectRef idx="0">
              <a:scrgbClr r="0" g="0" b="0"/>
            </a:effectRef>
            <a:fontRef idx="minor">
              <a:schemeClr val="lt1"/>
            </a:fontRef>
          </p:style>
          <p:txBody>
            <a:bodyPr lIns="34290" tIns="34290" rIns="34290" bIns="34290" spcCol="1270" anchor="ctr"/>
            <a:lstStyle/>
            <a:p>
              <a:pPr algn="ctr" defTabSz="800100">
                <a:lnSpc>
                  <a:spcPct val="90000"/>
                </a:lnSpc>
                <a:spcAft>
                  <a:spcPct val="35000"/>
                </a:spcAft>
                <a:defRPr/>
              </a:pPr>
              <a:r>
                <a:rPr lang="en-US" sz="2400" b="1" dirty="0" smtClean="0">
                  <a:solidFill>
                    <a:prstClr val="white"/>
                  </a:solidFill>
                  <a:latin typeface="Times New Roman" pitchFamily="18" charset="0"/>
                  <a:cs typeface="Times New Roman" pitchFamily="18" charset="0"/>
                </a:rPr>
                <a:t>Section 205 – Flood Mitigation Measures</a:t>
              </a:r>
              <a:endParaRPr lang="en-US" sz="2400" b="1" dirty="0">
                <a:solidFill>
                  <a:prstClr val="white"/>
                </a:solidFill>
                <a:latin typeface="Times New Roman" pitchFamily="18" charset="0"/>
                <a:cs typeface="Times New Roman" pitchFamily="18" charset="0"/>
              </a:endParaRPr>
            </a:p>
          </p:txBody>
        </p:sp>
      </p:grpSp>
      <p:sp>
        <p:nvSpPr>
          <p:cNvPr id="26" name="Rectangle 25"/>
          <p:cNvSpPr/>
          <p:nvPr/>
        </p:nvSpPr>
        <p:spPr>
          <a:xfrm>
            <a:off x="3581400" y="228600"/>
            <a:ext cx="1981200" cy="1089529"/>
          </a:xfrm>
          <a:prstGeom prst="rect">
            <a:avLst/>
          </a:prstGeom>
        </p:spPr>
        <p:txBody>
          <a:bodyPr wrap="square">
            <a:spAutoFit/>
          </a:bodyPr>
          <a:lstStyle/>
          <a:p>
            <a:pPr algn="ctr" defTabSz="800100">
              <a:lnSpc>
                <a:spcPct val="90000"/>
              </a:lnSpc>
              <a:spcAft>
                <a:spcPct val="35000"/>
              </a:spcAft>
              <a:defRPr/>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Technical Assistance Report (TAR)</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27" name="Rectangle 26"/>
          <p:cNvSpPr/>
          <p:nvPr/>
        </p:nvSpPr>
        <p:spPr>
          <a:xfrm>
            <a:off x="0" y="228600"/>
            <a:ext cx="2286000" cy="1421928"/>
          </a:xfrm>
          <a:prstGeom prst="rect">
            <a:avLst/>
          </a:prstGeom>
        </p:spPr>
        <p:txBody>
          <a:bodyPr wrap="square">
            <a:spAutoFit/>
          </a:bodyPr>
          <a:lstStyle/>
          <a:p>
            <a:pPr algn="ctr" defTabSz="800100">
              <a:lnSpc>
                <a:spcPct val="90000"/>
              </a:lnSpc>
              <a:spcAft>
                <a:spcPct val="35000"/>
              </a:spcAft>
              <a:defRPr/>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203 Watershed Study Partnership Agreement </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31" name="Left Arrow 30"/>
          <p:cNvSpPr/>
          <p:nvPr/>
        </p:nvSpPr>
        <p:spPr>
          <a:xfrm rot="16309027" flipH="1">
            <a:off x="4103689" y="4802149"/>
            <a:ext cx="999767" cy="689540"/>
          </a:xfrm>
          <a:prstGeom prst="leftArrow">
            <a:avLst>
              <a:gd name="adj1" fmla="val 60000"/>
              <a:gd name="adj2" fmla="val 50000"/>
            </a:avLst>
          </a:prstGeom>
          <a:solidFill>
            <a:srgbClr val="002060"/>
          </a:solidFill>
          <a:scene3d>
            <a:camera prst="orthographicFront"/>
            <a:lightRig rig="flat" dir="t"/>
          </a:scene3d>
          <a:sp3d z="-190500" prstMaterial="plastic">
            <a:bevelT w="50800" h="50800"/>
            <a:bevelB w="25400" h="25400" prst="angle"/>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hueOff val="0"/>
              <a:satOff val="0"/>
              <a:lumOff val="0"/>
              <a:alphaOff val="0"/>
            </a:schemeClr>
          </a:fontRef>
        </p:style>
      </p:sp>
      <p:grpSp>
        <p:nvGrpSpPr>
          <p:cNvPr id="28" name="Group 11"/>
          <p:cNvGrpSpPr/>
          <p:nvPr/>
        </p:nvGrpSpPr>
        <p:grpSpPr>
          <a:xfrm>
            <a:off x="3429000" y="5181600"/>
            <a:ext cx="2362200" cy="1676400"/>
            <a:chOff x="3524369" y="0"/>
            <a:chExt cx="2235493" cy="1788394"/>
          </a:xfrm>
          <a:scene3d>
            <a:camera prst="orthographicFront"/>
            <a:lightRig rig="flat" dir="t"/>
          </a:scene3d>
        </p:grpSpPr>
        <p:sp>
          <p:nvSpPr>
            <p:cNvPr id="29" name="Rounded Rectangle 28"/>
            <p:cNvSpPr/>
            <p:nvPr/>
          </p:nvSpPr>
          <p:spPr>
            <a:xfrm>
              <a:off x="3524369" y="0"/>
              <a:ext cx="2235493" cy="1788394"/>
            </a:xfrm>
            <a:prstGeom prst="roundRect">
              <a:avLst>
                <a:gd name="adj" fmla="val 10000"/>
              </a:avLst>
            </a:prstGeom>
            <a:solidFill>
              <a:srgbClr val="00206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30" name="Rounded Rectangle 4"/>
            <p:cNvSpPr/>
            <p:nvPr/>
          </p:nvSpPr>
          <p:spPr>
            <a:xfrm>
              <a:off x="3576749" y="52380"/>
              <a:ext cx="2130733" cy="1683634"/>
            </a:xfrm>
            <a:prstGeom prst="rect">
              <a:avLst/>
            </a:prstGeom>
            <a:sp3d/>
          </p:spPr>
          <p:style>
            <a:lnRef idx="0">
              <a:scrgbClr r="0" g="0" b="0"/>
            </a:lnRef>
            <a:fillRef idx="0">
              <a:scrgbClr r="0" g="0" b="0"/>
            </a:fillRef>
            <a:effectRef idx="0">
              <a:scrgbClr r="0" g="0" b="0"/>
            </a:effectRef>
            <a:fontRef idx="minor">
              <a:schemeClr val="lt1"/>
            </a:fontRef>
          </p:style>
          <p:txBody>
            <a:bodyPr lIns="34290" tIns="34290" rIns="34290" bIns="34290" spcCol="1270" anchor="ctr"/>
            <a:lstStyle/>
            <a:p>
              <a:pPr algn="ctr" defTabSz="800100">
                <a:lnSpc>
                  <a:spcPct val="90000"/>
                </a:lnSpc>
                <a:spcAft>
                  <a:spcPct val="35000"/>
                </a:spcAft>
                <a:defRPr/>
              </a:pPr>
              <a:endParaRPr lang="en-US" b="1" dirty="0">
                <a:solidFill>
                  <a:prstClr val="white"/>
                </a:solidFill>
                <a:latin typeface="Times New Roman" pitchFamily="18" charset="0"/>
                <a:cs typeface="Times New Roman" pitchFamily="18" charset="0"/>
              </a:endParaRPr>
            </a:p>
          </p:txBody>
        </p:sp>
      </p:grpSp>
      <p:sp>
        <p:nvSpPr>
          <p:cNvPr id="32" name="Rectangle 31"/>
          <p:cNvSpPr/>
          <p:nvPr/>
        </p:nvSpPr>
        <p:spPr>
          <a:xfrm>
            <a:off x="3581400" y="5562600"/>
            <a:ext cx="1981200" cy="886397"/>
          </a:xfrm>
          <a:prstGeom prst="rect">
            <a:avLst/>
          </a:prstGeom>
        </p:spPr>
        <p:txBody>
          <a:bodyPr wrap="square">
            <a:spAutoFit/>
          </a:bodyPr>
          <a:lstStyle/>
          <a:p>
            <a:pPr algn="ctr" defTabSz="800100">
              <a:lnSpc>
                <a:spcPct val="90000"/>
              </a:lnSpc>
              <a:spcAft>
                <a:spcPct val="35000"/>
              </a:spcAft>
              <a:defRPr/>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FEST TEAM</a:t>
            </a:r>
          </a:p>
          <a:p>
            <a:pPr algn="ctr" defTabSz="800100">
              <a:lnSpc>
                <a:spcPct val="90000"/>
              </a:lnSpc>
              <a:spcAft>
                <a:spcPct val="35000"/>
              </a:spcAft>
              <a:defRPr/>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Greenhouse</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9375264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FS TFPA Field Tour 2012 430.jpg"/>
          <p:cNvPicPr>
            <a:picLocks noChangeAspect="1"/>
          </p:cNvPicPr>
          <p:nvPr/>
        </p:nvPicPr>
        <p:blipFill>
          <a:blip r:embed="rId2" cstate="print"/>
          <a:srcRect b="7778"/>
          <a:stretch>
            <a:fillRect/>
          </a:stretch>
        </p:blipFill>
        <p:spPr>
          <a:xfrm>
            <a:off x="0" y="0"/>
            <a:ext cx="9144000" cy="685800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0" y="0"/>
            <a:ext cx="9144000" cy="1077218"/>
          </a:xfrm>
          <a:prstGeom prst="rect">
            <a:avLst/>
          </a:prstGeom>
          <a:noFill/>
        </p:spPr>
        <p:txBody>
          <a:bodyPr wrap="square" rtlCol="0">
            <a:spAutoFit/>
          </a:bodyPr>
          <a:lstStyle/>
          <a:p>
            <a:pPr algn="ctr"/>
            <a:r>
              <a:rPr lang="en-US" sz="32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Algerian" pitchFamily="82" charset="0"/>
              </a:rPr>
              <a:t>Bureau of reclamation</a:t>
            </a:r>
            <a:r>
              <a:rPr lang="en-US" sz="3200" dirty="0" smtClean="0">
                <a:solidFill>
                  <a:srgbClr val="002060"/>
                </a:solidFill>
                <a:effectLst>
                  <a:glow rad="101600">
                    <a:srgbClr val="1F497D">
                      <a:lumMod val="20000"/>
                      <a:lumOff val="80000"/>
                      <a:alpha val="60000"/>
                    </a:srgbClr>
                  </a:glow>
                </a:effectLst>
                <a:latin typeface="Algerian" pitchFamily="82" charset="0"/>
              </a:rPr>
              <a:t> </a:t>
            </a:r>
          </a:p>
          <a:p>
            <a:pPr algn="ctr"/>
            <a:r>
              <a:rPr lang="en-US" sz="3200" dirty="0" smtClean="0">
                <a:solidFill>
                  <a:srgbClr val="002060"/>
                </a:solidFill>
                <a:effectLst>
                  <a:glow rad="101600">
                    <a:srgbClr val="1F497D">
                      <a:lumMod val="20000"/>
                      <a:lumOff val="80000"/>
                      <a:alpha val="60000"/>
                    </a:srgbClr>
                  </a:glow>
                </a:effectLst>
                <a:latin typeface="Algerian" pitchFamily="82" charset="0"/>
              </a:rPr>
              <a:t>Earthen </a:t>
            </a:r>
            <a:r>
              <a:rPr lang="en-US" sz="3200" dirty="0" err="1" smtClean="0">
                <a:solidFill>
                  <a:srgbClr val="002060"/>
                </a:solidFill>
                <a:effectLst>
                  <a:glow rad="101600">
                    <a:srgbClr val="1F497D">
                      <a:lumMod val="20000"/>
                      <a:lumOff val="80000"/>
                      <a:alpha val="60000"/>
                    </a:srgbClr>
                  </a:glow>
                </a:effectLst>
                <a:latin typeface="Algerian" pitchFamily="82" charset="0"/>
              </a:rPr>
              <a:t>Berm</a:t>
            </a:r>
            <a:r>
              <a:rPr lang="en-US" sz="3200" dirty="0" smtClean="0">
                <a:solidFill>
                  <a:srgbClr val="002060"/>
                </a:solidFill>
                <a:effectLst>
                  <a:glow rad="101600">
                    <a:srgbClr val="1F497D">
                      <a:lumMod val="20000"/>
                      <a:lumOff val="80000"/>
                      <a:alpha val="60000"/>
                    </a:srgbClr>
                  </a:glow>
                </a:effectLst>
                <a:latin typeface="Algerian" pitchFamily="82" charset="0"/>
              </a:rPr>
              <a:t> Construction/ sheet piling</a:t>
            </a:r>
            <a:endParaRPr lang="en-US" sz="3200" dirty="0">
              <a:solidFill>
                <a:srgbClr val="002060"/>
              </a:solidFill>
              <a:effectLst>
                <a:glow rad="101600">
                  <a:srgbClr val="1F497D">
                    <a:lumMod val="20000"/>
                    <a:lumOff val="80000"/>
                    <a:alpha val="60000"/>
                  </a:srgbClr>
                </a:glow>
              </a:effectLst>
              <a:latin typeface="Algerian" pitchFamily="82" charset="0"/>
            </a:endParaRPr>
          </a:p>
        </p:txBody>
      </p:sp>
      <p:sp>
        <p:nvSpPr>
          <p:cNvPr id="5" name="Rectangle 4"/>
          <p:cNvSpPr/>
          <p:nvPr/>
        </p:nvSpPr>
        <p:spPr>
          <a:xfrm>
            <a:off x="0" y="1066801"/>
            <a:ext cx="9144000" cy="6047809"/>
          </a:xfrm>
          <a:prstGeom prst="rect">
            <a:avLst/>
          </a:prstGeom>
        </p:spPr>
        <p:txBody>
          <a:bodyPr wrap="square">
            <a:spAutoFit/>
          </a:bodyPr>
          <a:lstStyle/>
          <a:p>
            <a:pPr eaLnBrk="0" fontAlgn="base" hangingPunct="0">
              <a:spcBef>
                <a:spcPct val="0"/>
              </a:spcBef>
              <a:spcAft>
                <a:spcPct val="0"/>
              </a:spcAft>
            </a:pPr>
            <a:endParaRPr lang="en-US" sz="1100" dirty="0" smtClean="0">
              <a:solidFill>
                <a:srgbClr val="002060"/>
              </a:solidFill>
              <a:latin typeface="Arial" pitchFamily="34" charset="0"/>
            </a:endParaRPr>
          </a:p>
          <a:p>
            <a:pPr eaLnBrk="0" fontAlgn="base" hangingPunct="0">
              <a:spcBef>
                <a:spcPct val="0"/>
              </a:spcBef>
              <a:spcAft>
                <a:spcPct val="0"/>
              </a:spcAft>
            </a:pPr>
            <a:r>
              <a:rPr lang="en-US" sz="2400" b="1" dirty="0" smtClean="0">
                <a:solidFill>
                  <a:prstClr val="white"/>
                </a:solidFill>
                <a:effectLst>
                  <a:glow rad="101600">
                    <a:srgbClr val="002060">
                      <a:alpha val="60000"/>
                    </a:srgbClr>
                  </a:glow>
                </a:effectLst>
                <a:latin typeface="Times New Roman" pitchFamily="18" charset="0"/>
              </a:rPr>
              <a:t> </a:t>
            </a:r>
            <a:endParaRPr lang="en-US" sz="2400" dirty="0" smtClean="0">
              <a:solidFill>
                <a:prstClr val="white"/>
              </a:solidFill>
              <a:effectLst>
                <a:glow rad="101600">
                  <a:srgbClr val="002060">
                    <a:alpha val="60000"/>
                  </a:srgbClr>
                </a:glow>
              </a:effectLst>
              <a:latin typeface="Arial" pitchFamily="34" charset="0"/>
            </a:endParaRPr>
          </a:p>
          <a:p>
            <a:pPr eaLnBrk="0" fontAlgn="base" hangingPunct="0">
              <a:spcBef>
                <a:spcPct val="0"/>
              </a:spcBef>
              <a:spcAft>
                <a:spcPct val="0"/>
              </a:spcAft>
            </a:pPr>
            <a:r>
              <a:rPr lang="en-US" sz="2800" b="1" dirty="0" smtClean="0">
                <a:solidFill>
                  <a:prstClr val="white"/>
                </a:solidFill>
                <a:effectLst>
                  <a:glow rad="101600">
                    <a:srgbClr val="002060">
                      <a:alpha val="60000"/>
                    </a:srgbClr>
                  </a:glow>
                </a:effectLst>
                <a:latin typeface="Times New Roman" pitchFamily="18" charset="0"/>
              </a:rPr>
              <a:t>Earthen Burn Construction – The BOR Socorro field crew completed construction of three earthen berms along the community.  The estimated capacity of the creek channel is 5,000 </a:t>
            </a:r>
            <a:r>
              <a:rPr lang="en-US" sz="2800" b="1" dirty="0" err="1" smtClean="0">
                <a:solidFill>
                  <a:prstClr val="white"/>
                </a:solidFill>
                <a:effectLst>
                  <a:glow rad="101600">
                    <a:srgbClr val="002060">
                      <a:alpha val="60000"/>
                    </a:srgbClr>
                  </a:glow>
                </a:effectLst>
                <a:latin typeface="Times New Roman" pitchFamily="18" charset="0"/>
              </a:rPr>
              <a:t>cfs</a:t>
            </a:r>
            <a:r>
              <a:rPr lang="en-US" sz="2800" b="1" dirty="0" smtClean="0">
                <a:solidFill>
                  <a:prstClr val="white"/>
                </a:solidFill>
                <a:effectLst>
                  <a:glow rad="101600">
                    <a:srgbClr val="002060">
                      <a:alpha val="60000"/>
                    </a:srgbClr>
                  </a:glow>
                </a:effectLst>
                <a:latin typeface="Times New Roman" pitchFamily="18" charset="0"/>
              </a:rPr>
              <a:t> and the berms should safely allow close to 8,000 </a:t>
            </a:r>
            <a:r>
              <a:rPr lang="en-US" sz="2800" b="1" dirty="0" err="1" smtClean="0">
                <a:solidFill>
                  <a:prstClr val="white"/>
                </a:solidFill>
                <a:effectLst>
                  <a:glow rad="101600">
                    <a:srgbClr val="002060">
                      <a:alpha val="60000"/>
                    </a:srgbClr>
                  </a:glow>
                </a:effectLst>
                <a:latin typeface="Times New Roman" pitchFamily="18" charset="0"/>
              </a:rPr>
              <a:t>cfs</a:t>
            </a:r>
            <a:r>
              <a:rPr lang="en-US" sz="2800" b="1" dirty="0" smtClean="0">
                <a:solidFill>
                  <a:prstClr val="white"/>
                </a:solidFill>
                <a:effectLst>
                  <a:glow rad="101600">
                    <a:srgbClr val="002060">
                      <a:alpha val="60000"/>
                    </a:srgbClr>
                  </a:glow>
                </a:effectLst>
                <a:latin typeface="Times New Roman" pitchFamily="18" charset="0"/>
              </a:rPr>
              <a:t> to pass through the creek channel.</a:t>
            </a:r>
            <a:endParaRPr lang="en-US" sz="2800" dirty="0" smtClean="0">
              <a:solidFill>
                <a:prstClr val="white"/>
              </a:solidFill>
              <a:effectLst>
                <a:glow rad="101600">
                  <a:srgbClr val="002060">
                    <a:alpha val="60000"/>
                  </a:srgbClr>
                </a:glow>
              </a:effectLst>
              <a:latin typeface="Arial" pitchFamily="34" charset="0"/>
            </a:endParaRPr>
          </a:p>
          <a:p>
            <a:pPr eaLnBrk="0" fontAlgn="base" hangingPunct="0">
              <a:spcBef>
                <a:spcPct val="0"/>
              </a:spcBef>
              <a:spcAft>
                <a:spcPct val="0"/>
              </a:spcAft>
            </a:pPr>
            <a:r>
              <a:rPr lang="en-US" sz="2800" b="1" dirty="0" smtClean="0">
                <a:solidFill>
                  <a:prstClr val="white"/>
                </a:solidFill>
                <a:effectLst>
                  <a:glow rad="101600">
                    <a:srgbClr val="002060">
                      <a:alpha val="60000"/>
                    </a:srgbClr>
                  </a:glow>
                </a:effectLst>
                <a:latin typeface="Times New Roman" pitchFamily="18" charset="0"/>
              </a:rPr>
              <a:t> </a:t>
            </a:r>
            <a:endParaRPr lang="en-US" sz="2800" dirty="0" smtClean="0">
              <a:solidFill>
                <a:prstClr val="white"/>
              </a:solidFill>
              <a:effectLst>
                <a:glow rad="101600">
                  <a:srgbClr val="002060">
                    <a:alpha val="60000"/>
                  </a:srgbClr>
                </a:glow>
              </a:effectLst>
              <a:latin typeface="Arial" pitchFamily="34" charset="0"/>
            </a:endParaRPr>
          </a:p>
          <a:p>
            <a:pPr eaLnBrk="0" fontAlgn="base" hangingPunct="0">
              <a:spcBef>
                <a:spcPct val="0"/>
              </a:spcBef>
              <a:spcAft>
                <a:spcPct val="0"/>
              </a:spcAft>
            </a:pPr>
            <a:r>
              <a:rPr lang="en-US" sz="2800" b="1" dirty="0" smtClean="0">
                <a:solidFill>
                  <a:prstClr val="white"/>
                </a:solidFill>
                <a:effectLst>
                  <a:glow rad="101600">
                    <a:srgbClr val="002060">
                      <a:alpha val="60000"/>
                    </a:srgbClr>
                  </a:glow>
                </a:effectLst>
                <a:latin typeface="Times New Roman" pitchFamily="18" charset="0"/>
              </a:rPr>
              <a:t>Sheet Piling Project – The BOR has identified funding to install sheet piling between the State Road 30 Bridge and </a:t>
            </a:r>
            <a:r>
              <a:rPr lang="en-US" sz="2800" b="1" dirty="0" err="1" smtClean="0">
                <a:solidFill>
                  <a:prstClr val="white"/>
                </a:solidFill>
                <a:effectLst>
                  <a:glow rad="101600">
                    <a:srgbClr val="002060">
                      <a:alpha val="60000"/>
                    </a:srgbClr>
                  </a:glow>
                </a:effectLst>
                <a:latin typeface="Times New Roman" pitchFamily="18" charset="0"/>
              </a:rPr>
              <a:t>Kee</a:t>
            </a:r>
            <a:r>
              <a:rPr lang="en-US" sz="2800" b="1" dirty="0" smtClean="0">
                <a:solidFill>
                  <a:prstClr val="white"/>
                </a:solidFill>
                <a:effectLst>
                  <a:glow rad="101600">
                    <a:srgbClr val="002060">
                      <a:alpha val="60000"/>
                    </a:srgbClr>
                  </a:glow>
                </a:effectLst>
                <a:latin typeface="Times New Roman" pitchFamily="18" charset="0"/>
              </a:rPr>
              <a:t> Street Bridge. This area was not feasible to construct the earthen berms as space is limited.</a:t>
            </a:r>
          </a:p>
          <a:p>
            <a:pPr eaLnBrk="0" fontAlgn="base" hangingPunct="0">
              <a:spcBef>
                <a:spcPct val="0"/>
              </a:spcBef>
              <a:spcAft>
                <a:spcPct val="0"/>
              </a:spcAft>
            </a:pPr>
            <a:endParaRPr lang="en-US" sz="2400" b="1" dirty="0" smtClean="0">
              <a:solidFill>
                <a:prstClr val="white"/>
              </a:solidFill>
              <a:effectLst>
                <a:glow rad="101600">
                  <a:srgbClr val="002060">
                    <a:alpha val="60000"/>
                  </a:srgbClr>
                </a:glow>
              </a:effectLst>
              <a:latin typeface="Times New Roman" pitchFamily="18" charset="0"/>
            </a:endParaRPr>
          </a:p>
          <a:p>
            <a:pPr eaLnBrk="0" fontAlgn="base" hangingPunct="0">
              <a:spcBef>
                <a:spcPct val="0"/>
              </a:spcBef>
              <a:spcAft>
                <a:spcPct val="0"/>
              </a:spcAft>
            </a:pPr>
            <a:endParaRPr lang="en-US" sz="2400" b="1" dirty="0" smtClean="0">
              <a:solidFill>
                <a:prstClr val="white"/>
              </a:solidFill>
              <a:effectLst>
                <a:glow rad="101600">
                  <a:srgbClr val="002060">
                    <a:alpha val="60000"/>
                  </a:srgbClr>
                </a:glow>
              </a:effectLst>
              <a:latin typeface="Times New Roman" pitchFamily="18" charset="0"/>
            </a:endParaRPr>
          </a:p>
          <a:p>
            <a:pPr eaLnBrk="0" fontAlgn="base" hangingPunct="0">
              <a:spcBef>
                <a:spcPct val="0"/>
              </a:spcBef>
              <a:spcAft>
                <a:spcPct val="0"/>
              </a:spcAft>
            </a:pPr>
            <a:endParaRPr lang="en-US" sz="2400" dirty="0" smtClean="0">
              <a:solidFill>
                <a:prstClr val="white"/>
              </a:solidFill>
              <a:effectLst>
                <a:glow rad="101600">
                  <a:srgbClr val="002060">
                    <a:alpha val="60000"/>
                  </a:srgbClr>
                </a:glow>
              </a:effectLst>
              <a:latin typeface="Arial" pitchFamily="34" charset="0"/>
            </a:endParaRPr>
          </a:p>
        </p:txBody>
      </p:sp>
      <p:pic>
        <p:nvPicPr>
          <p:cNvPr id="6" name="Content Placeholder 3" descr="USFS TFPA Field Tour 2012 1226.jpg"/>
          <p:cNvPicPr>
            <a:picLocks noChangeAspect="1"/>
          </p:cNvPicPr>
          <p:nvPr/>
        </p:nvPicPr>
        <p:blipFill>
          <a:blip r:embed="rId3" cstate="print"/>
          <a:stretch>
            <a:fillRect/>
          </a:stretch>
        </p:blipFill>
        <p:spPr>
          <a:xfrm>
            <a:off x="0" y="1066800"/>
            <a:ext cx="9143999" cy="5791200"/>
          </a:xfrm>
          <a:prstGeom prst="rect">
            <a:avLst/>
          </a:prstGeom>
          <a:ln>
            <a:noFill/>
          </a:ln>
          <a:effectLst>
            <a:outerShdw blurRad="292100" dist="139700" dir="2700000" algn="tl" rotWithShape="0">
              <a:srgbClr val="333333">
                <a:alpha val="65000"/>
              </a:srgbClr>
            </a:outerShdw>
          </a:effectLst>
        </p:spPr>
      </p:pic>
      <p:pic>
        <p:nvPicPr>
          <p:cNvPr id="7" name="Picture 6" descr="http://www.eco-foundations.co.uk/images/articles/large/Sheet-PilingBig.jpg"/>
          <p:cNvPicPr>
            <a:picLocks noChangeAspect="1" noChangeArrowheads="1"/>
          </p:cNvPicPr>
          <p:nvPr/>
        </p:nvPicPr>
        <p:blipFill>
          <a:blip r:embed="rId4"/>
          <a:srcRect/>
          <a:stretch>
            <a:fillRect/>
          </a:stretch>
        </p:blipFill>
        <p:spPr bwMode="auto">
          <a:xfrm>
            <a:off x="0" y="1066800"/>
            <a:ext cx="9144000" cy="5791200"/>
          </a:xfrm>
          <a:prstGeom prst="rect">
            <a:avLst/>
          </a:prstGeom>
          <a:ln>
            <a:noFill/>
          </a:ln>
          <a:effectLst>
            <a:outerShdw blurRad="292100" dist="139700" dir="2700000" algn="tl" rotWithShape="0">
              <a:srgbClr val="333333">
                <a:alpha val="65000"/>
              </a:srgbClr>
            </a:outerShdw>
          </a:effectLst>
        </p:spPr>
      </p:pic>
      <p:pic>
        <p:nvPicPr>
          <p:cNvPr id="8" name="Picture 7" descr="Fire photos 526.jpg"/>
          <p:cNvPicPr>
            <a:picLocks noChangeAspect="1"/>
          </p:cNvPicPr>
          <p:nvPr/>
        </p:nvPicPr>
        <p:blipFill>
          <a:blip r:embed="rId5" cstate="print"/>
          <a:srcRect r="5833"/>
          <a:stretch>
            <a:fillRect/>
          </a:stretch>
        </p:blipFill>
        <p:spPr>
          <a:xfrm>
            <a:off x="0" y="0"/>
            <a:ext cx="9144000" cy="6858000"/>
          </a:xfrm>
          <a:prstGeom prst="rect">
            <a:avLst/>
          </a:prstGeom>
        </p:spPr>
      </p:pic>
      <p:sp>
        <p:nvSpPr>
          <p:cNvPr id="9" name="TextBox 8"/>
          <p:cNvSpPr txBox="1"/>
          <p:nvPr/>
        </p:nvSpPr>
        <p:spPr>
          <a:xfrm>
            <a:off x="4724400" y="2438400"/>
            <a:ext cx="1828800" cy="646331"/>
          </a:xfrm>
          <a:prstGeom prst="rect">
            <a:avLst/>
          </a:prstGeom>
          <a:noFill/>
        </p:spPr>
        <p:txBody>
          <a:bodyPr wrap="square" rtlCol="0">
            <a:spAutoFit/>
          </a:bodyPr>
          <a:lstStyle/>
          <a:p>
            <a:pPr algn="ctr"/>
            <a:r>
              <a:rPr lang="en-US" b="1" dirty="0" smtClean="0">
                <a:solidFill>
                  <a:prstClr val="white"/>
                </a:solidFill>
                <a:effectLst>
                  <a:glow rad="101600">
                    <a:srgbClr val="002060">
                      <a:alpha val="60000"/>
                    </a:srgbClr>
                  </a:glow>
                </a:effectLst>
              </a:rPr>
              <a:t>Sheet Piling Location</a:t>
            </a:r>
            <a:endParaRPr lang="en-US" b="1" dirty="0">
              <a:solidFill>
                <a:prstClr val="white"/>
              </a:solidFill>
              <a:effectLst>
                <a:glow rad="101600">
                  <a:srgbClr val="002060">
                    <a:alpha val="60000"/>
                  </a:srgbClr>
                </a:glow>
              </a:effectLst>
            </a:endParaRPr>
          </a:p>
        </p:txBody>
      </p:sp>
      <p:sp>
        <p:nvSpPr>
          <p:cNvPr id="10" name="Freeform 9"/>
          <p:cNvSpPr/>
          <p:nvPr/>
        </p:nvSpPr>
        <p:spPr>
          <a:xfrm>
            <a:off x="3511685" y="2626468"/>
            <a:ext cx="2383277" cy="2383277"/>
          </a:xfrm>
          <a:custGeom>
            <a:avLst/>
            <a:gdLst>
              <a:gd name="connsiteX0" fmla="*/ 2383277 w 2383277"/>
              <a:gd name="connsiteY0" fmla="*/ 2383277 h 2383277"/>
              <a:gd name="connsiteX1" fmla="*/ 2266545 w 2383277"/>
              <a:gd name="connsiteY1" fmla="*/ 2286000 h 2383277"/>
              <a:gd name="connsiteX2" fmla="*/ 2159541 w 2383277"/>
              <a:gd name="connsiteY2" fmla="*/ 2217906 h 2383277"/>
              <a:gd name="connsiteX3" fmla="*/ 2033081 w 2383277"/>
              <a:gd name="connsiteY3" fmla="*/ 2120630 h 2383277"/>
              <a:gd name="connsiteX4" fmla="*/ 1984443 w 2383277"/>
              <a:gd name="connsiteY4" fmla="*/ 2052536 h 2383277"/>
              <a:gd name="connsiteX5" fmla="*/ 1906621 w 2383277"/>
              <a:gd name="connsiteY5" fmla="*/ 1974715 h 2383277"/>
              <a:gd name="connsiteX6" fmla="*/ 1819072 w 2383277"/>
              <a:gd name="connsiteY6" fmla="*/ 1916349 h 2383277"/>
              <a:gd name="connsiteX7" fmla="*/ 1702341 w 2383277"/>
              <a:gd name="connsiteY7" fmla="*/ 1741251 h 2383277"/>
              <a:gd name="connsiteX8" fmla="*/ 1663430 w 2383277"/>
              <a:gd name="connsiteY8" fmla="*/ 1673158 h 2383277"/>
              <a:gd name="connsiteX9" fmla="*/ 1624519 w 2383277"/>
              <a:gd name="connsiteY9" fmla="*/ 1653702 h 2383277"/>
              <a:gd name="connsiteX10" fmla="*/ 1575881 w 2383277"/>
              <a:gd name="connsiteY10" fmla="*/ 1527243 h 2383277"/>
              <a:gd name="connsiteX11" fmla="*/ 1488332 w 2383277"/>
              <a:gd name="connsiteY11" fmla="*/ 1332689 h 2383277"/>
              <a:gd name="connsiteX12" fmla="*/ 1468877 w 2383277"/>
              <a:gd name="connsiteY12" fmla="*/ 1157592 h 2383277"/>
              <a:gd name="connsiteX13" fmla="*/ 1410511 w 2383277"/>
              <a:gd name="connsiteY13" fmla="*/ 1079770 h 2383277"/>
              <a:gd name="connsiteX14" fmla="*/ 1118681 w 2383277"/>
              <a:gd name="connsiteY14" fmla="*/ 758758 h 2383277"/>
              <a:gd name="connsiteX15" fmla="*/ 856034 w 2383277"/>
              <a:gd name="connsiteY15" fmla="*/ 544749 h 2383277"/>
              <a:gd name="connsiteX16" fmla="*/ 651753 w 2383277"/>
              <a:gd name="connsiteY16" fmla="*/ 389106 h 2383277"/>
              <a:gd name="connsiteX17" fmla="*/ 535021 w 2383277"/>
              <a:gd name="connsiteY17" fmla="*/ 330741 h 2383277"/>
              <a:gd name="connsiteX18" fmla="*/ 418289 w 2383277"/>
              <a:gd name="connsiteY18" fmla="*/ 262647 h 2383277"/>
              <a:gd name="connsiteX19" fmla="*/ 350196 w 2383277"/>
              <a:gd name="connsiteY19" fmla="*/ 204281 h 2383277"/>
              <a:gd name="connsiteX20" fmla="*/ 126460 w 2383277"/>
              <a:gd name="connsiteY20" fmla="*/ 68094 h 2383277"/>
              <a:gd name="connsiteX21" fmla="*/ 0 w 2383277"/>
              <a:gd name="connsiteY21" fmla="*/ 0 h 2383277"/>
              <a:gd name="connsiteX22" fmla="*/ 0 w 2383277"/>
              <a:gd name="connsiteY22" fmla="*/ 0 h 238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3277" h="2383277">
                <a:moveTo>
                  <a:pt x="2383277" y="2383277"/>
                </a:moveTo>
                <a:cubicBezTo>
                  <a:pt x="2343555" y="2348419"/>
                  <a:pt x="2303834" y="2313562"/>
                  <a:pt x="2266545" y="2286000"/>
                </a:cubicBezTo>
                <a:cubicBezTo>
                  <a:pt x="2229256" y="2258438"/>
                  <a:pt x="2198452" y="2245468"/>
                  <a:pt x="2159541" y="2217906"/>
                </a:cubicBezTo>
                <a:cubicBezTo>
                  <a:pt x="2120630" y="2190344"/>
                  <a:pt x="2062264" y="2148192"/>
                  <a:pt x="2033081" y="2120630"/>
                </a:cubicBezTo>
                <a:cubicBezTo>
                  <a:pt x="2003898" y="2093068"/>
                  <a:pt x="2005520" y="2076855"/>
                  <a:pt x="1984443" y="2052536"/>
                </a:cubicBezTo>
                <a:cubicBezTo>
                  <a:pt x="1963366" y="2028217"/>
                  <a:pt x="1934183" y="1997413"/>
                  <a:pt x="1906621" y="1974715"/>
                </a:cubicBezTo>
                <a:cubicBezTo>
                  <a:pt x="1879059" y="1952017"/>
                  <a:pt x="1853119" y="1955260"/>
                  <a:pt x="1819072" y="1916349"/>
                </a:cubicBezTo>
                <a:cubicBezTo>
                  <a:pt x="1785025" y="1877438"/>
                  <a:pt x="1728281" y="1781783"/>
                  <a:pt x="1702341" y="1741251"/>
                </a:cubicBezTo>
                <a:cubicBezTo>
                  <a:pt x="1676401" y="1700719"/>
                  <a:pt x="1676400" y="1687750"/>
                  <a:pt x="1663430" y="1673158"/>
                </a:cubicBezTo>
                <a:cubicBezTo>
                  <a:pt x="1650460" y="1658567"/>
                  <a:pt x="1639111" y="1678021"/>
                  <a:pt x="1624519" y="1653702"/>
                </a:cubicBezTo>
                <a:cubicBezTo>
                  <a:pt x="1609928" y="1629383"/>
                  <a:pt x="1598579" y="1580745"/>
                  <a:pt x="1575881" y="1527243"/>
                </a:cubicBezTo>
                <a:cubicBezTo>
                  <a:pt x="1553183" y="1473741"/>
                  <a:pt x="1506166" y="1394297"/>
                  <a:pt x="1488332" y="1332689"/>
                </a:cubicBezTo>
                <a:cubicBezTo>
                  <a:pt x="1470498" y="1271081"/>
                  <a:pt x="1481847" y="1199745"/>
                  <a:pt x="1468877" y="1157592"/>
                </a:cubicBezTo>
                <a:cubicBezTo>
                  <a:pt x="1455907" y="1115439"/>
                  <a:pt x="1468877" y="1146242"/>
                  <a:pt x="1410511" y="1079770"/>
                </a:cubicBezTo>
                <a:cubicBezTo>
                  <a:pt x="1352145" y="1013298"/>
                  <a:pt x="1211094" y="847928"/>
                  <a:pt x="1118681" y="758758"/>
                </a:cubicBezTo>
                <a:cubicBezTo>
                  <a:pt x="1026268" y="669588"/>
                  <a:pt x="933855" y="606358"/>
                  <a:pt x="856034" y="544749"/>
                </a:cubicBezTo>
                <a:cubicBezTo>
                  <a:pt x="778213" y="483140"/>
                  <a:pt x="705255" y="424774"/>
                  <a:pt x="651753" y="389106"/>
                </a:cubicBezTo>
                <a:cubicBezTo>
                  <a:pt x="598251" y="353438"/>
                  <a:pt x="573932" y="351817"/>
                  <a:pt x="535021" y="330741"/>
                </a:cubicBezTo>
                <a:cubicBezTo>
                  <a:pt x="496110" y="309665"/>
                  <a:pt x="449093" y="283724"/>
                  <a:pt x="418289" y="262647"/>
                </a:cubicBezTo>
                <a:cubicBezTo>
                  <a:pt x="387485" y="241570"/>
                  <a:pt x="398834" y="236706"/>
                  <a:pt x="350196" y="204281"/>
                </a:cubicBezTo>
                <a:cubicBezTo>
                  <a:pt x="301558" y="171856"/>
                  <a:pt x="184826" y="102141"/>
                  <a:pt x="126460" y="68094"/>
                </a:cubicBezTo>
                <a:cubicBezTo>
                  <a:pt x="68094" y="34047"/>
                  <a:pt x="0" y="0"/>
                  <a:pt x="0" y="0"/>
                </a:cubicBezTo>
                <a:lnTo>
                  <a:pt x="0" y="0"/>
                </a:lnTo>
              </a:path>
            </a:pathLst>
          </a:cu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cxnSp>
        <p:nvCxnSpPr>
          <p:cNvPr id="11" name="Straight Arrow Connector 10"/>
          <p:cNvCxnSpPr/>
          <p:nvPr/>
        </p:nvCxnSpPr>
        <p:spPr>
          <a:xfrm rot="10800000" flipV="1">
            <a:off x="3861882" y="2743199"/>
            <a:ext cx="1243519" cy="87549"/>
          </a:xfrm>
          <a:prstGeom prst="straightConnector1">
            <a:avLst/>
          </a:prstGeom>
          <a:ln w="38100">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4876800" y="3581400"/>
            <a:ext cx="1295400" cy="381000"/>
          </a:xfrm>
          <a:prstGeom prst="straightConnector1">
            <a:avLst/>
          </a:prstGeom>
          <a:ln w="38100">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13" name="Picture 12" descr="CFI 2013 992.jpg"/>
          <p:cNvPicPr>
            <a:picLocks noChangeAspect="1"/>
          </p:cNvPicPr>
          <p:nvPr/>
        </p:nvPicPr>
        <p:blipFill>
          <a:blip r:embed="rId6"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62408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2000"/>
                                        <p:tgtEl>
                                          <p:spTgt spid="9">
                                            <p:txEl>
                                              <p:pRg st="0" end="0"/>
                                            </p:txEl>
                                          </p:spTgt>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now day 145.jpg"/>
          <p:cNvPicPr>
            <a:picLocks noChangeAspect="1"/>
          </p:cNvPicPr>
          <p:nvPr/>
        </p:nvPicPr>
        <p:blipFill>
          <a:blip r:embed="rId3" cstate="print"/>
          <a:stretch>
            <a:fillRect/>
          </a:stretch>
        </p:blipFill>
        <p:spPr>
          <a:xfrm>
            <a:off x="0" y="0"/>
            <a:ext cx="9144000" cy="6858000"/>
          </a:xfrm>
          <a:prstGeom prst="rect">
            <a:avLst/>
          </a:prstGeom>
        </p:spPr>
      </p:pic>
      <p:sp>
        <p:nvSpPr>
          <p:cNvPr id="11267" name="Rectangle 3"/>
          <p:cNvSpPr>
            <a:spLocks noGrp="1" noChangeArrowheads="1"/>
          </p:cNvSpPr>
          <p:nvPr>
            <p:ph idx="1"/>
          </p:nvPr>
        </p:nvSpPr>
        <p:spPr>
          <a:xfrm>
            <a:off x="4495800" y="609600"/>
            <a:ext cx="4419600" cy="5638800"/>
          </a:xfrm>
        </p:spPr>
        <p:txBody>
          <a:bodyPr>
            <a:normAutofit/>
          </a:bodyPr>
          <a:lstStyle/>
          <a:p>
            <a:pPr>
              <a:lnSpc>
                <a:spcPct val="90000"/>
              </a:lnSpc>
            </a:pPr>
            <a:r>
              <a:rPr lang="en-US" sz="3600" i="1" dirty="0" smtClean="0">
                <a:ln w="18415" cmpd="sng">
                  <a:solidFill>
                    <a:schemeClr val="accent3">
                      <a:lumMod val="40000"/>
                      <a:lumOff val="60000"/>
                    </a:schemeClr>
                  </a:solidFill>
                  <a:prstDash val="solid"/>
                </a:ln>
                <a:solidFill>
                  <a:srgbClr val="FFFFFF"/>
                </a:solidFill>
                <a:effectLst>
                  <a:glow rad="101600">
                    <a:schemeClr val="tx1">
                      <a:lumMod val="65000"/>
                      <a:lumOff val="35000"/>
                      <a:alpha val="60000"/>
                    </a:schemeClr>
                  </a:glow>
                  <a:outerShdw blurRad="63500" dir="3600000" algn="tl" rotWithShape="0">
                    <a:srgbClr val="000000">
                      <a:alpha val="70000"/>
                    </a:srgbClr>
                  </a:outerShdw>
                </a:effectLst>
                <a:latin typeface="Baskerville Old Face" pitchFamily="18" charset="0"/>
              </a:rPr>
              <a:t>The village of Puje -(Where the Rabbits Gather) was carved out of soft volcanic tuff into cliff dwelling areas. </a:t>
            </a:r>
          </a:p>
          <a:p>
            <a:pPr>
              <a:lnSpc>
                <a:spcPct val="90000"/>
              </a:lnSpc>
            </a:pPr>
            <a:r>
              <a:rPr lang="en-US" sz="3600" i="1" dirty="0" smtClean="0">
                <a:ln w="18415" cmpd="sng">
                  <a:solidFill>
                    <a:schemeClr val="accent3">
                      <a:lumMod val="40000"/>
                      <a:lumOff val="60000"/>
                    </a:schemeClr>
                  </a:solidFill>
                  <a:prstDash val="solid"/>
                </a:ln>
                <a:solidFill>
                  <a:srgbClr val="FFFFFF"/>
                </a:solidFill>
                <a:effectLst>
                  <a:glow rad="101600">
                    <a:schemeClr val="tx1">
                      <a:lumMod val="65000"/>
                      <a:lumOff val="35000"/>
                      <a:alpha val="60000"/>
                    </a:schemeClr>
                  </a:glow>
                  <a:outerShdw blurRad="63500" dir="3600000" algn="tl" rotWithShape="0">
                    <a:srgbClr val="000000">
                      <a:alpha val="70000"/>
                    </a:srgbClr>
                  </a:outerShdw>
                </a:effectLst>
                <a:latin typeface="Baskerville Old Face" pitchFamily="18" charset="0"/>
              </a:rPr>
              <a:t>Santa Clara Pueblo is one of six Tewa speaking  Pueblo’s in the State of New Mexico</a:t>
            </a:r>
          </a:p>
        </p:txBody>
      </p:sp>
      <p:pic>
        <p:nvPicPr>
          <p:cNvPr id="11268" name="Picture 5" descr="P1010024_0003"/>
          <p:cNvPicPr>
            <a:picLocks noChangeAspect="1" noChangeArrowheads="1"/>
          </p:cNvPicPr>
          <p:nvPr/>
        </p:nvPicPr>
        <p:blipFill>
          <a:blip r:embed="rId4"/>
          <a:srcRect/>
          <a:stretch>
            <a:fillRect/>
          </a:stretch>
        </p:blipFill>
        <p:spPr bwMode="auto">
          <a:xfrm>
            <a:off x="0" y="0"/>
            <a:ext cx="4495800"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269" name="Picture 5" descr="Fire photos 1045.jpg"/>
          <p:cNvPicPr>
            <a:picLocks noChangeAspect="1"/>
          </p:cNvPicPr>
          <p:nvPr/>
        </p:nvPicPr>
        <p:blipFill>
          <a:blip r:embed="rId5"/>
          <a:srcRect b="10000"/>
          <a:stretch>
            <a:fillRect/>
          </a:stretch>
        </p:blipFill>
        <p:spPr bwMode="auto">
          <a:xfrm>
            <a:off x="0" y="342900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7999"/>
          </a:xfrm>
          <a:prstGeom prst="rect">
            <a:avLst/>
          </a:prstGeom>
        </p:spPr>
      </p:pic>
      <p:sp>
        <p:nvSpPr>
          <p:cNvPr id="2" name="Title 1"/>
          <p:cNvSpPr>
            <a:spLocks noGrp="1"/>
          </p:cNvSpPr>
          <p:nvPr>
            <p:ph type="title"/>
          </p:nvPr>
        </p:nvSpPr>
        <p:spPr>
          <a:xfrm>
            <a:off x="457200" y="33337"/>
            <a:ext cx="8229600" cy="944562"/>
          </a:xfrm>
        </p:spPr>
        <p:txBody>
          <a:bodyPr/>
          <a:lstStyle/>
          <a:p>
            <a:r>
              <a:rPr lang="en-US" u="sng" dirty="0" smtClean="0">
                <a:solidFill>
                  <a:schemeClr val="bg1"/>
                </a:solidFill>
                <a:latin typeface="Algerian" panose="04020705040A02060702" pitchFamily="82" charset="0"/>
              </a:rPr>
              <a:t>USDA - NRCS</a:t>
            </a:r>
            <a:endParaRPr lang="en-US" u="sng" dirty="0">
              <a:solidFill>
                <a:schemeClr val="bg1"/>
              </a:solidFill>
              <a:latin typeface="Algerian" panose="04020705040A02060702" pitchFamily="82" charset="0"/>
            </a:endParaRPr>
          </a:p>
        </p:txBody>
      </p:sp>
      <p:sp>
        <p:nvSpPr>
          <p:cNvPr id="3" name="TextBox 2"/>
          <p:cNvSpPr txBox="1"/>
          <p:nvPr/>
        </p:nvSpPr>
        <p:spPr>
          <a:xfrm>
            <a:off x="0" y="1295400"/>
            <a:ext cx="8686800" cy="5164042"/>
          </a:xfrm>
          <a:prstGeom prst="rect">
            <a:avLst/>
          </a:prstGeom>
          <a:noFill/>
        </p:spPr>
        <p:txBody>
          <a:bodyPr wrap="square" rtlCol="0">
            <a:spAutoFit/>
          </a:bodyPr>
          <a:lstStyle/>
          <a:p>
            <a:pPr lvl="0">
              <a:lnSpc>
                <a:spcPct val="107000"/>
              </a:lnSpc>
            </a:pPr>
            <a:r>
              <a:rPr lang="en-US" sz="3200" b="1" dirty="0">
                <a:solidFill>
                  <a:schemeClr val="bg1"/>
                </a:solidFill>
                <a:effectLst>
                  <a:glow rad="101600">
                    <a:srgbClr val="C00000">
                      <a:alpha val="60000"/>
                    </a:srgbClr>
                  </a:glow>
                </a:effectLst>
                <a:latin typeface="Calibri" panose="020F0502020204030204" pitchFamily="34" charset="0"/>
                <a:ea typeface="Calibri" panose="020F0502020204030204" pitchFamily="34" charset="0"/>
                <a:cs typeface="Times New Roman" panose="02020603050405020304" pitchFamily="18" charset="0"/>
              </a:rPr>
              <a:t>USDA Natural Resources Conservation Service</a:t>
            </a:r>
            <a:endParaRPr lang="en-US" sz="3200" dirty="0">
              <a:solidFill>
                <a:schemeClr val="bg1"/>
              </a:solidFill>
              <a:effectLst>
                <a:glow rad="101600">
                  <a:srgbClr val="C00000">
                    <a:alpha val="60000"/>
                  </a:srgbClr>
                </a:glow>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n-US" sz="3200" b="1" dirty="0">
                <a:solidFill>
                  <a:schemeClr val="bg1"/>
                </a:solidFill>
                <a:effectLst>
                  <a:glow rad="101600">
                    <a:srgbClr val="C00000">
                      <a:alpha val="60000"/>
                    </a:srgbClr>
                  </a:glow>
                </a:effectLst>
                <a:latin typeface="Calibri" panose="020F0502020204030204" pitchFamily="34" charset="0"/>
                <a:ea typeface="Calibri" panose="020F0502020204030204" pitchFamily="34" charset="0"/>
                <a:cs typeface="Times New Roman" panose="02020603050405020304" pitchFamily="18" charset="0"/>
              </a:rPr>
              <a:t>New Mexico Burned Lands Initiative- Environmental Quality Incentives Program (EQIP</a:t>
            </a:r>
            <a:r>
              <a:rPr lang="en-US" sz="3200" b="1" dirty="0" smtClean="0">
                <a:solidFill>
                  <a:schemeClr val="bg1"/>
                </a:solidFill>
                <a:effectLst>
                  <a:glow rad="101600">
                    <a:srgbClr val="C00000">
                      <a:alpha val="60000"/>
                    </a:srgbClr>
                  </a:glow>
                </a:effectLst>
                <a:latin typeface="Calibri" panose="020F0502020204030204" pitchFamily="34" charset="0"/>
                <a:ea typeface="Calibri" panose="020F0502020204030204" pitchFamily="34" charset="0"/>
                <a:cs typeface="Times New Roman" panose="02020603050405020304" pitchFamily="18" charset="0"/>
              </a:rPr>
              <a:t>)</a:t>
            </a:r>
          </a:p>
          <a:p>
            <a:pPr lvl="0">
              <a:lnSpc>
                <a:spcPct val="107000"/>
              </a:lnSpc>
            </a:pPr>
            <a:endParaRPr lang="en-US" sz="3200" dirty="0">
              <a:solidFill>
                <a:schemeClr val="bg1"/>
              </a:solidFill>
              <a:effectLst>
                <a:glow rad="101600">
                  <a:srgbClr val="C00000">
                    <a:alpha val="60000"/>
                  </a:srgbClr>
                </a:glow>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n-US" sz="3600" dirty="0">
                <a:solidFill>
                  <a:schemeClr val="bg1"/>
                </a:solidFill>
                <a:effectLst>
                  <a:glow rad="101600">
                    <a:srgbClr val="C00000">
                      <a:alpha val="60000"/>
                    </a:srgbClr>
                  </a:glow>
                </a:effectLst>
                <a:latin typeface="Calibri" panose="020F0502020204030204" pitchFamily="34" charset="0"/>
                <a:ea typeface="Calibri" panose="020F0502020204030204" pitchFamily="34" charset="0"/>
                <a:cs typeface="Times New Roman" panose="02020603050405020304" pitchFamily="18" charset="0"/>
              </a:rPr>
              <a:t>Woody Residue Treatment (Mulching) of approximately 243 acres of burned forest in the upper Santa Creek Watershed to reduce runoff, promote vegetation recovery and provide hillslope protection.</a:t>
            </a:r>
          </a:p>
        </p:txBody>
      </p:sp>
    </p:spTree>
    <p:extLst>
      <p:ext uri="{BB962C8B-B14F-4D97-AF65-F5344CB8AC3E}">
        <p14:creationId xmlns:p14="http://schemas.microsoft.com/office/powerpoint/2010/main" val="14166116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33" t="2174" r="1667" b="3261"/>
          <a:stretch/>
        </p:blipFill>
        <p:spPr>
          <a:xfrm>
            <a:off x="0" y="0"/>
            <a:ext cx="9144000" cy="6858000"/>
          </a:xfrm>
          <a:prstGeom prst="rect">
            <a:avLst/>
          </a:prstGeom>
        </p:spPr>
      </p:pic>
      <p:sp>
        <p:nvSpPr>
          <p:cNvPr id="5" name="Title 4"/>
          <p:cNvSpPr>
            <a:spLocks noGrp="1"/>
          </p:cNvSpPr>
          <p:nvPr>
            <p:ph type="title"/>
          </p:nvPr>
        </p:nvSpPr>
        <p:spPr>
          <a:xfrm>
            <a:off x="457200" y="0"/>
            <a:ext cx="8229600" cy="914400"/>
          </a:xfrm>
        </p:spPr>
        <p:txBody>
          <a:bodyPr/>
          <a:lstStyle/>
          <a:p>
            <a:r>
              <a:rPr lang="en-US" b="1" dirty="0" smtClean="0">
                <a:solidFill>
                  <a:schemeClr val="bg1"/>
                </a:solidFill>
                <a:latin typeface="Algerian" panose="04020705040A02060702" pitchFamily="82" charset="0"/>
              </a:rPr>
              <a:t>Resilient </a:t>
            </a:r>
            <a:r>
              <a:rPr lang="en-US" b="1" dirty="0" err="1" smtClean="0">
                <a:solidFill>
                  <a:schemeClr val="bg1"/>
                </a:solidFill>
                <a:latin typeface="Algerian" panose="04020705040A02060702" pitchFamily="82" charset="0"/>
              </a:rPr>
              <a:t>LandScape</a:t>
            </a:r>
            <a:endParaRPr lang="en-US" b="1" dirty="0">
              <a:solidFill>
                <a:schemeClr val="bg1"/>
              </a:solidFill>
              <a:latin typeface="Algerian" panose="04020705040A02060702" pitchFamily="82" charset="0"/>
            </a:endParaRPr>
          </a:p>
        </p:txBody>
      </p:sp>
      <p:sp>
        <p:nvSpPr>
          <p:cNvPr id="6" name="TextBox 5"/>
          <p:cNvSpPr txBox="1"/>
          <p:nvPr/>
        </p:nvSpPr>
        <p:spPr>
          <a:xfrm>
            <a:off x="0" y="907576"/>
            <a:ext cx="9144000" cy="5892382"/>
          </a:xfrm>
          <a:prstGeom prst="rect">
            <a:avLst/>
          </a:prstGeom>
          <a:noFill/>
        </p:spPr>
        <p:txBody>
          <a:bodyPr wrap="square" rtlCol="0">
            <a:spAutoFit/>
          </a:bodyPr>
          <a:lstStyle/>
          <a:p>
            <a:pPr>
              <a:lnSpc>
                <a:spcPct val="115000"/>
              </a:lnSpc>
              <a:spcAft>
                <a:spcPts val="1000"/>
              </a:spcAft>
            </a:pPr>
            <a:r>
              <a:rPr lang="en-US" dirty="0">
                <a:ln>
                  <a:solidFill>
                    <a:srgbClr val="FFC000"/>
                  </a:solidFill>
                </a:ln>
                <a:solidFill>
                  <a:srgbClr val="FFFF00"/>
                </a:solidFill>
                <a:effectLst>
                  <a:glow rad="101600">
                    <a:schemeClr val="tx1">
                      <a:lumMod val="95000"/>
                      <a:lumOff val="5000"/>
                      <a:alpha val="60000"/>
                    </a:schemeClr>
                  </a:glow>
                </a:effectLst>
                <a:latin typeface="Arial Black" panose="020B0A04020102020204" pitchFamily="34" charset="0"/>
                <a:ea typeface="Times New Roman" panose="02020603050405020304" pitchFamily="18" charset="0"/>
                <a:cs typeface="Times New Roman" panose="02020603050405020304" pitchFamily="18" charset="0"/>
              </a:rPr>
              <a:t>Program Overview: The Pueblo of Santa Clara forests are in need of hazardous fuels reduction treatments in the Santa Clara Mesa Resilient Landscape (RL) project area.  Hazardous fuel treatments on </a:t>
            </a:r>
            <a:r>
              <a:rPr lang="en-US" dirty="0" smtClean="0">
                <a:ln>
                  <a:solidFill>
                    <a:srgbClr val="FFC000"/>
                  </a:solidFill>
                </a:ln>
                <a:solidFill>
                  <a:srgbClr val="FFFF00"/>
                </a:solidFill>
                <a:effectLst>
                  <a:glow rad="101600">
                    <a:schemeClr val="tx1">
                      <a:lumMod val="95000"/>
                      <a:lumOff val="5000"/>
                      <a:alpha val="60000"/>
                    </a:schemeClr>
                  </a:glow>
                </a:effectLst>
                <a:latin typeface="Arial Black" panose="020B0A04020102020204" pitchFamily="34" charset="0"/>
                <a:ea typeface="Times New Roman" panose="02020603050405020304" pitchFamily="18" charset="0"/>
                <a:cs typeface="Times New Roman" panose="02020603050405020304" pitchFamily="18" charset="0"/>
              </a:rPr>
              <a:t>2,000 acres </a:t>
            </a:r>
            <a:r>
              <a:rPr lang="en-US" dirty="0">
                <a:ln>
                  <a:solidFill>
                    <a:srgbClr val="FFC000"/>
                  </a:solidFill>
                </a:ln>
                <a:solidFill>
                  <a:srgbClr val="FFFF00"/>
                </a:solidFill>
                <a:effectLst>
                  <a:glow rad="101600">
                    <a:schemeClr val="tx1">
                      <a:lumMod val="95000"/>
                      <a:lumOff val="5000"/>
                      <a:alpha val="60000"/>
                    </a:schemeClr>
                  </a:glow>
                </a:effectLst>
                <a:latin typeface="Arial Black" panose="020B0A04020102020204" pitchFamily="34" charset="0"/>
                <a:ea typeface="Times New Roman" panose="02020603050405020304" pitchFamily="18" charset="0"/>
                <a:cs typeface="Times New Roman" panose="02020603050405020304" pitchFamily="18" charset="0"/>
              </a:rPr>
              <a:t>were developed and implemented in the Desert Grassland with Pinyon-Juniper, and Ponderosa Pine biophysical settings </a:t>
            </a:r>
            <a:r>
              <a:rPr lang="en-US" dirty="0" smtClean="0">
                <a:ln>
                  <a:solidFill>
                    <a:srgbClr val="FFC000"/>
                  </a:solidFill>
                </a:ln>
                <a:solidFill>
                  <a:srgbClr val="FFFF00"/>
                </a:solidFill>
                <a:effectLst>
                  <a:glow rad="101600">
                    <a:schemeClr val="tx1">
                      <a:lumMod val="95000"/>
                      <a:lumOff val="5000"/>
                      <a:alpha val="60000"/>
                    </a:schemeClr>
                  </a:glow>
                </a:effectLst>
                <a:latin typeface="Arial Black" panose="020B0A04020102020204" pitchFamily="34" charset="0"/>
                <a:ea typeface="Times New Roman" panose="02020603050405020304" pitchFamily="18" charset="0"/>
                <a:cs typeface="Times New Roman" panose="02020603050405020304" pitchFamily="18" charset="0"/>
              </a:rPr>
              <a:t>on </a:t>
            </a:r>
            <a:r>
              <a:rPr lang="en-US" dirty="0">
                <a:ln>
                  <a:solidFill>
                    <a:srgbClr val="FFC000"/>
                  </a:solidFill>
                </a:ln>
                <a:solidFill>
                  <a:srgbClr val="FFFF00"/>
                </a:solidFill>
                <a:effectLst>
                  <a:glow rad="101600">
                    <a:schemeClr val="tx1">
                      <a:lumMod val="95000"/>
                      <a:lumOff val="5000"/>
                      <a:alpha val="60000"/>
                    </a:schemeClr>
                  </a:glow>
                </a:effectLst>
                <a:latin typeface="Arial Black" panose="020B0A04020102020204" pitchFamily="34" charset="0"/>
                <a:ea typeface="Times New Roman" panose="02020603050405020304" pitchFamily="18" charset="0"/>
                <a:cs typeface="Times New Roman" panose="02020603050405020304" pitchFamily="18" charset="0"/>
              </a:rPr>
              <a:t>mesa tops with the objective of changing the fire regime condition class 3, status to a condition class 1, on a landscape basis.  Hazardous fuels in the form of lopped and scattered slash </a:t>
            </a:r>
            <a:r>
              <a:rPr lang="en-US" dirty="0" smtClean="0">
                <a:ln>
                  <a:solidFill>
                    <a:srgbClr val="FFC000"/>
                  </a:solidFill>
                </a:ln>
                <a:solidFill>
                  <a:srgbClr val="FFFF00"/>
                </a:solidFill>
                <a:effectLst>
                  <a:glow rad="101600">
                    <a:schemeClr val="tx1">
                      <a:lumMod val="95000"/>
                      <a:lumOff val="5000"/>
                      <a:alpha val="60000"/>
                    </a:schemeClr>
                  </a:glow>
                </a:effectLst>
                <a:latin typeface="Arial Black" panose="020B0A04020102020204" pitchFamily="34" charset="0"/>
                <a:ea typeface="Times New Roman" panose="02020603050405020304" pitchFamily="18" charset="0"/>
                <a:cs typeface="Times New Roman" panose="02020603050405020304" pitchFamily="18" charset="0"/>
              </a:rPr>
              <a:t>were </a:t>
            </a:r>
            <a:r>
              <a:rPr lang="en-US" dirty="0">
                <a:ln>
                  <a:solidFill>
                    <a:srgbClr val="FFC000"/>
                  </a:solidFill>
                </a:ln>
                <a:solidFill>
                  <a:srgbClr val="FFFF00"/>
                </a:solidFill>
                <a:effectLst>
                  <a:glow rad="101600">
                    <a:schemeClr val="tx1">
                      <a:lumMod val="95000"/>
                      <a:lumOff val="5000"/>
                      <a:alpha val="60000"/>
                    </a:schemeClr>
                  </a:glow>
                </a:effectLst>
                <a:latin typeface="Arial Black" panose="020B0A04020102020204" pitchFamily="34" charset="0"/>
                <a:ea typeface="Times New Roman" panose="02020603050405020304" pitchFamily="18" charset="0"/>
                <a:cs typeface="Times New Roman" panose="02020603050405020304" pitchFamily="18" charset="0"/>
              </a:rPr>
              <a:t>distributed throughout the project area in varying degrees of decomposition.  </a:t>
            </a:r>
            <a:endParaRPr lang="en-US" dirty="0">
              <a:ln>
                <a:solidFill>
                  <a:srgbClr val="FFC000"/>
                </a:solidFill>
              </a:ln>
              <a:solidFill>
                <a:srgbClr val="FFFF00"/>
              </a:solidFill>
              <a:effectLst>
                <a:glow rad="101600">
                  <a:schemeClr val="tx1">
                    <a:lumMod val="95000"/>
                    <a:lumOff val="5000"/>
                    <a:alpha val="60000"/>
                  </a:schemeClr>
                </a:glow>
              </a:effectLst>
              <a:latin typeface="Arial Black" panose="020B0A0402010202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US" dirty="0" smtClean="0">
              <a:ln>
                <a:solidFill>
                  <a:srgbClr val="FFC000"/>
                </a:solidFill>
              </a:ln>
              <a:solidFill>
                <a:srgbClr val="FFFF00"/>
              </a:solidFill>
              <a:effectLst>
                <a:glow rad="101600">
                  <a:schemeClr val="tx1">
                    <a:lumMod val="95000"/>
                    <a:lumOff val="5000"/>
                    <a:alpha val="60000"/>
                  </a:schemeClr>
                </a:glow>
              </a:effectLst>
              <a:latin typeface="Arial Black" panose="020B0A040201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US" dirty="0" smtClean="0">
                <a:ln>
                  <a:solidFill>
                    <a:srgbClr val="FFC000"/>
                  </a:solidFill>
                </a:ln>
                <a:solidFill>
                  <a:srgbClr val="FFFF00"/>
                </a:solidFill>
                <a:effectLst>
                  <a:glow rad="101600">
                    <a:schemeClr val="tx1">
                      <a:lumMod val="95000"/>
                      <a:lumOff val="5000"/>
                      <a:alpha val="60000"/>
                    </a:schemeClr>
                  </a:glow>
                </a:effectLst>
                <a:latin typeface="Arial Black" panose="020B0A04020102020204" pitchFamily="34" charset="0"/>
                <a:ea typeface="Times New Roman" panose="02020603050405020304" pitchFamily="18" charset="0"/>
                <a:cs typeface="Times New Roman" panose="02020603050405020304" pitchFamily="18" charset="0"/>
              </a:rPr>
              <a:t>The </a:t>
            </a:r>
            <a:r>
              <a:rPr lang="en-US" dirty="0">
                <a:ln>
                  <a:solidFill>
                    <a:srgbClr val="FFC000"/>
                  </a:solidFill>
                </a:ln>
                <a:solidFill>
                  <a:srgbClr val="FFFF00"/>
                </a:solidFill>
                <a:effectLst>
                  <a:glow rad="101600">
                    <a:schemeClr val="tx1">
                      <a:lumMod val="95000"/>
                      <a:lumOff val="5000"/>
                      <a:alpha val="60000"/>
                    </a:schemeClr>
                  </a:glow>
                </a:effectLst>
                <a:latin typeface="Arial Black" panose="020B0A04020102020204" pitchFamily="34" charset="0"/>
                <a:ea typeface="Times New Roman" panose="02020603050405020304" pitchFamily="18" charset="0"/>
                <a:cs typeface="Times New Roman" panose="02020603050405020304" pitchFamily="18" charset="0"/>
              </a:rPr>
              <a:t>tribe proposes to reduce these hazardous fuels, by the use of prescribed burning through-out approximately 2,000 acres within the identified treatment areas.   The treatment area is comprised predominately of pinyon/ juniper forests (Fuel Model 6) with mixed-pine stands, of which approximately 15-20% is Ponderosa pine forest cover (FM 9/FM11).  </a:t>
            </a:r>
            <a:endParaRPr lang="en-US" dirty="0" smtClean="0">
              <a:ln>
                <a:solidFill>
                  <a:srgbClr val="FFC000"/>
                </a:solidFill>
              </a:ln>
              <a:solidFill>
                <a:srgbClr val="FFFF00"/>
              </a:solidFill>
              <a:effectLst>
                <a:glow rad="101600">
                  <a:schemeClr val="tx1">
                    <a:lumMod val="95000"/>
                    <a:lumOff val="5000"/>
                    <a:alpha val="60000"/>
                  </a:schemeClr>
                </a:glow>
              </a:effectLst>
              <a:latin typeface="Arial Black" panose="020B0A040201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74242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0"/>
            <a:ext cx="8229600" cy="914400"/>
          </a:xfrm>
        </p:spPr>
        <p:txBody>
          <a:bodyPr/>
          <a:lstStyle/>
          <a:p>
            <a:r>
              <a:rPr lang="en-US" u="sng" dirty="0" smtClean="0">
                <a:latin typeface="Algerian" panose="04020705040A02060702" pitchFamily="82" charset="0"/>
              </a:rPr>
              <a:t>Reserve Treaty Rights</a:t>
            </a:r>
            <a:endParaRPr lang="en-US" u="sng" dirty="0">
              <a:latin typeface="Algerian" panose="04020705040A02060702" pitchFamily="82" charset="0"/>
            </a:endParaRPr>
          </a:p>
        </p:txBody>
      </p:sp>
      <p:sp>
        <p:nvSpPr>
          <p:cNvPr id="3" name="TextBox 2"/>
          <p:cNvSpPr txBox="1"/>
          <p:nvPr/>
        </p:nvSpPr>
        <p:spPr>
          <a:xfrm>
            <a:off x="0" y="762000"/>
            <a:ext cx="9144000" cy="5703293"/>
          </a:xfrm>
          <a:prstGeom prst="rect">
            <a:avLst/>
          </a:prstGeom>
          <a:noFill/>
        </p:spPr>
        <p:txBody>
          <a:bodyPr wrap="square" rtlCol="0">
            <a:spAutoFit/>
          </a:bodyPr>
          <a:lstStyle/>
          <a:p>
            <a:pPr>
              <a:lnSpc>
                <a:spcPct val="107000"/>
              </a:lnSpc>
            </a:pPr>
            <a:r>
              <a:rPr lang="en-US" dirty="0">
                <a:ln>
                  <a:solidFill>
                    <a:srgbClr val="FFC000"/>
                  </a:solidFill>
                </a:ln>
                <a:solidFill>
                  <a:schemeClr val="bg1"/>
                </a:solidFill>
                <a:effectLst>
                  <a:glow rad="101600">
                    <a:srgbClr val="C0000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U.S. Department of the Interior</a:t>
            </a:r>
          </a:p>
          <a:p>
            <a:pPr>
              <a:lnSpc>
                <a:spcPct val="107000"/>
              </a:lnSpc>
            </a:pPr>
            <a:r>
              <a:rPr lang="en-US" dirty="0">
                <a:ln>
                  <a:solidFill>
                    <a:srgbClr val="FFC000"/>
                  </a:solidFill>
                </a:ln>
                <a:solidFill>
                  <a:schemeClr val="bg1"/>
                </a:solidFill>
                <a:effectLst>
                  <a:glow rad="101600">
                    <a:srgbClr val="C0000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FY 2015 Reserved Treaty Rights Lands Program</a:t>
            </a:r>
          </a:p>
          <a:p>
            <a:pPr>
              <a:lnSpc>
                <a:spcPct val="107000"/>
              </a:lnSpc>
            </a:pPr>
            <a:r>
              <a:rPr lang="en-US" dirty="0">
                <a:ln>
                  <a:solidFill>
                    <a:srgbClr val="FFC000"/>
                  </a:solidFill>
                </a:ln>
                <a:solidFill>
                  <a:schemeClr val="bg1"/>
                </a:solidFill>
                <a:effectLst>
                  <a:glow rad="101600">
                    <a:srgbClr val="C0000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Bureau of Indian Affairs, Office of Trust Services</a:t>
            </a:r>
          </a:p>
          <a:p>
            <a:pPr>
              <a:lnSpc>
                <a:spcPct val="107000"/>
              </a:lnSpc>
            </a:pPr>
            <a:r>
              <a:rPr lang="en-US" dirty="0">
                <a:ln>
                  <a:solidFill>
                    <a:srgbClr val="FFC000"/>
                  </a:solidFill>
                </a:ln>
                <a:solidFill>
                  <a:schemeClr val="bg1"/>
                </a:solidFill>
                <a:effectLst>
                  <a:glow rad="101600">
                    <a:srgbClr val="C0000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Division of Forestry and Wildland Fire Management</a:t>
            </a:r>
          </a:p>
          <a:p>
            <a:pPr>
              <a:lnSpc>
                <a:spcPct val="107000"/>
              </a:lnSpc>
            </a:pPr>
            <a:r>
              <a:rPr lang="en-US" dirty="0">
                <a:ln>
                  <a:solidFill>
                    <a:srgbClr val="FFC000"/>
                  </a:solidFill>
                </a:ln>
                <a:solidFill>
                  <a:schemeClr val="bg1"/>
                </a:solidFill>
                <a:effectLst>
                  <a:glow rad="101600">
                    <a:srgbClr val="C0000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Branch of Wildland Fire </a:t>
            </a:r>
            <a:r>
              <a:rPr lang="en-US" dirty="0" smtClean="0">
                <a:ln>
                  <a:solidFill>
                    <a:srgbClr val="FFC000"/>
                  </a:solidFill>
                </a:ln>
                <a:solidFill>
                  <a:schemeClr val="bg1"/>
                </a:solidFill>
                <a:effectLst>
                  <a:glow rad="101600">
                    <a:srgbClr val="C0000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Management</a:t>
            </a:r>
          </a:p>
          <a:p>
            <a:pPr>
              <a:lnSpc>
                <a:spcPct val="107000"/>
              </a:lnSpc>
            </a:pPr>
            <a:endParaRPr lang="en-US" dirty="0">
              <a:ln>
                <a:solidFill>
                  <a:srgbClr val="FFC000"/>
                </a:solidFill>
              </a:ln>
              <a:solidFill>
                <a:schemeClr val="bg1"/>
              </a:solidFill>
              <a:effectLst>
                <a:glow rad="101600">
                  <a:srgbClr val="C00000">
                    <a:alpha val="60000"/>
                  </a:srgbClr>
                </a:glow>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dirty="0">
                <a:ln>
                  <a:solidFill>
                    <a:srgbClr val="FFC000"/>
                  </a:solidFill>
                </a:ln>
                <a:solidFill>
                  <a:schemeClr val="bg1"/>
                </a:solidFill>
                <a:effectLst>
                  <a:glow rad="101600">
                    <a:srgbClr val="C0000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Program Overview: Santa Clara’s highest off-reservation priority is the protection of Tribal Indian Trust Resources from fire, floods, insects, disease, or other threats coming off of United States Forest Service (USFS) National Park Service (NPS) and Bureau of Land Management (BLM) and other State and Private Lands adjacent to the reservation. </a:t>
            </a:r>
            <a:endParaRPr lang="en-US" dirty="0" smtClean="0">
              <a:ln>
                <a:solidFill>
                  <a:srgbClr val="FFC000"/>
                </a:solidFill>
              </a:ln>
              <a:solidFill>
                <a:schemeClr val="bg1"/>
              </a:solidFill>
              <a:effectLst>
                <a:glow rad="101600">
                  <a:srgbClr val="C00000">
                    <a:alpha val="60000"/>
                  </a:srgbClr>
                </a:glow>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endParaRPr lang="en-US" dirty="0">
              <a:ln>
                <a:solidFill>
                  <a:srgbClr val="FFC000"/>
                </a:solidFill>
              </a:ln>
              <a:solidFill>
                <a:schemeClr val="bg1"/>
              </a:solidFill>
              <a:effectLst>
                <a:glow rad="101600">
                  <a:srgbClr val="C00000">
                    <a:alpha val="60000"/>
                  </a:srgbClr>
                </a:glow>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dirty="0">
                <a:ln>
                  <a:solidFill>
                    <a:srgbClr val="FFC000"/>
                  </a:solidFill>
                </a:ln>
                <a:solidFill>
                  <a:schemeClr val="bg1"/>
                </a:solidFill>
                <a:effectLst>
                  <a:glow rad="101600">
                    <a:srgbClr val="C0000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This extends into the areas identified adjacent to the reservation for the protection of the natural and cultural resources that exist in the identified areas and the maintenance for the continuation of their utilization by Santa Clara Pueblo Indians. </a:t>
            </a:r>
            <a:endParaRPr lang="en-US" dirty="0" smtClean="0">
              <a:ln>
                <a:solidFill>
                  <a:srgbClr val="FFC000"/>
                </a:solidFill>
              </a:ln>
              <a:solidFill>
                <a:schemeClr val="bg1"/>
              </a:solidFill>
              <a:effectLst>
                <a:glow rad="101600">
                  <a:srgbClr val="C00000">
                    <a:alpha val="60000"/>
                  </a:srgbClr>
                </a:glow>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endParaRPr lang="en-US" dirty="0">
              <a:ln>
                <a:solidFill>
                  <a:srgbClr val="FFC000"/>
                </a:solidFill>
              </a:ln>
              <a:solidFill>
                <a:schemeClr val="bg1"/>
              </a:solidFill>
              <a:effectLst>
                <a:glow rad="101600">
                  <a:srgbClr val="C00000">
                    <a:alpha val="60000"/>
                  </a:srgbClr>
                </a:glow>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dirty="0">
                <a:ln>
                  <a:solidFill>
                    <a:srgbClr val="FFC000"/>
                  </a:solidFill>
                </a:ln>
                <a:solidFill>
                  <a:schemeClr val="bg1"/>
                </a:solidFill>
                <a:effectLst>
                  <a:glow rad="101600">
                    <a:srgbClr val="C0000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The projects were proposed to be implemented by the SCP Forestry Program, to improve forest health through thinning and insect and disease control work, implement fuel breaks, implement hazardous fuel reduction work, accelerate forest management activities in aspen stands, restore subalpine meadows, protect cultural resources and improve wildlife habitat.</a:t>
            </a:r>
          </a:p>
        </p:txBody>
      </p:sp>
    </p:spTree>
    <p:extLst>
      <p:ext uri="{BB962C8B-B14F-4D97-AF65-F5344CB8AC3E}">
        <p14:creationId xmlns:p14="http://schemas.microsoft.com/office/powerpoint/2010/main" val="27702228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9525" y="152400"/>
            <a:ext cx="9144000" cy="6186309"/>
          </a:xfrm>
          <a:prstGeom prst="rect">
            <a:avLst/>
          </a:prstGeom>
          <a:noFill/>
        </p:spPr>
        <p:txBody>
          <a:bodyPr wrap="square" rtlCol="0">
            <a:spAutoFit/>
          </a:bodyPr>
          <a:lstStyle/>
          <a:p>
            <a:pPr algn="ctr"/>
            <a:r>
              <a:rPr lang="en-US" sz="3200" u="sng" dirty="0" smtClean="0">
                <a:solidFill>
                  <a:schemeClr val="bg1"/>
                </a:solidFill>
                <a:effectLst>
                  <a:glow rad="101600">
                    <a:srgbClr val="002060">
                      <a:alpha val="60000"/>
                    </a:srgbClr>
                  </a:glow>
                </a:effectLst>
                <a:latin typeface="Algerian" panose="04020705040A02060702" pitchFamily="82" charset="0"/>
                <a:ea typeface="Calibri" panose="020F0502020204030204" pitchFamily="34" charset="0"/>
                <a:cs typeface="Times New Roman" panose="02020603050405020304" pitchFamily="18" charset="0"/>
              </a:rPr>
              <a:t>Valles Caldera National Preserve:</a:t>
            </a:r>
          </a:p>
          <a:p>
            <a:endParaRPr lang="en-US" sz="2800" dirty="0">
              <a:solidFill>
                <a:schemeClr val="bg1"/>
              </a:solidFill>
              <a:effectLst>
                <a:glow rad="101600">
                  <a:srgbClr val="002060">
                    <a:alpha val="60000"/>
                  </a:srgbClr>
                </a:glow>
              </a:effectLst>
              <a:latin typeface="Britannic Bold" panose="020B0903060703020204" pitchFamily="34" charset="0"/>
              <a:ea typeface="Calibri" panose="020F0502020204030204" pitchFamily="34" charset="0"/>
              <a:cs typeface="Times New Roman" panose="02020603050405020304" pitchFamily="18" charset="0"/>
            </a:endParaRPr>
          </a:p>
          <a:p>
            <a:r>
              <a:rPr lang="en-US" sz="2800" dirty="0" smtClean="0">
                <a:ln>
                  <a:solidFill>
                    <a:srgbClr val="FFFF00"/>
                  </a:solidFill>
                </a:ln>
                <a:solidFill>
                  <a:schemeClr val="bg1"/>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With </a:t>
            </a:r>
            <a:r>
              <a:rPr lang="en-US" sz="2800" dirty="0">
                <a:ln>
                  <a:solidFill>
                    <a:srgbClr val="FFFF00"/>
                  </a:solidFill>
                </a:ln>
                <a:solidFill>
                  <a:schemeClr val="bg1"/>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the </a:t>
            </a:r>
            <a:r>
              <a:rPr lang="en-US" sz="2800" dirty="0" smtClean="0">
                <a:ln>
                  <a:solidFill>
                    <a:srgbClr val="FFFF00"/>
                  </a:solidFill>
                </a:ln>
                <a:solidFill>
                  <a:schemeClr val="bg1"/>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transition </a:t>
            </a:r>
            <a:r>
              <a:rPr lang="en-US" sz="2800" dirty="0">
                <a:ln>
                  <a:solidFill>
                    <a:srgbClr val="FFFF00"/>
                  </a:solidFill>
                </a:ln>
                <a:solidFill>
                  <a:schemeClr val="bg1"/>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of the </a:t>
            </a:r>
            <a:r>
              <a:rPr lang="en-US" sz="2800" dirty="0" smtClean="0">
                <a:ln>
                  <a:solidFill>
                    <a:srgbClr val="FFFF00"/>
                  </a:solidFill>
                </a:ln>
                <a:solidFill>
                  <a:schemeClr val="bg1"/>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Valles Caldera lands </a:t>
            </a:r>
            <a:r>
              <a:rPr lang="en-US" sz="2800" dirty="0">
                <a:ln>
                  <a:solidFill>
                    <a:srgbClr val="FFFF00"/>
                  </a:solidFill>
                </a:ln>
                <a:solidFill>
                  <a:schemeClr val="bg1"/>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to a</a:t>
            </a:r>
            <a:r>
              <a:rPr lang="en-US" sz="2800" dirty="0" smtClean="0">
                <a:ln>
                  <a:solidFill>
                    <a:srgbClr val="FFFF00"/>
                  </a:solidFill>
                </a:ln>
                <a:solidFill>
                  <a:schemeClr val="bg1"/>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 Park Service Unit, </a:t>
            </a:r>
            <a:r>
              <a:rPr lang="en-US" sz="2800" dirty="0">
                <a:ln>
                  <a:solidFill>
                    <a:srgbClr val="FFFF00"/>
                  </a:solidFill>
                </a:ln>
                <a:solidFill>
                  <a:schemeClr val="bg1"/>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SCP must now utilize the authorities under the National Indian Forest Resources Management Act </a:t>
            </a:r>
            <a:r>
              <a:rPr lang="en-US" sz="2800" dirty="0" smtClean="0">
                <a:ln>
                  <a:solidFill>
                    <a:srgbClr val="FFFF00"/>
                  </a:solidFill>
                </a:ln>
                <a:solidFill>
                  <a:schemeClr val="bg1"/>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as contained in </a:t>
            </a:r>
            <a:r>
              <a:rPr lang="en-US" sz="2800" dirty="0">
                <a:ln>
                  <a:solidFill>
                    <a:srgbClr val="FFFF00"/>
                  </a:solidFill>
                </a:ln>
                <a:solidFill>
                  <a:schemeClr val="bg1"/>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the Defense </a:t>
            </a:r>
            <a:r>
              <a:rPr lang="en-US" sz="2800" dirty="0" smtClean="0">
                <a:ln>
                  <a:solidFill>
                    <a:srgbClr val="FFFF00"/>
                  </a:solidFill>
                </a:ln>
                <a:solidFill>
                  <a:schemeClr val="bg1"/>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Authorization </a:t>
            </a:r>
            <a:r>
              <a:rPr lang="en-US" sz="2800" dirty="0">
                <a:ln>
                  <a:solidFill>
                    <a:srgbClr val="FFFF00"/>
                  </a:solidFill>
                </a:ln>
                <a:solidFill>
                  <a:schemeClr val="bg1"/>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Bill (December 2014) to establish co-management and enter into cooperative agreements with the </a:t>
            </a:r>
            <a:r>
              <a:rPr lang="en-US" sz="2800" dirty="0" smtClean="0">
                <a:ln>
                  <a:solidFill>
                    <a:srgbClr val="FFFF00"/>
                  </a:solidFill>
                </a:ln>
                <a:solidFill>
                  <a:schemeClr val="bg1"/>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NPS. </a:t>
            </a:r>
            <a:endParaRPr lang="en-US" sz="2800" dirty="0">
              <a:ln>
                <a:solidFill>
                  <a:srgbClr val="FFFF00"/>
                </a:solidFill>
              </a:ln>
              <a:solidFill>
                <a:schemeClr val="bg1"/>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smtClean="0">
              <a:ln>
                <a:solidFill>
                  <a:srgbClr val="FFFF00"/>
                </a:solidFill>
              </a:ln>
              <a:solidFill>
                <a:schemeClr val="bg1"/>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smtClean="0">
                <a:ln>
                  <a:solidFill>
                    <a:srgbClr val="FFFF00"/>
                  </a:solidFill>
                </a:ln>
                <a:solidFill>
                  <a:schemeClr val="bg1"/>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To </a:t>
            </a:r>
            <a:r>
              <a:rPr lang="en-US" sz="2800" dirty="0">
                <a:ln>
                  <a:solidFill>
                    <a:srgbClr val="FFFF00"/>
                  </a:solidFill>
                </a:ln>
                <a:solidFill>
                  <a:schemeClr val="bg1"/>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perform land and facility improvements, including forestry and other natural resources protection( Hazardous Fuels Reduction), fire protection, reforestation, timber stand improvement, debris removal, and other activities related to land and </a:t>
            </a:r>
            <a:r>
              <a:rPr lang="en-US" sz="2800" dirty="0" smtClean="0">
                <a:ln>
                  <a:solidFill>
                    <a:srgbClr val="FFFF00"/>
                  </a:solidFill>
                </a:ln>
                <a:solidFill>
                  <a:schemeClr val="bg1"/>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natural/cultural </a:t>
            </a:r>
            <a:r>
              <a:rPr lang="en-US" sz="2800" dirty="0">
                <a:ln>
                  <a:solidFill>
                    <a:srgbClr val="FFFF00"/>
                  </a:solidFill>
                </a:ln>
                <a:solidFill>
                  <a:schemeClr val="bg1"/>
                </a:solidFill>
                <a:effectLst>
                  <a:glow rad="101600">
                    <a:srgbClr val="002060">
                      <a:alpha val="60000"/>
                    </a:srgbClr>
                  </a:glow>
                </a:effectLst>
                <a:latin typeface="Times New Roman" panose="02020603050405020304" pitchFamily="18" charset="0"/>
                <a:ea typeface="Calibri" panose="020F0502020204030204" pitchFamily="34" charset="0"/>
                <a:cs typeface="Times New Roman" panose="02020603050405020304" pitchFamily="18" charset="0"/>
              </a:rPr>
              <a:t>resource management.</a:t>
            </a:r>
            <a:endParaRPr lang="en-US" sz="2800" dirty="0">
              <a:ln>
                <a:solidFill>
                  <a:srgbClr val="FFFF00"/>
                </a:solidFill>
              </a:ln>
              <a:solidFill>
                <a:schemeClr val="bg1"/>
              </a:solidFill>
              <a:effectLst>
                <a:glow rad="101600">
                  <a:srgbClr val="002060">
                    <a:alpha val="60000"/>
                  </a:srgb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69960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Las Conchas Chicoma Site Visit 1224.jpg"/>
          <p:cNvPicPr>
            <a:picLocks noChangeAspect="1"/>
          </p:cNvPicPr>
          <p:nvPr/>
        </p:nvPicPr>
        <p:blipFill>
          <a:blip r:embed="rId3" cstate="print"/>
          <a:stretch>
            <a:fillRect/>
          </a:stretch>
        </p:blipFill>
        <p:spPr>
          <a:xfrm>
            <a:off x="0" y="0"/>
            <a:ext cx="9144000" cy="6858000"/>
          </a:xfrm>
          <a:prstGeom prst="rect">
            <a:avLst/>
          </a:prstGeom>
        </p:spPr>
      </p:pic>
      <p:sp>
        <p:nvSpPr>
          <p:cNvPr id="26626" name="Rectangle 46"/>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1800">
              <a:solidFill>
                <a:srgbClr val="FFFFFF"/>
              </a:solidFill>
              <a:latin typeface="Arial" charset="0"/>
            </a:endParaRPr>
          </a:p>
        </p:txBody>
      </p:sp>
      <p:grpSp>
        <p:nvGrpSpPr>
          <p:cNvPr id="3" name="Group 47"/>
          <p:cNvGrpSpPr>
            <a:grpSpLocks/>
          </p:cNvGrpSpPr>
          <p:nvPr/>
        </p:nvGrpSpPr>
        <p:grpSpPr bwMode="auto">
          <a:xfrm>
            <a:off x="304800" y="533400"/>
            <a:ext cx="8839200" cy="6324600"/>
            <a:chOff x="150359" y="97275"/>
            <a:chExt cx="9075964" cy="6715007"/>
          </a:xfrm>
        </p:grpSpPr>
        <p:pic>
          <p:nvPicPr>
            <p:cNvPr id="26630" name="Picture 56" descr="1000px-NOAA_logo_svg.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9280" y="2231940"/>
              <a:ext cx="1524000" cy="1524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6631" name="Picture 59" descr="1000px-USGS_logo_green_svg.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0191" y="2636459"/>
              <a:ext cx="2521800" cy="1008719"/>
            </a:xfrm>
            <a:prstGeom prst="rect">
              <a:avLst/>
            </a:prstGeom>
            <a:solidFill>
              <a:schemeClr val="tx1"/>
            </a:solidFill>
            <a:ln w="12700">
              <a:solidFill>
                <a:schemeClr val="bg2"/>
              </a:solidFill>
              <a:miter lim="800000"/>
              <a:headEnd/>
              <a:tailEnd/>
            </a:ln>
          </p:spPr>
        </p:pic>
        <p:pic>
          <p:nvPicPr>
            <p:cNvPr id="26632" name="Picture 55" descr="1000px-US-NationalParkService-ShadedLogo_svg.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304800"/>
              <a:ext cx="105345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58" descr="1000px-United_States_Army_Corps_of_Engineers_logo_svg.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5200" y="304800"/>
              <a:ext cx="1495664" cy="11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60" descr="Bureau_of_indian_affairs_seal_n11288.gif"/>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7234" y="97275"/>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78" descr="NM_DHS.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05930" y="4061556"/>
              <a:ext cx="1683727" cy="1675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73" descr="fsshield.gif"/>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84627" y="259082"/>
              <a:ext cx="1219200" cy="125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77" descr="New_DOE_Logo_Color_042808.png"/>
            <p:cNvPicPr>
              <a:picLocks noChangeAspect="1"/>
            </p:cNvPicPr>
            <p:nvPr/>
          </p:nvPicPr>
          <p:blipFill>
            <a:blip r:embed="rId11" cstate="print">
              <a:extLst>
                <a:ext uri="{28A0092B-C50C-407E-A947-70E740481C1C}">
                  <a14:useLocalDpi xmlns:a14="http://schemas.microsoft.com/office/drawing/2010/main" val="0"/>
                </a:ext>
              </a:extLst>
            </a:blip>
            <a:srcRect r="74054" b="-10089"/>
            <a:stretch>
              <a:fillRect/>
            </a:stretch>
          </p:blipFill>
          <p:spPr bwMode="auto">
            <a:xfrm>
              <a:off x="3810000" y="228600"/>
              <a:ext cx="1295400" cy="138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8" name="Rectangle 18"/>
            <p:cNvSpPr>
              <a:spLocks noChangeArrowheads="1"/>
            </p:cNvSpPr>
            <p:nvPr/>
          </p:nvSpPr>
          <p:spPr bwMode="auto">
            <a:xfrm>
              <a:off x="150359" y="2413000"/>
              <a:ext cx="2357603" cy="97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1600" dirty="0">
                <a:solidFill>
                  <a:srgbClr val="FFFFFF"/>
                </a:solidFill>
                <a:latin typeface="Arial" charset="0"/>
              </a:endParaRPr>
            </a:p>
          </p:txBody>
        </p:sp>
        <p:sp>
          <p:nvSpPr>
            <p:cNvPr id="26639" name="Rectangle 12"/>
            <p:cNvSpPr>
              <a:spLocks noChangeArrowheads="1"/>
            </p:cNvSpPr>
            <p:nvPr/>
          </p:nvSpPr>
          <p:spPr bwMode="auto">
            <a:xfrm>
              <a:off x="1679637" y="3688207"/>
              <a:ext cx="1519403" cy="35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000" dirty="0">
                  <a:solidFill>
                    <a:srgbClr val="FFFFFF"/>
                  </a:solidFill>
                  <a:latin typeface="Arial" charset="0"/>
                  <a:cs typeface="Times New Roman" pitchFamily="18" charset="0"/>
                </a:rPr>
                <a:t>Gauging</a:t>
              </a:r>
              <a:endParaRPr lang="en-US" sz="2000" dirty="0">
                <a:solidFill>
                  <a:srgbClr val="FFFFFF"/>
                </a:solidFill>
                <a:latin typeface="Arial" charset="0"/>
              </a:endParaRPr>
            </a:p>
          </p:txBody>
        </p:sp>
        <p:sp>
          <p:nvSpPr>
            <p:cNvPr id="26640" name="Rectangle 11"/>
            <p:cNvSpPr>
              <a:spLocks noChangeArrowheads="1"/>
            </p:cNvSpPr>
            <p:nvPr/>
          </p:nvSpPr>
          <p:spPr bwMode="auto">
            <a:xfrm>
              <a:off x="6374101" y="3283688"/>
              <a:ext cx="1721304" cy="4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000" dirty="0">
                  <a:solidFill>
                    <a:srgbClr val="FFFFFF"/>
                  </a:solidFill>
                  <a:latin typeface="Arial" charset="0"/>
                  <a:cs typeface="Times New Roman" pitchFamily="18" charset="0"/>
                </a:rPr>
                <a:t>Radar alerts</a:t>
              </a:r>
              <a:endParaRPr lang="en-US" sz="2000" dirty="0">
                <a:solidFill>
                  <a:srgbClr val="FFFFFF"/>
                </a:solidFill>
                <a:latin typeface="Arial" charset="0"/>
              </a:endParaRPr>
            </a:p>
          </p:txBody>
        </p:sp>
        <p:sp>
          <p:nvSpPr>
            <p:cNvPr id="26641" name="Rectangle 10"/>
            <p:cNvSpPr>
              <a:spLocks noChangeArrowheads="1"/>
            </p:cNvSpPr>
            <p:nvPr/>
          </p:nvSpPr>
          <p:spPr bwMode="auto">
            <a:xfrm>
              <a:off x="7192055" y="2332096"/>
              <a:ext cx="203426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1600" dirty="0">
                <a:solidFill>
                  <a:srgbClr val="FFFFFF"/>
                </a:solidFill>
                <a:latin typeface="Arial" charset="0"/>
              </a:endParaRPr>
            </a:p>
          </p:txBody>
        </p:sp>
        <p:sp>
          <p:nvSpPr>
            <p:cNvPr id="2051" name="Rectangle 3"/>
            <p:cNvSpPr>
              <a:spLocks noChangeArrowheads="1"/>
            </p:cNvSpPr>
            <p:nvPr/>
          </p:nvSpPr>
          <p:spPr bwMode="auto">
            <a:xfrm>
              <a:off x="932770" y="5436919"/>
              <a:ext cx="1731084" cy="525874"/>
            </a:xfrm>
            <a:prstGeom prst="rect">
              <a:avLst/>
            </a:prstGeom>
            <a:solidFill>
              <a:srgbClr val="FFFFFF"/>
            </a:solidFill>
            <a:ln w="9525">
              <a:solidFill>
                <a:srgbClr val="000000"/>
              </a:solidFill>
              <a:miter lim="800000"/>
              <a:headEnd/>
              <a:tailEnd/>
            </a:ln>
          </p:spPr>
          <p:txBody>
            <a:bodyPr/>
            <a:lstStyle/>
            <a:p>
              <a:pPr algn="ctr">
                <a:defRPr/>
              </a:pPr>
              <a:r>
                <a:rPr lang="en-US" sz="2800" cap="small" dirty="0">
                  <a:solidFill>
                    <a:srgbClr val="000000"/>
                  </a:solidFill>
                  <a:latin typeface="Arial" pitchFamily="34" charset="0"/>
                  <a:ea typeface="Times New Roman" pitchFamily="18" charset="0"/>
                </a:rPr>
                <a:t>Pueblos</a:t>
              </a:r>
              <a:endParaRPr lang="en-US" sz="2800" cap="small" dirty="0">
                <a:solidFill>
                  <a:srgbClr val="000000"/>
                </a:solidFill>
                <a:latin typeface="Arial" pitchFamily="34" charset="0"/>
              </a:endParaRPr>
            </a:p>
          </p:txBody>
        </p:sp>
        <p:sp>
          <p:nvSpPr>
            <p:cNvPr id="2050" name="Rectangle 2"/>
            <p:cNvSpPr>
              <a:spLocks noChangeArrowheads="1"/>
            </p:cNvSpPr>
            <p:nvPr/>
          </p:nvSpPr>
          <p:spPr bwMode="auto">
            <a:xfrm>
              <a:off x="4062412" y="6003245"/>
              <a:ext cx="1819105" cy="744845"/>
            </a:xfrm>
            <a:prstGeom prst="rect">
              <a:avLst/>
            </a:prstGeom>
            <a:solidFill>
              <a:srgbClr val="FFFFFF"/>
            </a:solidFill>
            <a:ln w="9525">
              <a:solidFill>
                <a:srgbClr val="000000"/>
              </a:solidFill>
              <a:miter lim="800000"/>
              <a:headEnd/>
              <a:tailEnd/>
            </a:ln>
          </p:spPr>
          <p:txBody>
            <a:bodyPr/>
            <a:lstStyle/>
            <a:p>
              <a:pPr algn="ctr">
                <a:defRPr/>
              </a:pPr>
              <a:r>
                <a:rPr lang="en-US" sz="2800" cap="small" dirty="0">
                  <a:solidFill>
                    <a:srgbClr val="000000"/>
                  </a:solidFill>
                  <a:latin typeface="Arial" pitchFamily="34" charset="0"/>
                  <a:ea typeface="Times New Roman" pitchFamily="18" charset="0"/>
                </a:rPr>
                <a:t>Counties</a:t>
              </a:r>
              <a:endParaRPr lang="en-US" sz="2800" cap="small" dirty="0">
                <a:solidFill>
                  <a:srgbClr val="000000"/>
                </a:solidFill>
                <a:latin typeface="Arial" pitchFamily="34" charset="0"/>
              </a:endParaRPr>
            </a:p>
          </p:txBody>
        </p:sp>
        <p:sp>
          <p:nvSpPr>
            <p:cNvPr id="2049" name="Rectangle 1"/>
            <p:cNvSpPr>
              <a:spLocks noChangeArrowheads="1"/>
            </p:cNvSpPr>
            <p:nvPr/>
          </p:nvSpPr>
          <p:spPr bwMode="auto">
            <a:xfrm>
              <a:off x="7113814" y="6003245"/>
              <a:ext cx="1330098" cy="647230"/>
            </a:xfrm>
            <a:prstGeom prst="rect">
              <a:avLst/>
            </a:prstGeom>
            <a:solidFill>
              <a:srgbClr val="FFFFFF"/>
            </a:solidFill>
            <a:ln w="9525">
              <a:solidFill>
                <a:srgbClr val="000000"/>
              </a:solidFill>
              <a:miter lim="800000"/>
              <a:headEnd/>
              <a:tailEnd/>
            </a:ln>
          </p:spPr>
          <p:txBody>
            <a:bodyPr/>
            <a:lstStyle/>
            <a:p>
              <a:pPr algn="ctr">
                <a:defRPr/>
              </a:pPr>
              <a:r>
                <a:rPr lang="en-US" sz="2800" cap="small" dirty="0">
                  <a:solidFill>
                    <a:srgbClr val="000000"/>
                  </a:solidFill>
                  <a:latin typeface="Arial" pitchFamily="34" charset="0"/>
                  <a:ea typeface="Times New Roman" pitchFamily="18" charset="0"/>
                </a:rPr>
                <a:t>Cities</a:t>
              </a:r>
              <a:endParaRPr lang="en-US" sz="2800" cap="small" dirty="0">
                <a:solidFill>
                  <a:srgbClr val="000000"/>
                </a:solidFill>
                <a:latin typeface="Arial" pitchFamily="34" charset="0"/>
              </a:endParaRPr>
            </a:p>
          </p:txBody>
        </p:sp>
        <p:pic>
          <p:nvPicPr>
            <p:cNvPr id="26658" name="Picture 66" descr="santo_domingo_th.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9806" y="6003245"/>
              <a:ext cx="751794" cy="77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9" name="Picture 72" descr="cochiti_th.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8046" y="4627882"/>
              <a:ext cx="766082" cy="77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60" name="Picture 74" descr="jemez_th.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19350" y="4627882"/>
              <a:ext cx="782411" cy="78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61" name="Picture 76" descr="nambe_th.jp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341109" y="6003245"/>
              <a:ext cx="860652" cy="80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62" name="Picture 80" descr="ohkay_owingeh_th.jp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558698" y="4627882"/>
              <a:ext cx="782411" cy="80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63" name="Picture 81" descr="san_ildefonso_th.jp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447800" y="6003245"/>
              <a:ext cx="736827" cy="7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65" name="Rectangle 16"/>
            <p:cNvSpPr>
              <a:spLocks noChangeArrowheads="1"/>
            </p:cNvSpPr>
            <p:nvPr/>
          </p:nvSpPr>
          <p:spPr bwMode="auto">
            <a:xfrm>
              <a:off x="6374101" y="2636459"/>
              <a:ext cx="1447800" cy="614151"/>
            </a:xfrm>
            <a:prstGeom prst="rect">
              <a:avLst/>
            </a:prstGeom>
            <a:solidFill>
              <a:srgbClr val="FFFFFF">
                <a:alpha val="70195"/>
              </a:srgbClr>
            </a:solidFill>
            <a:ln w="9525">
              <a:solidFill>
                <a:srgbClr val="000000"/>
              </a:solidFill>
              <a:miter lim="800000"/>
              <a:headEnd/>
              <a:tailEnd/>
            </a:ln>
          </p:spPr>
          <p:txBody>
            <a:bodyPr/>
            <a:lstStyle/>
            <a:p>
              <a:pPr algn="ctr"/>
              <a:r>
                <a:rPr lang="en-US" sz="3200" b="1" dirty="0">
                  <a:solidFill>
                    <a:srgbClr val="000000"/>
                  </a:solidFill>
                  <a:latin typeface="Arial" charset="0"/>
                  <a:cs typeface="Times New Roman" pitchFamily="18" charset="0"/>
                </a:rPr>
                <a:t>NOAA</a:t>
              </a:r>
              <a:endParaRPr lang="en-US" sz="3200" b="1" dirty="0">
                <a:solidFill>
                  <a:srgbClr val="000000"/>
                </a:solidFill>
                <a:latin typeface="Arial" charset="0"/>
              </a:endParaRPr>
            </a:p>
          </p:txBody>
        </p:sp>
        <p:sp>
          <p:nvSpPr>
            <p:cNvPr id="26667" name="Rectangle 28"/>
            <p:cNvSpPr>
              <a:spLocks noChangeArrowheads="1"/>
            </p:cNvSpPr>
            <p:nvPr/>
          </p:nvSpPr>
          <p:spPr bwMode="auto">
            <a:xfrm>
              <a:off x="5857428" y="1443001"/>
              <a:ext cx="914400" cy="581010"/>
            </a:xfrm>
            <a:prstGeom prst="rect">
              <a:avLst/>
            </a:prstGeom>
            <a:solidFill>
              <a:srgbClr val="FFFFFF">
                <a:alpha val="70195"/>
              </a:srgbClr>
            </a:solidFill>
            <a:ln w="9525">
              <a:solidFill>
                <a:srgbClr val="000000"/>
              </a:solidFill>
              <a:miter lim="800000"/>
              <a:headEnd/>
              <a:tailEnd/>
            </a:ln>
          </p:spPr>
          <p:txBody>
            <a:bodyPr/>
            <a:lstStyle/>
            <a:p>
              <a:pPr algn="ctr"/>
              <a:r>
                <a:rPr lang="en-US" sz="3200">
                  <a:solidFill>
                    <a:srgbClr val="000000"/>
                  </a:solidFill>
                  <a:latin typeface="Arial" charset="0"/>
                  <a:cs typeface="Times New Roman" pitchFamily="18" charset="0"/>
                </a:rPr>
                <a:t>BIA</a:t>
              </a:r>
              <a:endParaRPr lang="en-US" sz="3200">
                <a:solidFill>
                  <a:srgbClr val="000000"/>
                </a:solidFill>
                <a:latin typeface="Arial" charset="0"/>
              </a:endParaRPr>
            </a:p>
          </p:txBody>
        </p:sp>
        <p:sp>
          <p:nvSpPr>
            <p:cNvPr id="26668" name="Rectangle 27"/>
            <p:cNvSpPr>
              <a:spLocks noChangeArrowheads="1"/>
            </p:cNvSpPr>
            <p:nvPr/>
          </p:nvSpPr>
          <p:spPr bwMode="auto">
            <a:xfrm>
              <a:off x="7315200" y="1616198"/>
              <a:ext cx="1443718" cy="581010"/>
            </a:xfrm>
            <a:prstGeom prst="rect">
              <a:avLst/>
            </a:prstGeom>
            <a:solidFill>
              <a:srgbClr val="FFFFFF">
                <a:alpha val="70195"/>
              </a:srgbClr>
            </a:solidFill>
            <a:ln w="9525">
              <a:solidFill>
                <a:srgbClr val="000000"/>
              </a:solidFill>
              <a:miter lim="800000"/>
              <a:headEnd/>
              <a:tailEnd/>
            </a:ln>
          </p:spPr>
          <p:txBody>
            <a:bodyPr/>
            <a:lstStyle/>
            <a:p>
              <a:pPr algn="ctr"/>
              <a:r>
                <a:rPr lang="en-US" sz="3200" dirty="0">
                  <a:solidFill>
                    <a:srgbClr val="000000"/>
                  </a:solidFill>
                  <a:latin typeface="Arial" charset="0"/>
                  <a:cs typeface="Times New Roman" pitchFamily="18" charset="0"/>
                </a:rPr>
                <a:t>ACOE</a:t>
              </a:r>
              <a:endParaRPr lang="en-US" sz="3200" dirty="0">
                <a:solidFill>
                  <a:srgbClr val="000000"/>
                </a:solidFill>
                <a:latin typeface="Arial" charset="0"/>
              </a:endParaRPr>
            </a:p>
          </p:txBody>
        </p:sp>
        <p:sp>
          <p:nvSpPr>
            <p:cNvPr id="26669" name="Rectangle 26"/>
            <p:cNvSpPr>
              <a:spLocks noChangeArrowheads="1"/>
            </p:cNvSpPr>
            <p:nvPr/>
          </p:nvSpPr>
          <p:spPr bwMode="auto">
            <a:xfrm>
              <a:off x="2478492" y="1523607"/>
              <a:ext cx="762000" cy="609600"/>
            </a:xfrm>
            <a:prstGeom prst="rect">
              <a:avLst/>
            </a:prstGeom>
            <a:solidFill>
              <a:srgbClr val="FFFFFF">
                <a:alpha val="70195"/>
              </a:srgbClr>
            </a:solidFill>
            <a:ln w="9525">
              <a:solidFill>
                <a:srgbClr val="000000"/>
              </a:solidFill>
              <a:miter lim="800000"/>
              <a:headEnd/>
              <a:tailEnd/>
            </a:ln>
          </p:spPr>
          <p:txBody>
            <a:bodyPr/>
            <a:lstStyle/>
            <a:p>
              <a:pPr algn="ctr"/>
              <a:r>
                <a:rPr lang="en-US" sz="3200" dirty="0">
                  <a:solidFill>
                    <a:srgbClr val="000000"/>
                  </a:solidFill>
                  <a:latin typeface="Arial" charset="0"/>
                  <a:cs typeface="Times New Roman" pitchFamily="18" charset="0"/>
                </a:rPr>
                <a:t>FS</a:t>
              </a:r>
              <a:endParaRPr lang="en-US" sz="3200" dirty="0">
                <a:solidFill>
                  <a:srgbClr val="000000"/>
                </a:solidFill>
                <a:latin typeface="Arial" charset="0"/>
              </a:endParaRPr>
            </a:p>
          </p:txBody>
        </p:sp>
        <p:sp>
          <p:nvSpPr>
            <p:cNvPr id="26670" name="Rectangle 25"/>
            <p:cNvSpPr>
              <a:spLocks noChangeArrowheads="1"/>
            </p:cNvSpPr>
            <p:nvPr/>
          </p:nvSpPr>
          <p:spPr bwMode="auto">
            <a:xfrm>
              <a:off x="3895044" y="1538713"/>
              <a:ext cx="1125310" cy="581010"/>
            </a:xfrm>
            <a:prstGeom prst="rect">
              <a:avLst/>
            </a:prstGeom>
            <a:solidFill>
              <a:srgbClr val="FFFFFF">
                <a:alpha val="70195"/>
              </a:srgbClr>
            </a:solidFill>
            <a:ln w="9525">
              <a:solidFill>
                <a:srgbClr val="000000"/>
              </a:solidFill>
              <a:miter lim="800000"/>
              <a:headEnd/>
              <a:tailEnd/>
            </a:ln>
          </p:spPr>
          <p:txBody>
            <a:bodyPr/>
            <a:lstStyle/>
            <a:p>
              <a:pPr algn="ctr"/>
              <a:r>
                <a:rPr lang="en-US" sz="3200">
                  <a:solidFill>
                    <a:srgbClr val="000000"/>
                  </a:solidFill>
                  <a:latin typeface="Arial" charset="0"/>
                  <a:cs typeface="Times New Roman" pitchFamily="18" charset="0"/>
                </a:rPr>
                <a:t>DOE</a:t>
              </a:r>
              <a:endParaRPr lang="en-US" sz="3200">
                <a:solidFill>
                  <a:srgbClr val="000000"/>
                </a:solidFill>
                <a:latin typeface="Arial" charset="0"/>
              </a:endParaRPr>
            </a:p>
          </p:txBody>
        </p:sp>
        <p:sp>
          <p:nvSpPr>
            <p:cNvPr id="26671" name="Rectangle 24"/>
            <p:cNvSpPr>
              <a:spLocks noChangeArrowheads="1"/>
            </p:cNvSpPr>
            <p:nvPr/>
          </p:nvSpPr>
          <p:spPr bwMode="auto">
            <a:xfrm>
              <a:off x="558882" y="1712462"/>
              <a:ext cx="1066800" cy="609600"/>
            </a:xfrm>
            <a:prstGeom prst="rect">
              <a:avLst/>
            </a:prstGeom>
            <a:solidFill>
              <a:schemeClr val="bg1">
                <a:lumMod val="95000"/>
                <a:alpha val="70195"/>
              </a:schemeClr>
            </a:solidFill>
            <a:ln w="9525">
              <a:solidFill>
                <a:srgbClr val="000000"/>
              </a:solidFill>
              <a:miter lim="800000"/>
              <a:headEnd/>
              <a:tailEnd/>
            </a:ln>
          </p:spPr>
          <p:txBody>
            <a:bodyPr/>
            <a:lstStyle/>
            <a:p>
              <a:pPr algn="ctr"/>
              <a:r>
                <a:rPr lang="en-US" sz="3200" dirty="0">
                  <a:solidFill>
                    <a:srgbClr val="000000"/>
                  </a:solidFill>
                  <a:latin typeface="Arial" charset="0"/>
                  <a:cs typeface="Times New Roman" pitchFamily="18" charset="0"/>
                </a:rPr>
                <a:t>NPS</a:t>
              </a:r>
              <a:endParaRPr lang="en-US" sz="3200" dirty="0">
                <a:solidFill>
                  <a:srgbClr val="000000"/>
                </a:solidFill>
                <a:latin typeface="Arial" charset="0"/>
              </a:endParaRPr>
            </a:p>
          </p:txBody>
        </p:sp>
      </p:grpSp>
      <p:sp>
        <p:nvSpPr>
          <p:cNvPr id="26628" name="TextBox 61"/>
          <p:cNvSpPr txBox="1">
            <a:spLocks noChangeArrowheads="1"/>
          </p:cNvSpPr>
          <p:nvPr/>
        </p:nvSpPr>
        <p:spPr bwMode="auto">
          <a:xfrm>
            <a:off x="2970731" y="0"/>
            <a:ext cx="2978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eaLnBrk="1" hangingPunct="1"/>
            <a:r>
              <a:rPr lang="en-US" sz="2800" b="1" dirty="0" smtClean="0">
                <a:solidFill>
                  <a:srgbClr val="002060"/>
                </a:solidFill>
              </a:rPr>
              <a:t>COORDINATION</a:t>
            </a:r>
            <a:endParaRPr lang="en-US" sz="2800" b="1" dirty="0">
              <a:solidFill>
                <a:srgbClr val="002060"/>
              </a:solidFill>
            </a:endParaRPr>
          </a:p>
        </p:txBody>
      </p:sp>
      <p:sp>
        <p:nvSpPr>
          <p:cNvPr id="48" name="Rectangle 47"/>
          <p:cNvSpPr/>
          <p:nvPr/>
        </p:nvSpPr>
        <p:spPr>
          <a:xfrm>
            <a:off x="5943600" y="4343400"/>
            <a:ext cx="1447800" cy="1396711"/>
          </a:xfrm>
          <a:prstGeom prst="rect">
            <a:avLst/>
          </a:prstGeom>
          <a:solidFill>
            <a:schemeClr val="bg1">
              <a:lumMod val="95000"/>
              <a:alpha val="69000"/>
            </a:schemeClr>
          </a:solidFill>
          <a:ln w="12700">
            <a:solidFill>
              <a:schemeClr val="bg2">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smtClean="0">
                <a:solidFill>
                  <a:srgbClr val="000000"/>
                </a:solidFill>
                <a:latin typeface="Arial" pitchFamily="34" charset="0"/>
                <a:ea typeface="Times New Roman" pitchFamily="18" charset="0"/>
              </a:rPr>
              <a:t>State of NM </a:t>
            </a:r>
          </a:p>
          <a:p>
            <a:pPr algn="ctr">
              <a:defRPr/>
            </a:pPr>
            <a:r>
              <a:rPr lang="en-US" sz="1800" dirty="0" smtClean="0">
                <a:solidFill>
                  <a:srgbClr val="000000"/>
                </a:solidFill>
                <a:latin typeface="Arial" pitchFamily="34" charset="0"/>
                <a:ea typeface="Times New Roman" pitchFamily="18" charset="0"/>
              </a:rPr>
              <a:t>DOT</a:t>
            </a:r>
            <a:endParaRPr lang="en-US" sz="1800" dirty="0">
              <a:solidFill>
                <a:srgbClr val="000000"/>
              </a:solidFill>
              <a:latin typeface="Arial" pitchFamily="34" charset="0"/>
              <a:ea typeface="Times New Roman" pitchFamily="18" charset="0"/>
            </a:endParaRPr>
          </a:p>
          <a:p>
            <a:pPr algn="ctr">
              <a:defRPr/>
            </a:pPr>
            <a:r>
              <a:rPr lang="en-US" sz="1800" dirty="0" smtClean="0">
                <a:solidFill>
                  <a:srgbClr val="000000"/>
                </a:solidFill>
                <a:latin typeface="Arial" pitchFamily="34" charset="0"/>
                <a:ea typeface="Times New Roman" pitchFamily="18" charset="0"/>
              </a:rPr>
              <a:t>Dept. </a:t>
            </a:r>
            <a:r>
              <a:rPr lang="en-US" sz="1800" dirty="0">
                <a:solidFill>
                  <a:srgbClr val="000000"/>
                </a:solidFill>
                <a:latin typeface="Arial" pitchFamily="34" charset="0"/>
                <a:ea typeface="Times New Roman" pitchFamily="18" charset="0"/>
              </a:rPr>
              <a:t>of Homeland Security</a:t>
            </a:r>
            <a:endParaRPr lang="en-US" sz="1800" dirty="0">
              <a:solidFill>
                <a:srgbClr val="000000"/>
              </a:solidFill>
            </a:endParaRPr>
          </a:p>
        </p:txBody>
      </p:sp>
      <p:sp>
        <p:nvSpPr>
          <p:cNvPr id="2" name="TextBox 1"/>
          <p:cNvSpPr txBox="1"/>
          <p:nvPr/>
        </p:nvSpPr>
        <p:spPr>
          <a:xfrm>
            <a:off x="7620000" y="4648200"/>
            <a:ext cx="1524000" cy="646331"/>
          </a:xfrm>
          <a:prstGeom prst="rect">
            <a:avLst/>
          </a:prstGeom>
          <a:solidFill>
            <a:schemeClr val="bg1">
              <a:lumMod val="95000"/>
            </a:schemeClr>
          </a:solidFill>
        </p:spPr>
        <p:txBody>
          <a:bodyPr wrap="square" rtlCol="0">
            <a:spAutoFit/>
          </a:bodyPr>
          <a:lstStyle/>
          <a:p>
            <a:r>
              <a:rPr lang="en-US" dirty="0" smtClean="0">
                <a:latin typeface="Baskerville Old Face" pitchFamily="18" charset="0"/>
              </a:rPr>
              <a:t>Local &amp; SCP Volunteers</a:t>
            </a:r>
            <a:endParaRPr lang="en-US" dirty="0">
              <a:latin typeface="Baskerville Old Face" pitchFamily="18" charset="0"/>
            </a:endParaRPr>
          </a:p>
        </p:txBody>
      </p:sp>
    </p:spTree>
    <p:extLst>
      <p:ext uri="{BB962C8B-B14F-4D97-AF65-F5344CB8AC3E}">
        <p14:creationId xmlns:p14="http://schemas.microsoft.com/office/powerpoint/2010/main" val="28738944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Forestry\Mikey\My Documents\My Pictures\golden eagle.jpg"/>
          <p:cNvPicPr>
            <a:picLocks noChangeAspect="1" noChangeArrowheads="1"/>
          </p:cNvPicPr>
          <p:nvPr/>
        </p:nvPicPr>
        <p:blipFill>
          <a:blip r:embed="rId2"/>
          <a:srcRect l="7754" t="7895" b="13158"/>
          <a:stretch>
            <a:fillRect/>
          </a:stretch>
        </p:blipFill>
        <p:spPr bwMode="auto">
          <a:xfrm>
            <a:off x="2286000" y="0"/>
            <a:ext cx="3625867"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VCNP Las Conchas 703.jpg"/>
          <p:cNvPicPr>
            <a:picLocks noChangeAspect="1"/>
          </p:cNvPicPr>
          <p:nvPr/>
        </p:nvPicPr>
        <p:blipFill>
          <a:blip r:embed="rId3" cstate="print"/>
          <a:srcRect l="15315" t="5405" r="12613" b="5405"/>
          <a:stretch>
            <a:fillRect/>
          </a:stretch>
        </p:blipFill>
        <p:spPr>
          <a:xfrm>
            <a:off x="0" y="0"/>
            <a:ext cx="2209800" cy="175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Las Conchas Chicoma Site Visit 1354.jpg"/>
          <p:cNvPicPr>
            <a:picLocks noChangeAspect="1"/>
          </p:cNvPicPr>
          <p:nvPr/>
        </p:nvPicPr>
        <p:blipFill>
          <a:blip r:embed="rId4" cstate="print"/>
          <a:srcRect l="38333" t="25000" r="23333" b="21250"/>
          <a:stretch>
            <a:fillRect/>
          </a:stretch>
        </p:blipFill>
        <p:spPr>
          <a:xfrm>
            <a:off x="5943600" y="0"/>
            <a:ext cx="32004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ctrTitle" idx="4294967295"/>
          </p:nvPr>
        </p:nvSpPr>
        <p:spPr>
          <a:xfrm>
            <a:off x="1828800" y="0"/>
            <a:ext cx="4648200" cy="1470025"/>
          </a:xfrm>
        </p:spPr>
        <p:txBody>
          <a:bodyPr rtlCol="0">
            <a:normAutofit/>
          </a:bodyPr>
          <a:lstStyle/>
          <a:p>
            <a:pPr eaLnBrk="1" fontAlgn="auto" hangingPunct="1">
              <a:spcAft>
                <a:spcPts val="0"/>
              </a:spcAft>
              <a:defRPr/>
            </a:pPr>
            <a:r>
              <a:rPr lang="en-US" sz="7200" b="1" kern="1200" dirty="0">
                <a:solidFill>
                  <a:schemeClr val="bg1"/>
                </a:solidFill>
                <a:effectLst>
                  <a:outerShdw blurRad="38100" dist="38100" dir="2700000" algn="tl">
                    <a:srgbClr val="000000">
                      <a:alpha val="43137"/>
                    </a:srgbClr>
                  </a:outerShdw>
                </a:effectLst>
                <a:latin typeface="Algerian" pitchFamily="82" charset="0"/>
              </a:rPr>
              <a:t>Wildlife</a:t>
            </a:r>
          </a:p>
        </p:txBody>
      </p:sp>
      <p:pic>
        <p:nvPicPr>
          <p:cNvPr id="6" name="Picture 5" descr="VCNP Las Conchas 958.jpg"/>
          <p:cNvPicPr>
            <a:picLocks noChangeAspect="1"/>
          </p:cNvPicPr>
          <p:nvPr/>
        </p:nvPicPr>
        <p:blipFill>
          <a:blip r:embed="rId5" cstate="print"/>
          <a:srcRect l="31428" t="25622" r="33892" b="29862"/>
          <a:stretch>
            <a:fillRect/>
          </a:stretch>
        </p:blipFill>
        <p:spPr>
          <a:xfrm>
            <a:off x="0" y="3505200"/>
            <a:ext cx="2286000" cy="175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VCNP Las Conchas 1579.jpg"/>
          <p:cNvPicPr>
            <a:picLocks noChangeAspect="1"/>
          </p:cNvPicPr>
          <p:nvPr/>
        </p:nvPicPr>
        <p:blipFill>
          <a:blip r:embed="rId6" cstate="print"/>
          <a:srcRect l="40570" t="34859" r="36932" b="36005"/>
          <a:stretch>
            <a:fillRect/>
          </a:stretch>
        </p:blipFill>
        <p:spPr>
          <a:xfrm>
            <a:off x="2286000" y="2895600"/>
            <a:ext cx="4114800"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Beaver Project 309.jpg"/>
          <p:cNvPicPr>
            <a:picLocks noChangeAspect="1"/>
          </p:cNvPicPr>
          <p:nvPr/>
        </p:nvPicPr>
        <p:blipFill>
          <a:blip r:embed="rId7" cstate="print"/>
          <a:srcRect l="38261" t="36957" r="39420" b="26087"/>
          <a:stretch>
            <a:fillRect/>
          </a:stretch>
        </p:blipFill>
        <p:spPr>
          <a:xfrm>
            <a:off x="0" y="1828800"/>
            <a:ext cx="2286000"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3rd and 4th pond 8-28-11 1050.jpg"/>
          <p:cNvPicPr>
            <a:picLocks noChangeAspect="1"/>
          </p:cNvPicPr>
          <p:nvPr/>
        </p:nvPicPr>
        <p:blipFill>
          <a:blip r:embed="rId8" cstate="print"/>
          <a:srcRect l="27160" t="18519" r="25926" b="44444"/>
          <a:stretch>
            <a:fillRect/>
          </a:stretch>
        </p:blipFill>
        <p:spPr>
          <a:xfrm>
            <a:off x="6248400" y="2971800"/>
            <a:ext cx="2895600" cy="152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5" descr="CHAP 287"/>
          <p:cNvPicPr>
            <a:picLocks noChangeAspect="1" noChangeArrowheads="1"/>
          </p:cNvPicPr>
          <p:nvPr/>
        </p:nvPicPr>
        <p:blipFill>
          <a:blip r:embed="rId9" cstate="print"/>
          <a:srcRect l="43579" t="44996" r="42442" b="41523"/>
          <a:stretch>
            <a:fillRect/>
          </a:stretch>
        </p:blipFill>
        <p:spPr bwMode="auto">
          <a:xfrm>
            <a:off x="2514600" y="5334000"/>
            <a:ext cx="1676400" cy="152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descr="emergency crisis 309.jpg"/>
          <p:cNvPicPr>
            <a:picLocks noChangeAspect="1"/>
          </p:cNvPicPr>
          <p:nvPr/>
        </p:nvPicPr>
        <p:blipFill>
          <a:blip r:embed="rId10" cstate="print"/>
          <a:srcRect l="39137" t="40209" r="32970" b="46788"/>
          <a:stretch>
            <a:fillRect/>
          </a:stretch>
        </p:blipFill>
        <p:spPr>
          <a:xfrm>
            <a:off x="4191000" y="5334000"/>
            <a:ext cx="2133600" cy="152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4" descr="copiesofphotos1a 387"/>
          <p:cNvPicPr>
            <a:picLocks noChangeAspect="1" noChangeArrowheads="1"/>
          </p:cNvPicPr>
          <p:nvPr/>
        </p:nvPicPr>
        <p:blipFill>
          <a:blip r:embed="rId11" cstate="print"/>
          <a:srcRect t="31516" r="14120" b="31720"/>
          <a:stretch>
            <a:fillRect/>
          </a:stretch>
        </p:blipFill>
        <p:spPr bwMode="auto">
          <a:xfrm>
            <a:off x="0" y="5257800"/>
            <a:ext cx="2590800"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descr="Eagle 079.jpg"/>
          <p:cNvPicPr>
            <a:picLocks noChangeAspect="1"/>
          </p:cNvPicPr>
          <p:nvPr/>
        </p:nvPicPr>
        <p:blipFill>
          <a:blip r:embed="rId12" cstate="print"/>
          <a:srcRect l="47994" t="30769" r="37179" b="50481"/>
          <a:stretch>
            <a:fillRect/>
          </a:stretch>
        </p:blipFill>
        <p:spPr>
          <a:xfrm>
            <a:off x="6400800" y="4495800"/>
            <a:ext cx="2743200"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179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100_0404"/>
          <p:cNvPicPr>
            <a:picLocks noChangeAspect="1" noChangeArrowheads="1"/>
          </p:cNvPicPr>
          <p:nvPr/>
        </p:nvPicPr>
        <p:blipFill>
          <a:blip r:embed="rId2"/>
          <a:srcRect/>
          <a:stretch>
            <a:fillRect/>
          </a:stretch>
        </p:blipFill>
        <p:spPr bwMode="auto">
          <a:xfrm>
            <a:off x="4419600" y="0"/>
            <a:ext cx="472440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4"/>
          <p:cNvPicPr>
            <a:picLocks noChangeAspect="1" noChangeArrowheads="1"/>
          </p:cNvPicPr>
          <p:nvPr/>
        </p:nvPicPr>
        <p:blipFill>
          <a:blip r:embed="rId3" cstate="print"/>
          <a:stretch>
            <a:fillRect/>
          </a:stretch>
        </p:blipFill>
        <p:spPr bwMode="auto">
          <a:xfrm>
            <a:off x="4419600" y="3505200"/>
            <a:ext cx="4724400"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Photos from Joey's camera 165.jpg"/>
          <p:cNvPicPr>
            <a:picLocks noChangeAspect="1"/>
          </p:cNvPicPr>
          <p:nvPr/>
        </p:nvPicPr>
        <p:blipFill>
          <a:blip r:embed="rId4" cstate="print"/>
          <a:stretch>
            <a:fillRect/>
          </a:stretch>
        </p:blipFill>
        <p:spPr>
          <a:xfrm>
            <a:off x="0" y="3505200"/>
            <a:ext cx="4419600"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5" cstate="print"/>
          <a:stretch>
            <a:fillRect/>
          </a:stretch>
        </p:blipFill>
        <p:spPr>
          <a:xfrm>
            <a:off x="0" y="0"/>
            <a:ext cx="44196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2133600" y="2819400"/>
            <a:ext cx="4800600" cy="1384995"/>
          </a:xfrm>
          <a:prstGeom prst="rect">
            <a:avLst/>
          </a:prstGeom>
          <a:noFill/>
        </p:spPr>
        <p:txBody>
          <a:bodyPr wrap="square" rtlCol="0">
            <a:spAutoFit/>
          </a:bodyPr>
          <a:lstStyle/>
          <a:p>
            <a:pPr algn="ctr" fontAlgn="auto">
              <a:spcBef>
                <a:spcPts val="0"/>
              </a:spcBef>
              <a:spcAft>
                <a:spcPts val="0"/>
              </a:spcAft>
            </a:pPr>
            <a:r>
              <a:rPr lang="en-US" sz="4800" b="1" dirty="0">
                <a:ln w="12700">
                  <a:solidFill>
                    <a:schemeClr val="tx2">
                      <a:satMod val="155000"/>
                    </a:schemeClr>
                  </a:solidFill>
                  <a:prstDash val="solid"/>
                </a:ln>
                <a:solidFill>
                  <a:schemeClr val="bg2">
                    <a:tint val="85000"/>
                    <a:satMod val="155000"/>
                  </a:schemeClr>
                </a:solidFill>
                <a:effectLst>
                  <a:glow rad="101600">
                    <a:srgbClr val="C00000">
                      <a:alpha val="60000"/>
                    </a:srgbClr>
                  </a:glow>
                  <a:outerShdw blurRad="41275" dist="20320" dir="1800000" algn="tl" rotWithShape="0">
                    <a:srgbClr val="000000">
                      <a:alpha val="40000"/>
                    </a:srgbClr>
                  </a:outerShdw>
                </a:effectLst>
                <a:latin typeface="Times New Roman" pitchFamily="18" charset="0"/>
                <a:cs typeface="Times New Roman" pitchFamily="18" charset="0"/>
              </a:rPr>
              <a:t>QUESTIONS</a:t>
            </a:r>
          </a:p>
          <a:p>
            <a:pPr algn="ctr" fontAlgn="auto">
              <a:spcBef>
                <a:spcPts val="0"/>
              </a:spcBef>
              <a:spcAft>
                <a:spcPts val="0"/>
              </a:spcAft>
            </a:pPr>
            <a:endParaRPr lang="en-US" sz="3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8432896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now day 315.jpg"/>
          <p:cNvPicPr>
            <a:picLocks noChangeAspect="1"/>
          </p:cNvPicPr>
          <p:nvPr/>
        </p:nvPicPr>
        <p:blipFill>
          <a:blip r:embed="rId3" cstate="print"/>
          <a:stretch>
            <a:fillRect/>
          </a:stretch>
        </p:blipFill>
        <p:spPr>
          <a:xfrm>
            <a:off x="0" y="0"/>
            <a:ext cx="9144000" cy="6858000"/>
          </a:xfrm>
          <a:prstGeom prst="rect">
            <a:avLst/>
          </a:prstGeom>
        </p:spPr>
      </p:pic>
      <p:sp>
        <p:nvSpPr>
          <p:cNvPr id="12291" name="Rectangle 3"/>
          <p:cNvSpPr>
            <a:spLocks noGrp="1" noChangeArrowheads="1"/>
          </p:cNvSpPr>
          <p:nvPr>
            <p:ph idx="1"/>
          </p:nvPr>
        </p:nvSpPr>
        <p:spPr>
          <a:xfrm>
            <a:off x="0" y="762000"/>
            <a:ext cx="4495800" cy="5791200"/>
          </a:xfrm>
        </p:spPr>
        <p:txBody>
          <a:bodyPr>
            <a:normAutofit/>
          </a:bodyPr>
          <a:lstStyle/>
          <a:p>
            <a:pPr>
              <a:lnSpc>
                <a:spcPct val="80000"/>
              </a:lnSpc>
            </a:pPr>
            <a:r>
              <a:rPr lang="en-US"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Baskerville Old Face" pitchFamily="18" charset="0"/>
              </a:rPr>
              <a:t>Like most other Tribes in the United States, Santa Clara has lost much of our aboriginal lands to other governments and settlements.</a:t>
            </a:r>
          </a:p>
          <a:p>
            <a:pPr>
              <a:lnSpc>
                <a:spcPct val="80000"/>
              </a:lnSpc>
              <a:buFont typeface="Wingdings 2" pitchFamily="18" charset="2"/>
              <a:buNone/>
            </a:pPr>
            <a:endParaRPr lang="en-US" dirty="0" smtClean="0">
              <a:ln w="18415" cmpd="sng">
                <a:solidFill>
                  <a:schemeClr val="accent3">
                    <a:lumMod val="40000"/>
                    <a:lumOff val="60000"/>
                  </a:schemeClr>
                </a:solidFill>
                <a:prstDash val="solid"/>
              </a:ln>
              <a:solidFill>
                <a:srgbClr val="FFFFFF"/>
              </a:solidFill>
              <a:effectLst>
                <a:glow rad="101600">
                  <a:schemeClr val="tx1">
                    <a:lumMod val="85000"/>
                    <a:lumOff val="15000"/>
                    <a:alpha val="60000"/>
                  </a:schemeClr>
                </a:glow>
                <a:outerShdw blurRad="63500" dir="3600000" algn="tl" rotWithShape="0">
                  <a:srgbClr val="000000">
                    <a:alpha val="70000"/>
                  </a:srgbClr>
                </a:outerShdw>
              </a:effectLst>
            </a:endParaRPr>
          </a:p>
          <a:p>
            <a:pPr>
              <a:lnSpc>
                <a:spcPct val="80000"/>
              </a:lnSpc>
            </a:pPr>
            <a:r>
              <a:rPr lang="en-US"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Baskerville Old Face" pitchFamily="18" charset="0"/>
              </a:rPr>
              <a:t>Santa Clara Pueblo has coexisted with the rule of three governments (Spain, Mexico, and the United States) </a:t>
            </a:r>
          </a:p>
        </p:txBody>
      </p:sp>
      <p:pic>
        <p:nvPicPr>
          <p:cNvPr id="12292" name="Picture 4"/>
          <p:cNvPicPr>
            <a:picLocks noChangeAspect="1" noChangeArrowheads="1"/>
          </p:cNvPicPr>
          <p:nvPr/>
        </p:nvPicPr>
        <p:blipFill>
          <a:blip r:embed="rId4"/>
          <a:stretch>
            <a:fillRect/>
          </a:stretch>
        </p:blipFill>
        <p:spPr bwMode="auto">
          <a:xfrm>
            <a:off x="4572000" y="3581400"/>
            <a:ext cx="4572000"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293" name="Picture 4" descr="DSCF3203"/>
          <p:cNvPicPr>
            <a:picLocks noChangeAspect="1" noChangeArrowheads="1"/>
          </p:cNvPicPr>
          <p:nvPr/>
        </p:nvPicPr>
        <p:blipFill>
          <a:blip r:embed="rId5"/>
          <a:srcRect/>
          <a:stretch>
            <a:fillRect/>
          </a:stretch>
        </p:blipFill>
        <p:spPr bwMode="auto">
          <a:xfrm>
            <a:off x="4572000" y="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now day 282.jpg"/>
          <p:cNvPicPr>
            <a:picLocks noChangeAspect="1"/>
          </p:cNvPicPr>
          <p:nvPr/>
        </p:nvPicPr>
        <p:blipFill>
          <a:blip r:embed="rId3"/>
          <a:stretch>
            <a:fillRect/>
          </a:stretch>
        </p:blipFill>
        <p:spPr>
          <a:xfrm>
            <a:off x="0" y="0"/>
            <a:ext cx="9144000" cy="6858000"/>
          </a:xfrm>
          <a:prstGeom prst="rect">
            <a:avLst/>
          </a:prstGeom>
        </p:spPr>
      </p:pic>
      <p:sp>
        <p:nvSpPr>
          <p:cNvPr id="8195" name="Rectangle 3"/>
          <p:cNvSpPr>
            <a:spLocks noGrp="1" noChangeArrowheads="1"/>
          </p:cNvSpPr>
          <p:nvPr>
            <p:ph idx="1"/>
          </p:nvPr>
        </p:nvSpPr>
        <p:spPr>
          <a:xfrm>
            <a:off x="3886200" y="838200"/>
            <a:ext cx="5105400" cy="5638800"/>
          </a:xfrm>
        </p:spPr>
        <p:txBody>
          <a:bodyPr>
            <a:noAutofit/>
          </a:bodyPr>
          <a:lstStyle/>
          <a:p>
            <a:pPr marL="548640" indent="-411480" fontAlgn="auto">
              <a:lnSpc>
                <a:spcPct val="90000"/>
              </a:lnSpc>
              <a:spcAft>
                <a:spcPts val="0"/>
              </a:spcAft>
              <a:buClr>
                <a:schemeClr val="tx1">
                  <a:shade val="95000"/>
                </a:schemeClr>
              </a:buClr>
              <a:buFont typeface="Wingdings 2"/>
              <a:buChar char=""/>
              <a:defRPr/>
            </a:pPr>
            <a:r>
              <a:rPr lang="en-US" dirty="0" smtClean="0">
                <a:ln w="18415" cmpd="sng">
                  <a:solidFill>
                    <a:srgbClr val="FFFFFF"/>
                  </a:solidFill>
                  <a:prstDash val="solid"/>
                </a:ln>
                <a:solidFill>
                  <a:srgbClr val="FFFFFF"/>
                </a:solidFill>
                <a:effectLst>
                  <a:glow rad="101600">
                    <a:schemeClr val="accent6">
                      <a:lumMod val="50000"/>
                      <a:alpha val="60000"/>
                    </a:schemeClr>
                  </a:glow>
                  <a:outerShdw blurRad="63500" dir="3600000" algn="tl" rotWithShape="0">
                    <a:srgbClr val="000000">
                      <a:alpha val="70000"/>
                    </a:srgbClr>
                  </a:outerShdw>
                </a:effectLst>
                <a:latin typeface="Baskerville Old Face" pitchFamily="18" charset="0"/>
              </a:rPr>
              <a:t>Our cultures and traditions have strongly survived over the years and continue to be passed down from generation to generation</a:t>
            </a:r>
            <a:r>
              <a:rPr lang="en-US" i="1" dirty="0" smtClean="0">
                <a:ln w="18415" cmpd="sng">
                  <a:solidFill>
                    <a:srgbClr val="FFFFFF"/>
                  </a:solidFill>
                  <a:prstDash val="solid"/>
                </a:ln>
                <a:solidFill>
                  <a:srgbClr val="FFFFFF"/>
                </a:solidFill>
                <a:effectLst>
                  <a:glow rad="101600">
                    <a:schemeClr val="accent6">
                      <a:lumMod val="50000"/>
                      <a:alpha val="60000"/>
                    </a:schemeClr>
                  </a:glow>
                  <a:outerShdw blurRad="63500" dir="3600000" algn="tl" rotWithShape="0">
                    <a:srgbClr val="000000">
                      <a:alpha val="70000"/>
                    </a:srgbClr>
                  </a:outerShdw>
                </a:effectLst>
              </a:rPr>
              <a:t>.</a:t>
            </a:r>
          </a:p>
          <a:p>
            <a:pPr marL="548640" indent="-411480" fontAlgn="auto">
              <a:lnSpc>
                <a:spcPct val="90000"/>
              </a:lnSpc>
              <a:spcAft>
                <a:spcPts val="0"/>
              </a:spcAft>
              <a:buClr>
                <a:schemeClr val="tx1">
                  <a:shade val="95000"/>
                </a:schemeClr>
              </a:buClr>
              <a:buFont typeface="Wingdings 2"/>
              <a:buNone/>
              <a:defRPr/>
            </a:pPr>
            <a:endParaRPr lang="en-US" b="1" dirty="0" smtClean="0">
              <a:ln w="18415" cmpd="sng">
                <a:noFill/>
                <a:prstDash val="solid"/>
              </a:ln>
              <a:effectLst>
                <a:glow rad="101600">
                  <a:schemeClr val="bg2">
                    <a:lumMod val="75000"/>
                    <a:alpha val="60000"/>
                  </a:schemeClr>
                </a:glow>
                <a:outerShdw blurRad="63500" dir="3600000" algn="tl" rotWithShape="0">
                  <a:srgbClr val="000000">
                    <a:alpha val="70000"/>
                  </a:srgbClr>
                </a:outerShdw>
              </a:effectLst>
            </a:endParaRPr>
          </a:p>
          <a:p>
            <a:pPr marL="548640" indent="-411480" fontAlgn="auto">
              <a:lnSpc>
                <a:spcPct val="90000"/>
              </a:lnSpc>
              <a:spcAft>
                <a:spcPts val="0"/>
              </a:spcAft>
              <a:buClr>
                <a:schemeClr val="tx1">
                  <a:shade val="95000"/>
                </a:schemeClr>
              </a:buClr>
              <a:buFont typeface="Wingdings 2"/>
              <a:buChar char=""/>
              <a:defRPr/>
            </a:pPr>
            <a:r>
              <a:rPr lang="en-US" dirty="0" smtClean="0">
                <a:ln w="18415" cmpd="sng">
                  <a:solidFill>
                    <a:srgbClr val="FFFFFF"/>
                  </a:solidFill>
                  <a:prstDash val="solid"/>
                </a:ln>
                <a:solidFill>
                  <a:srgbClr val="FFFFFF"/>
                </a:solidFill>
                <a:effectLst>
                  <a:glow rad="101600">
                    <a:schemeClr val="accent6">
                      <a:lumMod val="50000"/>
                      <a:alpha val="60000"/>
                    </a:schemeClr>
                  </a:glow>
                  <a:outerShdw blurRad="63500" dir="3600000" algn="tl" rotWithShape="0">
                    <a:srgbClr val="000000">
                      <a:alpha val="70000"/>
                    </a:srgbClr>
                  </a:outerShdw>
                </a:effectLst>
                <a:latin typeface="Baskerville Old Face" pitchFamily="18" charset="0"/>
              </a:rPr>
              <a:t>We are also well known for our pottery making ability and many of our artists are well known world wide.</a:t>
            </a:r>
          </a:p>
        </p:txBody>
      </p:sp>
      <p:pic>
        <p:nvPicPr>
          <p:cNvPr id="13317" name="Picture 5" descr="100_0404"/>
          <p:cNvPicPr>
            <a:picLocks noChangeAspect="1" noChangeArrowheads="1"/>
          </p:cNvPicPr>
          <p:nvPr/>
        </p:nvPicPr>
        <p:blipFill>
          <a:blip r:embed="rId4"/>
          <a:srcRect/>
          <a:stretch>
            <a:fillRect/>
          </a:stretch>
        </p:blipFill>
        <p:spPr bwMode="auto">
          <a:xfrm>
            <a:off x="0" y="0"/>
            <a:ext cx="4114800"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2" descr="http://www.kinggalleries.com/nov2011/Teresita%20Naranjo%20Large%20Black%20Avanu%20Feather%20Jar1b.JPG"/>
          <p:cNvPicPr>
            <a:picLocks noChangeAspect="1" noChangeArrowheads="1"/>
          </p:cNvPicPr>
          <p:nvPr/>
        </p:nvPicPr>
        <p:blipFill>
          <a:blip r:embed="rId5"/>
          <a:srcRect/>
          <a:stretch>
            <a:fillRect/>
          </a:stretch>
        </p:blipFill>
        <p:spPr bwMode="auto">
          <a:xfrm>
            <a:off x="0" y="3429000"/>
            <a:ext cx="39624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now day 338.jpg"/>
          <p:cNvPicPr>
            <a:picLocks noChangeAspect="1"/>
          </p:cNvPicPr>
          <p:nvPr/>
        </p:nvPicPr>
        <p:blipFill>
          <a:blip r:embed="rId3" cstate="print"/>
          <a:stretch>
            <a:fillRect/>
          </a:stretch>
        </p:blipFill>
        <p:spPr>
          <a:xfrm>
            <a:off x="0" y="0"/>
            <a:ext cx="9144000" cy="6858000"/>
          </a:xfrm>
          <a:prstGeom prst="rect">
            <a:avLst/>
          </a:prstGeom>
        </p:spPr>
      </p:pic>
      <p:sp>
        <p:nvSpPr>
          <p:cNvPr id="14339" name="Rectangle 3"/>
          <p:cNvSpPr>
            <a:spLocks noGrp="1" noChangeArrowheads="1"/>
          </p:cNvSpPr>
          <p:nvPr>
            <p:ph idx="1"/>
          </p:nvPr>
        </p:nvSpPr>
        <p:spPr>
          <a:xfrm>
            <a:off x="4648200" y="762000"/>
            <a:ext cx="4495800" cy="5105400"/>
          </a:xfrm>
        </p:spPr>
        <p:txBody>
          <a:bodyPr>
            <a:noAutofit/>
          </a:bodyPr>
          <a:lstStyle/>
          <a:p>
            <a:r>
              <a:rPr lang="en-US" sz="3600" i="1"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rPr>
              <a:t>Our culture and people are very dependent on our lands and we use our lands for hunting, fishing, gathering food, gathering medicinal plants,  agriculture, and as a spiritual sanctuary</a:t>
            </a:r>
            <a:r>
              <a:rPr lang="en-US" i="1"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rPr>
              <a:t>.</a:t>
            </a:r>
          </a:p>
        </p:txBody>
      </p:sp>
      <p:pic>
        <p:nvPicPr>
          <p:cNvPr id="5" name="Picture 4" descr="Chicoma site visit 075.jpg"/>
          <p:cNvPicPr>
            <a:picLocks noChangeAspect="1"/>
          </p:cNvPicPr>
          <p:nvPr/>
        </p:nvPicPr>
        <p:blipFill>
          <a:blip r:embed="rId4"/>
          <a:stretch>
            <a:fillRect/>
          </a:stretch>
        </p:blipFill>
        <p:spPr>
          <a:xfrm>
            <a:off x="63500" y="3657600"/>
            <a:ext cx="4267200"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11.JPG"/>
          <p:cNvPicPr>
            <a:picLocks noChangeAspect="1"/>
          </p:cNvPicPr>
          <p:nvPr/>
        </p:nvPicPr>
        <p:blipFill>
          <a:blip r:embed="rId5"/>
          <a:stretch>
            <a:fillRect/>
          </a:stretch>
        </p:blipFill>
        <p:spPr>
          <a:xfrm>
            <a:off x="0" y="3505200"/>
            <a:ext cx="4648200"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0" y="0"/>
            <a:ext cx="465455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fontAlgn="auto">
              <a:spcAft>
                <a:spcPts val="0"/>
              </a:spcAft>
              <a:defRPr/>
            </a:pPr>
            <a:endParaRPr lang="en-US" smtClean="0"/>
          </a:p>
        </p:txBody>
      </p:sp>
      <p:sp>
        <p:nvSpPr>
          <p:cNvPr id="2052" name="Rectangle 3"/>
          <p:cNvSpPr>
            <a:spLocks noGrp="1" noChangeArrowheads="1"/>
          </p:cNvSpPr>
          <p:nvPr>
            <p:ph type="body" sz="half" idx="1"/>
          </p:nvPr>
        </p:nvSpPr>
        <p:spPr/>
        <p:txBody>
          <a:bodyPr/>
          <a:lstStyle/>
          <a:p>
            <a:endParaRPr lang="en-US" smtClean="0"/>
          </a:p>
        </p:txBody>
      </p:sp>
      <p:graphicFrame>
        <p:nvGraphicFramePr>
          <p:cNvPr id="2050" name="Object 4"/>
          <p:cNvGraphicFramePr>
            <a:graphicFrameLocks noGrp="1" noChangeAspect="1"/>
          </p:cNvGraphicFramePr>
          <p:nvPr>
            <p:ph type="clipArt" sz="half" idx="2"/>
          </p:nvPr>
        </p:nvGraphicFramePr>
        <p:xfrm>
          <a:off x="0" y="1588"/>
          <a:ext cx="9144000" cy="6854825"/>
        </p:xfrm>
        <a:graphic>
          <a:graphicData uri="http://schemas.openxmlformats.org/presentationml/2006/ole">
            <mc:AlternateContent xmlns:mc="http://schemas.openxmlformats.org/markup-compatibility/2006">
              <mc:Choice xmlns:v="urn:schemas-microsoft-com:vml" Requires="v">
                <p:oleObj spid="_x0000_s78871" name="Clip" r:id="rId4" imgW="9133333" imgH="6847619" progId="">
                  <p:embed/>
                </p:oleObj>
              </mc:Choice>
              <mc:Fallback>
                <p:oleObj name="Clip" r:id="rId4" imgW="9133333" imgH="6847619" progId="">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9144000" cy="685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descr="11.JPG"/>
          <p:cNvPicPr>
            <a:picLocks noChangeAspect="1"/>
          </p:cNvPicPr>
          <p:nvPr/>
        </p:nvPicPr>
        <p:blipFill>
          <a:blip r:embed="rId6"/>
          <a:stretch>
            <a:fillRect/>
          </a:stretch>
        </p:blipFill>
        <p:spPr>
          <a:xfrm>
            <a:off x="2667000" y="3352800"/>
            <a:ext cx="64008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
        <p:nvSpPr>
          <p:cNvPr id="51202" name="Rectangle 2"/>
          <p:cNvSpPr>
            <a:spLocks noGrp="1" noChangeArrowheads="1"/>
          </p:cNvSpPr>
          <p:nvPr>
            <p:ph type="title" idx="4294967295"/>
          </p:nvPr>
        </p:nvSpPr>
        <p:spPr>
          <a:xfrm>
            <a:off x="0" y="0"/>
            <a:ext cx="9144000" cy="1143000"/>
          </a:xfrm>
        </p:spPr>
        <p:txBody>
          <a:bodyPr>
            <a:normAutofit fontScale="90000"/>
          </a:bodyPr>
          <a:lstStyle/>
          <a:p>
            <a:pPr eaLnBrk="1" hangingPunct="1"/>
            <a:r>
              <a:rPr lang="en-US" sz="3600" b="1" dirty="0" smtClean="0">
                <a:solidFill>
                  <a:srgbClr val="000066"/>
                </a:solidFill>
                <a:effectLst>
                  <a:outerShdw blurRad="38100" dist="38100" dir="2700000" algn="tl">
                    <a:srgbClr val="C0C0C0"/>
                  </a:outerShdw>
                </a:effectLst>
                <a:latin typeface="Algerian" pitchFamily="82" charset="0"/>
              </a:rPr>
              <a:t>SANTA CLARA PUEBLO WATER QUALITY STANDARDS</a:t>
            </a:r>
          </a:p>
        </p:txBody>
      </p:sp>
      <p:sp>
        <p:nvSpPr>
          <p:cNvPr id="51203" name="Rectangle 3"/>
          <p:cNvSpPr>
            <a:spLocks noGrp="1" noChangeArrowheads="1"/>
          </p:cNvSpPr>
          <p:nvPr>
            <p:ph type="body" sz="half" idx="4294967295"/>
          </p:nvPr>
        </p:nvSpPr>
        <p:spPr>
          <a:xfrm>
            <a:off x="0" y="1066800"/>
            <a:ext cx="5105400" cy="5791200"/>
          </a:xfrm>
        </p:spPr>
        <p:txBody>
          <a:bodyPr/>
          <a:lstStyle/>
          <a:p>
            <a:pPr eaLnBrk="1" hangingPunct="1">
              <a:lnSpc>
                <a:spcPct val="80000"/>
              </a:lnSpc>
            </a:pPr>
            <a:r>
              <a:rPr lang="en-US" sz="2300" dirty="0" smtClean="0">
                <a:ln w="18415" cmpd="sng">
                  <a:solidFill>
                    <a:srgbClr val="FFFFFF"/>
                  </a:solidFill>
                  <a:prstDash val="solid"/>
                </a:ln>
                <a:solidFill>
                  <a:srgbClr val="FFFFFF"/>
                </a:solidFill>
                <a:effectLst>
                  <a:glow rad="101600">
                    <a:schemeClr val="accent6">
                      <a:lumMod val="50000"/>
                      <a:alpha val="60000"/>
                    </a:schemeClr>
                  </a:glow>
                  <a:outerShdw blurRad="63500" dir="3600000" algn="tl" rotWithShape="0">
                    <a:srgbClr val="000000">
                      <a:alpha val="70000"/>
                    </a:srgbClr>
                  </a:outerShdw>
                </a:effectLst>
                <a:latin typeface="Times New Roman" pitchFamily="18" charset="0"/>
                <a:cs typeface="Times New Roman" pitchFamily="18" charset="0"/>
              </a:rPr>
              <a:t>Approved Code by EPA in 1995 for all waters within the exterior boundaries of SCIR.. To protect the chemical, physical and biological integrity of tribal waters.</a:t>
            </a:r>
          </a:p>
          <a:p>
            <a:pPr eaLnBrk="1" hangingPunct="1">
              <a:lnSpc>
                <a:spcPct val="80000"/>
              </a:lnSpc>
            </a:pPr>
            <a:endParaRPr lang="en-US" sz="2300" dirty="0" smtClean="0">
              <a:ln w="18415" cmpd="sng">
                <a:solidFill>
                  <a:srgbClr val="FFFFFF"/>
                </a:solidFill>
                <a:prstDash val="solid"/>
              </a:ln>
              <a:solidFill>
                <a:srgbClr val="FFFFFF"/>
              </a:solidFill>
              <a:effectLst>
                <a:glow rad="101600">
                  <a:schemeClr val="accent6">
                    <a:lumMod val="50000"/>
                    <a:alpha val="60000"/>
                  </a:schemeClr>
                </a:glow>
                <a:outerShdw blurRad="63500" dir="3600000" algn="tl" rotWithShape="0">
                  <a:srgbClr val="000000">
                    <a:alpha val="70000"/>
                  </a:srgbClr>
                </a:outerShdw>
              </a:effectLst>
              <a:latin typeface="Times New Roman" pitchFamily="18" charset="0"/>
              <a:cs typeface="Times New Roman" pitchFamily="18" charset="0"/>
            </a:endParaRPr>
          </a:p>
          <a:p>
            <a:pPr eaLnBrk="1" hangingPunct="1">
              <a:lnSpc>
                <a:spcPct val="80000"/>
              </a:lnSpc>
            </a:pPr>
            <a:r>
              <a:rPr lang="en-US" sz="2300" dirty="0" smtClean="0">
                <a:ln w="18415" cmpd="sng">
                  <a:solidFill>
                    <a:srgbClr val="FFFFFF"/>
                  </a:solidFill>
                  <a:prstDash val="solid"/>
                </a:ln>
                <a:solidFill>
                  <a:srgbClr val="FFFFFF"/>
                </a:solidFill>
                <a:effectLst>
                  <a:glow rad="101600">
                    <a:schemeClr val="accent6">
                      <a:lumMod val="50000"/>
                      <a:alpha val="60000"/>
                    </a:schemeClr>
                  </a:glow>
                  <a:outerShdw blurRad="63500" dir="3600000" algn="tl" rotWithShape="0">
                    <a:srgbClr val="000000">
                      <a:alpha val="70000"/>
                    </a:srgbClr>
                  </a:outerShdw>
                </a:effectLst>
                <a:latin typeface="Times New Roman" pitchFamily="18" charset="0"/>
                <a:cs typeface="Times New Roman" pitchFamily="18" charset="0"/>
              </a:rPr>
              <a:t>The code designates the existing and attainable uses</a:t>
            </a:r>
          </a:p>
          <a:p>
            <a:pPr eaLnBrk="1" hangingPunct="1">
              <a:lnSpc>
                <a:spcPct val="80000"/>
              </a:lnSpc>
            </a:pPr>
            <a:endParaRPr lang="en-US" sz="2300" dirty="0" smtClean="0">
              <a:ln w="18415" cmpd="sng">
                <a:solidFill>
                  <a:srgbClr val="FFFFFF"/>
                </a:solidFill>
                <a:prstDash val="solid"/>
              </a:ln>
              <a:solidFill>
                <a:srgbClr val="FFFFFF"/>
              </a:solidFill>
              <a:effectLst>
                <a:glow rad="101600">
                  <a:schemeClr val="accent6">
                    <a:lumMod val="50000"/>
                    <a:alpha val="60000"/>
                  </a:schemeClr>
                </a:glow>
                <a:outerShdw blurRad="63500" dir="3600000" algn="tl" rotWithShape="0">
                  <a:srgbClr val="000000">
                    <a:alpha val="70000"/>
                  </a:srgbClr>
                </a:outerShdw>
              </a:effectLst>
              <a:latin typeface="Times New Roman" pitchFamily="18" charset="0"/>
              <a:cs typeface="Times New Roman" pitchFamily="18" charset="0"/>
            </a:endParaRPr>
          </a:p>
          <a:p>
            <a:pPr eaLnBrk="1" hangingPunct="1">
              <a:lnSpc>
                <a:spcPct val="80000"/>
              </a:lnSpc>
            </a:pPr>
            <a:r>
              <a:rPr lang="en-US" sz="2300" dirty="0" smtClean="0">
                <a:ln w="18415" cmpd="sng">
                  <a:solidFill>
                    <a:srgbClr val="FFFFFF"/>
                  </a:solidFill>
                  <a:prstDash val="solid"/>
                </a:ln>
                <a:solidFill>
                  <a:srgbClr val="FFFFFF"/>
                </a:solidFill>
                <a:effectLst>
                  <a:glow rad="101600">
                    <a:schemeClr val="accent6">
                      <a:lumMod val="50000"/>
                      <a:alpha val="60000"/>
                    </a:schemeClr>
                  </a:glow>
                  <a:outerShdw blurRad="63500" dir="3600000" algn="tl" rotWithShape="0">
                    <a:srgbClr val="000000">
                      <a:alpha val="70000"/>
                    </a:srgbClr>
                  </a:outerShdw>
                </a:effectLst>
                <a:latin typeface="Times New Roman" pitchFamily="18" charset="0"/>
                <a:cs typeface="Times New Roman" pitchFamily="18" charset="0"/>
              </a:rPr>
              <a:t>Prescribes WQS narrative and numeric</a:t>
            </a:r>
          </a:p>
          <a:p>
            <a:pPr eaLnBrk="1" hangingPunct="1">
              <a:lnSpc>
                <a:spcPct val="80000"/>
              </a:lnSpc>
            </a:pPr>
            <a:endParaRPr lang="en-US" sz="2300" dirty="0" smtClean="0">
              <a:ln w="18415" cmpd="sng">
                <a:solidFill>
                  <a:srgbClr val="FFFFFF"/>
                </a:solidFill>
                <a:prstDash val="solid"/>
              </a:ln>
              <a:solidFill>
                <a:srgbClr val="FFFFFF"/>
              </a:solidFill>
              <a:effectLst>
                <a:glow rad="101600">
                  <a:schemeClr val="accent6">
                    <a:lumMod val="50000"/>
                    <a:alpha val="60000"/>
                  </a:schemeClr>
                </a:glow>
                <a:outerShdw blurRad="63500" dir="3600000" algn="tl" rotWithShape="0">
                  <a:srgbClr val="000000">
                    <a:alpha val="70000"/>
                  </a:srgbClr>
                </a:outerShdw>
              </a:effectLst>
              <a:latin typeface="Times New Roman" pitchFamily="18" charset="0"/>
              <a:cs typeface="Times New Roman" pitchFamily="18" charset="0"/>
            </a:endParaRPr>
          </a:p>
          <a:p>
            <a:pPr eaLnBrk="1" hangingPunct="1">
              <a:lnSpc>
                <a:spcPct val="80000"/>
              </a:lnSpc>
            </a:pPr>
            <a:r>
              <a:rPr lang="en-US" sz="2300" dirty="0" smtClean="0">
                <a:ln w="18415" cmpd="sng">
                  <a:solidFill>
                    <a:srgbClr val="FFFFFF"/>
                  </a:solidFill>
                  <a:prstDash val="solid"/>
                </a:ln>
                <a:solidFill>
                  <a:srgbClr val="FFFFFF"/>
                </a:solidFill>
                <a:effectLst>
                  <a:glow rad="101600">
                    <a:schemeClr val="accent6">
                      <a:lumMod val="50000"/>
                      <a:alpha val="60000"/>
                    </a:schemeClr>
                  </a:glow>
                  <a:outerShdw blurRad="63500" dir="3600000" algn="tl" rotWithShape="0">
                    <a:srgbClr val="000000">
                      <a:alpha val="70000"/>
                    </a:srgbClr>
                  </a:outerShdw>
                </a:effectLst>
                <a:latin typeface="Times New Roman" pitchFamily="18" charset="0"/>
                <a:cs typeface="Times New Roman" pitchFamily="18" charset="0"/>
              </a:rPr>
              <a:t>Assure degradation of existing H2O quality doesn’t occur</a:t>
            </a:r>
          </a:p>
          <a:p>
            <a:pPr eaLnBrk="1" hangingPunct="1">
              <a:lnSpc>
                <a:spcPct val="80000"/>
              </a:lnSpc>
            </a:pPr>
            <a:endParaRPr lang="en-US" sz="2300" dirty="0" smtClean="0">
              <a:ln w="18415" cmpd="sng">
                <a:solidFill>
                  <a:srgbClr val="FFFFFF"/>
                </a:solidFill>
                <a:prstDash val="solid"/>
              </a:ln>
              <a:solidFill>
                <a:srgbClr val="FFFFFF"/>
              </a:solidFill>
              <a:effectLst>
                <a:glow rad="101600">
                  <a:schemeClr val="accent6">
                    <a:lumMod val="50000"/>
                    <a:alpha val="60000"/>
                  </a:schemeClr>
                </a:glow>
                <a:outerShdw blurRad="63500" dir="3600000" algn="tl" rotWithShape="0">
                  <a:srgbClr val="000000">
                    <a:alpha val="70000"/>
                  </a:srgbClr>
                </a:outerShdw>
              </a:effectLst>
              <a:latin typeface="Times New Roman" pitchFamily="18" charset="0"/>
              <a:cs typeface="Times New Roman" pitchFamily="18" charset="0"/>
            </a:endParaRPr>
          </a:p>
          <a:p>
            <a:pPr eaLnBrk="1" hangingPunct="1">
              <a:lnSpc>
                <a:spcPct val="80000"/>
              </a:lnSpc>
            </a:pPr>
            <a:r>
              <a:rPr lang="en-US" sz="2300" dirty="0" smtClean="0">
                <a:ln w="18415" cmpd="sng">
                  <a:solidFill>
                    <a:srgbClr val="FFFFFF"/>
                  </a:solidFill>
                  <a:prstDash val="solid"/>
                </a:ln>
                <a:solidFill>
                  <a:srgbClr val="FFFFFF"/>
                </a:solidFill>
                <a:effectLst>
                  <a:glow rad="101600">
                    <a:schemeClr val="accent6">
                      <a:lumMod val="50000"/>
                      <a:alpha val="60000"/>
                    </a:schemeClr>
                  </a:glow>
                  <a:outerShdw blurRad="63500" dir="3600000" algn="tl" rotWithShape="0">
                    <a:srgbClr val="000000">
                      <a:alpha val="70000"/>
                    </a:srgbClr>
                  </a:outerShdw>
                </a:effectLst>
                <a:latin typeface="Times New Roman" pitchFamily="18" charset="0"/>
                <a:cs typeface="Times New Roman" pitchFamily="18" charset="0"/>
              </a:rPr>
              <a:t>Promote health, social welfare and economic well-being of the Pueblo, its people, and all residents of the Pueblo.</a:t>
            </a:r>
          </a:p>
          <a:p>
            <a:pPr eaLnBrk="1" hangingPunct="1">
              <a:lnSpc>
                <a:spcPct val="80000"/>
              </a:lnSpc>
            </a:pPr>
            <a:endParaRPr lang="en-US" sz="2000" b="1" dirty="0" smtClean="0">
              <a:effectLst>
                <a:outerShdw blurRad="38100" dist="38100" dir="2700000" algn="tl">
                  <a:srgbClr val="C0C0C0"/>
                </a:outerShdw>
              </a:effectLst>
            </a:endParaRPr>
          </a:p>
        </p:txBody>
      </p:sp>
      <p:pic>
        <p:nvPicPr>
          <p:cNvPr id="6" name="Picture 5" descr="12.JPG"/>
          <p:cNvPicPr>
            <a:picLocks noChangeAspect="1"/>
          </p:cNvPicPr>
          <p:nvPr/>
        </p:nvPicPr>
        <p:blipFill>
          <a:blip r:embed="rId4"/>
          <a:stretch>
            <a:fillRect/>
          </a:stretch>
        </p:blipFill>
        <p:spPr>
          <a:xfrm>
            <a:off x="5105400" y="1066800"/>
            <a:ext cx="3986213" cy="2762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00" y="3962400"/>
            <a:ext cx="3986213" cy="279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347842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9.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676400" y="457200"/>
            <a:ext cx="5791200" cy="707886"/>
          </a:xfrm>
          <a:prstGeom prst="rect">
            <a:avLst/>
          </a:prstGeom>
          <a:noFill/>
        </p:spPr>
        <p:txBody>
          <a:bodyPr wrap="square" rtlCol="0">
            <a:spAutoFit/>
          </a:bodyPr>
          <a:lstStyle/>
          <a:p>
            <a:pPr algn="ctr"/>
            <a:r>
              <a:rPr lang="en-US" sz="4000" dirty="0" smtClean="0">
                <a:latin typeface="Algerian" pitchFamily="82" charset="0"/>
              </a:rPr>
              <a:t>Self-Governance</a:t>
            </a:r>
            <a:r>
              <a:rPr lang="en-US" dirty="0" smtClean="0"/>
              <a:t> </a:t>
            </a:r>
            <a:endParaRPr lang="en-US"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3321</TotalTime>
  <Words>1352</Words>
  <Application>Microsoft Office PowerPoint</Application>
  <PresentationFormat>On-screen Show (4:3)</PresentationFormat>
  <Paragraphs>191</Paragraphs>
  <Slides>36</Slides>
  <Notes>10</Notes>
  <HiddenSlides>0</HiddenSlides>
  <MMClips>0</MMClips>
  <ScaleCrop>false</ScaleCrop>
  <HeadingPairs>
    <vt:vector size="8" baseType="variant">
      <vt:variant>
        <vt:lpstr>Fonts Used</vt:lpstr>
      </vt:variant>
      <vt:variant>
        <vt:i4>14</vt:i4>
      </vt:variant>
      <vt:variant>
        <vt:lpstr>Theme</vt:lpstr>
      </vt:variant>
      <vt:variant>
        <vt:i4>8</vt:i4>
      </vt:variant>
      <vt:variant>
        <vt:lpstr>Embedded OLE Servers</vt:lpstr>
      </vt:variant>
      <vt:variant>
        <vt:i4>1</vt:i4>
      </vt:variant>
      <vt:variant>
        <vt:lpstr>Slide Titles</vt:lpstr>
      </vt:variant>
      <vt:variant>
        <vt:i4>36</vt:i4>
      </vt:variant>
    </vt:vector>
  </HeadingPairs>
  <TitlesOfParts>
    <vt:vector size="59" baseType="lpstr">
      <vt:lpstr>Arial Unicode MS</vt:lpstr>
      <vt:lpstr>Algerian</vt:lpstr>
      <vt:lpstr>Arial</vt:lpstr>
      <vt:lpstr>Arial Black</vt:lpstr>
      <vt:lpstr>Baskerville Old Face</vt:lpstr>
      <vt:lpstr>Bookman Old Style</vt:lpstr>
      <vt:lpstr>Britannic Bold</vt:lpstr>
      <vt:lpstr>Calibri</vt:lpstr>
      <vt:lpstr>Castellar</vt:lpstr>
      <vt:lpstr>Elephant</vt:lpstr>
      <vt:lpstr>Garamond</vt:lpstr>
      <vt:lpstr>Times New Roman</vt:lpstr>
      <vt:lpstr>Wingdings</vt:lpstr>
      <vt:lpstr>Wingdings 2</vt:lpstr>
      <vt:lpstr>Office Theme</vt:lpstr>
      <vt:lpstr>1_Office Theme</vt:lpstr>
      <vt:lpstr>2_Office Theme</vt:lpstr>
      <vt:lpstr>4_Office Theme</vt:lpstr>
      <vt:lpstr>3_Office Theme</vt:lpstr>
      <vt:lpstr>5_Office Theme</vt:lpstr>
      <vt:lpstr>6_Office Theme</vt:lpstr>
      <vt:lpstr>7_Office Theme</vt:lpstr>
      <vt:lpstr>Clip</vt:lpstr>
      <vt:lpstr>PowerPoint Presentation</vt:lpstr>
      <vt:lpstr>History of Santa Clara Pueblo</vt:lpstr>
      <vt:lpstr>PowerPoint Presentation</vt:lpstr>
      <vt:lpstr>PowerPoint Presentation</vt:lpstr>
      <vt:lpstr>PowerPoint Presentation</vt:lpstr>
      <vt:lpstr>PowerPoint Presentation</vt:lpstr>
      <vt:lpstr>PowerPoint Presentation</vt:lpstr>
      <vt:lpstr>SANTA CLARA PUEBLO WATER QUALITY STANDARDS</vt:lpstr>
      <vt:lpstr>PowerPoint Presentation</vt:lpstr>
      <vt:lpstr>History of Santa Clara Forestry</vt:lpstr>
      <vt:lpstr>PowerPoint Presentation</vt:lpstr>
      <vt:lpstr>FIRE FACTS</vt:lpstr>
      <vt:lpstr>BURN AREA STATISTICS  High Burn Area= Over 4,200 acres Moderate Burn Area= Over 7,800 acres Low Burn Area= Over 3,500 acres Areas within Burn Area classified as unchanged,= Approximately 1,200 acres. These areas will need to be closely monitored for Burn Mortality and impacts of subsequent flooding.  </vt:lpstr>
      <vt:lpstr>PowerPoint Presentation</vt:lpstr>
      <vt:lpstr>PowerPoint Presentation</vt:lpstr>
      <vt:lpstr>PowerPoint Presentation</vt:lpstr>
      <vt:lpstr>Northside Turkey Flats  Hazardous Fuels Reduction (HFR) 93-638 contract</vt:lpstr>
      <vt:lpstr> Upper Canyon II - HFR</vt:lpstr>
      <vt:lpstr>Past Projects – Tussock Moth – Tribal Funding</vt:lpstr>
      <vt:lpstr>Forest Insect and Disease Projects</vt:lpstr>
      <vt:lpstr>PowerPoint Presentation</vt:lpstr>
      <vt:lpstr>Tribal Forest Protection Act/SCP-USFS</vt:lpstr>
      <vt:lpstr>PowerPoint Presentation</vt:lpstr>
      <vt:lpstr>PowerPoint Presentation</vt:lpstr>
      <vt:lpstr> SCP/VCNP Fuel Break</vt:lpstr>
      <vt:lpstr>PowerPoint Presentation</vt:lpstr>
      <vt:lpstr>USFWS</vt:lpstr>
      <vt:lpstr>PowerPoint Presentation</vt:lpstr>
      <vt:lpstr>PowerPoint Presentation</vt:lpstr>
      <vt:lpstr>USDA - NRCS</vt:lpstr>
      <vt:lpstr>Resilient LandScape</vt:lpstr>
      <vt:lpstr>Reserve Treaty Rights</vt:lpstr>
      <vt:lpstr>PowerPoint Presentation</vt:lpstr>
      <vt:lpstr>PowerPoint Presentation</vt:lpstr>
      <vt:lpstr>Wildlife</vt:lpstr>
      <vt:lpstr>PowerPoint Presentation</vt:lpstr>
    </vt:vector>
  </TitlesOfParts>
  <Company>SCP Treasurer's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DTRUJILLO</dc:creator>
  <cp:lastModifiedBy>User</cp:lastModifiedBy>
  <cp:revision>263</cp:revision>
  <dcterms:created xsi:type="dcterms:W3CDTF">2011-02-01T03:29:28Z</dcterms:created>
  <dcterms:modified xsi:type="dcterms:W3CDTF">2018-04-26T16:10:38Z</dcterms:modified>
</cp:coreProperties>
</file>