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64" r:id="rId3"/>
    <p:sldId id="258" r:id="rId4"/>
    <p:sldId id="259" r:id="rId5"/>
    <p:sldId id="262" r:id="rId6"/>
    <p:sldId id="263" r:id="rId7"/>
    <p:sldId id="26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20" d="100"/>
          <a:sy n="120" d="100"/>
        </p:scale>
        <p:origin x="-54" y="4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55" d="100"/>
          <a:sy n="55" d="100"/>
        </p:scale>
        <p:origin x="288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000B3E-AB46-445D-AC65-0DFDB1B55FE6}" type="datetimeFigureOut">
              <a:rPr lang="en-NZ" smtClean="0"/>
              <a:t>24/04/2018</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968012-D72A-49DE-AEC0-375CD82C5DC2}" type="slidenum">
              <a:rPr lang="en-NZ" smtClean="0"/>
              <a:t>‹#›</a:t>
            </a:fld>
            <a:endParaRPr lang="en-NZ"/>
          </a:p>
        </p:txBody>
      </p:sp>
    </p:spTree>
    <p:extLst>
      <p:ext uri="{BB962C8B-B14F-4D97-AF65-F5344CB8AC3E}">
        <p14:creationId xmlns:p14="http://schemas.microsoft.com/office/powerpoint/2010/main" val="1575551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a:t>Our Operational Services are made up of over 40 contracts which deliver a suite of services ranging from Health, Social and Justice to Educational services.</a:t>
            </a:r>
          </a:p>
          <a:p>
            <a:endParaRPr lang="en-NZ" baseline="0" dirty="0"/>
          </a:p>
          <a:p>
            <a:r>
              <a:rPr lang="en-NZ" dirty="0"/>
              <a:t>As reflected in the structure we have placed our contracts regardless of  the funder or whether it be a service, programme or coordination role into 3x Clustered streams, which consist of </a:t>
            </a:r>
            <a:r>
              <a:rPr lang="en-NZ" dirty="0" err="1"/>
              <a:t>Pepi</a:t>
            </a:r>
            <a:r>
              <a:rPr lang="en-NZ" dirty="0"/>
              <a:t>/</a:t>
            </a:r>
            <a:r>
              <a:rPr lang="en-NZ" dirty="0" err="1"/>
              <a:t>Tamariki</a:t>
            </a:r>
            <a:r>
              <a:rPr lang="en-NZ" dirty="0"/>
              <a:t> (Child Services), </a:t>
            </a:r>
            <a:r>
              <a:rPr lang="en-NZ" dirty="0" err="1"/>
              <a:t>Rangatahi</a:t>
            </a:r>
            <a:r>
              <a:rPr lang="en-NZ" dirty="0"/>
              <a:t> (Youth Services) or Matua (Family Services).  Additionally we have a ‘Specialist Clinical Cluster’ which is made up of Registered Nurses and a Clinical Lead.  </a:t>
            </a:r>
          </a:p>
          <a:p>
            <a:endParaRPr lang="en-NZ" baseline="0" dirty="0"/>
          </a:p>
          <a:p>
            <a:r>
              <a:rPr lang="en-NZ" baseline="0" dirty="0"/>
              <a:t>As a result and due to the number of contracts that we carry  we require a practice tool which is going to support and enhance the integrated service</a:t>
            </a:r>
            <a:r>
              <a:rPr lang="en-NZ" dirty="0"/>
              <a:t> delivery model   that we work from… this tool is called Whanau </a:t>
            </a:r>
            <a:r>
              <a:rPr lang="en-NZ" dirty="0" err="1"/>
              <a:t>Tahi</a:t>
            </a:r>
            <a:r>
              <a:rPr lang="en-NZ" dirty="0"/>
              <a:t>.  </a:t>
            </a:r>
          </a:p>
          <a:p>
            <a:endParaRPr lang="en-NZ" dirty="0"/>
          </a:p>
          <a:p>
            <a:endParaRPr lang="en-NZ" dirty="0"/>
          </a:p>
        </p:txBody>
      </p:sp>
      <p:sp>
        <p:nvSpPr>
          <p:cNvPr id="4" name="Slide Number Placeholder 3"/>
          <p:cNvSpPr>
            <a:spLocks noGrp="1"/>
          </p:cNvSpPr>
          <p:nvPr>
            <p:ph type="sldNum" sz="quarter" idx="10"/>
          </p:nvPr>
        </p:nvSpPr>
        <p:spPr/>
        <p:txBody>
          <a:bodyPr/>
          <a:lstStyle/>
          <a:p>
            <a:fld id="{D9968012-D72A-49DE-AEC0-375CD82C5DC2}" type="slidenum">
              <a:rPr lang="en-NZ" smtClean="0"/>
              <a:t>1</a:t>
            </a:fld>
            <a:endParaRPr lang="en-NZ"/>
          </a:p>
        </p:txBody>
      </p:sp>
    </p:spTree>
    <p:extLst>
      <p:ext uri="{BB962C8B-B14F-4D97-AF65-F5344CB8AC3E}">
        <p14:creationId xmlns:p14="http://schemas.microsoft.com/office/powerpoint/2010/main" val="418083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a:t>Our Operational Services are made up of over 40 contracts which deliver a suite of services ranging from Health, Social and Justice to Educational services.</a:t>
            </a:r>
          </a:p>
          <a:p>
            <a:endParaRPr lang="en-NZ" baseline="0" dirty="0"/>
          </a:p>
          <a:p>
            <a:r>
              <a:rPr lang="en-NZ" dirty="0"/>
              <a:t>As reflected in the structure we have placed our contracts regardless of  the funder or whether it be a service, programme or coordination role into 3x Clustered streams, which consist of </a:t>
            </a:r>
            <a:r>
              <a:rPr lang="en-NZ" dirty="0" err="1"/>
              <a:t>Pepi</a:t>
            </a:r>
            <a:r>
              <a:rPr lang="en-NZ" dirty="0"/>
              <a:t>/</a:t>
            </a:r>
            <a:r>
              <a:rPr lang="en-NZ" dirty="0" err="1"/>
              <a:t>Tamariki</a:t>
            </a:r>
            <a:r>
              <a:rPr lang="en-NZ" dirty="0"/>
              <a:t> (Child Services), </a:t>
            </a:r>
            <a:r>
              <a:rPr lang="en-NZ" dirty="0" err="1"/>
              <a:t>Rangatahi</a:t>
            </a:r>
            <a:r>
              <a:rPr lang="en-NZ" dirty="0"/>
              <a:t> (Youth Services) or Matua (Family Services).  Additionally we have a ‘Specialist Clinical Cluster’ which is made up of Registered Nurses and a Clinical Lead.  </a:t>
            </a:r>
          </a:p>
          <a:p>
            <a:endParaRPr lang="en-NZ" baseline="0" dirty="0"/>
          </a:p>
          <a:p>
            <a:r>
              <a:rPr lang="en-NZ" baseline="0" dirty="0"/>
              <a:t>As a result and due to the number of contracts that we carry  we require a practice tool which is going to support and enhance the integrated service</a:t>
            </a:r>
            <a:r>
              <a:rPr lang="en-NZ" dirty="0"/>
              <a:t> delivery model   that we work from… this tool is called Whanau </a:t>
            </a:r>
            <a:r>
              <a:rPr lang="en-NZ" dirty="0" err="1"/>
              <a:t>Tahi</a:t>
            </a:r>
            <a:r>
              <a:rPr lang="en-NZ" dirty="0"/>
              <a:t>.  </a:t>
            </a:r>
          </a:p>
          <a:p>
            <a:endParaRPr lang="en-NZ" dirty="0"/>
          </a:p>
          <a:p>
            <a:endParaRPr lang="en-NZ" dirty="0"/>
          </a:p>
        </p:txBody>
      </p:sp>
      <p:sp>
        <p:nvSpPr>
          <p:cNvPr id="4" name="Slide Number Placeholder 3"/>
          <p:cNvSpPr>
            <a:spLocks noGrp="1"/>
          </p:cNvSpPr>
          <p:nvPr>
            <p:ph type="sldNum" sz="quarter" idx="10"/>
          </p:nvPr>
        </p:nvSpPr>
        <p:spPr/>
        <p:txBody>
          <a:bodyPr/>
          <a:lstStyle/>
          <a:p>
            <a:fld id="{D9968012-D72A-49DE-AEC0-375CD82C5DC2}" type="slidenum">
              <a:rPr lang="en-NZ" smtClean="0"/>
              <a:t>2</a:t>
            </a:fld>
            <a:endParaRPr lang="en-NZ"/>
          </a:p>
        </p:txBody>
      </p:sp>
    </p:spTree>
    <p:extLst>
      <p:ext uri="{BB962C8B-B14F-4D97-AF65-F5344CB8AC3E}">
        <p14:creationId xmlns:p14="http://schemas.microsoft.com/office/powerpoint/2010/main" val="134289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Here</a:t>
            </a:r>
            <a:r>
              <a:rPr lang="en-NZ" baseline="0" dirty="0"/>
              <a:t> is a dashboard</a:t>
            </a:r>
            <a:r>
              <a:rPr lang="en-NZ" dirty="0"/>
              <a:t> example of how the practice tool supports integrated Health and Social services which facilitate the transformation of whanau health and wellbeing. </a:t>
            </a:r>
          </a:p>
          <a:p>
            <a:endParaRPr lang="en-NZ" dirty="0"/>
          </a:p>
          <a:p>
            <a:r>
              <a:rPr lang="en-NZ" dirty="0"/>
              <a:t>This whanau</a:t>
            </a:r>
            <a:r>
              <a:rPr lang="en-NZ" baseline="0" dirty="0"/>
              <a:t> member</a:t>
            </a:r>
            <a:r>
              <a:rPr lang="en-NZ" dirty="0"/>
              <a:t> originally came onto our Mental Health program for support due to becoming unwell. What was identified through the assessment was multi layered issues that needed  services wrapped around the client in order to provide the best possible outcome. Drug and Alcohol Counselling was set up to support with addictions. A bit further down the track after some improvement and progress 2x other services were implemented Maori </a:t>
            </a:r>
            <a:r>
              <a:rPr lang="en-NZ" dirty="0" err="1"/>
              <a:t>Rongoa</a:t>
            </a:r>
            <a:r>
              <a:rPr lang="en-NZ" dirty="0"/>
              <a:t> which entails Traditional medicine and massage and a Social service programme called ‘</a:t>
            </a:r>
            <a:r>
              <a:rPr lang="en-NZ" dirty="0" err="1"/>
              <a:t>Kaiarahi</a:t>
            </a:r>
            <a:r>
              <a:rPr lang="en-NZ" dirty="0"/>
              <a:t>’  which enabled navigation to  services, advocacy and intervention support to be provided.</a:t>
            </a:r>
          </a:p>
          <a:p>
            <a:endParaRPr lang="en-NZ" dirty="0"/>
          </a:p>
          <a:p>
            <a:r>
              <a:rPr lang="en-NZ" dirty="0"/>
              <a:t>Because in this example we had up to any 4x services working alongside this client the WT tool allows all the practitioners </a:t>
            </a:r>
            <a:r>
              <a:rPr lang="en-NZ" dirty="0" err="1"/>
              <a:t>eg</a:t>
            </a:r>
            <a:r>
              <a:rPr lang="en-NZ" dirty="0"/>
              <a:t>; Counsellor, Social worker, Mental Health worker and Traditional Healing service to view who is all on board working alongside the client .  It mitigates overlapping and the client having to repeat her story in order to get support.  Rather then having several cars arrive for appointment follow ups at the clients house from various workers it allows our workers to plan, case consult and review progress of the client  by working more integrated and productively toward the goals and outcome of the client.</a:t>
            </a:r>
          </a:p>
          <a:p>
            <a:endParaRPr lang="en-NZ" dirty="0"/>
          </a:p>
          <a:p>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fld id="{D9968012-D72A-49DE-AEC0-375CD82C5DC2}" type="slidenum">
              <a:rPr lang="en-NZ" smtClean="0"/>
              <a:t>3</a:t>
            </a:fld>
            <a:endParaRPr lang="en-NZ"/>
          </a:p>
        </p:txBody>
      </p:sp>
    </p:spTree>
    <p:extLst>
      <p:ext uri="{BB962C8B-B14F-4D97-AF65-F5344CB8AC3E}">
        <p14:creationId xmlns:p14="http://schemas.microsoft.com/office/powerpoint/2010/main" val="390028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is another example of how our practice tool is able to link the same members of a whanau.   This is a screenshot of a client in the earlier stages of coming onto one of our clinical services for her baby.  What your looking at the very top (red dot) is the overall whanau ‘</a:t>
            </a:r>
            <a:r>
              <a:rPr lang="en-NZ" dirty="0" err="1"/>
              <a:t>mataora</a:t>
            </a:r>
            <a:r>
              <a:rPr lang="en-NZ" dirty="0"/>
              <a:t> assessment’ which is the families overarching goals, dreams and cultural aspirations.  The light blue dots are the identified whanau members which make up this whanau in this case a solo mother with 2x children.  AS you move across to the right the respective service will be outlined.  Again where identified additional services are required for other members of the whanau, with the clients consent our practitioners are able to make ‘internal referrals’ to these other services.  By simply going to a drop box identifying the relevant service and clicking a button.  The families information and details are then moved across to that service and the referral picked up and actioned.  No need for the client to regurgitate names, DOB’s contact details and addresses.   Whoever the new service is coming on-board, they will be able to view the original  ‘Mataora Assessment’.  There are business rules in place however which protect both the whanau members and the respective practitioners integrity of work being carried out.  Obviously case notes from the various services are not open for everyone to read.  Which is the importance of case consults.  However, all workers can see if  home visits, site appointments or phone calls are being made and it gives our workers a gauge on planning their own respective contacts or if appropriate going on home visits together.  </a:t>
            </a:r>
          </a:p>
        </p:txBody>
      </p:sp>
      <p:sp>
        <p:nvSpPr>
          <p:cNvPr id="4" name="Slide Number Placeholder 3"/>
          <p:cNvSpPr>
            <a:spLocks noGrp="1"/>
          </p:cNvSpPr>
          <p:nvPr>
            <p:ph type="sldNum" sz="quarter" idx="10"/>
          </p:nvPr>
        </p:nvSpPr>
        <p:spPr/>
        <p:txBody>
          <a:bodyPr/>
          <a:lstStyle/>
          <a:p>
            <a:fld id="{D9968012-D72A-49DE-AEC0-375CD82C5DC2}" type="slidenum">
              <a:rPr lang="en-NZ" smtClean="0"/>
              <a:t>4</a:t>
            </a:fld>
            <a:endParaRPr lang="en-NZ"/>
          </a:p>
        </p:txBody>
      </p:sp>
    </p:spTree>
    <p:extLst>
      <p:ext uri="{BB962C8B-B14F-4D97-AF65-F5344CB8AC3E}">
        <p14:creationId xmlns:p14="http://schemas.microsoft.com/office/powerpoint/2010/main" val="125320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dashboard example reflects 5x Multiple services attached to the family.  Whanau </a:t>
            </a:r>
            <a:r>
              <a:rPr lang="en-NZ" dirty="0" err="1"/>
              <a:t>Tahi</a:t>
            </a:r>
            <a:r>
              <a:rPr lang="en-NZ" dirty="0"/>
              <a:t> is the enabler that support workers to begin informal conversations regarding the family in common they are working with </a:t>
            </a:r>
            <a:r>
              <a:rPr lang="en-NZ" dirty="0" err="1"/>
              <a:t>eg</a:t>
            </a:r>
            <a:r>
              <a:rPr lang="en-NZ" dirty="0"/>
              <a:t>; this could entail giving each other background information and context regarding the family and their roles.</a:t>
            </a:r>
          </a:p>
          <a:p>
            <a:r>
              <a:rPr lang="en-NZ" dirty="0"/>
              <a:t> </a:t>
            </a:r>
          </a:p>
          <a:p>
            <a:r>
              <a:rPr lang="en-NZ" dirty="0"/>
              <a:t>Case consultations will occur with the multi disciplinary teams allowing a flow of synergy to occur and the sharing of multi plans coming together to achieve an overall outcome for the family.</a:t>
            </a:r>
          </a:p>
          <a:p>
            <a:endParaRPr lang="en-NZ" dirty="0"/>
          </a:p>
          <a:p>
            <a:r>
              <a:rPr lang="en-NZ" dirty="0"/>
              <a:t>Risks are identified and all workers on board are notified, </a:t>
            </a:r>
          </a:p>
          <a:p>
            <a:endParaRPr lang="en-NZ" dirty="0"/>
          </a:p>
          <a:p>
            <a:r>
              <a:rPr lang="en-NZ" dirty="0"/>
              <a:t>Safety plans can be implemented, monitored and updated as appropriate by the worker and supervisor.</a:t>
            </a:r>
          </a:p>
          <a:p>
            <a:endParaRPr lang="en-NZ" dirty="0"/>
          </a:p>
        </p:txBody>
      </p:sp>
      <p:sp>
        <p:nvSpPr>
          <p:cNvPr id="4" name="Slide Number Placeholder 3"/>
          <p:cNvSpPr>
            <a:spLocks noGrp="1"/>
          </p:cNvSpPr>
          <p:nvPr>
            <p:ph type="sldNum" sz="quarter" idx="10"/>
          </p:nvPr>
        </p:nvSpPr>
        <p:spPr/>
        <p:txBody>
          <a:bodyPr/>
          <a:lstStyle/>
          <a:p>
            <a:fld id="{D9968012-D72A-49DE-AEC0-375CD82C5DC2}" type="slidenum">
              <a:rPr lang="en-NZ" smtClean="0"/>
              <a:t>5</a:t>
            </a:fld>
            <a:endParaRPr lang="en-NZ"/>
          </a:p>
        </p:txBody>
      </p:sp>
    </p:spTree>
    <p:extLst>
      <p:ext uri="{BB962C8B-B14F-4D97-AF65-F5344CB8AC3E}">
        <p14:creationId xmlns:p14="http://schemas.microsoft.com/office/powerpoint/2010/main" val="35398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following dashboard is an example of how we utilise Whanau </a:t>
            </a:r>
            <a:r>
              <a:rPr lang="en-NZ" dirty="0" err="1"/>
              <a:t>Tahi</a:t>
            </a:r>
            <a:r>
              <a:rPr lang="en-NZ" dirty="0"/>
              <a:t> as a ‘platform’ which our Supervisors base the practice discussions from, when engaging with the respective worker.  </a:t>
            </a:r>
          </a:p>
          <a:p>
            <a:endParaRPr lang="en-NZ" dirty="0"/>
          </a:p>
          <a:p>
            <a:r>
              <a:rPr lang="en-NZ" dirty="0"/>
              <a:t>A supervisor is able to drill down into the detail of support plans and </a:t>
            </a:r>
          </a:p>
          <a:p>
            <a:endParaRPr lang="en-NZ" dirty="0"/>
          </a:p>
          <a:p>
            <a:pPr marL="171450" indent="-171450">
              <a:buFontTx/>
              <a:buChar char="-"/>
            </a:pPr>
            <a:r>
              <a:rPr lang="en-NZ" dirty="0"/>
              <a:t>Monitor practice and accountability</a:t>
            </a:r>
          </a:p>
          <a:p>
            <a:pPr marL="171450" indent="-171450">
              <a:buFontTx/>
              <a:buChar char="-"/>
            </a:pPr>
            <a:r>
              <a:rPr lang="en-NZ" dirty="0"/>
              <a:t>Minimise risk, ensuring case notes are entered appropriately</a:t>
            </a:r>
          </a:p>
          <a:p>
            <a:pPr marL="171450" indent="-171450">
              <a:buFontTx/>
              <a:buChar char="-"/>
            </a:pPr>
            <a:r>
              <a:rPr lang="en-NZ" dirty="0"/>
              <a:t>Practice is Safe and Professional conduct is intact</a:t>
            </a:r>
          </a:p>
          <a:p>
            <a:pPr marL="171450" indent="-171450">
              <a:buFontTx/>
              <a:buChar char="-"/>
            </a:pPr>
            <a:r>
              <a:rPr lang="en-NZ" dirty="0"/>
              <a:t>If service specific outcomes are achieved, then clients can be </a:t>
            </a:r>
            <a:r>
              <a:rPr lang="en-NZ" dirty="0" err="1"/>
              <a:t>pathwayed</a:t>
            </a:r>
            <a:r>
              <a:rPr lang="en-NZ" dirty="0"/>
              <a:t> to exit safely with the supervisors approval. For those remaining services still on board the work will continue as planned.</a:t>
            </a:r>
          </a:p>
          <a:p>
            <a:endParaRPr lang="en-NZ" dirty="0"/>
          </a:p>
          <a:p>
            <a:endParaRPr lang="en-NZ" dirty="0"/>
          </a:p>
        </p:txBody>
      </p:sp>
      <p:sp>
        <p:nvSpPr>
          <p:cNvPr id="4" name="Slide Number Placeholder 3"/>
          <p:cNvSpPr>
            <a:spLocks noGrp="1"/>
          </p:cNvSpPr>
          <p:nvPr>
            <p:ph type="sldNum" sz="quarter" idx="10"/>
          </p:nvPr>
        </p:nvSpPr>
        <p:spPr/>
        <p:txBody>
          <a:bodyPr/>
          <a:lstStyle/>
          <a:p>
            <a:fld id="{D9968012-D72A-49DE-AEC0-375CD82C5DC2}" type="slidenum">
              <a:rPr lang="en-NZ" smtClean="0"/>
              <a:t>6</a:t>
            </a:fld>
            <a:endParaRPr lang="en-NZ"/>
          </a:p>
        </p:txBody>
      </p:sp>
    </p:spTree>
    <p:extLst>
      <p:ext uri="{BB962C8B-B14F-4D97-AF65-F5344CB8AC3E}">
        <p14:creationId xmlns:p14="http://schemas.microsoft.com/office/powerpoint/2010/main" val="198263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Work done with whanau is meaningful</a:t>
            </a:r>
          </a:p>
          <a:p>
            <a:pPr marL="171450" indent="-171450">
              <a:buFont typeface="Arial" panose="020B0604020202020204" pitchFamily="34" charset="0"/>
              <a:buChar char="•"/>
            </a:pPr>
            <a:r>
              <a:rPr lang="en-NZ" dirty="0"/>
              <a:t>Productivity</a:t>
            </a:r>
            <a:r>
              <a:rPr lang="en-NZ" baseline="0" dirty="0"/>
              <a:t> is increased</a:t>
            </a:r>
          </a:p>
          <a:p>
            <a:pPr marL="171450" indent="-171450">
              <a:buFont typeface="Arial" panose="020B0604020202020204" pitchFamily="34" charset="0"/>
              <a:buChar char="•"/>
            </a:pPr>
            <a:r>
              <a:rPr lang="en-NZ" baseline="0" dirty="0"/>
              <a:t>Work flow is more efficient</a:t>
            </a:r>
          </a:p>
          <a:p>
            <a:pPr marL="171450" indent="-171450">
              <a:buFont typeface="Arial" panose="020B0604020202020204" pitchFamily="34" charset="0"/>
              <a:buChar char="•"/>
            </a:pPr>
            <a:r>
              <a:rPr lang="en-NZ" baseline="0" dirty="0"/>
              <a:t>Health and Social outcomes have been strengthened for us as an organisation due to  Whanau </a:t>
            </a:r>
            <a:r>
              <a:rPr lang="en-NZ" baseline="0" dirty="0" err="1"/>
              <a:t>Tahi</a:t>
            </a:r>
            <a:r>
              <a:rPr lang="en-NZ" baseline="0"/>
              <a:t>.</a:t>
            </a:r>
            <a:endParaRPr lang="en-NZ" baseline="0" dirty="0"/>
          </a:p>
          <a:p>
            <a:pPr marL="171450" indent="-171450">
              <a:buFont typeface="Arial" panose="020B0604020202020204" pitchFamily="34" charset="0"/>
              <a:buChar char="•"/>
            </a:pPr>
            <a:endParaRPr lang="en-NZ" baseline="0" dirty="0"/>
          </a:p>
          <a:p>
            <a:endParaRPr lang="en-NZ" dirty="0"/>
          </a:p>
        </p:txBody>
      </p:sp>
      <p:sp>
        <p:nvSpPr>
          <p:cNvPr id="4" name="Slide Number Placeholder 3"/>
          <p:cNvSpPr>
            <a:spLocks noGrp="1"/>
          </p:cNvSpPr>
          <p:nvPr>
            <p:ph type="sldNum" sz="quarter" idx="10"/>
          </p:nvPr>
        </p:nvSpPr>
        <p:spPr/>
        <p:txBody>
          <a:bodyPr/>
          <a:lstStyle/>
          <a:p>
            <a:fld id="{D9968012-D72A-49DE-AEC0-375CD82C5DC2}" type="slidenum">
              <a:rPr lang="en-NZ" smtClean="0"/>
              <a:t>7</a:t>
            </a:fld>
            <a:endParaRPr lang="en-NZ"/>
          </a:p>
        </p:txBody>
      </p:sp>
    </p:spTree>
    <p:extLst>
      <p:ext uri="{BB962C8B-B14F-4D97-AF65-F5344CB8AC3E}">
        <p14:creationId xmlns:p14="http://schemas.microsoft.com/office/powerpoint/2010/main" val="966751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Whanau Tahi PPT Template-01.jpg">
            <a:extLst>
              <a:ext uri="{FF2B5EF4-FFF2-40B4-BE49-F238E27FC236}">
                <a16:creationId xmlns:a16="http://schemas.microsoft.com/office/drawing/2014/main" id="{D02BB0B0-7195-48A9-B131-8652BA1576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73996"/>
          </a:xfrm>
          <a:prstGeom prst="rect">
            <a:avLst/>
          </a:prstGeom>
        </p:spPr>
      </p:pic>
      <p:sp>
        <p:nvSpPr>
          <p:cNvPr id="2" name="Title 1"/>
          <p:cNvSpPr>
            <a:spLocks noGrp="1"/>
          </p:cNvSpPr>
          <p:nvPr>
            <p:ph type="ctrTitle" hasCustomPrompt="1"/>
          </p:nvPr>
        </p:nvSpPr>
        <p:spPr>
          <a:xfrm>
            <a:off x="3945600" y="1015200"/>
            <a:ext cx="4284000" cy="1245600"/>
          </a:xfrm>
        </p:spPr>
        <p:txBody>
          <a:bodyPr anchor="t" anchorCtr="0">
            <a:noAutofit/>
          </a:bodyPr>
          <a:lstStyle>
            <a:lvl1pPr algn="l">
              <a:defRPr sz="2500" b="1" cap="all" baseline="0">
                <a:solidFill>
                  <a:schemeClr val="bg1"/>
                </a:solidFill>
                <a:latin typeface="Arial" panose="020B0604020202020204" pitchFamily="34" charset="0"/>
                <a:cs typeface="Arial" panose="020B0604020202020204" pitchFamily="34" charset="0"/>
              </a:defRPr>
            </a:lvl1pPr>
          </a:lstStyle>
          <a:p>
            <a:r>
              <a:rPr lang="en-US" dirty="0"/>
              <a:t>PRESENTATION HEADING Click to edit Master title style</a:t>
            </a:r>
          </a:p>
        </p:txBody>
      </p:sp>
      <p:sp>
        <p:nvSpPr>
          <p:cNvPr id="3" name="Subtitle 2"/>
          <p:cNvSpPr>
            <a:spLocks noGrp="1"/>
          </p:cNvSpPr>
          <p:nvPr>
            <p:ph type="subTitle" idx="1"/>
          </p:nvPr>
        </p:nvSpPr>
        <p:spPr>
          <a:xfrm>
            <a:off x="3945600" y="2422800"/>
            <a:ext cx="4284000" cy="586800"/>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3868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attern)">
    <p:spTree>
      <p:nvGrpSpPr>
        <p:cNvPr id="1" name=""/>
        <p:cNvGrpSpPr/>
        <p:nvPr/>
      </p:nvGrpSpPr>
      <p:grpSpPr>
        <a:xfrm>
          <a:off x="0" y="0"/>
          <a:ext cx="0" cy="0"/>
          <a:chOff x="0" y="0"/>
          <a:chExt cx="0" cy="0"/>
        </a:xfrm>
      </p:grpSpPr>
      <p:pic>
        <p:nvPicPr>
          <p:cNvPr id="3" name="Picture 2" descr="Whanau Tahi PPT Template-07.jpg">
            <a:extLst>
              <a:ext uri="{FF2B5EF4-FFF2-40B4-BE49-F238E27FC236}">
                <a16:creationId xmlns:a16="http://schemas.microsoft.com/office/drawing/2014/main" id="{BA5CE212-5AB3-4A1D-B96A-0B6675FAD2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73996"/>
          </a:xfrm>
          <a:prstGeom prst="rect">
            <a:avLst/>
          </a:prstGeom>
        </p:spPr>
      </p:pic>
      <p:sp>
        <p:nvSpPr>
          <p:cNvPr id="2" name="Title 1"/>
          <p:cNvSpPr>
            <a:spLocks noGrp="1"/>
          </p:cNvSpPr>
          <p:nvPr>
            <p:ph type="title"/>
          </p:nvPr>
        </p:nvSpPr>
        <p:spPr>
          <a:xfrm>
            <a:off x="1094400" y="871200"/>
            <a:ext cx="6858000" cy="648000"/>
          </a:xfrm>
        </p:spPr>
        <p:txBody>
          <a:bodyPr>
            <a:normAutofit/>
          </a:bodyPr>
          <a:lstStyle>
            <a:lvl1pPr algn="l">
              <a:defRPr sz="1800" b="1"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4250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attern)">
    <p:spTree>
      <p:nvGrpSpPr>
        <p:cNvPr id="1" name=""/>
        <p:cNvGrpSpPr/>
        <p:nvPr/>
      </p:nvGrpSpPr>
      <p:grpSpPr>
        <a:xfrm>
          <a:off x="0" y="0"/>
          <a:ext cx="0" cy="0"/>
          <a:chOff x="0" y="0"/>
          <a:chExt cx="0" cy="0"/>
        </a:xfrm>
      </p:grpSpPr>
      <p:pic>
        <p:nvPicPr>
          <p:cNvPr id="9" name="Picture 8" descr="Whanau Tahi PPT Template-07.jpg">
            <a:extLst>
              <a:ext uri="{FF2B5EF4-FFF2-40B4-BE49-F238E27FC236}">
                <a16:creationId xmlns:a16="http://schemas.microsoft.com/office/drawing/2014/main" id="{998B89A8-C722-4535-BC05-2B3B2EDD7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73996"/>
          </a:xfrm>
          <a:prstGeom prst="rect">
            <a:avLst/>
          </a:prstGeom>
        </p:spPr>
      </p:pic>
      <p:sp>
        <p:nvSpPr>
          <p:cNvPr id="2" name="Title 1"/>
          <p:cNvSpPr>
            <a:spLocks noGrp="1"/>
          </p:cNvSpPr>
          <p:nvPr>
            <p:ph type="title"/>
          </p:nvPr>
        </p:nvSpPr>
        <p:spPr>
          <a:xfrm>
            <a:off x="1094400" y="871200"/>
            <a:ext cx="6858000" cy="648000"/>
          </a:xfrm>
        </p:spPr>
        <p:txBody>
          <a:bodyPr anchor="t" anchorCtr="0">
            <a:normAutofit/>
          </a:bodyPr>
          <a:lstStyle>
            <a:lvl1pPr algn="l">
              <a:defRPr sz="1800" b="1"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Content Placeholder 3">
            <a:extLst>
              <a:ext uri="{FF2B5EF4-FFF2-40B4-BE49-F238E27FC236}">
                <a16:creationId xmlns:a16="http://schemas.microsoft.com/office/drawing/2014/main" id="{4A56CB75-9CB1-4022-ACD7-BF00AA725990}"/>
              </a:ext>
            </a:extLst>
          </p:cNvPr>
          <p:cNvSpPr>
            <a:spLocks noGrp="1"/>
          </p:cNvSpPr>
          <p:nvPr>
            <p:ph sz="half" idx="2"/>
          </p:nvPr>
        </p:nvSpPr>
        <p:spPr>
          <a:xfrm>
            <a:off x="1180800" y="1828800"/>
            <a:ext cx="6858000" cy="1602000"/>
          </a:xfrm>
        </p:spPr>
        <p:txBody>
          <a:bodyPr>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742950" indent="-285750">
              <a:buFont typeface="Courier New" panose="02070309020205020404" pitchFamily="49" charset="0"/>
              <a:buChar char="o"/>
              <a:defRPr sz="1400">
                <a:solidFill>
                  <a:schemeClr val="bg1"/>
                </a:solidFill>
                <a:latin typeface="Arial" panose="020B0604020202020204" pitchFamily="34" charset="0"/>
                <a:cs typeface="Arial" panose="020B0604020202020204" pitchFamily="34" charset="0"/>
              </a:defRPr>
            </a:lvl2pPr>
            <a:lvl3pPr>
              <a:defRPr sz="1400">
                <a:solidFill>
                  <a:schemeClr val="bg1"/>
                </a:solidFill>
                <a:latin typeface="Arial" panose="020B0604020202020204" pitchFamily="34" charset="0"/>
                <a:cs typeface="Arial" panose="020B0604020202020204" pitchFamily="34" charset="0"/>
              </a:defRPr>
            </a:lvl3pPr>
            <a:lvl4pPr marL="1714500" indent="-34290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975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attern)">
    <p:spTree>
      <p:nvGrpSpPr>
        <p:cNvPr id="1" name=""/>
        <p:cNvGrpSpPr/>
        <p:nvPr/>
      </p:nvGrpSpPr>
      <p:grpSpPr>
        <a:xfrm>
          <a:off x="0" y="0"/>
          <a:ext cx="0" cy="0"/>
          <a:chOff x="0" y="0"/>
          <a:chExt cx="0" cy="0"/>
        </a:xfrm>
      </p:grpSpPr>
      <p:pic>
        <p:nvPicPr>
          <p:cNvPr id="2" name="Picture 1" descr="Whanau Tahi PPT Template-07.jpg">
            <a:extLst>
              <a:ext uri="{FF2B5EF4-FFF2-40B4-BE49-F238E27FC236}">
                <a16:creationId xmlns:a16="http://schemas.microsoft.com/office/drawing/2014/main" id="{05C39DEB-8FC2-4EE2-8AA3-A9B788CD8E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73996"/>
          </a:xfrm>
          <a:prstGeom prst="rect">
            <a:avLst/>
          </a:prstGeom>
        </p:spPr>
      </p:pic>
    </p:spTree>
    <p:extLst>
      <p:ext uri="{BB962C8B-B14F-4D97-AF65-F5344CB8AC3E}">
        <p14:creationId xmlns:p14="http://schemas.microsoft.com/office/powerpoint/2010/main" val="245904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White Footer)">
    <p:spTree>
      <p:nvGrpSpPr>
        <p:cNvPr id="1" name=""/>
        <p:cNvGrpSpPr/>
        <p:nvPr/>
      </p:nvGrpSpPr>
      <p:grpSpPr>
        <a:xfrm>
          <a:off x="0" y="0"/>
          <a:ext cx="0" cy="0"/>
          <a:chOff x="0" y="0"/>
          <a:chExt cx="0" cy="0"/>
        </a:xfrm>
      </p:grpSpPr>
      <p:sp>
        <p:nvSpPr>
          <p:cNvPr id="2" name="Title 1"/>
          <p:cNvSpPr>
            <a:spLocks noGrp="1"/>
          </p:cNvSpPr>
          <p:nvPr>
            <p:ph type="title"/>
          </p:nvPr>
        </p:nvSpPr>
        <p:spPr>
          <a:xfrm>
            <a:off x="1094400" y="871200"/>
            <a:ext cx="6858000" cy="648000"/>
          </a:xfrm>
        </p:spPr>
        <p:txBody>
          <a:bodyPr>
            <a:normAutofit/>
          </a:bodyPr>
          <a:lstStyle>
            <a:lvl1pPr algn="l">
              <a:defRPr sz="1800" b="1"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92977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Footer)">
    <p:spTree>
      <p:nvGrpSpPr>
        <p:cNvPr id="1" name=""/>
        <p:cNvGrpSpPr/>
        <p:nvPr/>
      </p:nvGrpSpPr>
      <p:grpSpPr>
        <a:xfrm>
          <a:off x="0" y="0"/>
          <a:ext cx="0" cy="0"/>
          <a:chOff x="0" y="0"/>
          <a:chExt cx="0" cy="0"/>
        </a:xfrm>
      </p:grpSpPr>
      <p:sp>
        <p:nvSpPr>
          <p:cNvPr id="2" name="Title 1"/>
          <p:cNvSpPr>
            <a:spLocks noGrp="1"/>
          </p:cNvSpPr>
          <p:nvPr>
            <p:ph type="title"/>
          </p:nvPr>
        </p:nvSpPr>
        <p:spPr>
          <a:xfrm>
            <a:off x="1094400" y="871200"/>
            <a:ext cx="6858000" cy="648000"/>
          </a:xfrm>
        </p:spPr>
        <p:txBody>
          <a:bodyPr anchor="t" anchorCtr="0">
            <a:normAutofit/>
          </a:bodyPr>
          <a:lstStyle>
            <a:lvl1pPr algn="l">
              <a:defRPr sz="1800" b="1" cap="all"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Content Placeholder 3">
            <a:extLst>
              <a:ext uri="{FF2B5EF4-FFF2-40B4-BE49-F238E27FC236}">
                <a16:creationId xmlns:a16="http://schemas.microsoft.com/office/drawing/2014/main" id="{4A56CB75-9CB1-4022-ACD7-BF00AA725990}"/>
              </a:ext>
            </a:extLst>
          </p:cNvPr>
          <p:cNvSpPr>
            <a:spLocks noGrp="1"/>
          </p:cNvSpPr>
          <p:nvPr>
            <p:ph sz="half" idx="2"/>
          </p:nvPr>
        </p:nvSpPr>
        <p:spPr>
          <a:xfrm>
            <a:off x="1180800" y="1828800"/>
            <a:ext cx="6858000" cy="1602000"/>
          </a:xfrm>
        </p:spPr>
        <p:txBody>
          <a:bodyPr>
            <a:norm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742950" indent="-285750">
              <a:buFont typeface="Courier New" panose="02070309020205020404" pitchFamily="49" charset="0"/>
              <a:buChar char="o"/>
              <a:defRPr sz="1400">
                <a:solidFill>
                  <a:schemeClr val="bg1"/>
                </a:solidFill>
                <a:latin typeface="Arial" panose="020B0604020202020204" pitchFamily="34" charset="0"/>
                <a:cs typeface="Arial" panose="020B0604020202020204" pitchFamily="34" charset="0"/>
              </a:defRPr>
            </a:lvl2pPr>
            <a:lvl3pPr>
              <a:defRPr sz="1400">
                <a:solidFill>
                  <a:schemeClr val="bg1"/>
                </a:solidFill>
                <a:latin typeface="Arial" panose="020B0604020202020204" pitchFamily="34" charset="0"/>
                <a:cs typeface="Arial" panose="020B0604020202020204" pitchFamily="34" charset="0"/>
              </a:defRPr>
            </a:lvl3pPr>
            <a:lvl4pPr marL="1714500" indent="-34290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5002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hite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4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hanau Tahi PPT Template-09.jpg">
            <a:extLst>
              <a:ext uri="{FF2B5EF4-FFF2-40B4-BE49-F238E27FC236}">
                <a16:creationId xmlns:a16="http://schemas.microsoft.com/office/drawing/2014/main" id="{B6ADEEDC-3526-4104-9297-F8164A2BE4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73996"/>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3FFA3-F4D3-B342-ABE8-B4D497B5EA91}" type="datetimeFigureOut">
              <a:rPr lang="en-US" smtClean="0"/>
              <a:t>4/24/2018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D9387-D5E4-0D47-BD62-8CD82DCAF917}" type="slidenum">
              <a:rPr lang="en-US" smtClean="0"/>
              <a:t>‹#›</a:t>
            </a:fld>
            <a:endParaRPr lang="en-US"/>
          </a:p>
        </p:txBody>
      </p:sp>
    </p:spTree>
    <p:extLst>
      <p:ext uri="{BB962C8B-B14F-4D97-AF65-F5344CB8AC3E}">
        <p14:creationId xmlns:p14="http://schemas.microsoft.com/office/powerpoint/2010/main" val="2758391301"/>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4" r:id="rId5"/>
    <p:sldLayoutId id="2147483656" r:id="rId6"/>
    <p:sldLayoutId id="2147483655" r:id="rId7"/>
  </p:sldLayoutIdLst>
  <p:txStyles>
    <p:titleStyle>
      <a:lvl1pPr algn="l" defTabSz="457200" rtl="0" eaLnBrk="1" latinLnBrk="0" hangingPunct="1">
        <a:spcBef>
          <a:spcPct val="0"/>
        </a:spcBef>
        <a:buNone/>
        <a:defRPr sz="25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400"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400" kern="1200">
          <a:solidFill>
            <a:schemeClr val="bg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400" kern="1200">
          <a:solidFill>
            <a:schemeClr val="bg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mi-NZ" dirty="0"/>
              <a:t>Who Are we?</a:t>
            </a:r>
            <a:endParaRPr lang="en-NZ" dirty="0"/>
          </a:p>
        </p:txBody>
      </p:sp>
      <p:pic>
        <p:nvPicPr>
          <p:cNvPr id="5" name="Te Whanau O Waipareira introduction video Huia (youtubemp4.to)">
            <a:hlinkClick r:id="" action="ppaction://media"/>
            <a:extLst>
              <a:ext uri="{FF2B5EF4-FFF2-40B4-BE49-F238E27FC236}">
                <a16:creationId xmlns:a16="http://schemas.microsoft.com/office/drawing/2014/main" id="{C2B22BE2-4BF0-4C3E-8963-F5123A738705}"/>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3186113" y="1828800"/>
            <a:ext cx="2847975" cy="1601788"/>
          </a:xfrm>
        </p:spPr>
      </p:pic>
    </p:spTree>
    <p:extLst>
      <p:ext uri="{BB962C8B-B14F-4D97-AF65-F5344CB8AC3E}">
        <p14:creationId xmlns:p14="http://schemas.microsoft.com/office/powerpoint/2010/main" val="2973966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7593" y="109593"/>
            <a:ext cx="5240215" cy="576207"/>
          </a:xfrm>
        </p:spPr>
        <p:txBody>
          <a:bodyPr/>
          <a:lstStyle/>
          <a:p>
            <a:pPr algn="ctr"/>
            <a:r>
              <a:rPr lang="en-NZ" dirty="0"/>
              <a:t>Operational Structure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49" y="547352"/>
            <a:ext cx="8352702" cy="5925393"/>
          </a:xfrm>
          <a:prstGeom prst="rect">
            <a:avLst/>
          </a:prstGeom>
        </p:spPr>
      </p:pic>
    </p:spTree>
    <p:extLst>
      <p:ext uri="{BB962C8B-B14F-4D97-AF65-F5344CB8AC3E}">
        <p14:creationId xmlns:p14="http://schemas.microsoft.com/office/powerpoint/2010/main" val="297167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080" y="425920"/>
            <a:ext cx="8361680" cy="5141760"/>
          </a:xfrm>
        </p:spPr>
        <p:txBody>
          <a:bodyPr/>
          <a:lstStyle/>
          <a:p>
            <a:pPr algn="ctr"/>
            <a:r>
              <a:rPr lang="en-NZ" dirty="0"/>
              <a:t>WT family tree</a:t>
            </a:r>
          </a:p>
        </p:txBody>
      </p:sp>
      <p:pic>
        <p:nvPicPr>
          <p:cNvPr id="1026" name="Picture 2" descr="C:\Users\Leah_2\Desktop\image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 y="985520"/>
            <a:ext cx="8849360" cy="5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042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9360" y="186760"/>
            <a:ext cx="4284000" cy="559600"/>
          </a:xfrm>
        </p:spPr>
        <p:txBody>
          <a:bodyPr/>
          <a:lstStyle/>
          <a:p>
            <a:pPr algn="ctr"/>
            <a:r>
              <a:rPr lang="en-NZ" dirty="0"/>
              <a:t>WT Family tree</a:t>
            </a:r>
          </a:p>
        </p:txBody>
      </p:sp>
      <p:pic>
        <p:nvPicPr>
          <p:cNvPr id="1026" name="Picture 2" descr="C:\Users\Leah_2\Desktop\WT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46360"/>
            <a:ext cx="8829040" cy="588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70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400" y="405208"/>
            <a:ext cx="6858000" cy="482815"/>
          </a:xfrm>
        </p:spPr>
        <p:txBody>
          <a:bodyPr>
            <a:normAutofit/>
          </a:bodyPr>
          <a:lstStyle/>
          <a:p>
            <a:pPr algn="ctr"/>
            <a:r>
              <a:rPr lang="en-NZ" dirty="0"/>
              <a:t>Integration of health and social services</a:t>
            </a:r>
          </a:p>
        </p:txBody>
      </p:sp>
      <p:pic>
        <p:nvPicPr>
          <p:cNvPr id="3" name="Picture 2"/>
          <p:cNvPicPr>
            <a:picLocks noChangeAspect="1"/>
          </p:cNvPicPr>
          <p:nvPr/>
        </p:nvPicPr>
        <p:blipFill>
          <a:blip r:embed="rId3"/>
          <a:stretch>
            <a:fillRect/>
          </a:stretch>
        </p:blipFill>
        <p:spPr>
          <a:xfrm>
            <a:off x="0" y="1248508"/>
            <a:ext cx="9144000" cy="5495192"/>
          </a:xfrm>
          <a:prstGeom prst="rect">
            <a:avLst/>
          </a:prstGeom>
        </p:spPr>
      </p:pic>
    </p:spTree>
    <p:extLst>
      <p:ext uri="{BB962C8B-B14F-4D97-AF65-F5344CB8AC3E}">
        <p14:creationId xmlns:p14="http://schemas.microsoft.com/office/powerpoint/2010/main" val="385112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7624"/>
            <a:ext cx="6858000" cy="648000"/>
          </a:xfrm>
        </p:spPr>
        <p:txBody>
          <a:bodyPr/>
          <a:lstStyle/>
          <a:p>
            <a:pPr algn="ctr"/>
            <a:r>
              <a:rPr lang="en-NZ" dirty="0"/>
              <a:t>Best practice </a:t>
            </a:r>
            <a:br>
              <a:rPr lang="en-NZ" dirty="0"/>
            </a:br>
            <a:endParaRPr lang="en-NZ" dirty="0"/>
          </a:p>
        </p:txBody>
      </p:sp>
      <p:pic>
        <p:nvPicPr>
          <p:cNvPr id="3" name="Picture 2"/>
          <p:cNvPicPr>
            <a:picLocks noChangeAspect="1"/>
          </p:cNvPicPr>
          <p:nvPr/>
        </p:nvPicPr>
        <p:blipFill>
          <a:blip r:embed="rId3"/>
          <a:stretch>
            <a:fillRect/>
          </a:stretch>
        </p:blipFill>
        <p:spPr>
          <a:xfrm>
            <a:off x="0" y="1424355"/>
            <a:ext cx="9144000" cy="5433646"/>
          </a:xfrm>
          <a:prstGeom prst="rect">
            <a:avLst/>
          </a:prstGeom>
        </p:spPr>
      </p:pic>
    </p:spTree>
    <p:extLst>
      <p:ext uri="{BB962C8B-B14F-4D97-AF65-F5344CB8AC3E}">
        <p14:creationId xmlns:p14="http://schemas.microsoft.com/office/powerpoint/2010/main" val="2296953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8240" y="4470400"/>
            <a:ext cx="5283200" cy="2308324"/>
          </a:xfrm>
          <a:prstGeom prst="rect">
            <a:avLst/>
          </a:prstGeom>
          <a:noFill/>
        </p:spPr>
        <p:txBody>
          <a:bodyPr wrap="square" rtlCol="0">
            <a:spAutoFit/>
          </a:bodyPr>
          <a:lstStyle/>
          <a:p>
            <a:pPr marL="285750" indent="-285750">
              <a:buFont typeface="Arial" panose="020B0604020202020204" pitchFamily="34" charset="0"/>
              <a:buChar char="•"/>
            </a:pPr>
            <a:r>
              <a:rPr lang="en-NZ" dirty="0">
                <a:solidFill>
                  <a:schemeClr val="bg1"/>
                </a:solidFill>
              </a:rPr>
              <a:t>Enables Whanau Centred care</a:t>
            </a:r>
          </a:p>
          <a:p>
            <a:pPr marL="285750" indent="-285750">
              <a:buFont typeface="Arial" panose="020B0604020202020204" pitchFamily="34" charset="0"/>
              <a:buChar char="•"/>
            </a:pPr>
            <a:r>
              <a:rPr lang="en-NZ" dirty="0">
                <a:solidFill>
                  <a:schemeClr val="bg1"/>
                </a:solidFill>
              </a:rPr>
              <a:t>Integration of our Disciplines / Services</a:t>
            </a:r>
          </a:p>
          <a:p>
            <a:pPr marL="285750" indent="-285750">
              <a:buFont typeface="Arial" panose="020B0604020202020204" pitchFamily="34" charset="0"/>
              <a:buChar char="•"/>
            </a:pPr>
            <a:r>
              <a:rPr lang="en-NZ" dirty="0">
                <a:solidFill>
                  <a:schemeClr val="bg1"/>
                </a:solidFill>
              </a:rPr>
              <a:t>Embracing innovative technology by staff</a:t>
            </a:r>
          </a:p>
          <a:p>
            <a:pPr marL="285750" indent="-285750">
              <a:buFont typeface="Arial" panose="020B0604020202020204" pitchFamily="34" charset="0"/>
              <a:buChar char="•"/>
            </a:pPr>
            <a:r>
              <a:rPr lang="en-NZ" dirty="0">
                <a:solidFill>
                  <a:schemeClr val="bg1"/>
                </a:solidFill>
              </a:rPr>
              <a:t>Work flow efficiencies</a:t>
            </a:r>
          </a:p>
          <a:p>
            <a:pPr marL="285750" indent="-285750">
              <a:buFont typeface="Arial" panose="020B0604020202020204" pitchFamily="34" charset="0"/>
              <a:buChar char="•"/>
            </a:pPr>
            <a:r>
              <a:rPr lang="en-NZ" dirty="0">
                <a:solidFill>
                  <a:schemeClr val="bg1"/>
                </a:solidFill>
              </a:rPr>
              <a:t>Shared Care tool that is easy to use</a:t>
            </a:r>
          </a:p>
          <a:p>
            <a:pPr marL="285750" indent="-285750">
              <a:buFont typeface="Arial" panose="020B0604020202020204" pitchFamily="34" charset="0"/>
              <a:buChar char="•"/>
            </a:pPr>
            <a:r>
              <a:rPr lang="en-NZ" dirty="0">
                <a:solidFill>
                  <a:schemeClr val="bg1"/>
                </a:solidFill>
              </a:rPr>
              <a:t>WT captures all of the interventions and care plans</a:t>
            </a:r>
          </a:p>
          <a:p>
            <a:pPr marL="285750" indent="-285750">
              <a:buFont typeface="Arial" panose="020B0604020202020204" pitchFamily="34" charset="0"/>
              <a:buChar char="•"/>
            </a:pPr>
            <a:r>
              <a:rPr lang="en-NZ" dirty="0">
                <a:solidFill>
                  <a:schemeClr val="bg1"/>
                </a:solidFill>
              </a:rPr>
              <a:t>An integrated collective care is provided – Whanau Ora</a:t>
            </a:r>
          </a:p>
        </p:txBody>
      </p:sp>
      <p:pic>
        <p:nvPicPr>
          <p:cNvPr id="4" name="Picture 2" descr="C:\Users\Leah_2\Desktop\WT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 y="375920"/>
            <a:ext cx="8910320" cy="33731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922338" y="3819525"/>
            <a:ext cx="6858000" cy="647700"/>
          </a:xfrm>
        </p:spPr>
        <p:txBody>
          <a:bodyPr>
            <a:normAutofit/>
          </a:bodyPr>
          <a:lstStyle/>
          <a:p>
            <a:pPr algn="ctr"/>
            <a:r>
              <a:rPr lang="en-NZ" sz="2500" dirty="0"/>
              <a:t>Critical Success Factor’s</a:t>
            </a:r>
          </a:p>
        </p:txBody>
      </p:sp>
    </p:spTree>
    <p:extLst>
      <p:ext uri="{BB962C8B-B14F-4D97-AF65-F5344CB8AC3E}">
        <p14:creationId xmlns:p14="http://schemas.microsoft.com/office/powerpoint/2010/main" val="4201248159"/>
      </p:ext>
    </p:extLst>
  </p:cSld>
  <p:clrMapOvr>
    <a:masterClrMapping/>
  </p:clrMapOvr>
</p:sld>
</file>

<file path=ppt/theme/theme1.xml><?xml version="1.0" encoding="utf-8"?>
<a:theme xmlns:a="http://schemas.openxmlformats.org/drawingml/2006/main" name="Whanau Tahi Blue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ANAU TAHI blue PPT template XXX.pptx" id="{3DD5A516-7A79-461D-A0B5-B547121BE3CA}" vid="{174F51B8-EF57-4E91-958F-788FF95461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Whanau Tahi Blue v1</Template>
  <TotalTime>1224</TotalTime>
  <Words>1146</Words>
  <Application>Microsoft Office PowerPoint</Application>
  <PresentationFormat>On-screen Show (4:3)</PresentationFormat>
  <Paragraphs>58</Paragraphs>
  <Slides>7</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Courier New</vt:lpstr>
      <vt:lpstr>Whanau Tahi Blue v1</vt:lpstr>
      <vt:lpstr>Who Are we?</vt:lpstr>
      <vt:lpstr>Operational Structure</vt:lpstr>
      <vt:lpstr>WT family tree</vt:lpstr>
      <vt:lpstr>WT Family tree</vt:lpstr>
      <vt:lpstr>Integration of health and social services</vt:lpstr>
      <vt:lpstr>Best practice  </vt:lpstr>
      <vt:lpstr>Critical Success Factor’s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intro and video slide to add</dc:title>
  <dc:creator>Leah</dc:creator>
  <cp:lastModifiedBy>Crystal Keung</cp:lastModifiedBy>
  <cp:revision>41</cp:revision>
  <dcterms:created xsi:type="dcterms:W3CDTF">2018-04-14T00:41:59Z</dcterms:created>
  <dcterms:modified xsi:type="dcterms:W3CDTF">2018-04-23T20:39:13Z</dcterms:modified>
</cp:coreProperties>
</file>