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1" r:id="rId3"/>
    <p:sldId id="263" r:id="rId4"/>
    <p:sldId id="282" r:id="rId5"/>
    <p:sldId id="283" r:id="rId6"/>
    <p:sldId id="27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207A5-CC34-4F5F-8C39-312B761C840C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4033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EFD5D-5C03-45F5-B844-0CAC2EF5A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6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 title="Logo of the Department of Health and Human Service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08" y="275524"/>
            <a:ext cx="1554480" cy="1554480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1" name="Picture 10" title="Logo of the Indian Health Servic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549" y="275524"/>
            <a:ext cx="1557740" cy="1554480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cxnSp>
        <p:nvCxnSpPr>
          <p:cNvPr id="12" name="Straight Connector 11"/>
          <p:cNvCxnSpPr/>
          <p:nvPr/>
        </p:nvCxnSpPr>
        <p:spPr>
          <a:xfrm>
            <a:off x="1097280" y="4319124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171257" y="3808170"/>
            <a:ext cx="9892983" cy="511073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pPr lvl="0"/>
            <a:r>
              <a:rPr lang="en-US" dirty="0" smtClean="0"/>
              <a:t>Presentation Sub-Title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6115574" y="4446588"/>
            <a:ext cx="4949301" cy="343526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098540" y="4813300"/>
            <a:ext cx="4965700" cy="360363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dirty="0" smtClean="0"/>
              <a:t>Title of Presenter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9024302" y="5399976"/>
            <a:ext cx="2039938" cy="376237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dirty="0" smtClean="0"/>
              <a:t>12/31/1934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49586" y="139402"/>
            <a:ext cx="7441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2016</a:t>
            </a:r>
            <a:endParaRPr lang="en-US" sz="2800" baseline="0" dirty="0" smtClean="0"/>
          </a:p>
          <a:p>
            <a:pPr algn="ctr"/>
            <a:r>
              <a:rPr lang="en-US" sz="2400" b="1" dirty="0" smtClean="0"/>
              <a:t>I</a:t>
            </a:r>
            <a:r>
              <a:rPr lang="en-US" sz="2400" dirty="0" smtClean="0"/>
              <a:t>ndian </a:t>
            </a:r>
            <a:r>
              <a:rPr lang="en-US" sz="2400" b="1" dirty="0" smtClean="0"/>
              <a:t>H</a:t>
            </a:r>
            <a:r>
              <a:rPr lang="en-US" sz="2400" dirty="0" smtClean="0"/>
              <a:t>ealth </a:t>
            </a:r>
            <a:r>
              <a:rPr lang="en-US" sz="2400" b="1" dirty="0" smtClean="0"/>
              <a:t>S</a:t>
            </a:r>
            <a:r>
              <a:rPr lang="en-US" sz="2400" dirty="0" smtClean="0"/>
              <a:t>ervice</a:t>
            </a:r>
          </a:p>
          <a:p>
            <a:pPr algn="ctr"/>
            <a:r>
              <a:rPr lang="en-US" sz="2400" b="1" dirty="0" smtClean="0"/>
              <a:t>O</a:t>
            </a:r>
            <a:r>
              <a:rPr lang="en-US" sz="2400" dirty="0" smtClean="0"/>
              <a:t>ffice of </a:t>
            </a:r>
            <a:r>
              <a:rPr lang="en-US" sz="2400" b="1" dirty="0" smtClean="0"/>
              <a:t>I</a:t>
            </a:r>
            <a:r>
              <a:rPr lang="en-US" sz="2400" dirty="0" smtClean="0"/>
              <a:t>nformation </a:t>
            </a:r>
            <a:r>
              <a:rPr lang="en-US" sz="2400" b="1" dirty="0" smtClean="0"/>
              <a:t>T</a:t>
            </a:r>
            <a:r>
              <a:rPr lang="en-US" sz="2400" dirty="0" smtClean="0"/>
              <a:t>echnology</a:t>
            </a:r>
          </a:p>
          <a:p>
            <a:pPr algn="ctr"/>
            <a:r>
              <a:rPr lang="en-US" sz="2000" dirty="0" smtClean="0"/>
              <a:t>and</a:t>
            </a:r>
          </a:p>
          <a:p>
            <a:pPr algn="ctr"/>
            <a:r>
              <a:rPr lang="en-US" sz="2400" b="1" dirty="0" smtClean="0"/>
              <a:t>O</a:t>
            </a:r>
            <a:r>
              <a:rPr lang="en-US" sz="2400" dirty="0" smtClean="0"/>
              <a:t>ffice of </a:t>
            </a:r>
            <a:r>
              <a:rPr lang="en-US" sz="2400" b="1" dirty="0" smtClean="0"/>
              <a:t>R</a:t>
            </a:r>
            <a:r>
              <a:rPr lang="en-US" sz="2400" dirty="0" smtClean="0"/>
              <a:t>esource </a:t>
            </a:r>
            <a:r>
              <a:rPr lang="en-US" sz="2400" b="1" dirty="0" smtClean="0"/>
              <a:t>A</a:t>
            </a:r>
            <a:r>
              <a:rPr lang="en-US" sz="2400" dirty="0" smtClean="0"/>
              <a:t>ccess and </a:t>
            </a:r>
            <a:r>
              <a:rPr lang="en-US" sz="2400" b="1" dirty="0" smtClean="0"/>
              <a:t>P</a:t>
            </a:r>
            <a:r>
              <a:rPr lang="en-US" sz="2400" dirty="0" smtClean="0"/>
              <a:t>artnerships</a:t>
            </a:r>
          </a:p>
          <a:p>
            <a:pPr algn="ctr"/>
            <a:r>
              <a:rPr lang="en-US" sz="2800" baseline="0" dirty="0" smtClean="0"/>
              <a:t>Conference</a:t>
            </a:r>
            <a:endParaRPr lang="en-US" sz="2800" dirty="0"/>
          </a:p>
        </p:txBody>
      </p:sp>
      <p:sp>
        <p:nvSpPr>
          <p:cNvPr id="31" name="Title 30"/>
          <p:cNvSpPr>
            <a:spLocks noGrp="1"/>
          </p:cNvSpPr>
          <p:nvPr>
            <p:ph type="title" hasCustomPrompt="1"/>
          </p:nvPr>
        </p:nvSpPr>
        <p:spPr>
          <a:xfrm>
            <a:off x="1171257" y="2990657"/>
            <a:ext cx="9892983" cy="80014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8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6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title="Logo of the Department of Health and Human Service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2" y="261740"/>
            <a:ext cx="1561811" cy="1561811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1" name="Picture 10" title="Logo of the Indian Health Servic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299" y="261739"/>
            <a:ext cx="1565084" cy="1561810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382473" y="286604"/>
            <a:ext cx="7415868" cy="8207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0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91784" y="290530"/>
            <a:ext cx="9009776" cy="8900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3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41450" y="260593"/>
            <a:ext cx="9110444" cy="94994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1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12" y="325194"/>
            <a:ext cx="9051721" cy="8207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2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estions/Discu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97280" y="1564653"/>
            <a:ext cx="10058400" cy="45280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title="Logo of the Department of Health and Human Service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39" y="286601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5" name="Picture 14" title="Logo of the Indian Health Servic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245" y="286604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6" name="Picture 2" title="Graphic of a large question mark with a cartoon figure rubbing his chin as if preparing to ask a question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281" y="1858232"/>
            <a:ext cx="4272745" cy="402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21780" y="304044"/>
            <a:ext cx="7609399" cy="81776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12520" y="1351951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0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30E24F-4377-425F-9651-596F6BBE189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7130" y="286604"/>
            <a:ext cx="9051721" cy="8207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502" y="1599279"/>
            <a:ext cx="10058400" cy="42698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15568" y="1353312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604007" y="6438754"/>
            <a:ext cx="7950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8644156" y="6438753"/>
            <a:ext cx="2941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IHS Health Information Technology </a:t>
            </a:r>
            <a:br>
              <a:rPr lang="en-US" dirty="0" smtClean="0"/>
            </a:b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CAPT </a:t>
            </a:r>
            <a:r>
              <a:rPr lang="en-US" dirty="0"/>
              <a:t>Mark Rives, DSc, </a:t>
            </a:r>
            <a:r>
              <a:rPr lang="en-US" dirty="0" smtClean="0"/>
              <a:t>CHCIO, Chief </a:t>
            </a:r>
            <a:r>
              <a:rPr lang="en-US" dirty="0"/>
              <a:t>Information </a:t>
            </a:r>
            <a:r>
              <a:rPr lang="en-US" dirty="0" smtClean="0"/>
              <a:t>Officer</a:t>
            </a:r>
          </a:p>
          <a:p>
            <a:r>
              <a:rPr lang="en-US" dirty="0" smtClean="0"/>
              <a:t>Indian Health Service</a:t>
            </a:r>
            <a:endParaRPr lang="en-US" dirty="0"/>
          </a:p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2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HHS Chief Technology Officer and the Office of the National Coordinator</a:t>
            </a:r>
          </a:p>
          <a:p>
            <a:pPr lvl="1"/>
            <a:r>
              <a:rPr lang="en-US" dirty="0" smtClean="0"/>
              <a:t>Plan to use HIMSS Analytics as metric for determining current status</a:t>
            </a:r>
          </a:p>
          <a:p>
            <a:pPr lvl="1"/>
            <a:r>
              <a:rPr lang="en-US" dirty="0" smtClean="0"/>
              <a:t>Will conduct analysis of 4-6 RPMS sites</a:t>
            </a:r>
          </a:p>
          <a:p>
            <a:pPr lvl="1"/>
            <a:r>
              <a:rPr lang="en-US" dirty="0" smtClean="0"/>
              <a:t>Creates a quantifiable “This is where we are now” baseline.</a:t>
            </a:r>
          </a:p>
          <a:p>
            <a:r>
              <a:rPr lang="en-US" dirty="0" smtClean="0"/>
              <a:t>VA – DoD status updates from CERNER</a:t>
            </a:r>
          </a:p>
          <a:p>
            <a:pPr lvl="1"/>
            <a:r>
              <a:rPr lang="en-US" dirty="0" smtClean="0"/>
              <a:t>Tremendous focus on interoperability</a:t>
            </a:r>
          </a:p>
          <a:p>
            <a:pPr lvl="1"/>
            <a:r>
              <a:rPr lang="en-US" dirty="0" smtClean="0"/>
              <a:t>Tracking accomplishments</a:t>
            </a:r>
          </a:p>
          <a:p>
            <a:pPr lvl="1"/>
            <a:r>
              <a:rPr lang="en-US" dirty="0" smtClean="0"/>
              <a:t>Challenges with the adoption and implementation</a:t>
            </a:r>
          </a:p>
          <a:p>
            <a:pPr lvl="1"/>
            <a:r>
              <a:rPr lang="en-US" dirty="0" smtClean="0"/>
              <a:t>DoD – Currently on planned pause; 18 deployment waves to follow.</a:t>
            </a:r>
          </a:p>
          <a:p>
            <a:pPr lvl="1"/>
            <a:r>
              <a:rPr lang="en-US" dirty="0" smtClean="0"/>
              <a:t>VA – Plan to start in 2020; conclude by 2028</a:t>
            </a:r>
          </a:p>
          <a:p>
            <a:r>
              <a:rPr lang="en-US" dirty="0" smtClean="0"/>
              <a:t>Continued engagement with other tribal groups</a:t>
            </a:r>
          </a:p>
          <a:p>
            <a:pPr lvl="1"/>
            <a:r>
              <a:rPr lang="en-US" dirty="0" smtClean="0"/>
              <a:t>CIO presented at Tribal Health </a:t>
            </a:r>
            <a:r>
              <a:rPr lang="en-US" dirty="0" err="1" smtClean="0"/>
              <a:t>NextGen</a:t>
            </a:r>
            <a:r>
              <a:rPr lang="en-US" dirty="0" smtClean="0"/>
              <a:t> Consortium Meeting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IT Modernization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9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Work:</a:t>
            </a:r>
          </a:p>
          <a:p>
            <a:r>
              <a:rPr lang="en-US" dirty="0" smtClean="0"/>
              <a:t>Revision process started in 2016.  Larger group did initial work; smaller workgroup completed remainder.   Went through three rounds of comments and revision.  </a:t>
            </a:r>
          </a:p>
          <a:p>
            <a:r>
              <a:rPr lang="en-US" dirty="0" smtClean="0"/>
              <a:t>Sent for vote and passed.</a:t>
            </a:r>
          </a:p>
          <a:p>
            <a:r>
              <a:rPr lang="en-US" dirty="0" smtClean="0"/>
              <a:t>Presented to agency senior staff to enter into IHS internal review process.  </a:t>
            </a:r>
          </a:p>
          <a:p>
            <a:r>
              <a:rPr lang="en-US" dirty="0" smtClean="0"/>
              <a:t>However, IHS leadership has presented a request to have ISAC to revise to fewer voting members while keeping broad input.</a:t>
            </a:r>
          </a:p>
          <a:p>
            <a:endParaRPr lang="en-US" dirty="0" smtClean="0"/>
          </a:p>
          <a:p>
            <a:r>
              <a:rPr lang="en-US" dirty="0" smtClean="0"/>
              <a:t>Meetings </a:t>
            </a:r>
            <a:r>
              <a:rPr lang="en-US" dirty="0"/>
              <a:t>&amp; </a:t>
            </a:r>
            <a:r>
              <a:rPr lang="en-US" dirty="0" smtClean="0"/>
              <a:t>Calls</a:t>
            </a:r>
          </a:p>
          <a:p>
            <a:pPr lvl="1"/>
            <a:r>
              <a:rPr lang="en-US" dirty="0" smtClean="0"/>
              <a:t>Last meeting</a:t>
            </a:r>
            <a:r>
              <a:rPr lang="en-US" dirty="0"/>
              <a:t>: Phoenix Area </a:t>
            </a:r>
            <a:r>
              <a:rPr lang="en-US" dirty="0" smtClean="0"/>
              <a:t>Office– March 14-15, </a:t>
            </a:r>
            <a:r>
              <a:rPr lang="en-US" dirty="0" smtClean="0"/>
              <a:t>2018</a:t>
            </a:r>
          </a:p>
          <a:p>
            <a:pPr lvl="1"/>
            <a:r>
              <a:rPr lang="en-US" dirty="0" smtClean="0"/>
              <a:t>Next meeting:  Alaska or Portland/Seattle – Sept 2018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099" y="0"/>
            <a:ext cx="908050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ISAC Workgroup Update and New Charter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IHS leadership to formulate presentations to HHS for separate line item in the FY2020 budget.</a:t>
            </a:r>
          </a:p>
          <a:p>
            <a:r>
              <a:rPr lang="en-US" dirty="0" smtClean="0"/>
              <a:t>Working with IHS Leadership to fund health IT program.</a:t>
            </a:r>
          </a:p>
          <a:p>
            <a:r>
              <a:rPr lang="en-US" dirty="0" smtClean="0"/>
              <a:t>Incorporating feedback and comments from TSGAC, DSTAC, and ISAC.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 </a:t>
            </a:r>
            <a:r>
              <a:rPr lang="en-US" dirty="0"/>
              <a:t>for </a:t>
            </a:r>
            <a:r>
              <a:rPr lang="en-US" dirty="0" smtClean="0"/>
              <a:t>OIT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0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Prioritization of other high impact projects has affected 2015 certification schedule.</a:t>
            </a:r>
          </a:p>
          <a:p>
            <a:r>
              <a:rPr lang="en-US" dirty="0"/>
              <a:t>Projects that impact billing and patient safety have been our focus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Medicare card</a:t>
            </a:r>
          </a:p>
          <a:p>
            <a:pPr lvl="1"/>
            <a:r>
              <a:rPr lang="en-US" dirty="0"/>
              <a:t>EPCS</a:t>
            </a:r>
          </a:p>
          <a:p>
            <a:r>
              <a:rPr lang="en-US" dirty="0" smtClean="0"/>
              <a:t>No </a:t>
            </a:r>
            <a:r>
              <a:rPr lang="en-US" dirty="0"/>
              <a:t>dedicated funding for this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MU1 funded by ARRA</a:t>
            </a:r>
          </a:p>
          <a:p>
            <a:pPr lvl="1"/>
            <a:r>
              <a:rPr lang="en-US" dirty="0" smtClean="0"/>
              <a:t>MU2 funded by MU1 reimbursement</a:t>
            </a:r>
            <a:endParaRPr lang="en-US" dirty="0"/>
          </a:p>
          <a:p>
            <a:r>
              <a:rPr lang="en-US" dirty="0"/>
              <a:t>Payment Adjustments are small compared to funding </a:t>
            </a:r>
            <a:r>
              <a:rPr lang="en-US" dirty="0" smtClean="0"/>
              <a:t>required</a:t>
            </a:r>
          </a:p>
          <a:p>
            <a:pPr lvl="1"/>
            <a:r>
              <a:rPr lang="en-US" dirty="0" smtClean="0"/>
              <a:t>MU1 $15M</a:t>
            </a:r>
          </a:p>
          <a:p>
            <a:pPr lvl="1"/>
            <a:r>
              <a:rPr lang="en-US" dirty="0" smtClean="0"/>
              <a:t>MU2 $25M</a:t>
            </a:r>
            <a:endParaRPr lang="en-US" dirty="0"/>
          </a:p>
          <a:p>
            <a:r>
              <a:rPr lang="en-US" dirty="0"/>
              <a:t>We will have some of modular elements completed on time.</a:t>
            </a:r>
          </a:p>
          <a:p>
            <a:pPr lvl="1"/>
            <a:r>
              <a:rPr lang="en-US" dirty="0"/>
              <a:t>CQM</a:t>
            </a:r>
          </a:p>
          <a:p>
            <a:r>
              <a:rPr lang="en-US" dirty="0"/>
              <a:t>Some modular </a:t>
            </a:r>
            <a:r>
              <a:rPr lang="en-US" dirty="0" smtClean="0"/>
              <a:t>components may be better bought </a:t>
            </a:r>
            <a:r>
              <a:rPr lang="en-US" dirty="0"/>
              <a:t>rather than built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RPMS 2015 CEHRT -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Mark.Rives@ihs.gov</a:t>
            </a:r>
          </a:p>
        </p:txBody>
      </p:sp>
    </p:spTree>
    <p:extLst>
      <p:ext uri="{BB962C8B-B14F-4D97-AF65-F5344CB8AC3E}">
        <p14:creationId xmlns:p14="http://schemas.microsoft.com/office/powerpoint/2010/main" val="8726957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OIT PP Template_for 508</Template>
  <TotalTime>765</TotalTime>
  <Words>353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IHS Health Information Technology  Update</vt:lpstr>
      <vt:lpstr>Health IT Modernization</vt:lpstr>
      <vt:lpstr>ISAC Workgroup Update and New Charter</vt:lpstr>
      <vt:lpstr>Funding for OIT</vt:lpstr>
      <vt:lpstr>RPMS 2015 CEHRT - Status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Toedt, Michael (IHS/HQ)</dc:creator>
  <cp:lastModifiedBy>Rives, Mark T. (IHS/HQ)</cp:lastModifiedBy>
  <cp:revision>52</cp:revision>
  <cp:lastPrinted>2018-07-18T19:16:27Z</cp:lastPrinted>
  <dcterms:created xsi:type="dcterms:W3CDTF">2017-08-10T18:23:47Z</dcterms:created>
  <dcterms:modified xsi:type="dcterms:W3CDTF">2018-07-18T19:51:50Z</dcterms:modified>
</cp:coreProperties>
</file>