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7" r:id="rId4"/>
    <p:sldId id="258" r:id="rId5"/>
    <p:sldId id="263" r:id="rId6"/>
    <p:sldId id="271" r:id="rId7"/>
    <p:sldId id="260" r:id="rId8"/>
    <p:sldId id="261" r:id="rId9"/>
    <p:sldId id="262" r:id="rId10"/>
    <p:sldId id="268" r:id="rId11"/>
    <p:sldId id="274" r:id="rId12"/>
    <p:sldId id="269" r:id="rId13"/>
    <p:sldId id="270" r:id="rId14"/>
    <p:sldId id="264" r:id="rId15"/>
    <p:sldId id="265" r:id="rId16"/>
    <p:sldId id="266" r:id="rId17"/>
    <p:sldId id="267" r:id="rId18"/>
    <p:sldId id="259" r:id="rId19"/>
    <p:sldId id="273" r:id="rId20"/>
    <p:sldId id="275" r:id="rId21"/>
    <p:sldId id="276" r:id="rId22"/>
    <p:sldId id="272" r:id="rId23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223" autoAdjust="0"/>
  </p:normalViewPr>
  <p:slideViewPr>
    <p:cSldViewPr>
      <p:cViewPr varScale="1">
        <p:scale>
          <a:sx n="48" d="100"/>
          <a:sy n="48" d="100"/>
        </p:scale>
        <p:origin x="140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7812FDDA-5D10-46CA-B866-87E1D378CFD2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D3959DE8-87DA-4673-80F3-2C63F08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636B8D43-A662-418F-8237-A4D8D14F0D8F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6FAFC452-DF0A-4D75-97AF-512BDDC9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</a:t>
            </a:r>
            <a:r>
              <a:rPr lang="en-US" baseline="0" dirty="0" smtClean="0"/>
              <a:t> “all” from second bullet.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7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9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2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78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6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900.70</a:t>
            </a:r>
            <a:r>
              <a:rPr lang="en-US" baseline="0" dirty="0" smtClean="0"/>
              <a:t> a-h items include rent, depreciation, reserve, P&amp;I, O&amp;M expenses, unscheduled maintenance, scheduled maintenance, security services, management fees, other reasonable costs, repairs, alternations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93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900.70</a:t>
            </a:r>
            <a:r>
              <a:rPr lang="en-US" baseline="0" dirty="0" smtClean="0"/>
              <a:t> a-h items include rent, depreciation, reserve, P&amp;I, O&amp;M expenses, unscheduled maintenance, scheduled maintenance, security services, management fees, other reasonable costs, repairs, alternations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7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900.70</a:t>
            </a:r>
            <a:r>
              <a:rPr lang="en-US" baseline="0" dirty="0" smtClean="0"/>
              <a:t> a-h items include rent, depreciation, reserve, P&amp;I, O&amp;M expenses, unscheduled maintenance, scheduled maintenance, security services, management fees, other reasonable costs, repairs, alternations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5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900.70</a:t>
            </a:r>
            <a:r>
              <a:rPr lang="en-US" baseline="0" dirty="0" smtClean="0"/>
              <a:t> a-h items include rent, depreciation, reserve, P&amp;I, O&amp;M expenses, unscheduled maintenance, scheduled maintenance, security services, management fees, other reasonable costs, repairs, alternations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2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FC452-DF0A-4D75-97AF-512BDDC9B1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4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D2830-F273-4060-86D4-4212F883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030-5CC8-4862-BD32-64EE76B21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6A5-5193-4F6E-B814-5140BB00C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D484-F614-4F83-9E0A-076B4E5CA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3AC2-A539-44A5-A75A-C18879A01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BDDE-ADDB-4969-B498-C64558BF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A621-527F-4419-8114-66700E9D8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4931-8AD3-4F39-AFC6-75B2981291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9D10-0EE8-4FE1-A679-2758A24CF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B9CC-8F96-454A-86EE-0F0157364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DB1C-7DF6-4C06-BC2C-8CA3CB84B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2286000"/>
            <a:ext cx="77724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ISDEAA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- P.L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. 93-638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SECTION 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)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LEASE PROPOSALS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943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Once IHS agrees </a:t>
            </a:r>
            <a:r>
              <a:rPr lang="en-US" dirty="0"/>
              <a:t>with the Tribe to </a:t>
            </a:r>
            <a:r>
              <a:rPr lang="en-US" dirty="0" smtClean="0"/>
              <a:t>the 105(</a:t>
            </a:r>
            <a:r>
              <a:rPr lang="en-US" i="1" dirty="0" smtClean="0"/>
              <a:t>l</a:t>
            </a:r>
            <a:r>
              <a:rPr lang="en-US" dirty="0" smtClean="0"/>
              <a:t>) lease cost, the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Area will request funding from Headquarters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Upon receipt of funding by the Area the Finance Officer </a:t>
            </a:r>
            <a:r>
              <a:rPr lang="en-US" dirty="0" smtClean="0"/>
              <a:t>will provide a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fund cert </a:t>
            </a:r>
            <a:r>
              <a:rPr lang="en-US" dirty="0" smtClean="0"/>
              <a:t>to the IHS LN.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IHS LN will then sign the lease.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Area will </a:t>
            </a:r>
            <a:r>
              <a:rPr lang="en-US" dirty="0"/>
              <a:t>process the FA amendment </a:t>
            </a:r>
            <a:r>
              <a:rPr lang="en-US" dirty="0" smtClean="0"/>
              <a:t>and lease payment.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494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Lease payments are normally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lump sum for the whole FY/CY and paid </a:t>
            </a:r>
            <a:r>
              <a:rPr lang="en-US" dirty="0" smtClean="0"/>
              <a:t>at the execution of the lease.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Leases can be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renewed</a:t>
            </a:r>
            <a:r>
              <a:rPr lang="en-US" dirty="0" smtClean="0"/>
              <a:t> per the provisions provided for in each lease.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Normally IHS needs at least one month notice of the intent to renew.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Any cost update info can follow the renewal request.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4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7391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T-I proposals </a:t>
            </a:r>
            <a:r>
              <a:rPr lang="en-US" dirty="0" smtClean="0"/>
              <a:t>must be reviewed, negotiated, and approved or declined </a:t>
            </a:r>
            <a:r>
              <a:rPr lang="en-US" dirty="0"/>
              <a:t>by IHS </a:t>
            </a:r>
            <a:r>
              <a:rPr lang="en-US" dirty="0" smtClean="0"/>
              <a:t>within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90 days </a:t>
            </a:r>
            <a:r>
              <a:rPr lang="en-US" dirty="0" smtClean="0"/>
              <a:t>of receipt, or the proposal is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deemed approved.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90 day time period can only be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extended</a:t>
            </a:r>
            <a:r>
              <a:rPr lang="en-US" dirty="0" smtClean="0"/>
              <a:t> with written Tribal approval (email qualifies).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576263" indent="-576263" algn="l">
              <a:buFont typeface="Arial" panose="020B0604020202020204" pitchFamily="34" charset="0"/>
              <a:buChar char="•"/>
            </a:pPr>
            <a:r>
              <a:rPr lang="en-US" dirty="0" smtClean="0"/>
              <a:t>A T-I proposal can only be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declined</a:t>
            </a:r>
            <a:r>
              <a:rPr lang="en-US" dirty="0" smtClean="0"/>
              <a:t> for 1 of  these 5 reasons:</a:t>
            </a:r>
          </a:p>
          <a:p>
            <a:pPr marL="1139825" lvl="1" indent="-338138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Service to be provided is not satisfactory</a:t>
            </a:r>
            <a:r>
              <a:rPr lang="en-US" dirty="0" smtClean="0"/>
              <a:t>;</a:t>
            </a:r>
          </a:p>
          <a:p>
            <a:pPr marL="1139825" lvl="1" indent="-338138">
              <a:buFont typeface="+mj-lt"/>
              <a:buAutoNum type="arabicPeriod"/>
            </a:pPr>
            <a:r>
              <a:rPr lang="en-US" dirty="0" smtClean="0"/>
              <a:t>Adequate protection of trust resources not assured;</a:t>
            </a:r>
          </a:p>
          <a:p>
            <a:pPr marL="1139825" lvl="1" indent="-338138">
              <a:buFont typeface="+mj-lt"/>
              <a:buAutoNum type="arabicPeriod"/>
            </a:pPr>
            <a:r>
              <a:rPr lang="en-US" dirty="0" smtClean="0"/>
              <a:t>Proposed project cannot be properly completed or maintained;</a:t>
            </a:r>
          </a:p>
          <a:p>
            <a:pPr marL="1139825" lvl="1" indent="-338138">
              <a:buFont typeface="+mj-lt"/>
              <a:buAutoNum type="arabicPeriod"/>
            </a:pPr>
            <a:r>
              <a:rPr lang="en-US" dirty="0" smtClean="0"/>
              <a:t>Proposed funding exceeds 106(a) determined funding; and</a:t>
            </a:r>
          </a:p>
          <a:p>
            <a:pPr marL="1139825" lvl="1" indent="-338138">
              <a:buFont typeface="+mj-lt"/>
              <a:buAutoNum type="arabicPeriod"/>
            </a:pPr>
            <a:r>
              <a:rPr lang="en-US" dirty="0" smtClean="0"/>
              <a:t>Proposed PSFAs includes unlawful activities.</a:t>
            </a:r>
          </a:p>
        </p:txBody>
      </p:sp>
    </p:spTree>
    <p:extLst>
      <p:ext uri="{BB962C8B-B14F-4D97-AF65-F5344CB8AC3E}">
        <p14:creationId xmlns:p14="http://schemas.microsoft.com/office/powerpoint/2010/main" val="11616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T-V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105(</a:t>
            </a:r>
            <a:r>
              <a:rPr lang="en-US" i="1" dirty="0" smtClean="0"/>
              <a:t>l</a:t>
            </a:r>
            <a:r>
              <a:rPr lang="en-US" dirty="0" smtClean="0"/>
              <a:t>) lease proposals are under no time requirement to review, negotiate, approve or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reject</a:t>
            </a:r>
            <a:r>
              <a:rPr lang="en-US" dirty="0" smtClean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IHS is expected  to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negotiate in good faith.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T-V 105(</a:t>
            </a:r>
            <a:r>
              <a:rPr lang="en-US" i="1" dirty="0"/>
              <a:t>l</a:t>
            </a:r>
            <a:r>
              <a:rPr lang="en-US" dirty="0"/>
              <a:t>) lease proposals </a:t>
            </a:r>
            <a:r>
              <a:rPr lang="en-US" dirty="0" smtClean="0"/>
              <a:t>only have a time clock if a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final offer </a:t>
            </a:r>
            <a:r>
              <a:rPr lang="en-US" dirty="0" smtClean="0"/>
              <a:t>is submitted.</a:t>
            </a:r>
          </a:p>
        </p:txBody>
      </p:sp>
    </p:spTree>
    <p:extLst>
      <p:ext uri="{BB962C8B-B14F-4D97-AF65-F5344CB8AC3E}">
        <p14:creationId xmlns:p14="http://schemas.microsoft.com/office/powerpoint/2010/main" val="29638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T-V 105(</a:t>
            </a:r>
            <a:r>
              <a:rPr lang="en-US" i="1" dirty="0"/>
              <a:t>l</a:t>
            </a:r>
            <a:r>
              <a:rPr lang="en-US" dirty="0"/>
              <a:t>) lease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final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offers </a:t>
            </a:r>
            <a:r>
              <a:rPr lang="en-US" dirty="0"/>
              <a:t>are required to be reviewed, accepted or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rejected</a:t>
            </a:r>
            <a:r>
              <a:rPr lang="en-US" dirty="0"/>
              <a:t> within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45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days of receipt</a:t>
            </a:r>
            <a:r>
              <a:rPr lang="en-US" dirty="0" smtClean="0"/>
              <a:t>, </a:t>
            </a:r>
            <a:r>
              <a:rPr lang="en-US" dirty="0"/>
              <a:t>unless the Tribe provides a written approval for a time extension.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If IHS fails to meet the 45 day rejection or time extension requirement,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final offer is deemed approved</a:t>
            </a:r>
            <a:r>
              <a:rPr lang="en-US" dirty="0" smtClean="0"/>
              <a:t>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2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lvl="0" indent="-457200" algn="l">
              <a:buClr>
                <a:srgbClr val="66FFFF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AEAEA"/>
                </a:solidFill>
              </a:rPr>
              <a:t>T-V final offers can only be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rejected</a:t>
            </a:r>
            <a:r>
              <a:rPr lang="en-US" dirty="0">
                <a:solidFill>
                  <a:srgbClr val="EAEAEA"/>
                </a:solidFill>
              </a:rPr>
              <a:t> for 4 reasons:</a:t>
            </a:r>
          </a:p>
          <a:p>
            <a:pPr marL="153162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funding proposed is greater than authorized by the Act</a:t>
            </a:r>
            <a:r>
              <a:rPr lang="en-US" dirty="0"/>
              <a:t>;</a:t>
            </a:r>
          </a:p>
          <a:p>
            <a:pPr marL="1531620" lvl="1" indent="-514350">
              <a:buFont typeface="+mj-lt"/>
              <a:buAutoNum type="arabicPeriod"/>
            </a:pPr>
            <a:r>
              <a:rPr lang="en-US" dirty="0"/>
              <a:t>The PSFA in the final offer is an inherently federal function;</a:t>
            </a:r>
          </a:p>
          <a:p>
            <a:pPr marL="1543050" lvl="1" indent="-514350">
              <a:buFont typeface="+mj-lt"/>
              <a:buAutoNum type="arabicPeriod" startAt="3"/>
            </a:pPr>
            <a:r>
              <a:rPr lang="en-US" dirty="0" smtClean="0"/>
              <a:t>The </a:t>
            </a:r>
            <a:r>
              <a:rPr lang="en-US" dirty="0"/>
              <a:t>proposed PSFA </a:t>
            </a:r>
            <a:r>
              <a:rPr lang="en-US" dirty="0" smtClean="0"/>
              <a:t>would </a:t>
            </a:r>
            <a:r>
              <a:rPr lang="en-US" dirty="0"/>
              <a:t>cause significant danger or risk to the </a:t>
            </a:r>
            <a:r>
              <a:rPr lang="en-US" dirty="0" smtClean="0"/>
              <a:t>public health; or</a:t>
            </a:r>
            <a:endParaRPr lang="en-US" dirty="0"/>
          </a:p>
          <a:p>
            <a:pPr marL="1543050" lvl="1" indent="-514350">
              <a:buFont typeface="+mj-lt"/>
              <a:buAutoNum type="arabicPeriod" startAt="3"/>
            </a:pPr>
            <a:r>
              <a:rPr lang="en-US" dirty="0" smtClean="0"/>
              <a:t>The Tribe is not eligible for T-V under the Act.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2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IHS must offer </a:t>
            </a:r>
            <a:r>
              <a:rPr lang="en-US" sz="2800" dirty="0" smtClean="0"/>
              <a:t>technical assistance (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TA)</a:t>
            </a:r>
            <a:r>
              <a:rPr lang="en-US" sz="2800" dirty="0" smtClean="0"/>
              <a:t> </a:t>
            </a:r>
            <a:r>
              <a:rPr lang="en-US" sz="2800" dirty="0"/>
              <a:t>to avoid rejection of a </a:t>
            </a:r>
            <a:r>
              <a:rPr lang="en-US" sz="2800" dirty="0" smtClean="0"/>
              <a:t>T-V final offer or declination of a T-I proposal.</a:t>
            </a:r>
          </a:p>
          <a:p>
            <a:pPr algn="l"/>
            <a:endParaRPr lang="en-US" sz="28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T-I proposal declination letters and T-V final offer rejection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letters </a:t>
            </a:r>
            <a:r>
              <a:rPr lang="en-US" sz="2800" dirty="0" smtClean="0"/>
              <a:t>are reviewed by the </a:t>
            </a:r>
            <a:r>
              <a:rPr lang="en-US" sz="2800" dirty="0"/>
              <a:t>Final Offer Review Group (FORG) </a:t>
            </a:r>
            <a:r>
              <a:rPr lang="en-US" sz="2800" dirty="0" smtClean="0"/>
              <a:t>and the Headquarters Leadership Team and are signed by the IHS Director or the respective Area Director or ALN</a:t>
            </a:r>
          </a:p>
        </p:txBody>
      </p:sp>
    </p:spTree>
    <p:extLst>
      <p:ext uri="{BB962C8B-B14F-4D97-AF65-F5344CB8AC3E}">
        <p14:creationId xmlns:p14="http://schemas.microsoft.com/office/powerpoint/2010/main" val="372868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As of  mid-March 2019, IHS has received 100 FY 19 </a:t>
            </a:r>
            <a:r>
              <a:rPr lang="en-US" dirty="0" smtClean="0"/>
              <a:t>105(</a:t>
            </a:r>
            <a:r>
              <a:rPr lang="en-US" i="1" dirty="0" smtClean="0"/>
              <a:t>l</a:t>
            </a:r>
            <a:r>
              <a:rPr lang="en-US" dirty="0" smtClean="0"/>
              <a:t>) lease renewals and proposals, with an estimated total cost of nearly $42M.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/>
              <a:t>The IHS FY 19 appropriation provided $36M for tribal clinics operated under a 638 compact, or a  contract where health care is delivered in space acquired through a full service lease.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1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This amount includes Alaska Area’s Village Built Clinic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recurring funding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of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$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so funding available for FY 19 - 105(l) leases is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</a:t>
            </a:r>
            <a:r>
              <a:rPr lang="en-US" dirty="0" smtClean="0"/>
              <a:t>.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/>
              <a:t>A DTLL was sent out by the IHS Director dated March 12, 2019, requesting tribal input on how to make up the 105(l) lease appropriation shortfall.</a:t>
            </a:r>
          </a:p>
          <a:p>
            <a:pPr algn="l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05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334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IHS is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required</a:t>
            </a:r>
            <a:r>
              <a:rPr lang="en-US" dirty="0" smtClean="0"/>
              <a:t> to enter into 105(</a:t>
            </a:r>
            <a:r>
              <a:rPr lang="en-US" i="1" dirty="0" smtClean="0"/>
              <a:t>l</a:t>
            </a:r>
            <a:r>
              <a:rPr lang="en-US" dirty="0" smtClean="0"/>
              <a:t>) leases with Tribes for tribally owned or leased buildings delivering services under the Act.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Lease costs must be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reasonable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not duplicative </a:t>
            </a:r>
            <a:r>
              <a:rPr lang="en-US" dirty="0" smtClean="0"/>
              <a:t>(paid by the FA or some other federal source).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Funding for 105(</a:t>
            </a:r>
            <a:r>
              <a:rPr lang="en-US" i="1" dirty="0" smtClean="0"/>
              <a:t>l</a:t>
            </a:r>
            <a:r>
              <a:rPr lang="en-US" dirty="0" smtClean="0"/>
              <a:t>) leases comes from IHS Services funds.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7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dirty="0" smtClean="0"/>
              <a:t>In FY 18 the IHS Inflation funds were used to make up the funding shortfall.</a:t>
            </a:r>
          </a:p>
          <a:p>
            <a:pPr algn="l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2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 anchor="ctr"/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789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Lack of IHS Services funding </a:t>
            </a:r>
            <a:r>
              <a:rPr lang="en-US" sz="3000" dirty="0" smtClean="0"/>
              <a:t>is not a reason to decline/reject a 105(</a:t>
            </a:r>
            <a:r>
              <a:rPr lang="en-US" sz="3000" i="1" dirty="0" smtClean="0"/>
              <a:t>l</a:t>
            </a:r>
            <a:r>
              <a:rPr lang="en-US" sz="3000" dirty="0" smtClean="0"/>
              <a:t>) lease proposal.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105(</a:t>
            </a:r>
            <a:r>
              <a:rPr lang="en-US" sz="30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</a:t>
            </a:r>
            <a:r>
              <a:rPr lang="en-US" sz="3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) leases are not really leases</a:t>
            </a:r>
            <a:r>
              <a:rPr lang="en-US" sz="3000" dirty="0"/>
              <a:t>.  They are facility cost </a:t>
            </a:r>
            <a:r>
              <a:rPr lang="en-US" sz="3000" dirty="0" smtClean="0"/>
              <a:t>agreements that compensate the owner for facility operational expenses.</a:t>
            </a:r>
            <a:endParaRPr lang="en-US" sz="3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All 105(</a:t>
            </a:r>
            <a:r>
              <a:rPr lang="en-US" sz="2800" i="1" dirty="0" smtClean="0"/>
              <a:t>l</a:t>
            </a:r>
            <a:r>
              <a:rPr lang="en-US" sz="2800" dirty="0" smtClean="0"/>
              <a:t>) lease proposals from Tribes/TOs should be sent to the respective IHS Area Director or Agency/Area Lead Negotiator (ALN).</a:t>
            </a:r>
          </a:p>
        </p:txBody>
      </p:sp>
    </p:spTree>
    <p:extLst>
      <p:ext uri="{BB962C8B-B14F-4D97-AF65-F5344CB8AC3E}">
        <p14:creationId xmlns:p14="http://schemas.microsoft.com/office/powerpoint/2010/main" val="287776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56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Director of the Division of Engineering Services (DES) has the IHS delegated authority to sign all 105(</a:t>
            </a:r>
            <a:r>
              <a:rPr lang="en-US" i="1" dirty="0" smtClean="0"/>
              <a:t>l</a:t>
            </a:r>
            <a:r>
              <a:rPr lang="en-US" dirty="0" smtClean="0"/>
              <a:t>) leases for IHS and is the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IHS Lead Negotiator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respective Area forwards all 105(l) lease proposals to the DES Director, who issues the lease proposal acknowledgement letters and facilitates the negotiation process for each Area.</a:t>
            </a:r>
          </a:p>
        </p:txBody>
      </p:sp>
    </p:spTree>
    <p:extLst>
      <p:ext uri="{BB962C8B-B14F-4D97-AF65-F5344CB8AC3E}">
        <p14:creationId xmlns:p14="http://schemas.microsoft.com/office/powerpoint/2010/main" val="380886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105(</a:t>
            </a:r>
            <a:r>
              <a:rPr lang="en-US" i="1" dirty="0" smtClean="0"/>
              <a:t>l</a:t>
            </a:r>
            <a:r>
              <a:rPr lang="en-US" dirty="0" smtClean="0"/>
              <a:t>) lease proposals must be:</a:t>
            </a:r>
          </a:p>
          <a:p>
            <a:pPr marL="1257300" lvl="1" indent="-514350">
              <a:buFont typeface="+mj-lt"/>
              <a:buAutoNum type="alphaLcPeriod"/>
            </a:pPr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fair market rental</a:t>
            </a:r>
            <a:r>
              <a:rPr lang="en-US" dirty="0" smtClean="0"/>
              <a:t>;</a:t>
            </a:r>
          </a:p>
          <a:p>
            <a:pPr marL="1255712" lvl="1" indent="-514350">
              <a:buFont typeface="+mj-lt"/>
              <a:buAutoNum type="alphaLcPeriod"/>
            </a:pPr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combination</a:t>
            </a:r>
            <a:r>
              <a:rPr lang="en-US" dirty="0" smtClean="0"/>
              <a:t> of 900.70 (a) – (h) and fair market rental; or</a:t>
            </a:r>
          </a:p>
          <a:p>
            <a:pPr marL="1257300" lvl="1" indent="-514350">
              <a:buFont typeface="+mj-lt"/>
              <a:buAutoNum type="alphaLcPeriod"/>
            </a:pPr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900.70 (a) – (h) only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Contract support costs (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CSC</a:t>
            </a:r>
            <a:r>
              <a:rPr lang="en-US" dirty="0" smtClean="0"/>
              <a:t>) are not eligible for 105(l) lease costs and apply only to the health care services provided under the FA.</a:t>
            </a:r>
          </a:p>
        </p:txBody>
      </p:sp>
    </p:spTree>
    <p:extLst>
      <p:ext uri="{BB962C8B-B14F-4D97-AF65-F5344CB8AC3E}">
        <p14:creationId xmlns:p14="http://schemas.microsoft.com/office/powerpoint/2010/main" val="142711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Indirect costs </a:t>
            </a:r>
            <a:r>
              <a:rPr lang="en-US" dirty="0"/>
              <a:t>are typically not eligible as they are </a:t>
            </a:r>
            <a:r>
              <a:rPr lang="en-US" dirty="0" smtClean="0"/>
              <a:t>also provided </a:t>
            </a:r>
            <a:r>
              <a:rPr lang="en-US" dirty="0"/>
              <a:t>under the </a:t>
            </a:r>
            <a:r>
              <a:rPr lang="en-US" dirty="0" smtClean="0"/>
              <a:t>health care services under the FA</a:t>
            </a:r>
            <a:r>
              <a:rPr lang="en-US" dirty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Management fees </a:t>
            </a:r>
            <a:r>
              <a:rPr lang="en-US" dirty="0" smtClean="0"/>
              <a:t>must be for personnel who manage/maintain the facility, such as S&amp;B of a Facility Manager or a janitor.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As 105(l) leases are full service leases, M&amp;I and equipment </a:t>
            </a:r>
            <a:r>
              <a:rPr lang="en-US" dirty="0"/>
              <a:t>funds </a:t>
            </a:r>
            <a:r>
              <a:rPr lang="en-US" dirty="0" smtClean="0"/>
              <a:t>are not eligible (usually FSA also).</a:t>
            </a:r>
          </a:p>
        </p:txBody>
      </p:sp>
    </p:spTree>
    <p:extLst>
      <p:ext uri="{BB962C8B-B14F-4D97-AF65-F5344CB8AC3E}">
        <p14:creationId xmlns:p14="http://schemas.microsoft.com/office/powerpoint/2010/main" val="417468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56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105(</a:t>
            </a:r>
            <a:r>
              <a:rPr lang="en-US" i="1" dirty="0" smtClean="0"/>
              <a:t>l</a:t>
            </a:r>
            <a:r>
              <a:rPr lang="en-US" dirty="0" smtClean="0"/>
              <a:t>) lease term is the </a:t>
            </a:r>
            <a:r>
              <a:rPr lang="en-US" dirty="0"/>
              <a:t>entire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FY or CY</a:t>
            </a:r>
            <a:r>
              <a:rPr lang="en-US" dirty="0"/>
              <a:t>, regardless of when the </a:t>
            </a:r>
            <a:r>
              <a:rPr lang="en-US" dirty="0" smtClean="0"/>
              <a:t>initial proposal </a:t>
            </a:r>
            <a:r>
              <a:rPr lang="en-US" dirty="0"/>
              <a:t>is received.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Depreciation</a:t>
            </a:r>
            <a:r>
              <a:rPr lang="en-US" dirty="0"/>
              <a:t> is </a:t>
            </a:r>
            <a:r>
              <a:rPr lang="en-US" dirty="0" smtClean="0"/>
              <a:t>calculated </a:t>
            </a:r>
            <a:r>
              <a:rPr lang="en-US" dirty="0"/>
              <a:t>on a straight line 39 year </a:t>
            </a:r>
            <a:r>
              <a:rPr lang="en-US" dirty="0" smtClean="0"/>
              <a:t>period, unless a Tribe can document use of a different depreciation period.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Reserve</a:t>
            </a:r>
            <a:r>
              <a:rPr lang="en-US" dirty="0" smtClean="0"/>
              <a:t> </a:t>
            </a:r>
            <a:r>
              <a:rPr lang="en-US" dirty="0"/>
              <a:t>costs are only eligible for major fixed equipment and building services equipment (boilers, pumps, air handlers</a:t>
            </a:r>
            <a:r>
              <a:rPr lang="en-US" dirty="0" smtClean="0"/>
              <a:t>, etc.)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71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410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Principal and interest </a:t>
            </a:r>
            <a:r>
              <a:rPr lang="en-US" dirty="0"/>
              <a:t>costs are only for major equipment and building systems </a:t>
            </a:r>
            <a:r>
              <a:rPr lang="en-US" dirty="0" smtClean="0"/>
              <a:t>loans – </a:t>
            </a:r>
            <a:r>
              <a:rPr lang="en-US" dirty="0"/>
              <a:t>not construction loans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IHS negotiation team </a:t>
            </a:r>
            <a:r>
              <a:rPr lang="en-US" dirty="0"/>
              <a:t>normally consists of the IHS LN, </a:t>
            </a:r>
            <a:r>
              <a:rPr lang="en-US" dirty="0" smtClean="0"/>
              <a:t>OGC </a:t>
            </a:r>
            <a:r>
              <a:rPr lang="en-US" dirty="0"/>
              <a:t>attorneys, Area Director, ALN, </a:t>
            </a:r>
            <a:r>
              <a:rPr lang="en-US" dirty="0" smtClean="0"/>
              <a:t>the Area OEHE Director, </a:t>
            </a:r>
            <a:r>
              <a:rPr lang="en-US" dirty="0"/>
              <a:t>and </a:t>
            </a:r>
            <a:r>
              <a:rPr lang="en-US" dirty="0" smtClean="0"/>
              <a:t>the Area RMO and Facility </a:t>
            </a:r>
            <a:r>
              <a:rPr lang="en-US" dirty="0"/>
              <a:t>Director.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051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2954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105(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dir="2700000" algn="tl">
                    <a:srgbClr val="000000"/>
                  </a:outerShdw>
                </a:effectLst>
                <a:latin typeface="+mn-lt"/>
                <a:cs typeface="Arial" panose="020B0604020202020204" pitchFamily="34" charset="0"/>
              </a:rPr>
              <a:t>) LEASES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dir="2700000" algn="tl">
                  <a:srgbClr val="000000"/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1143000"/>
            <a:ext cx="6400800" cy="5943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Area 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personnel </a:t>
            </a:r>
            <a:r>
              <a:rPr lang="en-US" dirty="0"/>
              <a:t>are responsible </a:t>
            </a:r>
            <a:r>
              <a:rPr lang="en-US" dirty="0" smtClean="0"/>
              <a:t>for reviewing </a:t>
            </a:r>
            <a:r>
              <a:rPr lang="en-US" dirty="0"/>
              <a:t>the </a:t>
            </a:r>
            <a:r>
              <a:rPr lang="en-US" dirty="0" smtClean="0"/>
              <a:t>proposed lease </a:t>
            </a:r>
            <a:r>
              <a:rPr lang="en-US" dirty="0"/>
              <a:t>costs for reasonableness and </a:t>
            </a:r>
            <a:r>
              <a:rPr lang="en-US" dirty="0" smtClean="0"/>
              <a:t>duplication (usually a FA review).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Typically these personnel are the Realty Management Officer (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RMO)</a:t>
            </a:r>
            <a:r>
              <a:rPr lang="en-US" dirty="0" smtClean="0"/>
              <a:t> and the Agency/Area Lead Negotiator (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ALN)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5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3724</TotalTime>
  <Words>1266</Words>
  <Application>Microsoft Office PowerPoint</Application>
  <PresentationFormat>On-screen Show (4:3)</PresentationFormat>
  <Paragraphs>102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ISDEAA - P.L. 93-638 SECTION 105(l) LEASE PROPOSALS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  <vt:lpstr>105(l) LEASES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105(l) ISDEA LEASE PROPOSALS</dc:title>
  <dc:creator>Michael Weaver</dc:creator>
  <cp:keywords/>
  <cp:lastModifiedBy>Weaver, Michael R. (IHS/DES)</cp:lastModifiedBy>
  <cp:revision>50</cp:revision>
  <cp:lastPrinted>2019-03-15T15:40:14Z</cp:lastPrinted>
  <dcterms:created xsi:type="dcterms:W3CDTF">2018-02-05T21:36:12Z</dcterms:created>
  <dcterms:modified xsi:type="dcterms:W3CDTF">2019-03-22T11:59:44Z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