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8" r:id="rId4"/>
  </p:sldMasterIdLst>
  <p:notesMasterIdLst>
    <p:notesMasterId r:id="rId17"/>
  </p:notesMasterIdLst>
  <p:handoutMasterIdLst>
    <p:handoutMasterId r:id="rId18"/>
  </p:handoutMasterIdLst>
  <p:sldIdLst>
    <p:sldId id="409" r:id="rId5"/>
    <p:sldId id="427" r:id="rId6"/>
    <p:sldId id="436" r:id="rId7"/>
    <p:sldId id="437" r:id="rId8"/>
    <p:sldId id="438" r:id="rId9"/>
    <p:sldId id="439" r:id="rId10"/>
    <p:sldId id="441" r:id="rId11"/>
    <p:sldId id="442" r:id="rId12"/>
    <p:sldId id="444" r:id="rId13"/>
    <p:sldId id="443" r:id="rId14"/>
    <p:sldId id="445" r:id="rId15"/>
    <p:sldId id="446"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C735F39-0505-4B17-92CB-A9BC50C65C6B}">
          <p14:sldIdLst>
            <p14:sldId id="409"/>
            <p14:sldId id="427"/>
            <p14:sldId id="436"/>
            <p14:sldId id="437"/>
            <p14:sldId id="438"/>
            <p14:sldId id="439"/>
            <p14:sldId id="441"/>
            <p14:sldId id="442"/>
            <p14:sldId id="444"/>
            <p14:sldId id="443"/>
            <p14:sldId id="445"/>
            <p14:sldId id="4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pleton, David (IHS/HQ)" initials="SD(" lastIdx="1" clrIdx="0">
    <p:extLst/>
  </p:cmAuthor>
  <p:cmAuthor id="2" name="ASHLEY SPENCE" initials="AS" lastIdx="4" clrIdx="1">
    <p:extLst>
      <p:ext uri="{19B8F6BF-5375-455C-9EA6-DF929625EA0E}">
        <p15:presenceInfo xmlns:p15="http://schemas.microsoft.com/office/powerpoint/2012/main" userId="S-1-5-21-4095628063-3556742122-3606576086-84064" providerId="AD"/>
      </p:ext>
    </p:extLst>
  </p:cmAuthor>
  <p:cmAuthor id="3" name="Frazier, Francis (IHS/HQ)" initials="FF(" lastIdx="5" clrIdx="2">
    <p:extLst>
      <p:ext uri="{19B8F6BF-5375-455C-9EA6-DF929625EA0E}">
        <p15:presenceInfo xmlns:p15="http://schemas.microsoft.com/office/powerpoint/2012/main" userId="S-1-5-21-1547161642-606747145-682003330-76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99FF66"/>
    <a:srgbClr val="FFCCFF"/>
    <a:srgbClr val="CCFFFF"/>
    <a:srgbClr val="9966FF"/>
    <a:srgbClr val="ADDB7B"/>
    <a:srgbClr val="C7E6A4"/>
    <a:srgbClr val="99CCFF"/>
    <a:srgbClr val="FFFFD1"/>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81309" autoAdjust="0"/>
  </p:normalViewPr>
  <p:slideViewPr>
    <p:cSldViewPr snapToGrid="0">
      <p:cViewPr varScale="1">
        <p:scale>
          <a:sx n="87" d="100"/>
          <a:sy n="87" d="100"/>
        </p:scale>
        <p:origin x="1404" y="78"/>
      </p:cViewPr>
      <p:guideLst>
        <p:guide orient="horz" pos="2160"/>
        <p:guide pos="3840"/>
      </p:guideLst>
    </p:cSldViewPr>
  </p:slideViewPr>
  <p:notesTextViewPr>
    <p:cViewPr>
      <p:scale>
        <a:sx n="75" d="100"/>
        <a:sy n="75" d="100"/>
      </p:scale>
      <p:origin x="0" y="0"/>
    </p:cViewPr>
  </p:notesTextViewPr>
  <p:notesViewPr>
    <p:cSldViewPr snapToGrid="0">
      <p:cViewPr varScale="1">
        <p:scale>
          <a:sx n="68" d="100"/>
          <a:sy n="68" d="100"/>
        </p:scale>
        <p:origin x="2995"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58BBF6B-7463-491D-9FBD-893421274016}" type="slidenum">
              <a:rPr lang="en-US" smtClean="0"/>
              <a:t>‹#›</a:t>
            </a:fld>
            <a:endParaRPr lang="en-US" dirty="0"/>
          </a:p>
        </p:txBody>
      </p:sp>
    </p:spTree>
    <p:extLst>
      <p:ext uri="{BB962C8B-B14F-4D97-AF65-F5344CB8AC3E}">
        <p14:creationId xmlns:p14="http://schemas.microsoft.com/office/powerpoint/2010/main" val="2115974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224D31C-627A-49CC-8C70-C3E231F62CB7}" type="datetimeFigureOut">
              <a:rPr lang="en-US" smtClean="0"/>
              <a:t>3/22/2019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B5EAE77-CF2C-43D4-BD81-D5F20BCD7875}" type="slidenum">
              <a:rPr lang="en-US" smtClean="0"/>
              <a:t>‹#›</a:t>
            </a:fld>
            <a:endParaRPr lang="en-US" dirty="0"/>
          </a:p>
        </p:txBody>
      </p:sp>
    </p:spTree>
    <p:extLst>
      <p:ext uri="{BB962C8B-B14F-4D97-AF65-F5344CB8AC3E}">
        <p14:creationId xmlns:p14="http://schemas.microsoft.com/office/powerpoint/2010/main" val="383636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EAE77-CF2C-43D4-BD81-D5F20BCD7875}" type="slidenum">
              <a:rPr lang="en-US" smtClean="0"/>
              <a:t>1</a:t>
            </a:fld>
            <a:endParaRPr lang="en-US" dirty="0"/>
          </a:p>
        </p:txBody>
      </p:sp>
    </p:spTree>
    <p:extLst>
      <p:ext uri="{BB962C8B-B14F-4D97-AF65-F5344CB8AC3E}">
        <p14:creationId xmlns:p14="http://schemas.microsoft.com/office/powerpoint/2010/main" val="4026480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EAE77-CF2C-43D4-BD81-D5F20BCD7875}" type="slidenum">
              <a:rPr lang="en-US" smtClean="0"/>
              <a:t>10</a:t>
            </a:fld>
            <a:endParaRPr lang="en-US" dirty="0"/>
          </a:p>
        </p:txBody>
      </p:sp>
    </p:spTree>
    <p:extLst>
      <p:ext uri="{BB962C8B-B14F-4D97-AF65-F5344CB8AC3E}">
        <p14:creationId xmlns:p14="http://schemas.microsoft.com/office/powerpoint/2010/main" val="1644031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demonstrates how IHS is able to stretch the same amount of money to cover additional necessary health care services.  As such, when IHS announces a particular level of PRC rates discount it is describing the increase in purchasing power that IHS has experienced as a result of the implementation of the PRC rate rules.  The PRC Rates Discount amounts are calculated by subtracting the amount paid under the current PRC rate rules from the amount IHS would have had to pay in the absence of the PRC rate rules.  These amounts do not reflect an increase in PRC funding, nor an amount of funding that remains unspent; rather, it represents IHS’s successful implementation of PRC rate discount measures under the PRC rate rules, which has allowed IHS to purchase additional care and increase its purchasing power under PRC programs.</a:t>
            </a:r>
            <a:endParaRPr lang="en-US" dirty="0"/>
          </a:p>
        </p:txBody>
      </p:sp>
      <p:sp>
        <p:nvSpPr>
          <p:cNvPr id="4" name="Slide Number Placeholder 3"/>
          <p:cNvSpPr>
            <a:spLocks noGrp="1"/>
          </p:cNvSpPr>
          <p:nvPr>
            <p:ph type="sldNum" sz="quarter" idx="10"/>
          </p:nvPr>
        </p:nvSpPr>
        <p:spPr/>
        <p:txBody>
          <a:bodyPr/>
          <a:lstStyle/>
          <a:p>
            <a:fld id="{5B5EAE77-CF2C-43D4-BD81-D5F20BCD7875}" type="slidenum">
              <a:rPr lang="en-US" smtClean="0"/>
              <a:t>11</a:t>
            </a:fld>
            <a:endParaRPr lang="en-US" dirty="0"/>
          </a:p>
        </p:txBody>
      </p:sp>
    </p:spTree>
    <p:extLst>
      <p:ext uri="{BB962C8B-B14F-4D97-AF65-F5344CB8AC3E}">
        <p14:creationId xmlns:p14="http://schemas.microsoft.com/office/powerpoint/2010/main" val="3926606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EAE77-CF2C-43D4-BD81-D5F20BCD7875}" type="slidenum">
              <a:rPr lang="en-US" smtClean="0"/>
              <a:t>12</a:t>
            </a:fld>
            <a:endParaRPr lang="en-US" dirty="0"/>
          </a:p>
        </p:txBody>
      </p:sp>
    </p:spTree>
    <p:extLst>
      <p:ext uri="{BB962C8B-B14F-4D97-AF65-F5344CB8AC3E}">
        <p14:creationId xmlns:p14="http://schemas.microsoft.com/office/powerpoint/2010/main" val="348609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EAE77-CF2C-43D4-BD81-D5F20BCD7875}" type="slidenum">
              <a:rPr lang="en-US" smtClean="0"/>
              <a:t>2</a:t>
            </a:fld>
            <a:endParaRPr lang="en-US" dirty="0"/>
          </a:p>
        </p:txBody>
      </p:sp>
    </p:spTree>
    <p:extLst>
      <p:ext uri="{BB962C8B-B14F-4D97-AF65-F5344CB8AC3E}">
        <p14:creationId xmlns:p14="http://schemas.microsoft.com/office/powerpoint/2010/main" val="2184413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EAE77-CF2C-43D4-BD81-D5F20BCD7875}" type="slidenum">
              <a:rPr lang="en-US" smtClean="0"/>
              <a:t>3</a:t>
            </a:fld>
            <a:endParaRPr lang="en-US" dirty="0"/>
          </a:p>
        </p:txBody>
      </p:sp>
    </p:spTree>
    <p:extLst>
      <p:ext uri="{BB962C8B-B14F-4D97-AF65-F5344CB8AC3E}">
        <p14:creationId xmlns:p14="http://schemas.microsoft.com/office/powerpoint/2010/main" val="1830353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e)Interim payments after initial reporting period. Interim rates of payment for services provided after the initial reporting period will be established on the basis of the cost report filed for the previous year covering Medicare services. The current rate will be determined - whether on a per diem or percentage of charges basis - using the previous year's costs of covered services and making any appropriate adjustments required to bring, as closely as possible, the current year's rate of interim payment into agreement with current year's costs. This interim rate of payment may be adjusted by the contractor during an accounting period if the provider submits appropriate evidence that its actual costs are or will be significantly higher than the computed rate. Likewise, the contractor may adjust the interim rate of payment if it has evidence that actual costs may fall significantly below the computed rate. </a:t>
            </a:r>
            <a:endParaRPr lang="en-US" dirty="0"/>
          </a:p>
        </p:txBody>
      </p:sp>
      <p:sp>
        <p:nvSpPr>
          <p:cNvPr id="4" name="Slide Number Placeholder 3"/>
          <p:cNvSpPr>
            <a:spLocks noGrp="1"/>
          </p:cNvSpPr>
          <p:nvPr>
            <p:ph type="sldNum" sz="quarter" idx="10"/>
          </p:nvPr>
        </p:nvSpPr>
        <p:spPr/>
        <p:txBody>
          <a:bodyPr/>
          <a:lstStyle/>
          <a:p>
            <a:fld id="{5B5EAE77-CF2C-43D4-BD81-D5F20BCD7875}" type="slidenum">
              <a:rPr lang="en-US" smtClean="0"/>
              <a:t>4</a:t>
            </a:fld>
            <a:endParaRPr lang="en-US" dirty="0"/>
          </a:p>
        </p:txBody>
      </p:sp>
    </p:spTree>
    <p:extLst>
      <p:ext uri="{BB962C8B-B14F-4D97-AF65-F5344CB8AC3E}">
        <p14:creationId xmlns:p14="http://schemas.microsoft.com/office/powerpoint/2010/main" val="2187032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EAE77-CF2C-43D4-BD81-D5F20BCD7875}" type="slidenum">
              <a:rPr lang="en-US" smtClean="0"/>
              <a:t>5</a:t>
            </a:fld>
            <a:endParaRPr lang="en-US" dirty="0"/>
          </a:p>
        </p:txBody>
      </p:sp>
    </p:spTree>
    <p:extLst>
      <p:ext uri="{BB962C8B-B14F-4D97-AF65-F5344CB8AC3E}">
        <p14:creationId xmlns:p14="http://schemas.microsoft.com/office/powerpoint/2010/main" val="3037498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EAE77-CF2C-43D4-BD81-D5F20BCD7875}" type="slidenum">
              <a:rPr lang="en-US" smtClean="0"/>
              <a:t>6</a:t>
            </a:fld>
            <a:endParaRPr lang="en-US" dirty="0"/>
          </a:p>
        </p:txBody>
      </p:sp>
    </p:spTree>
    <p:extLst>
      <p:ext uri="{BB962C8B-B14F-4D97-AF65-F5344CB8AC3E}">
        <p14:creationId xmlns:p14="http://schemas.microsoft.com/office/powerpoint/2010/main" val="2463781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EAE77-CF2C-43D4-BD81-D5F20BCD7875}" type="slidenum">
              <a:rPr lang="en-US" smtClean="0"/>
              <a:t>7</a:t>
            </a:fld>
            <a:endParaRPr lang="en-US" dirty="0"/>
          </a:p>
        </p:txBody>
      </p:sp>
    </p:spTree>
    <p:extLst>
      <p:ext uri="{BB962C8B-B14F-4D97-AF65-F5344CB8AC3E}">
        <p14:creationId xmlns:p14="http://schemas.microsoft.com/office/powerpoint/2010/main" val="2396453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EAE77-CF2C-43D4-BD81-D5F20BCD7875}" type="slidenum">
              <a:rPr lang="en-US" smtClean="0"/>
              <a:t>8</a:t>
            </a:fld>
            <a:endParaRPr lang="en-US" dirty="0"/>
          </a:p>
        </p:txBody>
      </p:sp>
    </p:spTree>
    <p:extLst>
      <p:ext uri="{BB962C8B-B14F-4D97-AF65-F5344CB8AC3E}">
        <p14:creationId xmlns:p14="http://schemas.microsoft.com/office/powerpoint/2010/main" val="2439530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5EAE77-CF2C-43D4-BD81-D5F20BCD7875}" type="slidenum">
              <a:rPr lang="en-US" smtClean="0"/>
              <a:t>9</a:t>
            </a:fld>
            <a:endParaRPr lang="en-US" dirty="0"/>
          </a:p>
        </p:txBody>
      </p:sp>
    </p:spTree>
    <p:extLst>
      <p:ext uri="{BB962C8B-B14F-4D97-AF65-F5344CB8AC3E}">
        <p14:creationId xmlns:p14="http://schemas.microsoft.com/office/powerpoint/2010/main" val="128065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39100F-4938-4D8B-86F8-53FA061D435E}" type="datetime1">
              <a:rPr lang="en-US" smtClean="0"/>
              <a:t>3/22/2019</a:t>
            </a:fld>
            <a:endParaRPr lang="en-US" dirty="0"/>
          </a:p>
        </p:txBody>
      </p:sp>
      <p:sp>
        <p:nvSpPr>
          <p:cNvPr id="5" name="Footer Placeholder 4"/>
          <p:cNvSpPr>
            <a:spLocks noGrp="1"/>
          </p:cNvSpPr>
          <p:nvPr>
            <p:ph type="ftr" sz="quarter" idx="11"/>
          </p:nvPr>
        </p:nvSpPr>
        <p:spPr/>
        <p:txBody>
          <a:bodyPr/>
          <a:lstStyle/>
          <a:p>
            <a:r>
              <a:rPr lang="en-US" dirty="0" smtClean="0"/>
              <a:t>Indian Health Service / Office of Public Health Support</a:t>
            </a:r>
            <a:endParaRPr lang="en-US" dirty="0"/>
          </a:p>
        </p:txBody>
      </p:sp>
      <p:sp>
        <p:nvSpPr>
          <p:cNvPr id="6" name="Slide Number Placeholder 5"/>
          <p:cNvSpPr>
            <a:spLocks noGrp="1"/>
          </p:cNvSpPr>
          <p:nvPr>
            <p:ph type="sldNum" sz="quarter" idx="12"/>
          </p:nvPr>
        </p:nvSpPr>
        <p:spPr/>
        <p:txBody>
          <a:bodyPr/>
          <a:lstStyle/>
          <a:p>
            <a:fld id="{BA489573-EFFD-4F9A-B74D-25CA2C901E0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9216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90BFE2-5393-47FA-91AA-0D03A53D4720}" type="datetime1">
              <a:rPr lang="en-US" smtClean="0"/>
              <a:t>3/22/2019</a:t>
            </a:fld>
            <a:endParaRPr lang="en-US" dirty="0"/>
          </a:p>
        </p:txBody>
      </p:sp>
      <p:sp>
        <p:nvSpPr>
          <p:cNvPr id="5" name="Footer Placeholder 4"/>
          <p:cNvSpPr>
            <a:spLocks noGrp="1"/>
          </p:cNvSpPr>
          <p:nvPr>
            <p:ph type="ftr" sz="quarter" idx="11"/>
          </p:nvPr>
        </p:nvSpPr>
        <p:spPr/>
        <p:txBody>
          <a:bodyPr/>
          <a:lstStyle/>
          <a:p>
            <a:r>
              <a:rPr lang="en-US" dirty="0" smtClean="0"/>
              <a:t>Indian Health Service / Office of Public Health Support</a:t>
            </a:r>
            <a:endParaRPr lang="en-US" dirty="0"/>
          </a:p>
        </p:txBody>
      </p:sp>
      <p:sp>
        <p:nvSpPr>
          <p:cNvPr id="6" name="Slide Number Placeholder 5"/>
          <p:cNvSpPr>
            <a:spLocks noGrp="1"/>
          </p:cNvSpPr>
          <p:nvPr>
            <p:ph type="sldNum" sz="quarter" idx="12"/>
          </p:nvPr>
        </p:nvSpPr>
        <p:spPr/>
        <p:txBody>
          <a:bodyPr/>
          <a:lstStyle/>
          <a:p>
            <a:fld id="{BA489573-EFFD-4F9A-B74D-25CA2C901E05}" type="slidenum">
              <a:rPr lang="en-US" smtClean="0"/>
              <a:pPr/>
              <a:t>‹#›</a:t>
            </a:fld>
            <a:endParaRPr lang="en-US" dirty="0"/>
          </a:p>
        </p:txBody>
      </p:sp>
    </p:spTree>
    <p:extLst>
      <p:ext uri="{BB962C8B-B14F-4D97-AF65-F5344CB8AC3E}">
        <p14:creationId xmlns:p14="http://schemas.microsoft.com/office/powerpoint/2010/main" val="187794974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074E0F-33E2-4810-993C-0383C3DF3911}" type="datetime1">
              <a:rPr lang="en-US" smtClean="0"/>
              <a:t>3/22/2019</a:t>
            </a:fld>
            <a:endParaRPr lang="en-US" dirty="0"/>
          </a:p>
        </p:txBody>
      </p:sp>
      <p:sp>
        <p:nvSpPr>
          <p:cNvPr id="5" name="Footer Placeholder 4"/>
          <p:cNvSpPr>
            <a:spLocks noGrp="1"/>
          </p:cNvSpPr>
          <p:nvPr>
            <p:ph type="ftr" sz="quarter" idx="11"/>
          </p:nvPr>
        </p:nvSpPr>
        <p:spPr/>
        <p:txBody>
          <a:bodyPr/>
          <a:lstStyle/>
          <a:p>
            <a:r>
              <a:rPr lang="en-US" dirty="0" smtClean="0"/>
              <a:t>Indian Health Service / Office of Public Health Support</a:t>
            </a:r>
            <a:endParaRPr lang="en-US" dirty="0"/>
          </a:p>
        </p:txBody>
      </p:sp>
      <p:sp>
        <p:nvSpPr>
          <p:cNvPr id="6" name="Slide Number Placeholder 5"/>
          <p:cNvSpPr>
            <a:spLocks noGrp="1"/>
          </p:cNvSpPr>
          <p:nvPr>
            <p:ph type="sldNum" sz="quarter" idx="12"/>
          </p:nvPr>
        </p:nvSpPr>
        <p:spPr/>
        <p:txBody>
          <a:bodyPr/>
          <a:lstStyle/>
          <a:p>
            <a:fld id="{BA489573-EFFD-4F9A-B74D-25CA2C901E05}" type="slidenum">
              <a:rPr lang="en-US" smtClean="0"/>
              <a:pPr/>
              <a:t>‹#›</a:t>
            </a:fld>
            <a:endParaRPr lang="en-US" dirty="0"/>
          </a:p>
        </p:txBody>
      </p:sp>
    </p:spTree>
    <p:extLst>
      <p:ext uri="{BB962C8B-B14F-4D97-AF65-F5344CB8AC3E}">
        <p14:creationId xmlns:p14="http://schemas.microsoft.com/office/powerpoint/2010/main" val="55346677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2233" y="309243"/>
            <a:ext cx="852649" cy="852649"/>
          </a:xfrm>
          <a:prstGeom prst="rect">
            <a:avLst/>
          </a:prstGeom>
          <a:effectLst>
            <a:reflection stA="21000" endPos="49000" dist="12700" dir="5400000" sy="-100000" algn="bl" rotWithShape="0"/>
          </a:effec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28463" y="309242"/>
            <a:ext cx="854436" cy="852648"/>
          </a:xfrm>
          <a:prstGeom prst="rect">
            <a:avLst/>
          </a:prstGeom>
          <a:effectLst>
            <a:reflection stA="21000" endPos="49000" dist="12700" dir="5400000" sy="-100000" algn="bl" rotWithShape="0"/>
          </a:effectLst>
        </p:spPr>
      </p:pic>
      <p:sp>
        <p:nvSpPr>
          <p:cNvPr id="11" name="Title 10"/>
          <p:cNvSpPr>
            <a:spLocks noGrp="1"/>
          </p:cNvSpPr>
          <p:nvPr>
            <p:ph type="title"/>
          </p:nvPr>
        </p:nvSpPr>
        <p:spPr>
          <a:xfrm>
            <a:off x="2004060" y="286603"/>
            <a:ext cx="8183880" cy="1170432"/>
          </a:xfrm>
        </p:spPr>
        <p:txBody>
          <a:bodyPr/>
          <a:lstStyle>
            <a:lvl1pPr algn="ctr">
              <a:defRPr/>
            </a:lvl1pPr>
          </a:lstStyle>
          <a:p>
            <a:r>
              <a:rPr lang="en-US" dirty="0" smtClean="0"/>
              <a:t>Click to edit Master title style</a:t>
            </a:r>
            <a:endParaRPr lang="en-US" dirty="0"/>
          </a:p>
        </p:txBody>
      </p:sp>
      <p:sp>
        <p:nvSpPr>
          <p:cNvPr id="14" name="Footer Placeholder 13"/>
          <p:cNvSpPr>
            <a:spLocks noGrp="1"/>
          </p:cNvSpPr>
          <p:nvPr>
            <p:ph type="ftr" sz="quarter" idx="10"/>
          </p:nvPr>
        </p:nvSpPr>
        <p:spPr/>
        <p:txBody>
          <a:bodyPr/>
          <a:lstStyle/>
          <a:p>
            <a:r>
              <a:rPr lang="en-US" dirty="0" smtClean="0"/>
              <a:t>Indian Health Service / Office of Public Health Support</a:t>
            </a:r>
            <a:endParaRPr lang="en-US" dirty="0"/>
          </a:p>
        </p:txBody>
      </p:sp>
      <p:sp>
        <p:nvSpPr>
          <p:cNvPr id="15" name="Slide Number Placeholder 14"/>
          <p:cNvSpPr>
            <a:spLocks noGrp="1"/>
          </p:cNvSpPr>
          <p:nvPr>
            <p:ph type="sldNum" sz="quarter" idx="11"/>
          </p:nvPr>
        </p:nvSpPr>
        <p:spPr/>
        <p:txBody>
          <a:bodyPr/>
          <a:lstStyle/>
          <a:p>
            <a:fld id="{BA489573-EFFD-4F9A-B74D-25CA2C901E0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title="Logo of the Department of Health and Human Service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5312" y="261740"/>
            <a:ext cx="1561811" cy="1561811"/>
          </a:xfrm>
          <a:prstGeom prst="rect">
            <a:avLst/>
          </a:prstGeom>
          <a:effectLst>
            <a:reflection stA="21000" endPos="49000" dist="12700" dir="5400000" sy="-100000" algn="bl" rotWithShape="0"/>
          </a:effectLst>
        </p:spPr>
      </p:pic>
      <p:pic>
        <p:nvPicPr>
          <p:cNvPr id="11" name="Picture 10" title="Logo of the Indian Health Servic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27299" y="261739"/>
            <a:ext cx="1565084" cy="1561810"/>
          </a:xfrm>
          <a:prstGeom prst="rect">
            <a:avLst/>
          </a:prstGeom>
          <a:effectLst>
            <a:reflection stA="21000" endPos="49000" dist="12700" dir="5400000" sy="-100000" algn="bl" rotWithShape="0"/>
          </a:effectLst>
        </p:spPr>
      </p:pic>
      <p:sp>
        <p:nvSpPr>
          <p:cNvPr id="15" name="Title 14"/>
          <p:cNvSpPr>
            <a:spLocks noGrp="1"/>
          </p:cNvSpPr>
          <p:nvPr>
            <p:ph type="title"/>
          </p:nvPr>
        </p:nvSpPr>
        <p:spPr>
          <a:xfrm>
            <a:off x="2382473" y="286604"/>
            <a:ext cx="7415868" cy="820744"/>
          </a:xfrm>
        </p:spPr>
        <p:txBody>
          <a:bodyPr/>
          <a:lstStyle/>
          <a:p>
            <a:r>
              <a:rPr lang="en-US" dirty="0" smtClean="0"/>
              <a:t>Click to edit Master title style</a:t>
            </a:r>
            <a:endParaRPr lang="en-US" dirty="0"/>
          </a:p>
        </p:txBody>
      </p:sp>
      <p:sp>
        <p:nvSpPr>
          <p:cNvPr id="16" name="Footer Placeholder 15"/>
          <p:cNvSpPr>
            <a:spLocks noGrp="1"/>
          </p:cNvSpPr>
          <p:nvPr>
            <p:ph type="ftr" sz="quarter" idx="10"/>
          </p:nvPr>
        </p:nvSpPr>
        <p:spPr/>
        <p:txBody>
          <a:bodyPr/>
          <a:lstStyle/>
          <a:p>
            <a:r>
              <a:rPr lang="en-US" dirty="0" smtClean="0"/>
              <a:t>Indian Health Service / Office of Public Health Support</a:t>
            </a:r>
            <a:endParaRPr lang="en-US" dirty="0"/>
          </a:p>
        </p:txBody>
      </p:sp>
      <p:sp>
        <p:nvSpPr>
          <p:cNvPr id="17" name="Slide Number Placeholder 16"/>
          <p:cNvSpPr>
            <a:spLocks noGrp="1"/>
          </p:cNvSpPr>
          <p:nvPr>
            <p:ph type="sldNum" sz="quarter" idx="11"/>
          </p:nvPr>
        </p:nvSpPr>
        <p:spPr/>
        <p:txBody>
          <a:bodyPr/>
          <a:lstStyle/>
          <a:p>
            <a:fld id="{BA489573-EFFD-4F9A-B74D-25CA2C901E05}"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E0F0F6-CBBD-4CAD-B72A-2244313C2AF2}" type="datetime1">
              <a:rPr lang="en-US" smtClean="0"/>
              <a:t>3/22/2019</a:t>
            </a:fld>
            <a:endParaRPr lang="en-US" dirty="0"/>
          </a:p>
        </p:txBody>
      </p:sp>
      <p:sp>
        <p:nvSpPr>
          <p:cNvPr id="5" name="Footer Placeholder 4"/>
          <p:cNvSpPr>
            <a:spLocks noGrp="1"/>
          </p:cNvSpPr>
          <p:nvPr>
            <p:ph type="ftr" sz="quarter" idx="11"/>
          </p:nvPr>
        </p:nvSpPr>
        <p:spPr/>
        <p:txBody>
          <a:bodyPr/>
          <a:lstStyle/>
          <a:p>
            <a:r>
              <a:rPr lang="en-US" dirty="0" smtClean="0"/>
              <a:t>Indian Health Service / Office of Public Health Support</a:t>
            </a:r>
            <a:endParaRPr lang="en-US" dirty="0"/>
          </a:p>
        </p:txBody>
      </p:sp>
      <p:sp>
        <p:nvSpPr>
          <p:cNvPr id="6" name="Slide Number Placeholder 5"/>
          <p:cNvSpPr>
            <a:spLocks noGrp="1"/>
          </p:cNvSpPr>
          <p:nvPr>
            <p:ph type="sldNum" sz="quarter" idx="12"/>
          </p:nvPr>
        </p:nvSpPr>
        <p:spPr/>
        <p:txBody>
          <a:bodyPr/>
          <a:lstStyle/>
          <a:p>
            <a:fld id="{BA489573-EFFD-4F9A-B74D-25CA2C901E05}"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2233" y="309243"/>
            <a:ext cx="852649" cy="852649"/>
          </a:xfrm>
          <a:prstGeom prst="rect">
            <a:avLst/>
          </a:prstGeom>
          <a:effectLst>
            <a:reflection stA="21000" endPos="49000" dist="12700" dir="5400000" sy="-100000" algn="bl" rotWithShape="0"/>
          </a:effec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28463" y="309242"/>
            <a:ext cx="854436" cy="852648"/>
          </a:xfrm>
          <a:prstGeom prst="rect">
            <a:avLst/>
          </a:prstGeom>
          <a:effectLst>
            <a:reflection stA="21000" endPos="49000" dist="12700" dir="5400000" sy="-100000" algn="bl" rotWithShape="0"/>
          </a:effectLst>
        </p:spPr>
      </p:pic>
    </p:spTree>
    <p:extLst>
      <p:ext uri="{BB962C8B-B14F-4D97-AF65-F5344CB8AC3E}">
        <p14:creationId xmlns:p14="http://schemas.microsoft.com/office/powerpoint/2010/main" val="1020187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8807A-7EB3-4DAB-99D2-8BD207F903DD}" type="datetime1">
              <a:rPr lang="en-US" smtClean="0"/>
              <a:t>3/22/2019</a:t>
            </a:fld>
            <a:endParaRPr lang="en-US" dirty="0"/>
          </a:p>
        </p:txBody>
      </p:sp>
      <p:sp>
        <p:nvSpPr>
          <p:cNvPr id="5" name="Footer Placeholder 4"/>
          <p:cNvSpPr>
            <a:spLocks noGrp="1"/>
          </p:cNvSpPr>
          <p:nvPr>
            <p:ph type="ftr" sz="quarter" idx="11"/>
          </p:nvPr>
        </p:nvSpPr>
        <p:spPr/>
        <p:txBody>
          <a:bodyPr/>
          <a:lstStyle/>
          <a:p>
            <a:r>
              <a:rPr lang="en-US" dirty="0" smtClean="0"/>
              <a:t>Indian Health Service / Office of Public Health Support</a:t>
            </a:r>
            <a:endParaRPr lang="en-US" dirty="0"/>
          </a:p>
        </p:txBody>
      </p:sp>
      <p:sp>
        <p:nvSpPr>
          <p:cNvPr id="6" name="Slide Number Placeholder 5"/>
          <p:cNvSpPr>
            <a:spLocks noGrp="1"/>
          </p:cNvSpPr>
          <p:nvPr>
            <p:ph type="sldNum" sz="quarter" idx="12"/>
          </p:nvPr>
        </p:nvSpPr>
        <p:spPr/>
        <p:txBody>
          <a:bodyPr/>
          <a:lstStyle/>
          <a:p>
            <a:fld id="{BA489573-EFFD-4F9A-B74D-25CA2C901E0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title="Logo of the Department of Health and Human Service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5312" y="261740"/>
            <a:ext cx="1561811" cy="1561811"/>
          </a:xfrm>
          <a:prstGeom prst="rect">
            <a:avLst/>
          </a:prstGeom>
          <a:effectLst>
            <a:reflection stA="21000" endPos="49000" dist="12700" dir="5400000" sy="-100000" algn="bl" rotWithShape="0"/>
          </a:effectLst>
        </p:spPr>
      </p:pic>
      <p:pic>
        <p:nvPicPr>
          <p:cNvPr id="11" name="Picture 10" title="Logo of the Indian Health Servic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27299" y="261739"/>
            <a:ext cx="1565084" cy="1561810"/>
          </a:xfrm>
          <a:prstGeom prst="rect">
            <a:avLst/>
          </a:prstGeom>
          <a:effectLst>
            <a:reflection stA="21000" endPos="49000" dist="12700" dir="5400000" sy="-100000" algn="bl" rotWithShape="0"/>
          </a:effectLst>
        </p:spPr>
      </p:pic>
    </p:spTree>
    <p:extLst>
      <p:ext uri="{BB962C8B-B14F-4D97-AF65-F5344CB8AC3E}">
        <p14:creationId xmlns:p14="http://schemas.microsoft.com/office/powerpoint/2010/main" val="20482150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775245-5A69-4AC0-8D42-E36FC8A8C7B9}" type="datetime1">
              <a:rPr lang="en-US" smtClean="0"/>
              <a:t>3/22/2019</a:t>
            </a:fld>
            <a:endParaRPr lang="en-US" dirty="0"/>
          </a:p>
        </p:txBody>
      </p:sp>
      <p:sp>
        <p:nvSpPr>
          <p:cNvPr id="6" name="Footer Placeholder 5"/>
          <p:cNvSpPr>
            <a:spLocks noGrp="1"/>
          </p:cNvSpPr>
          <p:nvPr>
            <p:ph type="ftr" sz="quarter" idx="11"/>
          </p:nvPr>
        </p:nvSpPr>
        <p:spPr/>
        <p:txBody>
          <a:bodyPr/>
          <a:lstStyle/>
          <a:p>
            <a:r>
              <a:rPr lang="en-US" dirty="0" smtClean="0"/>
              <a:t>Indian Health Service / Office of Public Health Support</a:t>
            </a:r>
            <a:endParaRPr lang="en-US" dirty="0"/>
          </a:p>
        </p:txBody>
      </p:sp>
      <p:sp>
        <p:nvSpPr>
          <p:cNvPr id="7" name="Slide Number Placeholder 6"/>
          <p:cNvSpPr>
            <a:spLocks noGrp="1"/>
          </p:cNvSpPr>
          <p:nvPr>
            <p:ph type="sldNum" sz="quarter" idx="12"/>
          </p:nvPr>
        </p:nvSpPr>
        <p:spPr/>
        <p:txBody>
          <a:bodyPr/>
          <a:lstStyle/>
          <a:p>
            <a:fld id="{BA489573-EFFD-4F9A-B74D-25CA2C901E0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2233" y="309243"/>
            <a:ext cx="852649" cy="852649"/>
          </a:xfrm>
          <a:prstGeom prst="rect">
            <a:avLst/>
          </a:prstGeom>
          <a:effectLst>
            <a:reflection stA="21000" endPos="49000" dist="12700" dir="5400000" sy="-100000" algn="bl" rotWithShape="0"/>
          </a:effec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28463" y="309242"/>
            <a:ext cx="854436" cy="852648"/>
          </a:xfrm>
          <a:prstGeom prst="rect">
            <a:avLst/>
          </a:prstGeom>
          <a:effectLst>
            <a:reflection stA="21000" endPos="49000" dist="12700" dir="5400000" sy="-100000" algn="bl" rotWithShape="0"/>
          </a:effectLst>
        </p:spPr>
      </p:pic>
    </p:spTree>
    <p:extLst>
      <p:ext uri="{BB962C8B-B14F-4D97-AF65-F5344CB8AC3E}">
        <p14:creationId xmlns:p14="http://schemas.microsoft.com/office/powerpoint/2010/main" val="14889491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F6DEA9-6A0B-4E0E-A24D-CFBB1908E4BC}" type="datetime1">
              <a:rPr lang="en-US" smtClean="0"/>
              <a:t>3/22/2019</a:t>
            </a:fld>
            <a:endParaRPr lang="en-US" dirty="0"/>
          </a:p>
        </p:txBody>
      </p:sp>
      <p:sp>
        <p:nvSpPr>
          <p:cNvPr id="8" name="Footer Placeholder 7"/>
          <p:cNvSpPr>
            <a:spLocks noGrp="1"/>
          </p:cNvSpPr>
          <p:nvPr>
            <p:ph type="ftr" sz="quarter" idx="11"/>
          </p:nvPr>
        </p:nvSpPr>
        <p:spPr/>
        <p:txBody>
          <a:bodyPr/>
          <a:lstStyle/>
          <a:p>
            <a:r>
              <a:rPr lang="en-US" dirty="0" smtClean="0"/>
              <a:t>Indian Health Service / Office of Public Health Support</a:t>
            </a:r>
            <a:endParaRPr lang="en-US" dirty="0"/>
          </a:p>
        </p:txBody>
      </p:sp>
      <p:sp>
        <p:nvSpPr>
          <p:cNvPr id="9" name="Slide Number Placeholder 8"/>
          <p:cNvSpPr>
            <a:spLocks noGrp="1"/>
          </p:cNvSpPr>
          <p:nvPr>
            <p:ph type="sldNum" sz="quarter" idx="12"/>
          </p:nvPr>
        </p:nvSpPr>
        <p:spPr/>
        <p:txBody>
          <a:bodyPr/>
          <a:lstStyle/>
          <a:p>
            <a:fld id="{BA489573-EFFD-4F9A-B74D-25CA2C901E05}" type="slidenum">
              <a:rPr lang="en-US" smtClean="0"/>
              <a:pPr/>
              <a:t>‹#›</a:t>
            </a:fld>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2233" y="309243"/>
            <a:ext cx="852649" cy="852649"/>
          </a:xfrm>
          <a:prstGeom prst="rect">
            <a:avLst/>
          </a:prstGeom>
          <a:effectLst>
            <a:reflection stA="21000" endPos="49000" dist="12700" dir="5400000" sy="-100000" algn="bl" rotWithShape="0"/>
          </a:effectLst>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28463" y="309242"/>
            <a:ext cx="854436" cy="852648"/>
          </a:xfrm>
          <a:prstGeom prst="rect">
            <a:avLst/>
          </a:prstGeom>
          <a:effectLst>
            <a:reflection stA="21000" endPos="49000" dist="12700" dir="5400000" sy="-100000" algn="bl" rotWithShape="0"/>
          </a:effectLst>
        </p:spPr>
      </p:pic>
    </p:spTree>
    <p:extLst>
      <p:ext uri="{BB962C8B-B14F-4D97-AF65-F5344CB8AC3E}">
        <p14:creationId xmlns:p14="http://schemas.microsoft.com/office/powerpoint/2010/main" val="361876266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83C6B2-4BF5-4361-9966-A738DCA19421}" type="datetime1">
              <a:rPr lang="en-US" smtClean="0"/>
              <a:t>3/22/2019</a:t>
            </a:fld>
            <a:endParaRPr lang="en-US" dirty="0"/>
          </a:p>
        </p:txBody>
      </p:sp>
      <p:sp>
        <p:nvSpPr>
          <p:cNvPr id="4" name="Footer Placeholder 3"/>
          <p:cNvSpPr>
            <a:spLocks noGrp="1"/>
          </p:cNvSpPr>
          <p:nvPr>
            <p:ph type="ftr" sz="quarter" idx="11"/>
          </p:nvPr>
        </p:nvSpPr>
        <p:spPr/>
        <p:txBody>
          <a:bodyPr/>
          <a:lstStyle/>
          <a:p>
            <a:r>
              <a:rPr lang="en-US" dirty="0" smtClean="0"/>
              <a:t>Indian Health Service / Office of Public Health Support</a:t>
            </a:r>
            <a:endParaRPr lang="en-US" dirty="0"/>
          </a:p>
        </p:txBody>
      </p:sp>
      <p:sp>
        <p:nvSpPr>
          <p:cNvPr id="5" name="Slide Number Placeholder 4"/>
          <p:cNvSpPr>
            <a:spLocks noGrp="1"/>
          </p:cNvSpPr>
          <p:nvPr>
            <p:ph type="sldNum" sz="quarter" idx="12"/>
          </p:nvPr>
        </p:nvSpPr>
        <p:spPr/>
        <p:txBody>
          <a:bodyPr/>
          <a:lstStyle/>
          <a:p>
            <a:fld id="{BA489573-EFFD-4F9A-B74D-25CA2C901E05}"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2233" y="309243"/>
            <a:ext cx="852649" cy="852649"/>
          </a:xfrm>
          <a:prstGeom prst="rect">
            <a:avLst/>
          </a:prstGeom>
          <a:effectLst>
            <a:reflection stA="21000" endPos="49000" dist="12700" dir="5400000" sy="-100000" algn="bl" rotWithShape="0"/>
          </a:effectLst>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28463" y="309242"/>
            <a:ext cx="854436" cy="852648"/>
          </a:xfrm>
          <a:prstGeom prst="rect">
            <a:avLst/>
          </a:prstGeom>
          <a:effectLst>
            <a:reflection stA="21000" endPos="49000" dist="12700" dir="5400000" sy="-100000" algn="bl" rotWithShape="0"/>
          </a:effectLst>
        </p:spPr>
      </p:pic>
    </p:spTree>
    <p:extLst>
      <p:ext uri="{BB962C8B-B14F-4D97-AF65-F5344CB8AC3E}">
        <p14:creationId xmlns:p14="http://schemas.microsoft.com/office/powerpoint/2010/main" val="24225356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AFE132E-C753-4E67-AE4E-01E451047C49}" type="datetime1">
              <a:rPr lang="en-US" smtClean="0"/>
              <a:t>3/22/2019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smtClean="0"/>
              <a:t>Indian Health Service / Office of Public Health Support</a:t>
            </a:r>
            <a:endParaRPr lang="en-US" dirty="0"/>
          </a:p>
        </p:txBody>
      </p:sp>
      <p:sp>
        <p:nvSpPr>
          <p:cNvPr id="9" name="Slide Number Placeholder 8"/>
          <p:cNvSpPr>
            <a:spLocks noGrp="1"/>
          </p:cNvSpPr>
          <p:nvPr>
            <p:ph type="sldNum" sz="quarter" idx="12"/>
          </p:nvPr>
        </p:nvSpPr>
        <p:spPr/>
        <p:txBody>
          <a:bodyPr/>
          <a:lstStyle/>
          <a:p>
            <a:fld id="{AD859515-6042-4DBC-99E0-9F999718C03D}" type="slidenum">
              <a:rPr lang="en-US" smtClean="0"/>
              <a:t>‹#›</a:t>
            </a:fld>
            <a:endParaRPr lang="en-US" dirty="0"/>
          </a:p>
        </p:txBody>
      </p:sp>
    </p:spTree>
    <p:extLst>
      <p:ext uri="{BB962C8B-B14F-4D97-AF65-F5344CB8AC3E}">
        <p14:creationId xmlns:p14="http://schemas.microsoft.com/office/powerpoint/2010/main" val="9403211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F63BA72-4C0C-445F-A464-25AAF803BB36}" type="datetime1">
              <a:rPr lang="en-US" smtClean="0"/>
              <a:t>3/22/2019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smtClean="0"/>
              <a:t>Indian Health Service / Office of Public Health Support</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A489573-EFFD-4F9A-B74D-25CA2C901E05}" type="slidenum">
              <a:rPr lang="en-US" smtClean="0"/>
              <a:pPr/>
              <a:t>‹#›</a:t>
            </a:fld>
            <a:endParaRPr lang="en-US" dirty="0"/>
          </a:p>
        </p:txBody>
      </p:sp>
    </p:spTree>
    <p:extLst>
      <p:ext uri="{BB962C8B-B14F-4D97-AF65-F5344CB8AC3E}">
        <p14:creationId xmlns:p14="http://schemas.microsoft.com/office/powerpoint/2010/main" val="85184132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3D45D-B78D-4667-9DA5-1D9E3BDE6C3A}" type="datetime1">
              <a:rPr lang="en-US" smtClean="0"/>
              <a:t>3/22/2019</a:t>
            </a:fld>
            <a:endParaRPr lang="en-US" dirty="0"/>
          </a:p>
        </p:txBody>
      </p:sp>
      <p:sp>
        <p:nvSpPr>
          <p:cNvPr id="6" name="Footer Placeholder 5"/>
          <p:cNvSpPr>
            <a:spLocks noGrp="1"/>
          </p:cNvSpPr>
          <p:nvPr>
            <p:ph type="ftr" sz="quarter" idx="11"/>
          </p:nvPr>
        </p:nvSpPr>
        <p:spPr/>
        <p:txBody>
          <a:bodyPr/>
          <a:lstStyle/>
          <a:p>
            <a:r>
              <a:rPr lang="en-US" dirty="0" smtClean="0"/>
              <a:t>Indian Health Service / Office of Public Health Support</a:t>
            </a:r>
            <a:endParaRPr lang="en-US" dirty="0"/>
          </a:p>
        </p:txBody>
      </p:sp>
      <p:sp>
        <p:nvSpPr>
          <p:cNvPr id="7" name="Slide Number Placeholder 6"/>
          <p:cNvSpPr>
            <a:spLocks noGrp="1"/>
          </p:cNvSpPr>
          <p:nvPr>
            <p:ph type="sldNum" sz="quarter" idx="12"/>
          </p:nvPr>
        </p:nvSpPr>
        <p:spPr/>
        <p:txBody>
          <a:bodyPr/>
          <a:lstStyle/>
          <a:p>
            <a:fld id="{BA489573-EFFD-4F9A-B74D-25CA2C901E05}" type="slidenum">
              <a:rPr lang="en-US" smtClean="0"/>
              <a:pPr/>
              <a:t>‹#›</a:t>
            </a:fld>
            <a:endParaRPr lang="en-US" dirty="0"/>
          </a:p>
        </p:txBody>
      </p:sp>
    </p:spTree>
    <p:extLst>
      <p:ext uri="{BB962C8B-B14F-4D97-AF65-F5344CB8AC3E}">
        <p14:creationId xmlns:p14="http://schemas.microsoft.com/office/powerpoint/2010/main" val="125340142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2C2214F-FD68-4DAB-9F40-1006B26BEF63}" type="datetime1">
              <a:rPr lang="en-US" smtClean="0"/>
              <a:t>3/22/2019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smtClean="0"/>
              <a:t>Indian Health Service / Office of Public Health Support</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A489573-EFFD-4F9A-B74D-25CA2C901E0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924818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660" r:id="rId12"/>
    <p:sldLayoutId id="2147483651" r:id="rId13"/>
  </p:sldLayoutIdLst>
  <p:timing>
    <p:tnLst>
      <p:par>
        <p:cTn id="1" dur="indefinite" restart="never" nodeType="tmRoot"/>
      </p:par>
    </p:tnLst>
  </p:timing>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terri.Schmidt@ihs.gov"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800" dirty="0" smtClean="0"/>
              <a:t>LEVERAGING PURCHASED/REFERRED CARE (PRC) RATES</a:t>
            </a:r>
            <a:br>
              <a:rPr lang="en-US" sz="6800" dirty="0" smtClean="0"/>
            </a:br>
            <a:endParaRPr lang="en-US" sz="5600" dirty="0"/>
          </a:p>
        </p:txBody>
      </p:sp>
      <p:sp>
        <p:nvSpPr>
          <p:cNvPr id="3" name="Content Placeholder 2"/>
          <p:cNvSpPr>
            <a:spLocks noGrp="1"/>
          </p:cNvSpPr>
          <p:nvPr>
            <p:ph type="subTitle" idx="1"/>
          </p:nvPr>
        </p:nvSpPr>
        <p:spPr/>
        <p:txBody>
          <a:bodyPr/>
          <a:lstStyle/>
          <a:p>
            <a:pPr algn="r"/>
            <a:r>
              <a:rPr lang="en-US" dirty="0" smtClean="0"/>
              <a:t>2019 Tribal Self-Governance Consultation conference  </a:t>
            </a:r>
          </a:p>
          <a:p>
            <a:pPr algn="r"/>
            <a:r>
              <a:rPr lang="en-US" dirty="0" smtClean="0"/>
              <a:t>April 1, 2019 </a:t>
            </a:r>
          </a:p>
        </p:txBody>
      </p:sp>
    </p:spTree>
    <p:extLst>
      <p:ext uri="{BB962C8B-B14F-4D97-AF65-F5344CB8AC3E}">
        <p14:creationId xmlns:p14="http://schemas.microsoft.com/office/powerpoint/2010/main" val="3848276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774" y="286603"/>
            <a:ext cx="10058400" cy="1450757"/>
          </a:xfrm>
        </p:spPr>
        <p:txBody>
          <a:bodyPr>
            <a:normAutofit fontScale="90000"/>
          </a:bodyPr>
          <a:lstStyle/>
          <a:p>
            <a:pPr algn="ctr"/>
            <a:r>
              <a:rPr lang="en-US" dirty="0" smtClean="0"/>
              <a:t>   PRC Rates for Physicians and Non-Hospital Providers of Supplies and Services</a:t>
            </a:r>
            <a:endParaRPr lang="en-US" dirty="0"/>
          </a:p>
        </p:txBody>
      </p:sp>
      <p:sp>
        <p:nvSpPr>
          <p:cNvPr id="3" name="Content Placeholder 2"/>
          <p:cNvSpPr>
            <a:spLocks noGrp="1"/>
          </p:cNvSpPr>
          <p:nvPr>
            <p:ph idx="1"/>
          </p:nvPr>
        </p:nvSpPr>
        <p:spPr>
          <a:xfrm>
            <a:off x="1068387" y="2228248"/>
            <a:ext cx="9490527" cy="2776889"/>
          </a:xfrm>
        </p:spPr>
        <p:txBody>
          <a:bodyPr>
            <a:normAutofit/>
          </a:bodyPr>
          <a:lstStyle/>
          <a:p>
            <a:pPr>
              <a:buFont typeface="Arial" panose="020B0604020202020204" pitchFamily="34" charset="0"/>
              <a:buChar char="•"/>
            </a:pPr>
            <a:endParaRPr lang="en-US" sz="2800" dirty="0" smtClean="0"/>
          </a:p>
          <a:p>
            <a:pPr lvl="1">
              <a:buFont typeface="Arial" panose="020B0604020202020204" pitchFamily="34" charset="0"/>
              <a:buChar char="•"/>
            </a:pPr>
            <a:r>
              <a:rPr lang="en-US" sz="2800" dirty="0" smtClean="0"/>
              <a:t>The opt-in option only applies to Tribal PRC programs</a:t>
            </a:r>
          </a:p>
          <a:p>
            <a:pPr lvl="2">
              <a:buFont typeface="Arial" panose="020B0604020202020204" pitchFamily="34" charset="0"/>
              <a:buChar char="•"/>
            </a:pPr>
            <a:r>
              <a:rPr lang="en-US" sz="2400" dirty="0" smtClean="0"/>
              <a:t>Tribes include language in their funding agreement which has the suggested statement below or something similar: </a:t>
            </a:r>
          </a:p>
          <a:p>
            <a:pPr marL="749808" lvl="4" indent="0">
              <a:buNone/>
            </a:pPr>
            <a:r>
              <a:rPr lang="en-US" sz="2400" dirty="0" smtClean="0"/>
              <a:t>“Tribal Health Program agrees to be bound by 42 CFR part 136, subpart I in the administration and provision of PRC services carried out under this Agreement”</a:t>
            </a:r>
            <a:endParaRPr lang="en-US" sz="2200" dirty="0" smtClean="0"/>
          </a:p>
        </p:txBody>
      </p:sp>
      <p:sp>
        <p:nvSpPr>
          <p:cNvPr id="4" name="Footer Placeholder 3"/>
          <p:cNvSpPr>
            <a:spLocks noGrp="1"/>
          </p:cNvSpPr>
          <p:nvPr>
            <p:ph type="ftr" sz="quarter" idx="11"/>
          </p:nvPr>
        </p:nvSpPr>
        <p:spPr/>
        <p:txBody>
          <a:bodyPr/>
          <a:lstStyle/>
          <a:p>
            <a:r>
              <a:rPr lang="en-US" dirty="0" smtClean="0"/>
              <a:t>Indian Health Service / Division of Contract Care</a:t>
            </a:r>
            <a:endParaRPr lang="en-US" dirty="0"/>
          </a:p>
        </p:txBody>
      </p:sp>
      <p:sp>
        <p:nvSpPr>
          <p:cNvPr id="5" name="Slide Number Placeholder 4"/>
          <p:cNvSpPr>
            <a:spLocks noGrp="1"/>
          </p:cNvSpPr>
          <p:nvPr>
            <p:ph type="sldNum" sz="quarter" idx="12"/>
          </p:nvPr>
        </p:nvSpPr>
        <p:spPr/>
        <p:txBody>
          <a:bodyPr/>
          <a:lstStyle/>
          <a:p>
            <a:fld id="{BA489573-EFFD-4F9A-B74D-25CA2C901E05}" type="slidenum">
              <a:rPr lang="en-US" smtClean="0"/>
              <a:pPr/>
              <a:t>10</a:t>
            </a:fld>
            <a:endParaRPr lang="en-US" dirty="0"/>
          </a:p>
        </p:txBody>
      </p:sp>
    </p:spTree>
    <p:extLst>
      <p:ext uri="{BB962C8B-B14F-4D97-AF65-F5344CB8AC3E}">
        <p14:creationId xmlns:p14="http://schemas.microsoft.com/office/powerpoint/2010/main" val="971521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8386" y="182881"/>
            <a:ext cx="9885161" cy="1645920"/>
          </a:xfrm>
        </p:spPr>
        <p:txBody>
          <a:bodyPr>
            <a:normAutofit fontScale="90000"/>
          </a:bodyPr>
          <a:lstStyle/>
          <a:p>
            <a:pPr algn="ctr"/>
            <a:r>
              <a:rPr lang="en-US" dirty="0" smtClean="0"/>
              <a:t>   </a:t>
            </a:r>
            <a:r>
              <a:rPr lang="en-US" sz="4400" dirty="0" smtClean="0"/>
              <a:t>PRC Rates for Physicians and Non-Hospital Providers of Supplies and Services </a:t>
            </a:r>
            <a:br>
              <a:rPr lang="en-US" sz="4400" dirty="0" smtClean="0"/>
            </a:br>
            <a:r>
              <a:rPr lang="en-US" sz="4400" dirty="0" smtClean="0"/>
              <a:t>Purchasing Power</a:t>
            </a:r>
            <a:endParaRPr lang="en-US" sz="4400" dirty="0"/>
          </a:p>
        </p:txBody>
      </p:sp>
      <p:sp>
        <p:nvSpPr>
          <p:cNvPr id="3" name="Content Placeholder 2"/>
          <p:cNvSpPr>
            <a:spLocks noGrp="1"/>
          </p:cNvSpPr>
          <p:nvPr>
            <p:ph idx="1"/>
          </p:nvPr>
        </p:nvSpPr>
        <p:spPr>
          <a:xfrm>
            <a:off x="1068387" y="2228248"/>
            <a:ext cx="9490527" cy="3864544"/>
          </a:xfrm>
        </p:spPr>
        <p:txBody>
          <a:bodyPr>
            <a:normAutofit/>
          </a:bodyPr>
          <a:lstStyle/>
          <a:p>
            <a:pPr>
              <a:buFont typeface="Arial" panose="020B0604020202020204" pitchFamily="34" charset="0"/>
              <a:buChar char="•"/>
            </a:pPr>
            <a:r>
              <a:rPr lang="en-US" sz="2800" dirty="0" smtClean="0"/>
              <a:t> The PRC rates purchasing power demonstrates how IHS is able to stretch the same amount of money to cover additional necessary health care services.</a:t>
            </a:r>
          </a:p>
          <a:p>
            <a:pPr lvl="1">
              <a:buFont typeface="Arial" panose="020B0604020202020204" pitchFamily="34" charset="0"/>
              <a:buChar char="•"/>
            </a:pPr>
            <a:r>
              <a:rPr lang="en-US" sz="2600" dirty="0" smtClean="0"/>
              <a:t>FY 2017 - $252.9 Million</a:t>
            </a:r>
          </a:p>
          <a:p>
            <a:pPr lvl="1">
              <a:buFont typeface="Arial" panose="020B0604020202020204" pitchFamily="34" charset="0"/>
              <a:buChar char="•"/>
            </a:pPr>
            <a:r>
              <a:rPr lang="en-US" sz="2600" dirty="0" smtClean="0"/>
              <a:t>FY 2018 - $610.1 Million</a:t>
            </a:r>
          </a:p>
          <a:p>
            <a:pPr lvl="1">
              <a:buFont typeface="Arial" panose="020B0604020202020204" pitchFamily="34" charset="0"/>
              <a:buChar char="•"/>
            </a:pPr>
            <a:r>
              <a:rPr lang="en-US" sz="2600" dirty="0" smtClean="0"/>
              <a:t>FY 2019 - $261.5 Million as of January 31, 2019</a:t>
            </a:r>
          </a:p>
          <a:p>
            <a:pPr lvl="1">
              <a:buFont typeface="Arial" panose="020B0604020202020204" pitchFamily="34" charset="0"/>
              <a:buChar char="•"/>
            </a:pPr>
            <a:endParaRPr lang="en-US" sz="2600" dirty="0"/>
          </a:p>
          <a:p>
            <a:pPr lvl="1">
              <a:buFont typeface="Arial" panose="020B0604020202020204" pitchFamily="34" charset="0"/>
              <a:buChar char="•"/>
            </a:pPr>
            <a:r>
              <a:rPr lang="en-US" sz="2600" dirty="0" smtClean="0"/>
              <a:t>TOTAL - $1.1 Billion</a:t>
            </a:r>
          </a:p>
        </p:txBody>
      </p:sp>
      <p:sp>
        <p:nvSpPr>
          <p:cNvPr id="4" name="Footer Placeholder 3"/>
          <p:cNvSpPr>
            <a:spLocks noGrp="1"/>
          </p:cNvSpPr>
          <p:nvPr>
            <p:ph type="ftr" sz="quarter" idx="11"/>
          </p:nvPr>
        </p:nvSpPr>
        <p:spPr/>
        <p:txBody>
          <a:bodyPr/>
          <a:lstStyle/>
          <a:p>
            <a:r>
              <a:rPr lang="en-US" dirty="0" smtClean="0"/>
              <a:t>Indian Health Service / Division of Contract Care</a:t>
            </a:r>
            <a:endParaRPr lang="en-US" dirty="0"/>
          </a:p>
        </p:txBody>
      </p:sp>
      <p:sp>
        <p:nvSpPr>
          <p:cNvPr id="5" name="Slide Number Placeholder 4"/>
          <p:cNvSpPr>
            <a:spLocks noGrp="1"/>
          </p:cNvSpPr>
          <p:nvPr>
            <p:ph type="sldNum" sz="quarter" idx="12"/>
          </p:nvPr>
        </p:nvSpPr>
        <p:spPr/>
        <p:txBody>
          <a:bodyPr/>
          <a:lstStyle/>
          <a:p>
            <a:fld id="{BA489573-EFFD-4F9A-B74D-25CA2C901E05}" type="slidenum">
              <a:rPr lang="en-US" smtClean="0"/>
              <a:pPr/>
              <a:t>11</a:t>
            </a:fld>
            <a:endParaRPr lang="en-US" dirty="0"/>
          </a:p>
        </p:txBody>
      </p:sp>
    </p:spTree>
    <p:extLst>
      <p:ext uri="{BB962C8B-B14F-4D97-AF65-F5344CB8AC3E}">
        <p14:creationId xmlns:p14="http://schemas.microsoft.com/office/powerpoint/2010/main" val="3063477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774" y="286603"/>
            <a:ext cx="10058400" cy="1450757"/>
          </a:xfrm>
        </p:spPr>
        <p:txBody>
          <a:bodyPr>
            <a:normAutofit/>
          </a:bodyPr>
          <a:lstStyle/>
          <a:p>
            <a:pPr algn="ctr"/>
            <a:r>
              <a:rPr lang="en-US" dirty="0" smtClean="0"/>
              <a:t>   QUESTIONS</a:t>
            </a:r>
          </a:p>
        </p:txBody>
      </p:sp>
      <p:sp>
        <p:nvSpPr>
          <p:cNvPr id="3" name="Content Placeholder 2"/>
          <p:cNvSpPr>
            <a:spLocks noGrp="1"/>
          </p:cNvSpPr>
          <p:nvPr>
            <p:ph idx="1"/>
          </p:nvPr>
        </p:nvSpPr>
        <p:spPr>
          <a:xfrm>
            <a:off x="1068387" y="2228248"/>
            <a:ext cx="9490527" cy="2776889"/>
          </a:xfrm>
        </p:spPr>
        <p:txBody>
          <a:bodyPr>
            <a:normAutofit/>
          </a:bodyPr>
          <a:lstStyle/>
          <a:p>
            <a:pPr marL="0" indent="0" algn="ctr">
              <a:buNone/>
            </a:pPr>
            <a:r>
              <a:rPr lang="en-US" sz="2800" dirty="0" smtClean="0"/>
              <a:t>Terri Schmidt, Director, Division of </a:t>
            </a:r>
            <a:r>
              <a:rPr lang="en-US" sz="2800" dirty="0" smtClean="0"/>
              <a:t>Contract Care</a:t>
            </a:r>
            <a:endParaRPr lang="en-US" sz="2800" dirty="0" smtClean="0"/>
          </a:p>
          <a:p>
            <a:pPr marL="0" indent="0" algn="ctr">
              <a:buNone/>
            </a:pPr>
            <a:r>
              <a:rPr lang="en-US" sz="2800" smtClean="0">
                <a:hlinkClick r:id="rId3"/>
              </a:rPr>
              <a:t>Terri.Schmidt@ihs.gov</a:t>
            </a:r>
            <a:endParaRPr lang="en-US" sz="2800" dirty="0" smtClean="0"/>
          </a:p>
          <a:p>
            <a:pPr marL="0" indent="0" algn="ctr">
              <a:buNone/>
            </a:pPr>
            <a:r>
              <a:rPr lang="en-US" sz="2800" dirty="0" smtClean="0"/>
              <a:t>301-443-4973</a:t>
            </a:r>
          </a:p>
        </p:txBody>
      </p:sp>
      <p:sp>
        <p:nvSpPr>
          <p:cNvPr id="4" name="Footer Placeholder 3"/>
          <p:cNvSpPr>
            <a:spLocks noGrp="1"/>
          </p:cNvSpPr>
          <p:nvPr>
            <p:ph type="ftr" sz="quarter" idx="11"/>
          </p:nvPr>
        </p:nvSpPr>
        <p:spPr/>
        <p:txBody>
          <a:bodyPr/>
          <a:lstStyle/>
          <a:p>
            <a:r>
              <a:rPr lang="en-US" dirty="0" smtClean="0"/>
              <a:t>Indian Health Service / Division of Contract Care</a:t>
            </a:r>
            <a:endParaRPr lang="en-US" dirty="0"/>
          </a:p>
        </p:txBody>
      </p:sp>
      <p:sp>
        <p:nvSpPr>
          <p:cNvPr id="5" name="Slide Number Placeholder 4"/>
          <p:cNvSpPr>
            <a:spLocks noGrp="1"/>
          </p:cNvSpPr>
          <p:nvPr>
            <p:ph type="sldNum" sz="quarter" idx="12"/>
          </p:nvPr>
        </p:nvSpPr>
        <p:spPr/>
        <p:txBody>
          <a:bodyPr/>
          <a:lstStyle/>
          <a:p>
            <a:fld id="{BA489573-EFFD-4F9A-B74D-25CA2C901E05}" type="slidenum">
              <a:rPr lang="en-US" smtClean="0"/>
              <a:pPr/>
              <a:t>12</a:t>
            </a:fld>
            <a:endParaRPr lang="en-US" dirty="0"/>
          </a:p>
        </p:txBody>
      </p:sp>
    </p:spTree>
    <p:extLst>
      <p:ext uri="{BB962C8B-B14F-4D97-AF65-F5344CB8AC3E}">
        <p14:creationId xmlns:p14="http://schemas.microsoft.com/office/powerpoint/2010/main" val="3671512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Inpatient PRC Rates also known as Medicare-like Rates</a:t>
            </a:r>
            <a:endParaRPr lang="en-US" dirty="0"/>
          </a:p>
        </p:txBody>
      </p:sp>
      <p:sp>
        <p:nvSpPr>
          <p:cNvPr id="3" name="Content Placeholder 2"/>
          <p:cNvSpPr>
            <a:spLocks noGrp="1"/>
          </p:cNvSpPr>
          <p:nvPr>
            <p:ph idx="1"/>
          </p:nvPr>
        </p:nvSpPr>
        <p:spPr>
          <a:xfrm>
            <a:off x="1097280" y="1845734"/>
            <a:ext cx="10058400" cy="4266308"/>
          </a:xfrm>
        </p:spPr>
        <p:txBody>
          <a:bodyPr>
            <a:normAutofit lnSpcReduction="10000"/>
          </a:bodyPr>
          <a:lstStyle/>
          <a:p>
            <a:pPr marL="284163" indent="-168275">
              <a:buFont typeface="Arial" panose="020B0604020202020204" pitchFamily="34" charset="0"/>
              <a:buChar char="•"/>
            </a:pPr>
            <a:r>
              <a:rPr lang="en-US" sz="2400" dirty="0" smtClean="0"/>
              <a:t>Section 506 of the Medicare Prescription Drug, Improvement, and Modernization Act of 2003 requires</a:t>
            </a:r>
          </a:p>
          <a:p>
            <a:pPr marL="576771" lvl="1" indent="-168275">
              <a:buFont typeface="Arial" panose="020B0604020202020204" pitchFamily="34" charset="0"/>
              <a:buChar char="•"/>
            </a:pPr>
            <a:r>
              <a:rPr lang="en-US" sz="2400" dirty="0" smtClean="0"/>
              <a:t>All Medicare participating hospitals and Critical Access Hospitals must accept the Medicare payment methodology, plus the usual Medicare coinsurance amount, and no more, as payment in full for the following programs:</a:t>
            </a:r>
          </a:p>
          <a:p>
            <a:pPr marL="759651" lvl="2" indent="-168275">
              <a:buFont typeface="Arial" panose="020B0604020202020204" pitchFamily="34" charset="0"/>
              <a:buChar char="•"/>
            </a:pPr>
            <a:r>
              <a:rPr lang="en-US" sz="1800" dirty="0" smtClean="0"/>
              <a:t>A PRC program of the IHS</a:t>
            </a:r>
          </a:p>
          <a:p>
            <a:pPr marL="759651" lvl="2" indent="-168275">
              <a:buFont typeface="Arial" panose="020B0604020202020204" pitchFamily="34" charset="0"/>
              <a:buChar char="•"/>
            </a:pPr>
            <a:r>
              <a:rPr lang="en-US" sz="1800" dirty="0" smtClean="0"/>
              <a:t>A PRC program carried out by an Indian Tribe or Tribal organization under the Indian Self-Determination and Education Assistance Act</a:t>
            </a:r>
          </a:p>
          <a:p>
            <a:pPr marL="759651" lvl="2" indent="-168275">
              <a:buFont typeface="Arial" panose="020B0604020202020204" pitchFamily="34" charset="0"/>
              <a:buChar char="•"/>
            </a:pPr>
            <a:r>
              <a:rPr lang="en-US" sz="1800" dirty="0" smtClean="0"/>
              <a:t>A program funded through a grant or contract by the IHS and operated by an urban Indian organization, under which items and services are purchased for an eligible urban Indian.</a:t>
            </a:r>
          </a:p>
          <a:p>
            <a:pPr marL="284163" indent="-168275">
              <a:buFont typeface="Arial" panose="020B0604020202020204" pitchFamily="34" charset="0"/>
              <a:buChar char="•"/>
            </a:pPr>
            <a:r>
              <a:rPr lang="en-US" sz="2400" dirty="0" smtClean="0"/>
              <a:t>Hospitals and CAHs may </a:t>
            </a:r>
            <a:r>
              <a:rPr lang="en-US" sz="2400" b="1" u="sng" dirty="0" smtClean="0"/>
              <a:t>not</a:t>
            </a:r>
            <a:r>
              <a:rPr lang="en-US" sz="2400" dirty="0" smtClean="0"/>
              <a:t> refuse service to an individual on the basis that the payment is authorized under PRC and IHS funded urban Indian programs</a:t>
            </a:r>
          </a:p>
          <a:p>
            <a:pPr marL="284163" indent="-168275">
              <a:buFont typeface="Arial" panose="020B0604020202020204" pitchFamily="34" charset="0"/>
              <a:buChar char="•"/>
            </a:pPr>
            <a:r>
              <a:rPr lang="en-US" sz="2400" dirty="0"/>
              <a:t>42 CFR 136 Subpart D</a:t>
            </a:r>
          </a:p>
          <a:p>
            <a:endParaRPr lang="en-US" dirty="0"/>
          </a:p>
        </p:txBody>
      </p:sp>
      <p:sp>
        <p:nvSpPr>
          <p:cNvPr id="4" name="Footer Placeholder 3"/>
          <p:cNvSpPr>
            <a:spLocks noGrp="1"/>
          </p:cNvSpPr>
          <p:nvPr>
            <p:ph type="ftr" sz="quarter" idx="11"/>
          </p:nvPr>
        </p:nvSpPr>
        <p:spPr/>
        <p:txBody>
          <a:bodyPr/>
          <a:lstStyle/>
          <a:p>
            <a:r>
              <a:rPr lang="en-US" dirty="0" smtClean="0"/>
              <a:t>Indian Health Service / Division of Contract Care</a:t>
            </a:r>
            <a:endParaRPr lang="en-US" dirty="0"/>
          </a:p>
        </p:txBody>
      </p:sp>
      <p:sp>
        <p:nvSpPr>
          <p:cNvPr id="5" name="Slide Number Placeholder 4"/>
          <p:cNvSpPr>
            <a:spLocks noGrp="1"/>
          </p:cNvSpPr>
          <p:nvPr>
            <p:ph type="sldNum" sz="quarter" idx="12"/>
          </p:nvPr>
        </p:nvSpPr>
        <p:spPr/>
        <p:txBody>
          <a:bodyPr/>
          <a:lstStyle/>
          <a:p>
            <a:fld id="{BA489573-EFFD-4F9A-B74D-25CA2C901E05}" type="slidenum">
              <a:rPr lang="en-US" smtClean="0"/>
              <a:pPr/>
              <a:t>2</a:t>
            </a:fld>
            <a:endParaRPr lang="en-US" dirty="0"/>
          </a:p>
        </p:txBody>
      </p:sp>
    </p:spTree>
    <p:extLst>
      <p:ext uri="{BB962C8B-B14F-4D97-AF65-F5344CB8AC3E}">
        <p14:creationId xmlns:p14="http://schemas.microsoft.com/office/powerpoint/2010/main" val="1379969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Inpatient PRC Rates Payment Methodologies</a:t>
            </a:r>
            <a:endParaRPr lang="en-US" dirty="0"/>
          </a:p>
        </p:txBody>
      </p:sp>
      <p:sp>
        <p:nvSpPr>
          <p:cNvPr id="3" name="Content Placeholder 2"/>
          <p:cNvSpPr>
            <a:spLocks noGrp="1"/>
          </p:cNvSpPr>
          <p:nvPr>
            <p:ph idx="1"/>
          </p:nvPr>
        </p:nvSpPr>
        <p:spPr>
          <a:xfrm>
            <a:off x="1068387" y="1867301"/>
            <a:ext cx="9871756" cy="4206240"/>
          </a:xfrm>
        </p:spPr>
        <p:txBody>
          <a:bodyPr>
            <a:normAutofit/>
          </a:bodyPr>
          <a:lstStyle/>
          <a:p>
            <a:pPr marL="284163" indent="-168275">
              <a:buFont typeface="Arial" panose="020B0604020202020204" pitchFamily="34" charset="0"/>
              <a:buChar char="•"/>
            </a:pPr>
            <a:r>
              <a:rPr lang="en-US" sz="3200" dirty="0" smtClean="0"/>
              <a:t>1. Prospective payment System (PPS)</a:t>
            </a:r>
          </a:p>
          <a:p>
            <a:pPr marL="576771" lvl="1" indent="-168275">
              <a:buFont typeface="Arial" panose="020B0604020202020204" pitchFamily="34" charset="0"/>
              <a:buChar char="•"/>
            </a:pPr>
            <a:r>
              <a:rPr lang="en-US" sz="2400" dirty="0" smtClean="0"/>
              <a:t>Inpatient hospital services of acute care hospitals, psychiatric hospitals, rehabilitation hospitals, and long-term care hospitals are paid based on the same PPS systems Medicare uses to pay for similar hospital services under 42 CFR Part 412 – PPS for Inpatient Hospital Services.</a:t>
            </a:r>
          </a:p>
          <a:p>
            <a:pPr marL="576771" lvl="1" indent="-168275">
              <a:buFont typeface="Arial" panose="020B0604020202020204" pitchFamily="34" charset="0"/>
              <a:buChar char="•"/>
            </a:pPr>
            <a:r>
              <a:rPr lang="en-US" sz="2400" dirty="0" smtClean="0"/>
              <a:t>Outpatient hospital services and Skilled Nursing Facility care is paid based on the PPS systems that Medicare uses to pay for those services.  Such payment systems are found in 42 CFR Part 413 and/or Part 419.   </a:t>
            </a:r>
            <a:endParaRPr lang="en-US" dirty="0"/>
          </a:p>
        </p:txBody>
      </p:sp>
      <p:sp>
        <p:nvSpPr>
          <p:cNvPr id="4" name="Footer Placeholder 3"/>
          <p:cNvSpPr>
            <a:spLocks noGrp="1"/>
          </p:cNvSpPr>
          <p:nvPr>
            <p:ph type="ftr" sz="quarter" idx="11"/>
          </p:nvPr>
        </p:nvSpPr>
        <p:spPr/>
        <p:txBody>
          <a:bodyPr/>
          <a:lstStyle/>
          <a:p>
            <a:r>
              <a:rPr lang="en-US" dirty="0" smtClean="0"/>
              <a:t>Indian Health Service / Division of Contract Care</a:t>
            </a:r>
            <a:endParaRPr lang="en-US" dirty="0"/>
          </a:p>
        </p:txBody>
      </p:sp>
      <p:sp>
        <p:nvSpPr>
          <p:cNvPr id="5" name="Slide Number Placeholder 4"/>
          <p:cNvSpPr>
            <a:spLocks noGrp="1"/>
          </p:cNvSpPr>
          <p:nvPr>
            <p:ph type="sldNum" sz="quarter" idx="12"/>
          </p:nvPr>
        </p:nvSpPr>
        <p:spPr/>
        <p:txBody>
          <a:bodyPr/>
          <a:lstStyle/>
          <a:p>
            <a:fld id="{BA489573-EFFD-4F9A-B74D-25CA2C901E05}" type="slidenum">
              <a:rPr lang="en-US" smtClean="0"/>
              <a:pPr/>
              <a:t>3</a:t>
            </a:fld>
            <a:endParaRPr lang="en-US" dirty="0"/>
          </a:p>
        </p:txBody>
      </p:sp>
    </p:spTree>
    <p:extLst>
      <p:ext uri="{BB962C8B-B14F-4D97-AF65-F5344CB8AC3E}">
        <p14:creationId xmlns:p14="http://schemas.microsoft.com/office/powerpoint/2010/main" val="4193207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Inpatient PRC Rates Payment Methodologies</a:t>
            </a:r>
            <a:endParaRPr lang="en-US" dirty="0"/>
          </a:p>
        </p:txBody>
      </p:sp>
      <p:sp>
        <p:nvSpPr>
          <p:cNvPr id="3" name="Content Placeholder 2"/>
          <p:cNvSpPr>
            <a:spLocks noGrp="1"/>
          </p:cNvSpPr>
          <p:nvPr>
            <p:ph idx="1"/>
          </p:nvPr>
        </p:nvSpPr>
        <p:spPr>
          <a:xfrm>
            <a:off x="1097280" y="1845734"/>
            <a:ext cx="10058400" cy="4468439"/>
          </a:xfrm>
        </p:spPr>
        <p:txBody>
          <a:bodyPr>
            <a:normAutofit/>
          </a:bodyPr>
          <a:lstStyle/>
          <a:p>
            <a:pPr marL="284163" indent="-168275">
              <a:buFont typeface="Arial" panose="020B0604020202020204" pitchFamily="34" charset="0"/>
              <a:buChar char="•"/>
            </a:pPr>
            <a:r>
              <a:rPr lang="en-US" sz="3200" dirty="0" smtClean="0"/>
              <a:t>2. Reasonable Costs</a:t>
            </a:r>
          </a:p>
          <a:p>
            <a:pPr marL="576771" lvl="1" indent="-168275">
              <a:buFont typeface="Arial" panose="020B0604020202020204" pitchFamily="34" charset="0"/>
              <a:buChar char="•"/>
            </a:pPr>
            <a:r>
              <a:rPr lang="en-US" sz="2800" dirty="0" smtClean="0"/>
              <a:t>Medicare participating hospitals that are exempt from inpatient PPS and receive reimbursement based on reasonable costs are paid per discharge based on the reasonable cost methods established under 42 CFR Part 413</a:t>
            </a:r>
          </a:p>
          <a:p>
            <a:pPr marL="759651" lvl="2" indent="-168275">
              <a:buFont typeface="Arial" panose="020B0604020202020204" pitchFamily="34" charset="0"/>
              <a:buChar char="•"/>
            </a:pPr>
            <a:r>
              <a:rPr lang="en-US" sz="2400" dirty="0"/>
              <a:t>Critical Access Hospitals, Children’s Hospitals, Cancer Hospitals, and certain other hospitals reimbursed by Medicare under special </a:t>
            </a:r>
            <a:r>
              <a:rPr lang="en-US" sz="2400" dirty="0" smtClean="0"/>
              <a:t>arrangements</a:t>
            </a:r>
            <a:endParaRPr lang="en-US" sz="2200" dirty="0" smtClean="0"/>
          </a:p>
          <a:p>
            <a:pPr marL="576771" lvl="1" indent="-168275">
              <a:buFont typeface="Arial" panose="020B0604020202020204" pitchFamily="34" charset="0"/>
              <a:buChar char="•"/>
            </a:pPr>
            <a:r>
              <a:rPr lang="en-US" sz="2800" dirty="0" smtClean="0"/>
              <a:t>EXCEPT – the interim payment rate under 42 CFR Part 413, subpart E constitutes payment in full for authorized charges</a:t>
            </a:r>
          </a:p>
          <a:p>
            <a:pPr marL="576771" lvl="1" indent="-168275">
              <a:buFont typeface="Arial" panose="020B0604020202020204" pitchFamily="34" charset="0"/>
              <a:buChar char="•"/>
            </a:pPr>
            <a:endParaRPr lang="en-US" sz="2200" dirty="0" smtClean="0"/>
          </a:p>
          <a:p>
            <a:endParaRPr lang="en-US" dirty="0"/>
          </a:p>
        </p:txBody>
      </p:sp>
      <p:sp>
        <p:nvSpPr>
          <p:cNvPr id="4" name="Footer Placeholder 3"/>
          <p:cNvSpPr>
            <a:spLocks noGrp="1"/>
          </p:cNvSpPr>
          <p:nvPr>
            <p:ph type="ftr" sz="quarter" idx="11"/>
          </p:nvPr>
        </p:nvSpPr>
        <p:spPr/>
        <p:txBody>
          <a:bodyPr/>
          <a:lstStyle/>
          <a:p>
            <a:r>
              <a:rPr lang="en-US" dirty="0" smtClean="0"/>
              <a:t>Indian Health Service / Division of Contract Care</a:t>
            </a:r>
            <a:endParaRPr lang="en-US" dirty="0"/>
          </a:p>
        </p:txBody>
      </p:sp>
      <p:sp>
        <p:nvSpPr>
          <p:cNvPr id="5" name="Slide Number Placeholder 4"/>
          <p:cNvSpPr>
            <a:spLocks noGrp="1"/>
          </p:cNvSpPr>
          <p:nvPr>
            <p:ph type="sldNum" sz="quarter" idx="12"/>
          </p:nvPr>
        </p:nvSpPr>
        <p:spPr/>
        <p:txBody>
          <a:bodyPr/>
          <a:lstStyle/>
          <a:p>
            <a:fld id="{BA489573-EFFD-4F9A-B74D-25CA2C901E05}" type="slidenum">
              <a:rPr lang="en-US" smtClean="0"/>
              <a:pPr/>
              <a:t>4</a:t>
            </a:fld>
            <a:endParaRPr lang="en-US" dirty="0"/>
          </a:p>
        </p:txBody>
      </p:sp>
    </p:spTree>
    <p:extLst>
      <p:ext uri="{BB962C8B-B14F-4D97-AF65-F5344CB8AC3E}">
        <p14:creationId xmlns:p14="http://schemas.microsoft.com/office/powerpoint/2010/main" val="776658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Inpatient PRC Rates Payment Methodologies</a:t>
            </a:r>
            <a:endParaRPr lang="en-US" dirty="0"/>
          </a:p>
        </p:txBody>
      </p:sp>
      <p:sp>
        <p:nvSpPr>
          <p:cNvPr id="3" name="Content Placeholder 2"/>
          <p:cNvSpPr>
            <a:spLocks noGrp="1"/>
          </p:cNvSpPr>
          <p:nvPr>
            <p:ph idx="1"/>
          </p:nvPr>
        </p:nvSpPr>
        <p:spPr>
          <a:xfrm>
            <a:off x="1068387" y="1737360"/>
            <a:ext cx="10058400" cy="4842740"/>
          </a:xfrm>
        </p:spPr>
        <p:txBody>
          <a:bodyPr>
            <a:normAutofit/>
          </a:bodyPr>
          <a:lstStyle/>
          <a:p>
            <a:pPr marL="284163" indent="-168275">
              <a:buFont typeface="Arial" panose="020B0604020202020204" pitchFamily="34" charset="0"/>
              <a:buChar char="•"/>
            </a:pPr>
            <a:r>
              <a:rPr lang="en-US" sz="3200" dirty="0" smtClean="0"/>
              <a:t>3. Coinsurance</a:t>
            </a:r>
          </a:p>
          <a:p>
            <a:pPr marL="576771" lvl="1" indent="-168275">
              <a:buFont typeface="Arial" panose="020B0604020202020204" pitchFamily="34" charset="0"/>
              <a:buChar char="•"/>
            </a:pPr>
            <a:r>
              <a:rPr lang="en-US" sz="2400" dirty="0" smtClean="0"/>
              <a:t>PRC programs pay the equivalent of Medicare coinsurance</a:t>
            </a:r>
          </a:p>
          <a:p>
            <a:pPr marL="576771" lvl="1" indent="-168275">
              <a:buFont typeface="Arial" panose="020B0604020202020204" pitchFamily="34" charset="0"/>
              <a:buChar char="•"/>
            </a:pPr>
            <a:r>
              <a:rPr lang="en-US" sz="2400" dirty="0" smtClean="0"/>
              <a:t>IHS, Tribes and Tribal Organizations pay a providing hospital the full PPS based rate, or the interim reasonable cost rate without reduction for any co-payment, coinsurance, and deductibles that the Medicare program requires patients to contribute.</a:t>
            </a:r>
          </a:p>
          <a:p>
            <a:pPr marL="576771" lvl="1" indent="-168275">
              <a:buFont typeface="Arial" panose="020B0604020202020204" pitchFamily="34" charset="0"/>
              <a:buChar char="•"/>
            </a:pPr>
            <a:r>
              <a:rPr lang="en-US" sz="2400" dirty="0" smtClean="0"/>
              <a:t>For Medicare Part B services, IHS/PRC pays both the Medicare and beneficiary’s portion of the payment, so that, in either instance, the hospital gets 100% of whatever the Medicare rate is for the service provided</a:t>
            </a:r>
          </a:p>
          <a:p>
            <a:pPr marL="576771" lvl="1" indent="-168275">
              <a:buFont typeface="Arial" panose="020B0604020202020204" pitchFamily="34" charset="0"/>
              <a:buChar char="•"/>
            </a:pPr>
            <a:r>
              <a:rPr lang="en-US" sz="2800" b="1" dirty="0" smtClean="0"/>
              <a:t>NOTE</a:t>
            </a:r>
            <a:r>
              <a:rPr lang="en-US" sz="2800" dirty="0" smtClean="0"/>
              <a:t> – If the I/T/U has negotiated a payment amount, the I/T/U pays the lesser of the negotiated amount, or the amount determined by the methodologies discussed today</a:t>
            </a:r>
            <a:endParaRPr lang="en-US" sz="2800" b="1" dirty="0" smtClean="0"/>
          </a:p>
          <a:p>
            <a:endParaRPr lang="en-US" dirty="0"/>
          </a:p>
        </p:txBody>
      </p:sp>
      <p:sp>
        <p:nvSpPr>
          <p:cNvPr id="4" name="Footer Placeholder 3"/>
          <p:cNvSpPr>
            <a:spLocks noGrp="1"/>
          </p:cNvSpPr>
          <p:nvPr>
            <p:ph type="ftr" sz="quarter" idx="11"/>
          </p:nvPr>
        </p:nvSpPr>
        <p:spPr/>
        <p:txBody>
          <a:bodyPr/>
          <a:lstStyle/>
          <a:p>
            <a:r>
              <a:rPr lang="en-US" dirty="0" smtClean="0"/>
              <a:t>Indian Health Service / Division of Contract Care</a:t>
            </a:r>
            <a:endParaRPr lang="en-US" dirty="0"/>
          </a:p>
        </p:txBody>
      </p:sp>
      <p:sp>
        <p:nvSpPr>
          <p:cNvPr id="5" name="Slide Number Placeholder 4"/>
          <p:cNvSpPr>
            <a:spLocks noGrp="1"/>
          </p:cNvSpPr>
          <p:nvPr>
            <p:ph type="sldNum" sz="quarter" idx="12"/>
          </p:nvPr>
        </p:nvSpPr>
        <p:spPr/>
        <p:txBody>
          <a:bodyPr/>
          <a:lstStyle/>
          <a:p>
            <a:fld id="{BA489573-EFFD-4F9A-B74D-25CA2C901E05}" type="slidenum">
              <a:rPr lang="en-US" smtClean="0"/>
              <a:pPr/>
              <a:t>5</a:t>
            </a:fld>
            <a:endParaRPr lang="en-US" dirty="0"/>
          </a:p>
        </p:txBody>
      </p:sp>
    </p:spTree>
    <p:extLst>
      <p:ext uri="{BB962C8B-B14F-4D97-AF65-F5344CB8AC3E}">
        <p14:creationId xmlns:p14="http://schemas.microsoft.com/office/powerpoint/2010/main" val="1203756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774" y="286603"/>
            <a:ext cx="10058400" cy="1450757"/>
          </a:xfrm>
        </p:spPr>
        <p:txBody>
          <a:bodyPr>
            <a:normAutofit/>
          </a:bodyPr>
          <a:lstStyle/>
          <a:p>
            <a:pPr algn="ctr"/>
            <a:r>
              <a:rPr lang="en-US" dirty="0" smtClean="0"/>
              <a:t>   PRC Rates Payment </a:t>
            </a:r>
            <a:br>
              <a:rPr lang="en-US" dirty="0" smtClean="0"/>
            </a:br>
            <a:r>
              <a:rPr lang="en-US" dirty="0" smtClean="0"/>
              <a:t>Coordination of Benefits</a:t>
            </a:r>
            <a:endParaRPr lang="en-US" dirty="0"/>
          </a:p>
        </p:txBody>
      </p:sp>
      <p:sp>
        <p:nvSpPr>
          <p:cNvPr id="3" name="Content Placeholder 2"/>
          <p:cNvSpPr>
            <a:spLocks noGrp="1"/>
          </p:cNvSpPr>
          <p:nvPr>
            <p:ph idx="1"/>
          </p:nvPr>
        </p:nvSpPr>
        <p:spPr>
          <a:xfrm>
            <a:off x="1068387" y="1737360"/>
            <a:ext cx="10058400" cy="4191802"/>
          </a:xfrm>
        </p:spPr>
        <p:txBody>
          <a:bodyPr>
            <a:normAutofit/>
          </a:bodyPr>
          <a:lstStyle/>
          <a:p>
            <a:pPr>
              <a:buFont typeface="Arial" panose="020B0604020202020204" pitchFamily="34" charset="0"/>
              <a:buChar char="•"/>
            </a:pPr>
            <a:r>
              <a:rPr lang="en-US" sz="2800" dirty="0" smtClean="0"/>
              <a:t>   Payor of Last Resort exception</a:t>
            </a:r>
            <a:r>
              <a:rPr lang="en-US" sz="2600" dirty="0" smtClean="0"/>
              <a:t> – Tribal Self-Insurance</a:t>
            </a:r>
          </a:p>
          <a:p>
            <a:pPr>
              <a:buFont typeface="Arial" panose="020B0604020202020204" pitchFamily="34" charset="0"/>
              <a:buChar char="•"/>
            </a:pPr>
            <a:r>
              <a:rPr lang="en-US" sz="2800" dirty="0"/>
              <a:t> </a:t>
            </a:r>
            <a:r>
              <a:rPr lang="en-US" sz="2800" dirty="0" smtClean="0"/>
              <a:t> PRC program pays only the portion of the allowed amount not covered by another payer</a:t>
            </a:r>
          </a:p>
          <a:p>
            <a:pPr>
              <a:buFont typeface="Arial" panose="020B0604020202020204" pitchFamily="34" charset="0"/>
              <a:buChar char="•"/>
            </a:pPr>
            <a:r>
              <a:rPr lang="en-US" sz="2800" dirty="0"/>
              <a:t> </a:t>
            </a:r>
            <a:r>
              <a:rPr lang="en-US" sz="2800" dirty="0" smtClean="0"/>
              <a:t> Payment does not exceed the rate calculated by the Payment Methodologies discussed today, or the contracted amount whichever is less</a:t>
            </a:r>
          </a:p>
          <a:p>
            <a:pPr>
              <a:buFont typeface="Arial" panose="020B0604020202020204" pitchFamily="34" charset="0"/>
              <a:buChar char="•"/>
            </a:pPr>
            <a:r>
              <a:rPr lang="en-US" sz="2800" dirty="0"/>
              <a:t> </a:t>
            </a:r>
            <a:r>
              <a:rPr lang="en-US" sz="2800" dirty="0" smtClean="0"/>
              <a:t> Medicaid payment is considered payment in full and PRC makes no other payment </a:t>
            </a:r>
            <a:endParaRPr lang="en-US" sz="2800" dirty="0"/>
          </a:p>
        </p:txBody>
      </p:sp>
      <p:sp>
        <p:nvSpPr>
          <p:cNvPr id="4" name="Footer Placeholder 3"/>
          <p:cNvSpPr>
            <a:spLocks noGrp="1"/>
          </p:cNvSpPr>
          <p:nvPr>
            <p:ph type="ftr" sz="quarter" idx="11"/>
          </p:nvPr>
        </p:nvSpPr>
        <p:spPr/>
        <p:txBody>
          <a:bodyPr/>
          <a:lstStyle/>
          <a:p>
            <a:r>
              <a:rPr lang="en-US" dirty="0" smtClean="0"/>
              <a:t>Indian Health Service / Division of Contract Care</a:t>
            </a:r>
            <a:endParaRPr lang="en-US" dirty="0"/>
          </a:p>
        </p:txBody>
      </p:sp>
      <p:sp>
        <p:nvSpPr>
          <p:cNvPr id="5" name="Slide Number Placeholder 4"/>
          <p:cNvSpPr>
            <a:spLocks noGrp="1"/>
          </p:cNvSpPr>
          <p:nvPr>
            <p:ph type="sldNum" sz="quarter" idx="12"/>
          </p:nvPr>
        </p:nvSpPr>
        <p:spPr/>
        <p:txBody>
          <a:bodyPr/>
          <a:lstStyle/>
          <a:p>
            <a:fld id="{BA489573-EFFD-4F9A-B74D-25CA2C901E05}" type="slidenum">
              <a:rPr lang="en-US" smtClean="0"/>
              <a:pPr/>
              <a:t>6</a:t>
            </a:fld>
            <a:endParaRPr lang="en-US" dirty="0"/>
          </a:p>
        </p:txBody>
      </p:sp>
    </p:spTree>
    <p:extLst>
      <p:ext uri="{BB962C8B-B14F-4D97-AF65-F5344CB8AC3E}">
        <p14:creationId xmlns:p14="http://schemas.microsoft.com/office/powerpoint/2010/main" val="896258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774" y="286603"/>
            <a:ext cx="10058400" cy="1450757"/>
          </a:xfrm>
        </p:spPr>
        <p:txBody>
          <a:bodyPr>
            <a:normAutofit fontScale="90000"/>
          </a:bodyPr>
          <a:lstStyle/>
          <a:p>
            <a:pPr algn="ctr"/>
            <a:r>
              <a:rPr lang="en-US" dirty="0" smtClean="0"/>
              <a:t>   PRC Rates for Physicians and Non-Hospital Providers of Supplies and Services</a:t>
            </a:r>
            <a:endParaRPr lang="en-US" dirty="0"/>
          </a:p>
        </p:txBody>
      </p:sp>
      <p:sp>
        <p:nvSpPr>
          <p:cNvPr id="3" name="Content Placeholder 2"/>
          <p:cNvSpPr>
            <a:spLocks noGrp="1"/>
          </p:cNvSpPr>
          <p:nvPr>
            <p:ph idx="1"/>
          </p:nvPr>
        </p:nvSpPr>
        <p:spPr>
          <a:xfrm>
            <a:off x="1068387" y="1737360"/>
            <a:ext cx="10058400" cy="4191802"/>
          </a:xfrm>
        </p:spPr>
        <p:txBody>
          <a:bodyPr>
            <a:normAutofit lnSpcReduction="10000"/>
          </a:bodyPr>
          <a:lstStyle/>
          <a:p>
            <a:pPr>
              <a:buFont typeface="Arial" panose="020B0604020202020204" pitchFamily="34" charset="0"/>
              <a:buChar char="•"/>
            </a:pPr>
            <a:r>
              <a:rPr lang="en-US" sz="2800" dirty="0" smtClean="0"/>
              <a:t>   42 CFR 136 Subpart I – Limitation on Charges for Health Care Professional Services and Non-Hospital-Based Care – March 21, 2016</a:t>
            </a:r>
          </a:p>
          <a:p>
            <a:pPr>
              <a:buFont typeface="Arial" panose="020B0604020202020204" pitchFamily="34" charset="0"/>
              <a:buChar char="•"/>
            </a:pPr>
            <a:r>
              <a:rPr lang="en-US" sz="2800" dirty="0"/>
              <a:t> </a:t>
            </a:r>
            <a:r>
              <a:rPr lang="en-US" sz="2800" dirty="0" smtClean="0"/>
              <a:t>IHS and IHS funded urban Indian programs</a:t>
            </a:r>
          </a:p>
          <a:p>
            <a:pPr>
              <a:buFont typeface="Arial" panose="020B0604020202020204" pitchFamily="34" charset="0"/>
              <a:buChar char="•"/>
            </a:pPr>
            <a:r>
              <a:rPr lang="en-US" sz="2800" dirty="0"/>
              <a:t> </a:t>
            </a:r>
            <a:r>
              <a:rPr lang="en-US" sz="2800" dirty="0" smtClean="0"/>
              <a:t>Tribes or Tribal organizations under the Indian Self-Determination and Education Assistance Act provided they have agreed to opt-in to the PRC rates in their compact or contract (e.g. the funding agreement).</a:t>
            </a:r>
          </a:p>
          <a:p>
            <a:pPr>
              <a:buFont typeface="Arial" panose="020B0604020202020204" pitchFamily="34" charset="0"/>
              <a:buChar char="•"/>
            </a:pPr>
            <a:r>
              <a:rPr lang="en-US" sz="2800" dirty="0" smtClean="0"/>
              <a:t>Covers payment to all providers and suppliers not covered by 42 CFR 136 Subpart D (inpatient PRC rates) for any care authorized by a PRC program as discussed above.</a:t>
            </a:r>
            <a:endParaRPr lang="en-US" sz="2800" dirty="0"/>
          </a:p>
        </p:txBody>
      </p:sp>
      <p:sp>
        <p:nvSpPr>
          <p:cNvPr id="4" name="Footer Placeholder 3"/>
          <p:cNvSpPr>
            <a:spLocks noGrp="1"/>
          </p:cNvSpPr>
          <p:nvPr>
            <p:ph type="ftr" sz="quarter" idx="11"/>
          </p:nvPr>
        </p:nvSpPr>
        <p:spPr/>
        <p:txBody>
          <a:bodyPr/>
          <a:lstStyle/>
          <a:p>
            <a:r>
              <a:rPr lang="en-US" dirty="0" smtClean="0"/>
              <a:t>Indian Health Service / Division of Contract Care</a:t>
            </a:r>
            <a:endParaRPr lang="en-US" dirty="0"/>
          </a:p>
        </p:txBody>
      </p:sp>
      <p:sp>
        <p:nvSpPr>
          <p:cNvPr id="5" name="Slide Number Placeholder 4"/>
          <p:cNvSpPr>
            <a:spLocks noGrp="1"/>
          </p:cNvSpPr>
          <p:nvPr>
            <p:ph type="sldNum" sz="quarter" idx="12"/>
          </p:nvPr>
        </p:nvSpPr>
        <p:spPr/>
        <p:txBody>
          <a:bodyPr/>
          <a:lstStyle/>
          <a:p>
            <a:fld id="{BA489573-EFFD-4F9A-B74D-25CA2C901E05}" type="slidenum">
              <a:rPr lang="en-US" smtClean="0"/>
              <a:pPr/>
              <a:t>7</a:t>
            </a:fld>
            <a:endParaRPr lang="en-US" dirty="0"/>
          </a:p>
        </p:txBody>
      </p:sp>
    </p:spTree>
    <p:extLst>
      <p:ext uri="{BB962C8B-B14F-4D97-AF65-F5344CB8AC3E}">
        <p14:creationId xmlns:p14="http://schemas.microsoft.com/office/powerpoint/2010/main" val="2896774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774" y="286603"/>
            <a:ext cx="10058400" cy="1450757"/>
          </a:xfrm>
        </p:spPr>
        <p:txBody>
          <a:bodyPr>
            <a:normAutofit fontScale="90000"/>
          </a:bodyPr>
          <a:lstStyle/>
          <a:p>
            <a:pPr algn="ctr"/>
            <a:r>
              <a:rPr lang="en-US" dirty="0" smtClean="0"/>
              <a:t>   PRC Rates for Physicians and Non-Hospital Providers of Supplies and Services</a:t>
            </a:r>
            <a:endParaRPr lang="en-US" dirty="0"/>
          </a:p>
        </p:txBody>
      </p:sp>
      <p:sp>
        <p:nvSpPr>
          <p:cNvPr id="3" name="Content Placeholder 2"/>
          <p:cNvSpPr>
            <a:spLocks noGrp="1"/>
          </p:cNvSpPr>
          <p:nvPr>
            <p:ph idx="1"/>
          </p:nvPr>
        </p:nvSpPr>
        <p:spPr>
          <a:xfrm>
            <a:off x="1068387" y="1737359"/>
            <a:ext cx="10058400" cy="4576813"/>
          </a:xfrm>
        </p:spPr>
        <p:txBody>
          <a:bodyPr>
            <a:normAutofit fontScale="92500"/>
          </a:bodyPr>
          <a:lstStyle/>
          <a:p>
            <a:pPr>
              <a:buFont typeface="Arial" panose="020B0604020202020204" pitchFamily="34" charset="0"/>
              <a:buChar char="•"/>
            </a:pPr>
            <a:r>
              <a:rPr lang="en-US" sz="2800" dirty="0" smtClean="0"/>
              <a:t> Payment is made using Medicare methodologies, however,</a:t>
            </a:r>
          </a:p>
          <a:p>
            <a:pPr>
              <a:buFont typeface="Arial" panose="020B0604020202020204" pitchFamily="34" charset="0"/>
              <a:buChar char="•"/>
            </a:pPr>
            <a:r>
              <a:rPr lang="en-US" sz="2800" dirty="0" smtClean="0"/>
              <a:t> I/T/U’s can negotiate higher rates of payment </a:t>
            </a:r>
          </a:p>
          <a:p>
            <a:pPr lvl="1">
              <a:buFont typeface="Arial" panose="020B0604020202020204" pitchFamily="34" charset="0"/>
              <a:buChar char="•"/>
            </a:pPr>
            <a:r>
              <a:rPr lang="en-US" sz="2600" dirty="0" smtClean="0"/>
              <a:t>Must meet a reasonable pricing arrangement</a:t>
            </a:r>
          </a:p>
          <a:p>
            <a:pPr lvl="1">
              <a:buFont typeface="Arial" panose="020B0604020202020204" pitchFamily="34" charset="0"/>
              <a:buChar char="•"/>
            </a:pPr>
            <a:r>
              <a:rPr lang="en-US" sz="2600" dirty="0" smtClean="0"/>
              <a:t>Most Favored Customer (MFC) rate is another rate that providers charge to other entities like insurance providers</a:t>
            </a:r>
          </a:p>
          <a:p>
            <a:pPr lvl="1">
              <a:buFont typeface="Arial" panose="020B0604020202020204" pitchFamily="34" charset="0"/>
              <a:buChar char="•"/>
            </a:pPr>
            <a:r>
              <a:rPr lang="en-US" sz="2600" dirty="0" smtClean="0"/>
              <a:t>MFC is a platform for negotiation</a:t>
            </a:r>
          </a:p>
          <a:p>
            <a:pPr lvl="1">
              <a:buFont typeface="Arial" panose="020B0604020202020204" pitchFamily="34" charset="0"/>
              <a:buChar char="•"/>
            </a:pPr>
            <a:r>
              <a:rPr lang="en-US" sz="2600" dirty="0" smtClean="0"/>
              <a:t>It is incumbent on the provider or supplier to provide this rate to PRC staff</a:t>
            </a:r>
          </a:p>
          <a:p>
            <a:pPr>
              <a:buFont typeface="Arial" panose="020B0604020202020204" pitchFamily="34" charset="0"/>
              <a:buChar char="•"/>
            </a:pPr>
            <a:r>
              <a:rPr lang="en-US" sz="2800" dirty="0" smtClean="0"/>
              <a:t> It is the responsibility of the I/T/U to calculate/estimate payment rates</a:t>
            </a:r>
          </a:p>
          <a:p>
            <a:pPr>
              <a:buFont typeface="Arial" panose="020B0604020202020204" pitchFamily="34" charset="0"/>
              <a:buChar char="•"/>
            </a:pPr>
            <a:r>
              <a:rPr lang="en-US" sz="2800" dirty="0"/>
              <a:t> </a:t>
            </a:r>
            <a:r>
              <a:rPr lang="en-US" sz="2800" dirty="0" smtClean="0"/>
              <a:t>When there is no rate it is calculated at 65% of billed charges</a:t>
            </a:r>
          </a:p>
          <a:p>
            <a:pPr>
              <a:buFont typeface="Arial" panose="020B0604020202020204" pitchFamily="34" charset="0"/>
              <a:buChar char="•"/>
            </a:pPr>
            <a:r>
              <a:rPr lang="en-US" sz="2800" dirty="0" smtClean="0"/>
              <a:t> The actual payment amount is provider specific</a:t>
            </a:r>
            <a:endParaRPr lang="en-US" sz="2800" dirty="0"/>
          </a:p>
          <a:p>
            <a:pPr marL="201168" lvl="1" indent="0">
              <a:buNone/>
            </a:pPr>
            <a:endParaRPr lang="en-US" sz="2600" dirty="0" smtClean="0"/>
          </a:p>
        </p:txBody>
      </p:sp>
      <p:sp>
        <p:nvSpPr>
          <p:cNvPr id="4" name="Footer Placeholder 3"/>
          <p:cNvSpPr>
            <a:spLocks noGrp="1"/>
          </p:cNvSpPr>
          <p:nvPr>
            <p:ph type="ftr" sz="quarter" idx="11"/>
          </p:nvPr>
        </p:nvSpPr>
        <p:spPr/>
        <p:txBody>
          <a:bodyPr/>
          <a:lstStyle/>
          <a:p>
            <a:r>
              <a:rPr lang="en-US" dirty="0" smtClean="0"/>
              <a:t>Indian Health Service / Division of Contract Care</a:t>
            </a:r>
            <a:endParaRPr lang="en-US" dirty="0"/>
          </a:p>
        </p:txBody>
      </p:sp>
      <p:sp>
        <p:nvSpPr>
          <p:cNvPr id="5" name="Slide Number Placeholder 4"/>
          <p:cNvSpPr>
            <a:spLocks noGrp="1"/>
          </p:cNvSpPr>
          <p:nvPr>
            <p:ph type="sldNum" sz="quarter" idx="12"/>
          </p:nvPr>
        </p:nvSpPr>
        <p:spPr/>
        <p:txBody>
          <a:bodyPr/>
          <a:lstStyle/>
          <a:p>
            <a:fld id="{BA489573-EFFD-4F9A-B74D-25CA2C901E05}" type="slidenum">
              <a:rPr lang="en-US" smtClean="0"/>
              <a:pPr/>
              <a:t>8</a:t>
            </a:fld>
            <a:endParaRPr lang="en-US" dirty="0"/>
          </a:p>
        </p:txBody>
      </p:sp>
    </p:spTree>
    <p:extLst>
      <p:ext uri="{BB962C8B-B14F-4D97-AF65-F5344CB8AC3E}">
        <p14:creationId xmlns:p14="http://schemas.microsoft.com/office/powerpoint/2010/main" val="1591844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774" y="286603"/>
            <a:ext cx="10058400" cy="1450757"/>
          </a:xfrm>
        </p:spPr>
        <p:txBody>
          <a:bodyPr>
            <a:normAutofit fontScale="90000"/>
          </a:bodyPr>
          <a:lstStyle/>
          <a:p>
            <a:pPr algn="ctr"/>
            <a:r>
              <a:rPr lang="en-US" dirty="0" smtClean="0"/>
              <a:t>   PRC Rates for Physicians and Non-Hospital Providers of Supplies and Services</a:t>
            </a:r>
            <a:endParaRPr lang="en-US" dirty="0"/>
          </a:p>
        </p:txBody>
      </p:sp>
      <p:sp>
        <p:nvSpPr>
          <p:cNvPr id="3" name="Content Placeholder 2"/>
          <p:cNvSpPr>
            <a:spLocks noGrp="1"/>
          </p:cNvSpPr>
          <p:nvPr>
            <p:ph idx="1"/>
          </p:nvPr>
        </p:nvSpPr>
        <p:spPr>
          <a:xfrm>
            <a:off x="1068387" y="2228248"/>
            <a:ext cx="9490527" cy="2776889"/>
          </a:xfrm>
        </p:spPr>
        <p:txBody>
          <a:bodyPr>
            <a:normAutofit/>
          </a:bodyPr>
          <a:lstStyle/>
          <a:p>
            <a:pPr>
              <a:buFont typeface="Arial" panose="020B0604020202020204" pitchFamily="34" charset="0"/>
              <a:buChar char="•"/>
            </a:pPr>
            <a:endParaRPr lang="en-US" sz="2800" dirty="0" smtClean="0"/>
          </a:p>
          <a:p>
            <a:pPr lvl="1">
              <a:buFont typeface="Arial" panose="020B0604020202020204" pitchFamily="34" charset="0"/>
              <a:buChar char="•"/>
            </a:pPr>
            <a:r>
              <a:rPr lang="en-US" sz="2800" dirty="0"/>
              <a:t> </a:t>
            </a:r>
            <a:r>
              <a:rPr lang="en-US" sz="2800" dirty="0" smtClean="0"/>
              <a:t>Provider that refuses to accept or negotiate a fair and reasonable rate </a:t>
            </a:r>
          </a:p>
          <a:p>
            <a:pPr lvl="2">
              <a:buFont typeface="Arial" panose="020B0604020202020204" pitchFamily="34" charset="0"/>
              <a:buChar char="•"/>
            </a:pPr>
            <a:r>
              <a:rPr lang="en-US" sz="2400" dirty="0" smtClean="0"/>
              <a:t>IHS keeps track in a database – Report to your Area PRC Officer</a:t>
            </a:r>
          </a:p>
          <a:p>
            <a:pPr lvl="2">
              <a:buFont typeface="Arial" panose="020B0604020202020204" pitchFamily="34" charset="0"/>
              <a:buChar char="•"/>
            </a:pPr>
            <a:r>
              <a:rPr lang="en-US" sz="2400" dirty="0" smtClean="0"/>
              <a:t>IHS will not do business with that provider</a:t>
            </a:r>
          </a:p>
        </p:txBody>
      </p:sp>
      <p:sp>
        <p:nvSpPr>
          <p:cNvPr id="4" name="Footer Placeholder 3"/>
          <p:cNvSpPr>
            <a:spLocks noGrp="1"/>
          </p:cNvSpPr>
          <p:nvPr>
            <p:ph type="ftr" sz="quarter" idx="11"/>
          </p:nvPr>
        </p:nvSpPr>
        <p:spPr/>
        <p:txBody>
          <a:bodyPr/>
          <a:lstStyle/>
          <a:p>
            <a:r>
              <a:rPr lang="en-US" dirty="0" smtClean="0"/>
              <a:t>Indian Health Service / Division of Contract Care</a:t>
            </a:r>
            <a:endParaRPr lang="en-US" dirty="0"/>
          </a:p>
        </p:txBody>
      </p:sp>
      <p:sp>
        <p:nvSpPr>
          <p:cNvPr id="5" name="Slide Number Placeholder 4"/>
          <p:cNvSpPr>
            <a:spLocks noGrp="1"/>
          </p:cNvSpPr>
          <p:nvPr>
            <p:ph type="sldNum" sz="quarter" idx="12"/>
          </p:nvPr>
        </p:nvSpPr>
        <p:spPr/>
        <p:txBody>
          <a:bodyPr/>
          <a:lstStyle/>
          <a:p>
            <a:fld id="{BA489573-EFFD-4F9A-B74D-25CA2C901E05}" type="slidenum">
              <a:rPr lang="en-US" smtClean="0"/>
              <a:pPr/>
              <a:t>9</a:t>
            </a:fld>
            <a:endParaRPr lang="en-US" dirty="0"/>
          </a:p>
        </p:txBody>
      </p:sp>
    </p:spTree>
    <p:extLst>
      <p:ext uri="{BB962C8B-B14F-4D97-AF65-F5344CB8AC3E}">
        <p14:creationId xmlns:p14="http://schemas.microsoft.com/office/powerpoint/2010/main" val="2412893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E80FF65BA4F6C44BAE6F6C8032F26F9" ma:contentTypeVersion="0" ma:contentTypeDescription="Create a new document." ma:contentTypeScope="" ma:versionID="cdc4830b5c1bdc93215753ecf61a662f">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7CB455-02C2-4351-83CC-1BD63A9EF8C4}">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6352D69D-DC67-42A6-AA43-3B5890F78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906B0E6-4E80-48DD-B833-31BBE8AB9D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31225</TotalTime>
  <Words>1367</Words>
  <Application>Microsoft Office PowerPoint</Application>
  <PresentationFormat>Widescreen</PresentationFormat>
  <Paragraphs>103</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LEVERAGING PURCHASED/REFERRED CARE (PRC) RATES </vt:lpstr>
      <vt:lpstr>   Inpatient PRC Rates also known as Medicare-like Rates</vt:lpstr>
      <vt:lpstr>   Inpatient PRC Rates Payment Methodologies</vt:lpstr>
      <vt:lpstr>   Inpatient PRC Rates Payment Methodologies</vt:lpstr>
      <vt:lpstr>   Inpatient PRC Rates Payment Methodologies</vt:lpstr>
      <vt:lpstr>   PRC Rates Payment  Coordination of Benefits</vt:lpstr>
      <vt:lpstr>   PRC Rates for Physicians and Non-Hospital Providers of Supplies and Services</vt:lpstr>
      <vt:lpstr>   PRC Rates for Physicians and Non-Hospital Providers of Supplies and Services</vt:lpstr>
      <vt:lpstr>   PRC Rates for Physicians and Non-Hospital Providers of Supplies and Services</vt:lpstr>
      <vt:lpstr>   PRC Rates for Physicians and Non-Hospital Providers of Supplies and Services</vt:lpstr>
      <vt:lpstr>   PRC Rates for Physicians and Non-Hospital Providers of Supplies and Services  Purchasing Power</vt:lpstr>
      <vt:lpstr>   QUESTIONS</vt:lpstr>
    </vt:vector>
  </TitlesOfParts>
  <Company>Indian Health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subject>Presentation Subject</dc:subject>
  <dc:creator>IHS/ORAP/DCC</dc:creator>
  <cp:keywords>Keywords, Describing, Presentation, Subject</cp:keywords>
  <dc:description>Presentation template for OIT</dc:description>
  <cp:lastModifiedBy>Johnson, Anna W. (IHS/HQ)</cp:lastModifiedBy>
  <cp:revision>854</cp:revision>
  <cp:lastPrinted>2017-10-13T21:23:17Z</cp:lastPrinted>
  <dcterms:created xsi:type="dcterms:W3CDTF">2015-07-10T14:04:25Z</dcterms:created>
  <dcterms:modified xsi:type="dcterms:W3CDTF">2019-03-22T18:50:20Z</dcterms:modified>
  <cp:category>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0x0101005E80FF65BA4F6C44BAE6F6C8032F26F9</vt:lpwstr>
  </property>
  <property fmtid="{D5CDD505-2E9C-101B-9397-08002B2CF9AE}" pid="4" name="_NewReviewCycle">
    <vt:lpwstr/>
  </property>
</Properties>
</file>