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4887" y="1585975"/>
            <a:ext cx="1653997" cy="1456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94630" y="1682369"/>
            <a:ext cx="3268916" cy="1337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37891" y="1693545"/>
            <a:ext cx="1450594" cy="932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2" y="0"/>
            <a:ext cx="91440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0600" y="279400"/>
            <a:ext cx="609600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3037" y="249174"/>
            <a:ext cx="688975" cy="68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066736"/>
            <a:ext cx="9144000" cy="151130"/>
          </a:xfrm>
          <a:custGeom>
            <a:avLst/>
            <a:gdLst/>
            <a:ahLst/>
            <a:cxnLst/>
            <a:rect l="l" t="t" r="r" b="b"/>
            <a:pathLst>
              <a:path w="9144000" h="151130">
                <a:moveTo>
                  <a:pt x="0" y="150812"/>
                </a:moveTo>
                <a:lnTo>
                  <a:pt x="9144000" y="150812"/>
                </a:lnTo>
                <a:lnTo>
                  <a:pt x="91440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3716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8E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163078"/>
            <a:ext cx="9144000" cy="2085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66547"/>
            <a:ext cx="914400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2616" y="2750057"/>
            <a:ext cx="6998766" cy="2319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1517" y="462559"/>
            <a:ext cx="599440" cy="33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sz="2650" spc="-5" dirty="0">
                <a:solidFill>
                  <a:srgbClr val="3D1F00"/>
                </a:solidFill>
                <a:latin typeface="Calibri"/>
                <a:cs typeface="Calibri"/>
              </a:rPr>
              <a:t>Title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79400"/>
            <a:ext cx="6096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037" y="249174"/>
            <a:ext cx="688975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66736"/>
            <a:ext cx="9144000" cy="151130"/>
          </a:xfrm>
          <a:custGeom>
            <a:avLst/>
            <a:gdLst/>
            <a:ahLst/>
            <a:cxnLst/>
            <a:rect l="l" t="t" r="r" b="b"/>
            <a:pathLst>
              <a:path w="9144000" h="151130">
                <a:moveTo>
                  <a:pt x="0" y="150812"/>
                </a:moveTo>
                <a:lnTo>
                  <a:pt x="9144000" y="150812"/>
                </a:lnTo>
                <a:lnTo>
                  <a:pt x="91440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63078"/>
            <a:ext cx="9144000" cy="208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1247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192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4478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8E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74975" y="341757"/>
            <a:ext cx="2820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4F3DF"/>
                </a:solidFill>
                <a:latin typeface="Calibri"/>
                <a:cs typeface="Calibri"/>
              </a:rPr>
              <a:t>US </a:t>
            </a:r>
            <a:r>
              <a:rPr sz="1800" spc="-5" dirty="0">
                <a:solidFill>
                  <a:srgbClr val="F4F3DF"/>
                </a:solidFill>
                <a:latin typeface="Calibri"/>
                <a:cs typeface="Calibri"/>
              </a:rPr>
              <a:t>Department of </a:t>
            </a:r>
            <a:r>
              <a:rPr sz="1800" dirty="0">
                <a:solidFill>
                  <a:srgbClr val="F4F3DF"/>
                </a:solidFill>
                <a:latin typeface="Calibri"/>
                <a:cs typeface="Calibri"/>
              </a:rPr>
              <a:t>the</a:t>
            </a:r>
            <a:r>
              <a:rPr sz="1800" spc="-50" dirty="0">
                <a:solidFill>
                  <a:srgbClr val="F4F3D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4F3DF"/>
                </a:solidFill>
                <a:latin typeface="Calibri"/>
                <a:cs typeface="Calibri"/>
              </a:rPr>
              <a:t>Interior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74975" y="602360"/>
            <a:ext cx="257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663300"/>
                </a:solidFill>
                <a:latin typeface="Calibri"/>
                <a:cs typeface="Calibri"/>
              </a:rPr>
              <a:t>Indian</a:t>
            </a:r>
            <a:r>
              <a:rPr sz="3600" b="1" spc="-80" dirty="0">
                <a:solidFill>
                  <a:srgbClr val="6633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663300"/>
                </a:solidFill>
                <a:latin typeface="Calibri"/>
                <a:cs typeface="Calibri"/>
              </a:rPr>
              <a:t>Affairs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163078"/>
            <a:ext cx="9144000" cy="208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TRIBAL-INTERIOR BUDGET COUNCIL</a:t>
            </a:r>
            <a:r>
              <a:rPr spc="-105" dirty="0"/>
              <a:t> </a:t>
            </a:r>
            <a:r>
              <a:rPr spc="-5" dirty="0"/>
              <a:t>(TIBC)</a:t>
            </a:r>
          </a:p>
          <a:p>
            <a:pPr marL="6350"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</a:pPr>
            <a:r>
              <a:rPr sz="4000" spc="-5" dirty="0">
                <a:solidFill>
                  <a:srgbClr val="7E7E7E"/>
                </a:solidFill>
              </a:rPr>
              <a:t>Funding Streams/Tribal</a:t>
            </a:r>
            <a:r>
              <a:rPr sz="4000" spc="-15" dirty="0">
                <a:solidFill>
                  <a:srgbClr val="7E7E7E"/>
                </a:solidFill>
              </a:rPr>
              <a:t> </a:t>
            </a:r>
            <a:r>
              <a:rPr sz="4000" dirty="0">
                <a:solidFill>
                  <a:srgbClr val="7E7E7E"/>
                </a:solidFill>
              </a:rPr>
              <a:t>Payments</a:t>
            </a:r>
            <a:endParaRPr sz="4000"/>
          </a:p>
          <a:p>
            <a:pPr marL="6350" algn="ctr">
              <a:lnSpc>
                <a:spcPct val="100000"/>
              </a:lnSpc>
              <a:spcBef>
                <a:spcPts val="2905"/>
              </a:spcBef>
            </a:pPr>
            <a:r>
              <a:rPr sz="2400" b="1" dirty="0">
                <a:latin typeface="Calibri"/>
                <a:cs typeface="Calibri"/>
              </a:rPr>
              <a:t>November 5,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2014</a:t>
            </a:r>
            <a:endParaRPr sz="24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40"/>
              </a:spcBef>
            </a:pPr>
            <a:r>
              <a:rPr sz="1800" b="1" spc="-5" dirty="0">
                <a:latin typeface="Calibri"/>
                <a:cs typeface="Calibri"/>
              </a:rPr>
              <a:t>Washington,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6730" rIns="0" bIns="0" rtlCol="0">
            <a:spAutoFit/>
          </a:bodyPr>
          <a:lstStyle/>
          <a:p>
            <a:pPr marL="1940560">
              <a:lnSpc>
                <a:spcPct val="100000"/>
              </a:lnSpc>
              <a:spcBef>
                <a:spcPts val="95"/>
              </a:spcBef>
            </a:pPr>
            <a:r>
              <a:rPr sz="3700" spc="-5" dirty="0"/>
              <a:t>Federal </a:t>
            </a:r>
            <a:r>
              <a:rPr sz="3700" spc="-405" dirty="0"/>
              <a:t>Budg</a:t>
            </a:r>
            <a:r>
              <a:rPr sz="3975" spc="-607" baseline="37735" dirty="0">
                <a:solidFill>
                  <a:srgbClr val="3D1F00"/>
                </a:solidFill>
              </a:rPr>
              <a:t>Ti</a:t>
            </a:r>
            <a:r>
              <a:rPr sz="3700" spc="-405" dirty="0"/>
              <a:t>e</a:t>
            </a:r>
            <a:r>
              <a:rPr sz="3975" spc="-607" baseline="37735" dirty="0">
                <a:solidFill>
                  <a:srgbClr val="3D1F00"/>
                </a:solidFill>
              </a:rPr>
              <a:t>tl</a:t>
            </a:r>
            <a:r>
              <a:rPr sz="3700" spc="-405" dirty="0"/>
              <a:t>t</a:t>
            </a:r>
            <a:r>
              <a:rPr sz="3975" spc="-607" baseline="37735" dirty="0">
                <a:solidFill>
                  <a:srgbClr val="3D1F00"/>
                </a:solidFill>
              </a:rPr>
              <a:t>e </a:t>
            </a:r>
            <a:r>
              <a:rPr sz="3700" spc="-5" dirty="0"/>
              <a:t>Process</a:t>
            </a:r>
            <a:r>
              <a:rPr sz="3700" spc="-25" dirty="0"/>
              <a:t> </a:t>
            </a:r>
            <a:r>
              <a:rPr sz="3700" spc="-5" dirty="0"/>
              <a:t>Illustration</a:t>
            </a:r>
            <a:endParaRPr sz="3700"/>
          </a:p>
        </p:txBody>
      </p:sp>
      <p:sp>
        <p:nvSpPr>
          <p:cNvPr id="3" name="object 3"/>
          <p:cNvSpPr/>
          <p:nvPr/>
        </p:nvSpPr>
        <p:spPr>
          <a:xfrm>
            <a:off x="1371600" y="1523949"/>
            <a:ext cx="7010400" cy="508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517" y="365582"/>
            <a:ext cx="61214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650" spc="-5" dirty="0">
                <a:solidFill>
                  <a:srgbClr val="3D1F00"/>
                </a:solidFill>
              </a:rPr>
              <a:t>Title</a:t>
            </a:r>
            <a:endParaRPr sz="2650"/>
          </a:p>
        </p:txBody>
      </p:sp>
      <p:sp>
        <p:nvSpPr>
          <p:cNvPr id="3" name="object 3"/>
          <p:cNvSpPr/>
          <p:nvPr/>
        </p:nvSpPr>
        <p:spPr>
          <a:xfrm>
            <a:off x="-2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79400"/>
            <a:ext cx="6096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037" y="249174"/>
            <a:ext cx="688975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66736"/>
            <a:ext cx="9144000" cy="151130"/>
          </a:xfrm>
          <a:custGeom>
            <a:avLst/>
            <a:gdLst/>
            <a:ahLst/>
            <a:cxnLst/>
            <a:rect l="l" t="t" r="r" b="b"/>
            <a:pathLst>
              <a:path w="9144000" h="151130">
                <a:moveTo>
                  <a:pt x="0" y="150812"/>
                </a:moveTo>
                <a:lnTo>
                  <a:pt x="9144000" y="150812"/>
                </a:lnTo>
                <a:lnTo>
                  <a:pt x="91440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716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8E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163078"/>
            <a:ext cx="9144000" cy="208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66264" y="537413"/>
            <a:ext cx="6950709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500" spc="-5" dirty="0">
                <a:latin typeface="Calibri"/>
                <a:cs typeface="Calibri"/>
              </a:rPr>
              <a:t>Funding </a:t>
            </a:r>
            <a:r>
              <a:rPr sz="3500" dirty="0">
                <a:latin typeface="Calibri"/>
                <a:cs typeface="Calibri"/>
              </a:rPr>
              <a:t>Method </a:t>
            </a:r>
            <a:r>
              <a:rPr sz="3500" spc="-5" dirty="0">
                <a:latin typeface="Calibri"/>
                <a:cs typeface="Calibri"/>
              </a:rPr>
              <a:t>Processes</a:t>
            </a:r>
            <a:r>
              <a:rPr sz="3500" spc="-3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Illustration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1600" y="1577024"/>
            <a:ext cx="7073265" cy="5044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830" rIns="0" bIns="0" rtlCol="0">
            <a:spAutoFit/>
          </a:bodyPr>
          <a:lstStyle/>
          <a:p>
            <a:pPr marL="2434590">
              <a:lnSpc>
                <a:spcPct val="100000"/>
              </a:lnSpc>
              <a:spcBef>
                <a:spcPts val="95"/>
              </a:spcBef>
            </a:pPr>
            <a:r>
              <a:rPr sz="3700" spc="-5" dirty="0"/>
              <a:t>FY 2014 </a:t>
            </a:r>
            <a:r>
              <a:rPr sz="3700" spc="-434" dirty="0"/>
              <a:t>T</a:t>
            </a:r>
            <a:r>
              <a:rPr sz="3975" spc="-652" baseline="44025" dirty="0">
                <a:solidFill>
                  <a:srgbClr val="3D1F00"/>
                </a:solidFill>
              </a:rPr>
              <a:t>T</a:t>
            </a:r>
            <a:r>
              <a:rPr sz="3700" spc="-434" dirty="0"/>
              <a:t>ri</a:t>
            </a:r>
            <a:r>
              <a:rPr sz="3975" spc="-652" baseline="44025" dirty="0">
                <a:solidFill>
                  <a:srgbClr val="3D1F00"/>
                </a:solidFill>
              </a:rPr>
              <a:t>it</a:t>
            </a:r>
            <a:r>
              <a:rPr sz="3700" spc="-434" dirty="0"/>
              <a:t>b</a:t>
            </a:r>
            <a:r>
              <a:rPr sz="3975" spc="-652" baseline="44025" dirty="0">
                <a:solidFill>
                  <a:srgbClr val="3D1F00"/>
                </a:solidFill>
              </a:rPr>
              <a:t>le</a:t>
            </a:r>
            <a:r>
              <a:rPr sz="3700" spc="-434" dirty="0"/>
              <a:t>al</a:t>
            </a:r>
            <a:r>
              <a:rPr sz="3700" spc="-405" dirty="0"/>
              <a:t> </a:t>
            </a:r>
            <a:r>
              <a:rPr sz="3700" spc="-5" dirty="0"/>
              <a:t>Disbursements</a:t>
            </a:r>
            <a:endParaRPr sz="3700"/>
          </a:p>
        </p:txBody>
      </p:sp>
      <p:sp>
        <p:nvSpPr>
          <p:cNvPr id="3" name="object 3"/>
          <p:cNvSpPr/>
          <p:nvPr/>
        </p:nvSpPr>
        <p:spPr>
          <a:xfrm>
            <a:off x="304800" y="161543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4800" y="1615490"/>
          <a:ext cx="8610600" cy="3335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929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Commitment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solidFill>
                      <a:srgbClr val="493521"/>
                    </a:solidFill>
                  </a:tcPr>
                </a:tc>
                <a:tc>
                  <a:txBody>
                    <a:bodyPr/>
                    <a:lstStyle/>
                    <a:p>
                      <a:pPr marL="125095" marR="118745" indent="635" algn="ctr">
                        <a:lnSpc>
                          <a:spcPct val="992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Sum of 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t/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Balance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solidFill>
                      <a:srgbClr val="49352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223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 funds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were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allocated to the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Tribes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4935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6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252I00 : Contracts -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Indian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1,323,695,537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PL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Compacts:</a:t>
                      </a:r>
                      <a:r>
                        <a:rPr sz="1100" spc="2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$411,987,961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28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413A00 :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Indian Tribal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Gov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Grant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797,722,497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PL 100 –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297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28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411C00 : Cooperative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Agreement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28,392,720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Forestry,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Fire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Transportation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28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411G00 :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Grants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4,385,181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Division of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Energy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and Mineral Development and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91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252R00 : Contracts -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Prof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2,699,596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Commercial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Contracts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01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252S00 :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Tuition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1,133,540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Sevier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Richfield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(Utah)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28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252Z00 :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Other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1,114,185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Corrections, Forestry and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ts val="1195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Corrections:</a:t>
                      </a:r>
                      <a:r>
                        <a:rPr sz="1100" spc="2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$1,069,345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228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252U00 : Contracts -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Studies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600,900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Div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Economic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Development and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Facilities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Management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228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233K00 :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Utilities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350,000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Irrigation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28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252V00 : Contracts -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Training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280,176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Education -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Public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School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01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253H00 : Reimbursable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Agreement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224,661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Forestry and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Fire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291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254B00 : Oper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Maint&amp;Repr-Othr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57,671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Irrigation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228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257E00 :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Repairs&amp;Maint-Other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45,800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Irrigation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14">
                <a:tc>
                  <a:txBody>
                    <a:bodyPr/>
                    <a:lstStyle/>
                    <a:p>
                      <a:pPr marL="8890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255D00 : Private Sector-R &amp;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9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45,000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9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Tribal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contract,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standard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obligation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181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257J00 : R&amp;M-Radio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Cmnctns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67B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1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,9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R w="12700">
                      <a:solidFill>
                        <a:srgbClr val="D67B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FC1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15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Facilities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Management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67B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L="6985">
                        <a:lnSpc>
                          <a:spcPts val="122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Grand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Total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215"/>
                        </a:lnSpc>
                        <a:spcBef>
                          <a:spcPts val="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$2,160,780,368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862" rIns="0" bIns="0" rtlCol="0">
            <a:spAutoFit/>
          </a:bodyPr>
          <a:lstStyle/>
          <a:p>
            <a:pPr marL="3493770">
              <a:lnSpc>
                <a:spcPct val="100000"/>
              </a:lnSpc>
              <a:spcBef>
                <a:spcPts val="95"/>
              </a:spcBef>
            </a:pPr>
            <a:r>
              <a:rPr spc="-400" dirty="0"/>
              <a:t>Desi</a:t>
            </a:r>
            <a:r>
              <a:rPr sz="3975" spc="-600" baseline="29350" dirty="0">
                <a:solidFill>
                  <a:srgbClr val="3D1F00"/>
                </a:solidFill>
              </a:rPr>
              <a:t>T</a:t>
            </a:r>
            <a:r>
              <a:rPr sz="4000" spc="-400" dirty="0"/>
              <a:t>r</a:t>
            </a:r>
            <a:r>
              <a:rPr sz="3975" spc="-600" baseline="29350" dirty="0">
                <a:solidFill>
                  <a:srgbClr val="3D1F00"/>
                </a:solidFill>
              </a:rPr>
              <a:t>it</a:t>
            </a:r>
            <a:r>
              <a:rPr sz="4000" spc="-400" dirty="0"/>
              <a:t>e</a:t>
            </a:r>
            <a:r>
              <a:rPr sz="3975" spc="-600" baseline="29350" dirty="0">
                <a:solidFill>
                  <a:srgbClr val="3D1F00"/>
                </a:solidFill>
              </a:rPr>
              <a:t>le</a:t>
            </a:r>
            <a:r>
              <a:rPr sz="4000" spc="-400" dirty="0"/>
              <a:t>d</a:t>
            </a:r>
            <a:r>
              <a:rPr sz="4000" spc="-5" dirty="0"/>
              <a:t> </a:t>
            </a:r>
            <a:r>
              <a:rPr sz="4000" spc="-10" dirty="0"/>
              <a:t>Outcome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534413"/>
            <a:ext cx="7738109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To improve the </a:t>
            </a:r>
            <a:r>
              <a:rPr sz="2800" spc="-10" dirty="0">
                <a:latin typeface="Calibri"/>
                <a:cs typeface="Calibri"/>
              </a:rPr>
              <a:t>distribution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funding streams </a:t>
            </a:r>
            <a:r>
              <a:rPr sz="2800" spc="-5" dirty="0">
                <a:latin typeface="Calibri"/>
                <a:cs typeface="Calibri"/>
              </a:rPr>
              <a:t>to the  </a:t>
            </a:r>
            <a:r>
              <a:rPr sz="2800" spc="-10" dirty="0">
                <a:latin typeface="Calibri"/>
                <a:cs typeface="Calibri"/>
              </a:rPr>
              <a:t>stakeholder(s):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327785">
              <a:lnSpc>
                <a:spcPct val="100000"/>
              </a:lnSpc>
              <a:tabLst>
                <a:tab pos="1784985" algn="l"/>
              </a:tabLst>
            </a:pPr>
            <a:r>
              <a:rPr sz="700" spc="-5" dirty="0">
                <a:latin typeface="Arial"/>
                <a:cs typeface="Arial"/>
              </a:rPr>
              <a:t>»	</a:t>
            </a:r>
            <a:r>
              <a:rPr sz="2800" spc="-5" dirty="0">
                <a:latin typeface="Calibri"/>
                <a:cs typeface="Calibri"/>
              </a:rPr>
              <a:t>More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Effective</a:t>
            </a:r>
            <a:endParaRPr sz="2800">
              <a:latin typeface="Calibri"/>
              <a:cs typeface="Calibri"/>
            </a:endParaRPr>
          </a:p>
          <a:p>
            <a:pPr marL="1327785">
              <a:lnSpc>
                <a:spcPct val="100000"/>
              </a:lnSpc>
              <a:tabLst>
                <a:tab pos="1784985" algn="l"/>
              </a:tabLst>
            </a:pPr>
            <a:r>
              <a:rPr sz="700" spc="-5" dirty="0">
                <a:latin typeface="Arial"/>
                <a:cs typeface="Arial"/>
              </a:rPr>
              <a:t>»	</a:t>
            </a:r>
            <a:r>
              <a:rPr sz="2800" spc="-5" dirty="0">
                <a:latin typeface="Calibri"/>
                <a:cs typeface="Calibri"/>
              </a:rPr>
              <a:t>More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Efficient</a:t>
            </a:r>
            <a:endParaRPr sz="2800">
              <a:latin typeface="Calibri"/>
              <a:cs typeface="Calibri"/>
            </a:endParaRPr>
          </a:p>
          <a:p>
            <a:pPr marL="1327785">
              <a:lnSpc>
                <a:spcPct val="100000"/>
              </a:lnSpc>
              <a:tabLst>
                <a:tab pos="1784985" algn="l"/>
              </a:tabLst>
            </a:pPr>
            <a:r>
              <a:rPr sz="700" spc="-5" dirty="0">
                <a:latin typeface="Arial"/>
                <a:cs typeface="Arial"/>
              </a:rPr>
              <a:t>»	</a:t>
            </a:r>
            <a:r>
              <a:rPr sz="2800" spc="-5" dirty="0">
                <a:latin typeface="Calibri"/>
                <a:cs typeface="Calibri"/>
              </a:rPr>
              <a:t>More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Timely</a:t>
            </a:r>
            <a:endParaRPr sz="2800">
              <a:latin typeface="Calibri"/>
              <a:cs typeface="Calibri"/>
            </a:endParaRPr>
          </a:p>
          <a:p>
            <a:pPr marL="1327785">
              <a:lnSpc>
                <a:spcPct val="100000"/>
              </a:lnSpc>
              <a:spcBef>
                <a:spcPts val="5"/>
              </a:spcBef>
              <a:tabLst>
                <a:tab pos="1784985" algn="l"/>
              </a:tabLst>
            </a:pPr>
            <a:r>
              <a:rPr sz="700" spc="-5" dirty="0">
                <a:latin typeface="Arial"/>
                <a:cs typeface="Arial"/>
              </a:rPr>
              <a:t>»	</a:t>
            </a:r>
            <a:r>
              <a:rPr sz="2800" spc="-5" dirty="0">
                <a:latin typeface="Calibri"/>
                <a:cs typeface="Calibri"/>
              </a:rPr>
              <a:t>More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Transparent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517" y="365582"/>
            <a:ext cx="61214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650" spc="-5" dirty="0">
                <a:solidFill>
                  <a:srgbClr val="3D1F00"/>
                </a:solidFill>
              </a:rPr>
              <a:t>Title</a:t>
            </a:r>
            <a:endParaRPr sz="2650"/>
          </a:p>
        </p:txBody>
      </p:sp>
      <p:sp>
        <p:nvSpPr>
          <p:cNvPr id="3" name="object 3"/>
          <p:cNvSpPr/>
          <p:nvPr/>
        </p:nvSpPr>
        <p:spPr>
          <a:xfrm>
            <a:off x="-2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79400"/>
            <a:ext cx="6096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037" y="249174"/>
            <a:ext cx="688975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66736"/>
            <a:ext cx="9144000" cy="151130"/>
          </a:xfrm>
          <a:custGeom>
            <a:avLst/>
            <a:gdLst/>
            <a:ahLst/>
            <a:cxnLst/>
            <a:rect l="l" t="t" r="r" b="b"/>
            <a:pathLst>
              <a:path w="9144000" h="151130">
                <a:moveTo>
                  <a:pt x="0" y="150812"/>
                </a:moveTo>
                <a:lnTo>
                  <a:pt x="9144000" y="150812"/>
                </a:lnTo>
                <a:lnTo>
                  <a:pt x="91440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716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8E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163078"/>
            <a:ext cx="9144000" cy="208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0500" y="3411080"/>
            <a:ext cx="1143000" cy="1010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1665" marR="1781175" indent="278765">
              <a:lnSpc>
                <a:spcPct val="100000"/>
              </a:lnSpc>
              <a:spcBef>
                <a:spcPts val="100"/>
              </a:spcBef>
            </a:pPr>
            <a:r>
              <a:rPr sz="3600" spc="-235" dirty="0">
                <a:latin typeface="Arial"/>
                <a:cs typeface="Arial"/>
              </a:rPr>
              <a:t>Triba</a:t>
            </a:r>
            <a:r>
              <a:rPr sz="3975" spc="-352" baseline="-29350" dirty="0">
                <a:solidFill>
                  <a:srgbClr val="3D1F00"/>
                </a:solidFill>
              </a:rPr>
              <a:t>Ti</a:t>
            </a:r>
            <a:r>
              <a:rPr sz="3600" spc="-235" dirty="0">
                <a:latin typeface="Arial"/>
                <a:cs typeface="Arial"/>
              </a:rPr>
              <a:t>l</a:t>
            </a:r>
            <a:r>
              <a:rPr sz="3975" spc="-352" baseline="-29350" dirty="0">
                <a:solidFill>
                  <a:srgbClr val="3D1F00"/>
                </a:solidFill>
              </a:rPr>
              <a:t>tle</a:t>
            </a:r>
            <a:r>
              <a:rPr sz="3600" spc="-235" dirty="0">
                <a:latin typeface="Arial"/>
                <a:cs typeface="Arial"/>
              </a:rPr>
              <a:t>Funds </a:t>
            </a:r>
            <a:r>
              <a:rPr sz="3600" spc="-5" dirty="0">
                <a:latin typeface="Arial"/>
                <a:cs typeface="Arial"/>
              </a:rPr>
              <a:t>Flow  </a:t>
            </a:r>
            <a:r>
              <a:rPr sz="3600" dirty="0">
                <a:latin typeface="Arial"/>
                <a:cs typeface="Arial"/>
              </a:rPr>
              <a:t>Allocation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Illustration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368" y="1552955"/>
            <a:ext cx="8741664" cy="5198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2125" rIns="0" bIns="0" rtlCol="0">
            <a:spAutoFit/>
          </a:bodyPr>
          <a:lstStyle/>
          <a:p>
            <a:pPr marL="3529329">
              <a:lnSpc>
                <a:spcPct val="100000"/>
              </a:lnSpc>
              <a:spcBef>
                <a:spcPts val="100"/>
              </a:spcBef>
            </a:pPr>
            <a:r>
              <a:rPr sz="3600" spc="-345" dirty="0"/>
              <a:t>Strat</a:t>
            </a:r>
            <a:r>
              <a:rPr sz="3975" spc="-517" baseline="33542" dirty="0">
                <a:solidFill>
                  <a:srgbClr val="3D1F00"/>
                </a:solidFill>
              </a:rPr>
              <a:t>T</a:t>
            </a:r>
            <a:r>
              <a:rPr sz="3600" spc="-345" dirty="0"/>
              <a:t>e</a:t>
            </a:r>
            <a:r>
              <a:rPr sz="3975" spc="-517" baseline="33542" dirty="0">
                <a:solidFill>
                  <a:srgbClr val="3D1F00"/>
                </a:solidFill>
              </a:rPr>
              <a:t>itl</a:t>
            </a:r>
            <a:r>
              <a:rPr sz="3600" spc="-345" dirty="0"/>
              <a:t>g</a:t>
            </a:r>
            <a:r>
              <a:rPr sz="3975" spc="-517" baseline="33542" dirty="0">
                <a:solidFill>
                  <a:srgbClr val="3D1F00"/>
                </a:solidFill>
              </a:rPr>
              <a:t>e</a:t>
            </a:r>
            <a:r>
              <a:rPr sz="3600" spc="-345" dirty="0"/>
              <a:t>ic</a:t>
            </a:r>
            <a:r>
              <a:rPr sz="3600" spc="-20" dirty="0"/>
              <a:t> </a:t>
            </a:r>
            <a:r>
              <a:rPr sz="3600" spc="-5" dirty="0"/>
              <a:t>Statement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1537461"/>
            <a:ext cx="7303134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This project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challenges: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Number </a:t>
            </a:r>
            <a:r>
              <a:rPr sz="2400" spc="-5" dirty="0">
                <a:latin typeface="Calibri"/>
                <a:cs typeface="Calibri"/>
              </a:rPr>
              <a:t>of protocols </a:t>
            </a:r>
            <a:r>
              <a:rPr sz="2400" dirty="0">
                <a:latin typeface="Calibri"/>
                <a:cs typeface="Calibri"/>
              </a:rPr>
              <a:t>affecting </a:t>
            </a:r>
            <a:r>
              <a:rPr sz="2400" spc="-5" dirty="0">
                <a:latin typeface="Calibri"/>
                <a:cs typeface="Calibri"/>
              </a:rPr>
              <a:t>funds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Allocation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Trust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issues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Automation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Funding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tribes, offices, regions, </a:t>
            </a:r>
            <a:r>
              <a:rPr sz="2400" dirty="0">
                <a:latin typeface="Calibri"/>
                <a:cs typeface="Calibri"/>
              </a:rPr>
              <a:t>agencies 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schools.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Building </a:t>
            </a:r>
            <a:r>
              <a:rPr sz="2400" spc="-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current </a:t>
            </a:r>
            <a:r>
              <a:rPr sz="2400" spc="-5" dirty="0">
                <a:latin typeface="Calibri"/>
                <a:cs typeface="Calibri"/>
              </a:rPr>
              <a:t>processes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place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Stakeholder(s) </a:t>
            </a:r>
            <a:r>
              <a:rPr sz="2400" dirty="0">
                <a:latin typeface="Calibri"/>
                <a:cs typeface="Calibri"/>
              </a:rPr>
              <a:t>acknowledgement </a:t>
            </a:r>
            <a:r>
              <a:rPr sz="2400" spc="-5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improvement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Congressional directives 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fund(s).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0225" rIns="0" bIns="0" rtlCol="0">
            <a:spAutoFit/>
          </a:bodyPr>
          <a:lstStyle/>
          <a:p>
            <a:pPr marL="4271010">
              <a:lnSpc>
                <a:spcPct val="100000"/>
              </a:lnSpc>
              <a:spcBef>
                <a:spcPts val="100"/>
              </a:spcBef>
            </a:pPr>
            <a:r>
              <a:rPr sz="3975" spc="-457" baseline="39832" dirty="0">
                <a:solidFill>
                  <a:srgbClr val="3D1F00"/>
                </a:solidFill>
              </a:rPr>
              <a:t>T</a:t>
            </a:r>
            <a:r>
              <a:rPr sz="3600" spc="-305" dirty="0"/>
              <a:t>O</a:t>
            </a:r>
            <a:r>
              <a:rPr sz="3975" spc="-457" baseline="39832" dirty="0">
                <a:solidFill>
                  <a:srgbClr val="3D1F00"/>
                </a:solidFill>
              </a:rPr>
              <a:t>itl</a:t>
            </a:r>
            <a:r>
              <a:rPr sz="3600" spc="-305" dirty="0"/>
              <a:t>b</a:t>
            </a:r>
            <a:r>
              <a:rPr sz="3975" spc="-457" baseline="39832" dirty="0">
                <a:solidFill>
                  <a:srgbClr val="3D1F00"/>
                </a:solidFill>
              </a:rPr>
              <a:t>e</a:t>
            </a:r>
            <a:r>
              <a:rPr sz="3600" spc="-305" dirty="0"/>
              <a:t>jective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5440" y="1506982"/>
            <a:ext cx="7555230" cy="369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project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look across </a:t>
            </a:r>
            <a:r>
              <a:rPr sz="2400" dirty="0">
                <a:latin typeface="Calibri"/>
                <a:cs typeface="Calibri"/>
              </a:rPr>
              <a:t>the entire </a:t>
            </a:r>
            <a:r>
              <a:rPr sz="2400" spc="-5" dirty="0">
                <a:latin typeface="Calibri"/>
                <a:cs typeface="Calibri"/>
              </a:rPr>
              <a:t>enterprise </a:t>
            </a:r>
            <a:r>
              <a:rPr sz="2400" dirty="0">
                <a:latin typeface="Calibri"/>
                <a:cs typeface="Calibri"/>
              </a:rPr>
              <a:t>to the great  work that is </a:t>
            </a:r>
            <a:r>
              <a:rPr sz="2400" spc="-5" dirty="0">
                <a:latin typeface="Calibri"/>
                <a:cs typeface="Calibri"/>
              </a:rPr>
              <a:t>happening across Indian </a:t>
            </a:r>
            <a:r>
              <a:rPr sz="2400" dirty="0">
                <a:latin typeface="Calibri"/>
                <a:cs typeface="Calibri"/>
              </a:rPr>
              <a:t>Affairs and </a:t>
            </a:r>
            <a:r>
              <a:rPr sz="2400" spc="-5" dirty="0">
                <a:latin typeface="Calibri"/>
                <a:cs typeface="Calibri"/>
              </a:rPr>
              <a:t>build from  those best practices.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Actionable items will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created 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66140" indent="-36449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866140" algn="l"/>
                <a:tab pos="866775" algn="l"/>
              </a:tabLst>
            </a:pPr>
            <a:r>
              <a:rPr sz="2400" spc="-5" dirty="0">
                <a:latin typeface="Calibri"/>
                <a:cs typeface="Calibri"/>
              </a:rPr>
              <a:t>Modernize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process</a:t>
            </a:r>
            <a:endParaRPr sz="2400">
              <a:latin typeface="Calibri"/>
              <a:cs typeface="Calibri"/>
            </a:endParaRPr>
          </a:p>
          <a:p>
            <a:pPr marL="866140" indent="-36449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6140" algn="l"/>
                <a:tab pos="866775" algn="l"/>
              </a:tabLst>
            </a:pPr>
            <a:r>
              <a:rPr sz="2400" spc="-5" dirty="0">
                <a:latin typeface="Calibri"/>
                <a:cs typeface="Calibri"/>
              </a:rPr>
              <a:t>Reduce unnecessary/repetitive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steps</a:t>
            </a:r>
            <a:endParaRPr sz="2400">
              <a:latin typeface="Calibri"/>
              <a:cs typeface="Calibri"/>
            </a:endParaRPr>
          </a:p>
          <a:p>
            <a:pPr marL="866140" marR="364490" indent="-36449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6140" algn="l"/>
                <a:tab pos="866775" algn="l"/>
              </a:tabLst>
            </a:pPr>
            <a:r>
              <a:rPr sz="2400" spc="-5" dirty="0">
                <a:latin typeface="Calibri"/>
                <a:cs typeface="Calibri"/>
              </a:rPr>
              <a:t>Find </a:t>
            </a:r>
            <a:r>
              <a:rPr sz="2400" dirty="0">
                <a:latin typeface="Calibri"/>
                <a:cs typeface="Calibri"/>
              </a:rPr>
              <a:t>ways to </a:t>
            </a:r>
            <a:r>
              <a:rPr sz="2400" spc="-5" dirty="0">
                <a:latin typeface="Calibri"/>
                <a:cs typeface="Calibri"/>
              </a:rPr>
              <a:t>better </a:t>
            </a:r>
            <a:r>
              <a:rPr sz="2400" dirty="0">
                <a:latin typeface="Calibri"/>
                <a:cs typeface="Calibri"/>
              </a:rPr>
              <a:t>manage </a:t>
            </a:r>
            <a:r>
              <a:rPr sz="2400" spc="-5" dirty="0">
                <a:latin typeface="Calibri"/>
                <a:cs typeface="Calibri"/>
              </a:rPr>
              <a:t>resources </a:t>
            </a:r>
            <a:r>
              <a:rPr sz="2400" dirty="0">
                <a:latin typeface="Calibri"/>
                <a:cs typeface="Calibri"/>
              </a:rPr>
              <a:t>(i.e., trust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 system </a:t>
            </a:r>
            <a:r>
              <a:rPr sz="2400" dirty="0">
                <a:latin typeface="Calibri"/>
                <a:cs typeface="Calibri"/>
              </a:rPr>
              <a:t>issue, </a:t>
            </a:r>
            <a:r>
              <a:rPr sz="2400" spc="-5" dirty="0">
                <a:latin typeface="Calibri"/>
                <a:cs typeface="Calibri"/>
              </a:rPr>
              <a:t>streamline </a:t>
            </a:r>
            <a:r>
              <a:rPr sz="2400" dirty="0">
                <a:latin typeface="Calibri"/>
                <a:cs typeface="Calibri"/>
              </a:rPr>
              <a:t>approvals,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etc).</a:t>
            </a:r>
            <a:endParaRPr sz="2400">
              <a:latin typeface="Calibri"/>
              <a:cs typeface="Calibri"/>
            </a:endParaRPr>
          </a:p>
          <a:p>
            <a:pPr marL="36322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400" spc="-5" dirty="0">
                <a:latin typeface="Calibri"/>
                <a:cs typeface="Calibri"/>
              </a:rPr>
              <a:t>Training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Implementation of </a:t>
            </a:r>
            <a:r>
              <a:rPr sz="2400" dirty="0">
                <a:latin typeface="Calibri"/>
                <a:cs typeface="Calibri"/>
              </a:rPr>
              <a:t>Actionable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Items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7416" rIns="0" bIns="0" rtlCol="0">
            <a:spAutoFit/>
          </a:bodyPr>
          <a:lstStyle/>
          <a:p>
            <a:pPr marL="247586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Timeline </a:t>
            </a:r>
            <a:r>
              <a:rPr sz="3600" spc="-225" dirty="0"/>
              <a:t>f</a:t>
            </a:r>
            <a:r>
              <a:rPr sz="3975" spc="-337" baseline="35639" dirty="0">
                <a:solidFill>
                  <a:srgbClr val="3D1F00"/>
                </a:solidFill>
              </a:rPr>
              <a:t>T</a:t>
            </a:r>
            <a:r>
              <a:rPr sz="3600" spc="-225" dirty="0"/>
              <a:t>o</a:t>
            </a:r>
            <a:r>
              <a:rPr sz="3975" spc="-337" baseline="35639" dirty="0">
                <a:solidFill>
                  <a:srgbClr val="3D1F00"/>
                </a:solidFill>
              </a:rPr>
              <a:t>it</a:t>
            </a:r>
            <a:r>
              <a:rPr sz="3600" spc="-225" dirty="0"/>
              <a:t>r</a:t>
            </a:r>
            <a:r>
              <a:rPr sz="3975" spc="-337" baseline="35639" dirty="0">
                <a:solidFill>
                  <a:srgbClr val="3D1F00"/>
                </a:solidFill>
              </a:rPr>
              <a:t>le</a:t>
            </a:r>
            <a:r>
              <a:rPr sz="3600" spc="-225" dirty="0"/>
              <a:t>Developing</a:t>
            </a:r>
            <a:r>
              <a:rPr sz="3600" spc="-50" dirty="0"/>
              <a:t> </a:t>
            </a:r>
            <a:r>
              <a:rPr sz="3600" dirty="0"/>
              <a:t>Plan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91946" y="1652904"/>
            <a:ext cx="7437653" cy="1025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2815" y="1969135"/>
            <a:ext cx="1288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Deadline: July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4981" y="2442210"/>
            <a:ext cx="1303020" cy="1882775"/>
          </a:xfrm>
          <a:custGeom>
            <a:avLst/>
            <a:gdLst/>
            <a:ahLst/>
            <a:cxnLst/>
            <a:rect l="l" t="t" r="r" b="b"/>
            <a:pathLst>
              <a:path w="1303020" h="1882775">
                <a:moveTo>
                  <a:pt x="0" y="1882648"/>
                </a:moveTo>
                <a:lnTo>
                  <a:pt x="1303020" y="1882648"/>
                </a:lnTo>
                <a:lnTo>
                  <a:pt x="1303020" y="0"/>
                </a:lnTo>
                <a:lnTo>
                  <a:pt x="0" y="0"/>
                </a:lnTo>
                <a:lnTo>
                  <a:pt x="0" y="1882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981" y="2442210"/>
            <a:ext cx="1303020" cy="1882775"/>
          </a:xfrm>
          <a:custGeom>
            <a:avLst/>
            <a:gdLst/>
            <a:ahLst/>
            <a:cxnLst/>
            <a:rect l="l" t="t" r="r" b="b"/>
            <a:pathLst>
              <a:path w="1303020" h="1882775">
                <a:moveTo>
                  <a:pt x="0" y="1882648"/>
                </a:moveTo>
                <a:lnTo>
                  <a:pt x="1303020" y="1882648"/>
                </a:lnTo>
                <a:lnTo>
                  <a:pt x="1303020" y="0"/>
                </a:lnTo>
                <a:lnTo>
                  <a:pt x="0" y="0"/>
                </a:lnTo>
                <a:lnTo>
                  <a:pt x="0" y="1882648"/>
                </a:lnTo>
                <a:close/>
              </a:path>
            </a:pathLst>
          </a:custGeom>
          <a:ln w="9525">
            <a:solidFill>
              <a:srgbClr val="6F68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9744" y="2450083"/>
            <a:ext cx="1286510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8260" marR="385445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latin typeface="Calibri"/>
                <a:cs typeface="Calibri"/>
              </a:rPr>
              <a:t>Request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  </a:t>
            </a:r>
            <a:r>
              <a:rPr sz="1400" spc="-5" dirty="0">
                <a:latin typeface="Calibri"/>
                <a:cs typeface="Calibri"/>
              </a:rPr>
              <a:t>Proposal  </a:t>
            </a:r>
            <a:r>
              <a:rPr sz="1400" dirty="0">
                <a:latin typeface="Calibri"/>
                <a:cs typeface="Calibri"/>
              </a:rPr>
              <a:t>solicitation  </a:t>
            </a:r>
            <a:r>
              <a:rPr sz="1400" spc="-5" dirty="0">
                <a:latin typeface="Calibri"/>
                <a:cs typeface="Calibri"/>
              </a:rPr>
              <a:t>closes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0514" y="1994789"/>
            <a:ext cx="6209665" cy="1025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21535" y="2311145"/>
            <a:ext cx="18141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Deadline: September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3054" y="2784094"/>
            <a:ext cx="1303020" cy="1882775"/>
          </a:xfrm>
          <a:custGeom>
            <a:avLst/>
            <a:gdLst/>
            <a:ahLst/>
            <a:cxnLst/>
            <a:rect l="l" t="t" r="r" b="b"/>
            <a:pathLst>
              <a:path w="1303020" h="1882775">
                <a:moveTo>
                  <a:pt x="0" y="1882647"/>
                </a:moveTo>
                <a:lnTo>
                  <a:pt x="1303020" y="1882647"/>
                </a:lnTo>
                <a:lnTo>
                  <a:pt x="1303020" y="0"/>
                </a:lnTo>
                <a:lnTo>
                  <a:pt x="0" y="0"/>
                </a:lnTo>
                <a:lnTo>
                  <a:pt x="0" y="1882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83054" y="2784094"/>
            <a:ext cx="1303020" cy="1882775"/>
          </a:xfrm>
          <a:custGeom>
            <a:avLst/>
            <a:gdLst/>
            <a:ahLst/>
            <a:cxnLst/>
            <a:rect l="l" t="t" r="r" b="b"/>
            <a:pathLst>
              <a:path w="1303020" h="1882775">
                <a:moveTo>
                  <a:pt x="0" y="1882647"/>
                </a:moveTo>
                <a:lnTo>
                  <a:pt x="1303020" y="1882647"/>
                </a:lnTo>
                <a:lnTo>
                  <a:pt x="1303020" y="0"/>
                </a:lnTo>
                <a:lnTo>
                  <a:pt x="0" y="0"/>
                </a:lnTo>
                <a:lnTo>
                  <a:pt x="0" y="1882647"/>
                </a:lnTo>
                <a:close/>
              </a:path>
            </a:pathLst>
          </a:custGeom>
          <a:ln w="9525">
            <a:solidFill>
              <a:srgbClr val="8E6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95290" y="2792095"/>
            <a:ext cx="1286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Contract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Award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75914" y="2336673"/>
            <a:ext cx="4984115" cy="1025525"/>
          </a:xfrm>
          <a:custGeom>
            <a:avLst/>
            <a:gdLst/>
            <a:ahLst/>
            <a:cxnLst/>
            <a:rect l="l" t="t" r="r" b="b"/>
            <a:pathLst>
              <a:path w="4984115" h="1025525">
                <a:moveTo>
                  <a:pt x="4471416" y="0"/>
                </a:moveTo>
                <a:lnTo>
                  <a:pt x="4471416" y="256286"/>
                </a:lnTo>
                <a:lnTo>
                  <a:pt x="0" y="256286"/>
                </a:lnTo>
                <a:lnTo>
                  <a:pt x="0" y="768985"/>
                </a:lnTo>
                <a:lnTo>
                  <a:pt x="4471416" y="768985"/>
                </a:lnTo>
                <a:lnTo>
                  <a:pt x="4471416" y="1025271"/>
                </a:lnTo>
                <a:lnTo>
                  <a:pt x="4984115" y="512699"/>
                </a:lnTo>
                <a:lnTo>
                  <a:pt x="4471416" y="0"/>
                </a:lnTo>
                <a:close/>
              </a:path>
            </a:pathLst>
          </a:custGeom>
          <a:solidFill>
            <a:srgbClr val="74A4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17189" y="2653030"/>
            <a:ext cx="2423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Deadline: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November/December;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85946" y="3125977"/>
            <a:ext cx="1303020" cy="2132330"/>
          </a:xfrm>
          <a:custGeom>
            <a:avLst/>
            <a:gdLst/>
            <a:ahLst/>
            <a:cxnLst/>
            <a:rect l="l" t="t" r="r" b="b"/>
            <a:pathLst>
              <a:path w="1303020" h="2132329">
                <a:moveTo>
                  <a:pt x="0" y="2131822"/>
                </a:moveTo>
                <a:lnTo>
                  <a:pt x="1303020" y="2131822"/>
                </a:lnTo>
                <a:lnTo>
                  <a:pt x="1303020" y="0"/>
                </a:lnTo>
                <a:lnTo>
                  <a:pt x="0" y="0"/>
                </a:lnTo>
                <a:lnTo>
                  <a:pt x="0" y="2131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5946" y="3125977"/>
            <a:ext cx="1303020" cy="2132330"/>
          </a:xfrm>
          <a:custGeom>
            <a:avLst/>
            <a:gdLst/>
            <a:ahLst/>
            <a:cxnLst/>
            <a:rect l="l" t="t" r="r" b="b"/>
            <a:pathLst>
              <a:path w="1303020" h="2132329">
                <a:moveTo>
                  <a:pt x="0" y="2131822"/>
                </a:moveTo>
                <a:lnTo>
                  <a:pt x="1303020" y="2131822"/>
                </a:lnTo>
                <a:lnTo>
                  <a:pt x="1303020" y="0"/>
                </a:lnTo>
                <a:lnTo>
                  <a:pt x="0" y="0"/>
                </a:lnTo>
                <a:lnTo>
                  <a:pt x="0" y="2131822"/>
                </a:lnTo>
                <a:close/>
              </a:path>
            </a:pathLst>
          </a:custGeom>
          <a:ln w="9525">
            <a:solidFill>
              <a:srgbClr val="AF7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90836" y="3134106"/>
            <a:ext cx="1278890" cy="1904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>
              <a:lnSpc>
                <a:spcPts val="1595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Phase</a:t>
            </a:r>
            <a:r>
              <a:rPr sz="1400" dirty="0">
                <a:latin typeface="Calibri"/>
                <a:cs typeface="Calibri"/>
              </a:rPr>
              <a:t> 1</a:t>
            </a:r>
            <a:endParaRPr sz="1400">
              <a:latin typeface="Calibri"/>
              <a:cs typeface="Calibri"/>
            </a:endParaRPr>
          </a:p>
          <a:p>
            <a:pPr marL="48895">
              <a:lnSpc>
                <a:spcPts val="1510"/>
              </a:lnSpc>
            </a:pPr>
            <a:r>
              <a:rPr sz="1400" spc="-5" dirty="0">
                <a:latin typeface="Calibri"/>
                <a:cs typeface="Calibri"/>
              </a:rPr>
              <a:t>(November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12)</a:t>
            </a:r>
            <a:endParaRPr sz="1400">
              <a:latin typeface="Calibri"/>
              <a:cs typeface="Calibri"/>
            </a:endParaRPr>
          </a:p>
          <a:p>
            <a:pPr marL="48895">
              <a:lnSpc>
                <a:spcPts val="1510"/>
              </a:lnSpc>
            </a:pPr>
            <a:r>
              <a:rPr sz="1400" spc="-5" dirty="0">
                <a:latin typeface="Calibri"/>
                <a:cs typeface="Calibri"/>
              </a:rPr>
              <a:t>and Phase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48895">
              <a:lnSpc>
                <a:spcPts val="1595"/>
              </a:lnSpc>
            </a:pPr>
            <a:r>
              <a:rPr sz="1400" spc="-5" dirty="0">
                <a:latin typeface="Calibri"/>
                <a:cs typeface="Calibri"/>
              </a:rPr>
              <a:t>(December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29)</a:t>
            </a:r>
            <a:endParaRPr sz="1400">
              <a:latin typeface="Calibri"/>
              <a:cs typeface="Calibri"/>
            </a:endParaRPr>
          </a:p>
          <a:p>
            <a:pPr marL="48895" marR="81915">
              <a:lnSpc>
                <a:spcPct val="90000"/>
              </a:lnSpc>
              <a:spcBef>
                <a:spcPts val="500"/>
              </a:spcBef>
            </a:pPr>
            <a:r>
              <a:rPr sz="1400" i="1" spc="-5" dirty="0">
                <a:latin typeface="Calibri"/>
                <a:cs typeface="Calibri"/>
              </a:rPr>
              <a:t>IA </a:t>
            </a:r>
            <a:r>
              <a:rPr sz="1400" i="1" dirty="0">
                <a:latin typeface="Calibri"/>
                <a:cs typeface="Calibri"/>
              </a:rPr>
              <a:t>Fiscal  </a:t>
            </a:r>
            <a:r>
              <a:rPr sz="1400" i="1" spc="-5" dirty="0">
                <a:latin typeface="Calibri"/>
                <a:cs typeface="Calibri"/>
              </a:rPr>
              <a:t>Funding</a:t>
            </a:r>
            <a:r>
              <a:rPr sz="1400" i="1" spc="-7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Stream  Assessment  </a:t>
            </a:r>
            <a:r>
              <a:rPr sz="1400" i="1" spc="-5" dirty="0">
                <a:latin typeface="Calibri"/>
                <a:cs typeface="Calibri"/>
              </a:rPr>
              <a:t>project</a:t>
            </a:r>
            <a:endParaRPr sz="14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340"/>
              </a:spcBef>
            </a:pPr>
            <a:r>
              <a:rPr sz="1400" i="1" spc="-5" dirty="0">
                <a:latin typeface="Calibri"/>
                <a:cs typeface="Calibri"/>
              </a:rPr>
              <a:t>TIBC</a:t>
            </a:r>
            <a:r>
              <a:rPr sz="1400" i="1" spc="30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Update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50740" y="2678557"/>
            <a:ext cx="3676015" cy="1025525"/>
          </a:xfrm>
          <a:custGeom>
            <a:avLst/>
            <a:gdLst/>
            <a:ahLst/>
            <a:cxnLst/>
            <a:rect l="l" t="t" r="r" b="b"/>
            <a:pathLst>
              <a:path w="3676015" h="1025525">
                <a:moveTo>
                  <a:pt x="3162935" y="0"/>
                </a:moveTo>
                <a:lnTo>
                  <a:pt x="3162935" y="256412"/>
                </a:lnTo>
                <a:lnTo>
                  <a:pt x="0" y="256412"/>
                </a:lnTo>
                <a:lnTo>
                  <a:pt x="0" y="768984"/>
                </a:lnTo>
                <a:lnTo>
                  <a:pt x="3162935" y="768984"/>
                </a:lnTo>
                <a:lnTo>
                  <a:pt x="3162935" y="1025397"/>
                </a:lnTo>
                <a:lnTo>
                  <a:pt x="3675634" y="512698"/>
                </a:lnTo>
                <a:lnTo>
                  <a:pt x="316293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92141" y="2995041"/>
            <a:ext cx="1298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January/February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59121" y="3467989"/>
            <a:ext cx="1516380" cy="1882775"/>
          </a:xfrm>
          <a:custGeom>
            <a:avLst/>
            <a:gdLst/>
            <a:ahLst/>
            <a:cxnLst/>
            <a:rect l="l" t="t" r="r" b="b"/>
            <a:pathLst>
              <a:path w="1516379" h="1882775">
                <a:moveTo>
                  <a:pt x="0" y="1882648"/>
                </a:moveTo>
                <a:lnTo>
                  <a:pt x="1516379" y="1882648"/>
                </a:lnTo>
                <a:lnTo>
                  <a:pt x="1516379" y="0"/>
                </a:lnTo>
                <a:lnTo>
                  <a:pt x="0" y="0"/>
                </a:lnTo>
                <a:lnTo>
                  <a:pt x="0" y="1882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9121" y="3467989"/>
            <a:ext cx="1516380" cy="1882775"/>
          </a:xfrm>
          <a:custGeom>
            <a:avLst/>
            <a:gdLst/>
            <a:ahLst/>
            <a:cxnLst/>
            <a:rect l="l" t="t" r="r" b="b"/>
            <a:pathLst>
              <a:path w="1516379" h="1882775">
                <a:moveTo>
                  <a:pt x="0" y="1882648"/>
                </a:moveTo>
                <a:lnTo>
                  <a:pt x="1516379" y="1882648"/>
                </a:lnTo>
                <a:lnTo>
                  <a:pt x="1516379" y="0"/>
                </a:lnTo>
                <a:lnTo>
                  <a:pt x="0" y="0"/>
                </a:lnTo>
                <a:lnTo>
                  <a:pt x="0" y="1882648"/>
                </a:lnTo>
                <a:close/>
              </a:path>
            </a:pathLst>
          </a:custGeom>
          <a:ln w="9525">
            <a:solidFill>
              <a:srgbClr val="D46E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00396" y="3475990"/>
            <a:ext cx="103822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latin typeface="Calibri"/>
                <a:cs typeface="Calibri"/>
              </a:rPr>
              <a:t>IA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review,  </a:t>
            </a:r>
            <a:r>
              <a:rPr sz="1400" spc="-5" dirty="0">
                <a:latin typeface="Calibri"/>
                <a:cs typeface="Calibri"/>
              </a:rPr>
              <a:t>select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00396" y="3860038"/>
            <a:ext cx="127698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latin typeface="Calibri"/>
                <a:cs typeface="Calibri"/>
              </a:rPr>
              <a:t>implement  </a:t>
            </a:r>
            <a:r>
              <a:rPr sz="1400" dirty="0">
                <a:latin typeface="Calibri"/>
                <a:cs typeface="Calibri"/>
              </a:rPr>
              <a:t>preferred  re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om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nd</a:t>
            </a:r>
            <a:r>
              <a:rPr sz="1400" dirty="0">
                <a:latin typeface="Calibri"/>
                <a:cs typeface="Calibri"/>
              </a:rPr>
              <a:t>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38088" y="3020441"/>
            <a:ext cx="2346452" cy="1025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79616" y="3337051"/>
            <a:ext cx="1673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Deadline: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March/April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46470" y="3809847"/>
            <a:ext cx="1804670" cy="1882775"/>
          </a:xfrm>
          <a:custGeom>
            <a:avLst/>
            <a:gdLst/>
            <a:ahLst/>
            <a:cxnLst/>
            <a:rect l="l" t="t" r="r" b="b"/>
            <a:pathLst>
              <a:path w="1804670" h="1882775">
                <a:moveTo>
                  <a:pt x="0" y="1882648"/>
                </a:moveTo>
                <a:lnTo>
                  <a:pt x="1804543" y="1882648"/>
                </a:lnTo>
                <a:lnTo>
                  <a:pt x="1804543" y="0"/>
                </a:lnTo>
                <a:lnTo>
                  <a:pt x="0" y="0"/>
                </a:lnTo>
                <a:lnTo>
                  <a:pt x="0" y="1882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46470" y="3809847"/>
            <a:ext cx="1804670" cy="1882775"/>
          </a:xfrm>
          <a:custGeom>
            <a:avLst/>
            <a:gdLst/>
            <a:ahLst/>
            <a:cxnLst/>
            <a:rect l="l" t="t" r="r" b="b"/>
            <a:pathLst>
              <a:path w="1804670" h="1882775">
                <a:moveTo>
                  <a:pt x="0" y="1882648"/>
                </a:moveTo>
                <a:lnTo>
                  <a:pt x="1804543" y="1882648"/>
                </a:lnTo>
                <a:lnTo>
                  <a:pt x="1804543" y="0"/>
                </a:lnTo>
                <a:lnTo>
                  <a:pt x="0" y="0"/>
                </a:lnTo>
                <a:lnTo>
                  <a:pt x="0" y="1882648"/>
                </a:lnTo>
                <a:close/>
              </a:path>
            </a:pathLst>
          </a:custGeom>
          <a:ln w="9524">
            <a:solidFill>
              <a:srgbClr val="FB6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88126" y="3818001"/>
            <a:ext cx="15494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latin typeface="Calibri"/>
                <a:cs typeface="Calibri"/>
              </a:rPr>
              <a:t>Phase </a:t>
            </a:r>
            <a:r>
              <a:rPr sz="1400" dirty="0">
                <a:latin typeface="Calibri"/>
                <a:cs typeface="Calibri"/>
              </a:rPr>
              <a:t>3  </a:t>
            </a:r>
            <a:r>
              <a:rPr sz="1400" spc="-5" dirty="0">
                <a:latin typeface="Calibri"/>
                <a:cs typeface="Calibri"/>
              </a:rPr>
              <a:t>implementation plan  should be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completed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0225" rIns="0" bIns="0" rtlCol="0">
            <a:spAutoFit/>
          </a:bodyPr>
          <a:lstStyle/>
          <a:p>
            <a:pPr marL="3674110">
              <a:lnSpc>
                <a:spcPct val="100000"/>
              </a:lnSpc>
              <a:spcBef>
                <a:spcPts val="100"/>
              </a:spcBef>
            </a:pPr>
            <a:r>
              <a:rPr sz="3600" spc="-400" dirty="0"/>
              <a:t>Des</a:t>
            </a:r>
            <a:r>
              <a:rPr sz="3975" spc="-600" baseline="39832" dirty="0">
                <a:solidFill>
                  <a:srgbClr val="3D1F00"/>
                </a:solidFill>
              </a:rPr>
              <a:t>T</a:t>
            </a:r>
            <a:r>
              <a:rPr sz="3600" spc="-400" dirty="0"/>
              <a:t>i</a:t>
            </a:r>
            <a:r>
              <a:rPr sz="3975" spc="-600" baseline="39832" dirty="0">
                <a:solidFill>
                  <a:srgbClr val="3D1F00"/>
                </a:solidFill>
              </a:rPr>
              <a:t>i</a:t>
            </a:r>
            <a:r>
              <a:rPr sz="3600" spc="-400" dirty="0"/>
              <a:t>r</a:t>
            </a:r>
            <a:r>
              <a:rPr sz="3975" spc="-600" baseline="39832" dirty="0">
                <a:solidFill>
                  <a:srgbClr val="3D1F00"/>
                </a:solidFill>
              </a:rPr>
              <a:t>t</a:t>
            </a:r>
            <a:r>
              <a:rPr sz="3600" spc="-400" dirty="0"/>
              <a:t>e</a:t>
            </a:r>
            <a:r>
              <a:rPr sz="3975" spc="-600" baseline="39832" dirty="0">
                <a:solidFill>
                  <a:srgbClr val="3D1F00"/>
                </a:solidFill>
              </a:rPr>
              <a:t>le</a:t>
            </a:r>
            <a:r>
              <a:rPr sz="3600" spc="-400" dirty="0"/>
              <a:t>d</a:t>
            </a:r>
            <a:r>
              <a:rPr sz="3600" spc="-40" dirty="0"/>
              <a:t> </a:t>
            </a:r>
            <a:r>
              <a:rPr sz="3600" spc="-5" dirty="0"/>
              <a:t>Outcome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485264"/>
            <a:ext cx="7503159" cy="444881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400" spc="-5" dirty="0">
                <a:latin typeface="Calibri"/>
                <a:cs typeface="Calibri"/>
              </a:rPr>
              <a:t>Develop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funding distribution process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that:</a:t>
            </a:r>
            <a:endParaRPr sz="2400">
              <a:latin typeface="Calibri"/>
              <a:cs typeface="Calibri"/>
            </a:endParaRPr>
          </a:p>
          <a:p>
            <a:pPr marL="467995" indent="-35369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2400" spc="-5" dirty="0">
                <a:latin typeface="Calibri"/>
                <a:cs typeface="Calibri"/>
              </a:rPr>
              <a:t>Simplifies distribution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funding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streams</a:t>
            </a:r>
            <a:endParaRPr sz="2400">
              <a:latin typeface="Calibri"/>
              <a:cs typeface="Calibri"/>
            </a:endParaRPr>
          </a:p>
          <a:p>
            <a:pPr marL="467995" indent="-35369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2400" spc="-5" dirty="0">
                <a:latin typeface="Calibri"/>
                <a:cs typeface="Calibri"/>
              </a:rPr>
              <a:t>Streamlines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process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expedite distribution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funds</a:t>
            </a:r>
            <a:endParaRPr sz="2400">
              <a:latin typeface="Calibri"/>
              <a:cs typeface="Calibri"/>
            </a:endParaRPr>
          </a:p>
          <a:p>
            <a:pPr marL="467995" indent="-35369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2400" dirty="0">
                <a:latin typeface="Calibri"/>
                <a:cs typeface="Calibri"/>
              </a:rPr>
              <a:t>Makes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automated </a:t>
            </a:r>
            <a:r>
              <a:rPr sz="2400" spc="-5" dirty="0">
                <a:latin typeface="Calibri"/>
                <a:cs typeface="Calibri"/>
              </a:rPr>
              <a:t>processes,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  <a:p>
            <a:pPr marL="467995" marR="356235" indent="-35369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2400" spc="-5" dirty="0">
                <a:latin typeface="Calibri"/>
                <a:cs typeface="Calibri"/>
              </a:rPr>
              <a:t>Defines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utilizes </a:t>
            </a:r>
            <a:r>
              <a:rPr sz="2400" dirty="0">
                <a:latin typeface="Calibri"/>
                <a:cs typeface="Calibri"/>
              </a:rPr>
              <a:t>required rules, </a:t>
            </a:r>
            <a:r>
              <a:rPr sz="2400" spc="-5" dirty="0">
                <a:latin typeface="Calibri"/>
                <a:cs typeface="Calibri"/>
              </a:rPr>
              <a:t>protocols,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5" dirty="0">
                <a:latin typeface="Calibri"/>
                <a:cs typeface="Calibri"/>
              </a:rPr>
              <a:t>distribution methodologies for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5" dirty="0">
                <a:latin typeface="Calibri"/>
                <a:cs typeface="Calibri"/>
              </a:rPr>
              <a:t>funding stream,  consolidating </a:t>
            </a:r>
            <a:r>
              <a:rPr sz="2400" dirty="0">
                <a:latin typeface="Calibri"/>
                <a:cs typeface="Calibri"/>
              </a:rPr>
              <a:t>where </a:t>
            </a:r>
            <a:r>
              <a:rPr sz="2400" spc="-5" dirty="0">
                <a:latin typeface="Calibri"/>
                <a:cs typeface="Calibri"/>
              </a:rPr>
              <a:t>possible, </a:t>
            </a:r>
            <a:r>
              <a:rPr sz="2400" dirty="0">
                <a:latin typeface="Calibri"/>
                <a:cs typeface="Calibri"/>
              </a:rPr>
              <a:t>and modernizing where  appropriate</a:t>
            </a:r>
            <a:endParaRPr sz="2400">
              <a:latin typeface="Calibri"/>
              <a:cs typeface="Calibri"/>
            </a:endParaRPr>
          </a:p>
          <a:p>
            <a:pPr marL="467995" marR="69850" indent="-35369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2400" spc="-5" dirty="0">
                <a:latin typeface="Calibri"/>
                <a:cs typeface="Calibri"/>
              </a:rPr>
              <a:t>Provides process for </a:t>
            </a:r>
            <a:r>
              <a:rPr sz="2400" dirty="0">
                <a:latin typeface="Calibri"/>
                <a:cs typeface="Calibri"/>
              </a:rPr>
              <a:t>making </a:t>
            </a:r>
            <a:r>
              <a:rPr sz="2400" spc="-5" dirty="0">
                <a:latin typeface="Calibri"/>
                <a:cs typeface="Calibri"/>
              </a:rPr>
              <a:t>changes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funding streams  evolve over </a:t>
            </a:r>
            <a:r>
              <a:rPr sz="240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1517" y="365582"/>
            <a:ext cx="61214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650" spc="-5" dirty="0">
                <a:solidFill>
                  <a:srgbClr val="3D1F00"/>
                </a:solidFill>
                <a:latin typeface="Calibri"/>
                <a:cs typeface="Calibri"/>
              </a:rPr>
              <a:t>Title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79400"/>
            <a:ext cx="6096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037" y="249174"/>
            <a:ext cx="688975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66736"/>
            <a:ext cx="9144000" cy="151130"/>
          </a:xfrm>
          <a:custGeom>
            <a:avLst/>
            <a:gdLst/>
            <a:ahLst/>
            <a:cxnLst/>
            <a:rect l="l" t="t" r="r" b="b"/>
            <a:pathLst>
              <a:path w="9144000" h="151130">
                <a:moveTo>
                  <a:pt x="0" y="150812"/>
                </a:moveTo>
                <a:lnTo>
                  <a:pt x="9144000" y="150812"/>
                </a:lnTo>
                <a:lnTo>
                  <a:pt x="91440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716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8E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163078"/>
            <a:ext cx="9144000" cy="208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32605" y="0"/>
            <a:ext cx="2934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Funding</a:t>
            </a:r>
            <a:r>
              <a:rPr sz="3600" spc="-105" dirty="0"/>
              <a:t> </a:t>
            </a:r>
            <a:r>
              <a:rPr sz="3600" spc="-5" dirty="0"/>
              <a:t>Stream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2399664" y="529793"/>
            <a:ext cx="5804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alibri"/>
                <a:cs typeface="Calibri"/>
              </a:rPr>
              <a:t>Project </a:t>
            </a:r>
            <a:r>
              <a:rPr sz="3600" i="1" spc="-5" dirty="0">
                <a:latin typeface="Calibri"/>
                <a:cs typeface="Calibri"/>
              </a:rPr>
              <a:t>Status </a:t>
            </a:r>
            <a:r>
              <a:rPr sz="3600" i="1" spc="-10" dirty="0">
                <a:latin typeface="Calibri"/>
                <a:cs typeface="Calibri"/>
              </a:rPr>
              <a:t>Update </a:t>
            </a:r>
            <a:r>
              <a:rPr sz="3600" i="1" dirty="0">
                <a:latin typeface="Calibri"/>
                <a:cs typeface="Calibri"/>
              </a:rPr>
              <a:t>– Phase</a:t>
            </a:r>
            <a:r>
              <a:rPr sz="3600" i="1" spc="-6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27" y="1534413"/>
            <a:ext cx="7305040" cy="3802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117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71170" algn="l"/>
                <a:tab pos="471805" algn="l"/>
              </a:tabLst>
            </a:pPr>
            <a:r>
              <a:rPr sz="2800" spc="-10" dirty="0">
                <a:latin typeface="Calibri"/>
                <a:cs typeface="Calibri"/>
              </a:rPr>
              <a:t>Development </a:t>
            </a:r>
            <a:r>
              <a:rPr sz="2800" spc="-5" dirty="0">
                <a:latin typeface="Calibri"/>
                <a:cs typeface="Calibri"/>
              </a:rPr>
              <a:t>of Assessment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Database</a:t>
            </a:r>
            <a:endParaRPr sz="2800">
              <a:latin typeface="Calibri"/>
              <a:cs typeface="Calibri"/>
            </a:endParaRPr>
          </a:p>
          <a:p>
            <a:pPr marL="1042669" marR="22860" lvl="1" indent="-457200">
              <a:lnSpc>
                <a:spcPct val="100000"/>
              </a:lnSpc>
              <a:spcBef>
                <a:spcPts val="30"/>
              </a:spcBef>
              <a:buFont typeface="Wingdings"/>
              <a:buChar char=""/>
              <a:tabLst>
                <a:tab pos="1042669" algn="l"/>
                <a:tab pos="1043305" algn="l"/>
              </a:tabLst>
            </a:pPr>
            <a:r>
              <a:rPr sz="2400" spc="-5" dirty="0">
                <a:latin typeface="Calibri"/>
                <a:cs typeface="Calibri"/>
              </a:rPr>
              <a:t>Contractors </a:t>
            </a:r>
            <a:r>
              <a:rPr sz="2400" dirty="0">
                <a:latin typeface="Calibri"/>
                <a:cs typeface="Calibri"/>
              </a:rPr>
              <a:t>interviewed internal </a:t>
            </a:r>
            <a:r>
              <a:rPr sz="2400" spc="-5" dirty="0">
                <a:latin typeface="Calibri"/>
                <a:cs typeface="Calibri"/>
              </a:rPr>
              <a:t>program Funding  POCs</a:t>
            </a:r>
            <a:endParaRPr sz="2400">
              <a:latin typeface="Calibri"/>
              <a:cs typeface="Calibri"/>
            </a:endParaRPr>
          </a:p>
          <a:p>
            <a:pPr marL="1499870" lvl="2" indent="-457200">
              <a:lnSpc>
                <a:spcPct val="100000"/>
              </a:lnSpc>
              <a:spcBef>
                <a:spcPts val="30"/>
              </a:spcBef>
              <a:buFont typeface="Courier New"/>
              <a:buChar char="o"/>
              <a:tabLst>
                <a:tab pos="1499870" algn="l"/>
                <a:tab pos="1500505" algn="l"/>
              </a:tabLst>
            </a:pPr>
            <a:r>
              <a:rPr sz="2000" dirty="0">
                <a:latin typeface="Calibri"/>
                <a:cs typeface="Calibri"/>
              </a:rPr>
              <a:t>Funding </a:t>
            </a:r>
            <a:r>
              <a:rPr sz="2000" spc="-5" dirty="0">
                <a:latin typeface="Calibri"/>
                <a:cs typeface="Calibri"/>
              </a:rPr>
              <a:t>Stream </a:t>
            </a:r>
            <a:r>
              <a:rPr sz="2000" dirty="0">
                <a:latin typeface="Calibri"/>
                <a:cs typeface="Calibri"/>
              </a:rPr>
              <a:t>Mechanism and </a:t>
            </a:r>
            <a:r>
              <a:rPr sz="2000" spc="-5" dirty="0">
                <a:latin typeface="Calibri"/>
                <a:cs typeface="Calibri"/>
              </a:rPr>
              <a:t>Distribution </a:t>
            </a:r>
            <a:r>
              <a:rPr sz="2000" dirty="0">
                <a:latin typeface="Calibri"/>
                <a:cs typeface="Calibri"/>
              </a:rPr>
              <a:t>Methods</a:t>
            </a:r>
            <a:endParaRPr sz="2000">
              <a:latin typeface="Calibri"/>
              <a:cs typeface="Calibri"/>
            </a:endParaRPr>
          </a:p>
          <a:p>
            <a:pPr marL="1960245" lvl="3" indent="-4572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960245" algn="l"/>
                <a:tab pos="1960880" algn="l"/>
              </a:tabLst>
            </a:pPr>
            <a:r>
              <a:rPr sz="2000" spc="-5" dirty="0">
                <a:latin typeface="Calibri"/>
                <a:cs typeface="Calibri"/>
              </a:rPr>
              <a:t>Direct </a:t>
            </a:r>
            <a:r>
              <a:rPr sz="2000" dirty="0">
                <a:latin typeface="Calibri"/>
                <a:cs typeface="Calibri"/>
              </a:rPr>
              <a:t>Appropriations and other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Funds</a:t>
            </a:r>
            <a:endParaRPr sz="2000">
              <a:latin typeface="Calibri"/>
              <a:cs typeface="Calibri"/>
            </a:endParaRPr>
          </a:p>
          <a:p>
            <a:pPr marL="1499870" marR="5080" lvl="2" indent="-457200">
              <a:lnSpc>
                <a:spcPct val="100000"/>
              </a:lnSpc>
              <a:buFont typeface="Courier New"/>
              <a:buChar char="o"/>
              <a:tabLst>
                <a:tab pos="1499870" algn="l"/>
                <a:tab pos="1500505" algn="l"/>
              </a:tabLst>
            </a:pPr>
            <a:r>
              <a:rPr sz="2000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Financial Documents </a:t>
            </a:r>
            <a:r>
              <a:rPr sz="2000" dirty="0">
                <a:latin typeface="Calibri"/>
                <a:cs typeface="Calibri"/>
              </a:rPr>
              <a:t>(FY 2014);  </a:t>
            </a:r>
            <a:r>
              <a:rPr sz="2000" spc="-5" dirty="0">
                <a:latin typeface="Calibri"/>
                <a:cs typeface="Calibri"/>
              </a:rPr>
              <a:t>Comprehensive </a:t>
            </a:r>
            <a:r>
              <a:rPr sz="2000" dirty="0">
                <a:latin typeface="Calibri"/>
                <a:cs typeface="Calibri"/>
              </a:rPr>
              <a:t>Funding </a:t>
            </a:r>
            <a:r>
              <a:rPr sz="2000" spc="-5" dirty="0">
                <a:latin typeface="Calibri"/>
                <a:cs typeface="Calibri"/>
              </a:rPr>
              <a:t>Table; FY </a:t>
            </a:r>
            <a:r>
              <a:rPr sz="2000" dirty="0">
                <a:latin typeface="Calibri"/>
                <a:cs typeface="Calibri"/>
              </a:rPr>
              <a:t>2014 and </a:t>
            </a:r>
            <a:r>
              <a:rPr sz="2000" spc="-5" dirty="0">
                <a:latin typeface="Calibri"/>
                <a:cs typeface="Calibri"/>
              </a:rPr>
              <a:t>FY </a:t>
            </a:r>
            <a:r>
              <a:rPr sz="2000" dirty="0">
                <a:latin typeface="Calibri"/>
                <a:cs typeface="Calibri"/>
              </a:rPr>
              <a:t>2015  </a:t>
            </a:r>
            <a:r>
              <a:rPr sz="2000" spc="-5" dirty="0">
                <a:latin typeface="Calibri"/>
                <a:cs typeface="Calibri"/>
              </a:rPr>
              <a:t>President's </a:t>
            </a:r>
            <a:r>
              <a:rPr sz="2000" dirty="0">
                <a:latin typeface="Calibri"/>
                <a:cs typeface="Calibri"/>
              </a:rPr>
              <a:t>Request </a:t>
            </a:r>
            <a:r>
              <a:rPr sz="2000" spc="-5" dirty="0">
                <a:latin typeface="Calibri"/>
                <a:cs typeface="Calibri"/>
              </a:rPr>
              <a:t>Tables; </a:t>
            </a:r>
            <a:r>
              <a:rPr sz="2000" dirty="0">
                <a:latin typeface="Calibri"/>
                <a:cs typeface="Calibri"/>
              </a:rPr>
              <a:t>26 Indian Affairs </a:t>
            </a:r>
            <a:r>
              <a:rPr sz="2000" spc="-5" dirty="0">
                <a:latin typeface="Calibri"/>
                <a:cs typeface="Calibri"/>
              </a:rPr>
              <a:t>Manual; FY  </a:t>
            </a:r>
            <a:r>
              <a:rPr sz="2000" dirty="0">
                <a:latin typeface="Calibri"/>
                <a:cs typeface="Calibri"/>
              </a:rPr>
              <a:t>2014 and FY 2015 Budget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Justifications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ts val="332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Data Flow </a:t>
            </a:r>
            <a:r>
              <a:rPr sz="2800" spc="-5" dirty="0">
                <a:latin typeface="Calibri"/>
                <a:cs typeface="Calibri"/>
              </a:rPr>
              <a:t>Diagrams of </a:t>
            </a:r>
            <a:r>
              <a:rPr sz="2800" spc="-10" dirty="0">
                <a:latin typeface="Calibri"/>
                <a:cs typeface="Calibri"/>
              </a:rPr>
              <a:t>Distribution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Path</a:t>
            </a:r>
            <a:endParaRPr sz="2800">
              <a:latin typeface="Calibri"/>
              <a:cs typeface="Calibri"/>
            </a:endParaRPr>
          </a:p>
          <a:p>
            <a:pPr marL="1384300" lvl="1" indent="-45720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1384300" algn="l"/>
                <a:tab pos="1384935" algn="l"/>
              </a:tabLst>
            </a:pPr>
            <a:r>
              <a:rPr sz="2000" dirty="0">
                <a:latin typeface="Calibri"/>
                <a:cs typeface="Calibri"/>
              </a:rPr>
              <a:t>Due </a:t>
            </a:r>
            <a:r>
              <a:rPr sz="2000" spc="-5" dirty="0">
                <a:latin typeface="Calibri"/>
                <a:cs typeface="Calibri"/>
              </a:rPr>
              <a:t>Date: </a:t>
            </a:r>
            <a:r>
              <a:rPr sz="2000" dirty="0">
                <a:latin typeface="Calibri"/>
                <a:cs typeface="Calibri"/>
              </a:rPr>
              <a:t>November 12,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2014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1517" y="365582"/>
            <a:ext cx="61214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650" spc="-5" dirty="0">
                <a:solidFill>
                  <a:srgbClr val="3D1F00"/>
                </a:solidFill>
                <a:latin typeface="Calibri"/>
                <a:cs typeface="Calibri"/>
              </a:rPr>
              <a:t>Title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79400"/>
            <a:ext cx="6096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037" y="249174"/>
            <a:ext cx="688975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66736"/>
            <a:ext cx="9144000" cy="151130"/>
          </a:xfrm>
          <a:custGeom>
            <a:avLst/>
            <a:gdLst/>
            <a:ahLst/>
            <a:cxnLst/>
            <a:rect l="l" t="t" r="r" b="b"/>
            <a:pathLst>
              <a:path w="9144000" h="151130">
                <a:moveTo>
                  <a:pt x="0" y="150812"/>
                </a:moveTo>
                <a:lnTo>
                  <a:pt x="9144000" y="150812"/>
                </a:lnTo>
                <a:lnTo>
                  <a:pt x="9144000" y="0"/>
                </a:lnTo>
                <a:lnTo>
                  <a:pt x="0" y="0"/>
                </a:lnTo>
                <a:lnTo>
                  <a:pt x="0" y="15081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716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8E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163078"/>
            <a:ext cx="9144000" cy="208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17852" y="533527"/>
            <a:ext cx="5920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alibri"/>
                <a:cs typeface="Calibri"/>
              </a:rPr>
              <a:t>Project </a:t>
            </a:r>
            <a:r>
              <a:rPr sz="3600" i="1" spc="-5" dirty="0">
                <a:latin typeface="Calibri"/>
                <a:cs typeface="Calibri"/>
              </a:rPr>
              <a:t>Status Update </a:t>
            </a:r>
            <a:r>
              <a:rPr sz="3600" i="1" dirty="0">
                <a:latin typeface="Calibri"/>
                <a:cs typeface="Calibri"/>
              </a:rPr>
              <a:t>– Phase</a:t>
            </a:r>
            <a:r>
              <a:rPr sz="3600" i="1" spc="-100" dirty="0">
                <a:latin typeface="Calibri"/>
                <a:cs typeface="Calibri"/>
              </a:rPr>
              <a:t> </a:t>
            </a:r>
            <a:r>
              <a:rPr sz="3600" i="1" spc="5" dirty="0">
                <a:latin typeface="Calibri"/>
                <a:cs typeface="Calibri"/>
              </a:rPr>
              <a:t>II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631" y="1555753"/>
            <a:ext cx="7447280" cy="335787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153035" algn="l"/>
              </a:tabLst>
            </a:pPr>
            <a:r>
              <a:rPr sz="2800" spc="-5" dirty="0">
                <a:latin typeface="Calibri"/>
                <a:cs typeface="Calibri"/>
              </a:rPr>
              <a:t>Recommendations</a:t>
            </a:r>
            <a:endParaRPr sz="2800">
              <a:latin typeface="Calibri"/>
              <a:cs typeface="Calibri"/>
            </a:endParaRPr>
          </a:p>
          <a:p>
            <a:pPr marL="553720" marR="5080" lvl="1" indent="-107950">
              <a:lnSpc>
                <a:spcPct val="100000"/>
              </a:lnSpc>
              <a:spcBef>
                <a:spcPts val="700"/>
              </a:spcBef>
              <a:buSzPct val="95833"/>
              <a:buFont typeface="Wingdings"/>
              <a:buChar char=""/>
              <a:tabLst>
                <a:tab pos="686435" algn="l"/>
              </a:tabLst>
            </a:pPr>
            <a:r>
              <a:rPr sz="2400" spc="-5" dirty="0">
                <a:latin typeface="Arial"/>
                <a:cs typeface="Arial"/>
              </a:rPr>
              <a:t>Based on Phase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findings and Assessment  Database information, will develop funding </a:t>
            </a:r>
            <a:r>
              <a:rPr sz="2400" dirty="0">
                <a:latin typeface="Arial"/>
                <a:cs typeface="Arial"/>
              </a:rPr>
              <a:t>stream  </a:t>
            </a:r>
            <a:r>
              <a:rPr sz="2400" spc="-5" dirty="0">
                <a:latin typeface="Arial"/>
                <a:cs typeface="Arial"/>
              </a:rPr>
              <a:t>process </a:t>
            </a:r>
            <a:r>
              <a:rPr sz="2400" dirty="0">
                <a:latin typeface="Arial"/>
                <a:cs typeface="Arial"/>
              </a:rPr>
              <a:t>improvement(s) </a:t>
            </a:r>
            <a:r>
              <a:rPr sz="2400" spc="-5" dirty="0">
                <a:latin typeface="Arial"/>
                <a:cs typeface="Arial"/>
              </a:rPr>
              <a:t>options (December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2014).</a:t>
            </a:r>
            <a:endParaRPr sz="2400">
              <a:latin typeface="Arial"/>
              <a:cs typeface="Arial"/>
            </a:endParaRPr>
          </a:p>
          <a:p>
            <a:pPr marL="553720" marR="461645" lvl="1" indent="-107950">
              <a:lnSpc>
                <a:spcPct val="100000"/>
              </a:lnSpc>
              <a:spcBef>
                <a:spcPts val="600"/>
              </a:spcBef>
              <a:buSzPct val="95833"/>
              <a:buFont typeface="Wingdings"/>
              <a:buChar char=""/>
              <a:tabLst>
                <a:tab pos="686435" algn="l"/>
              </a:tabLst>
            </a:pPr>
            <a:r>
              <a:rPr sz="2400" spc="-5" dirty="0">
                <a:latin typeface="Arial"/>
                <a:cs typeface="Arial"/>
              </a:rPr>
              <a:t>Develop Plan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Action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implementation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accepted recommendations </a:t>
            </a:r>
            <a:r>
              <a:rPr sz="2400" dirty="0">
                <a:latin typeface="Arial"/>
                <a:cs typeface="Arial"/>
              </a:rPr>
              <a:t>(March/April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2015).</a:t>
            </a:r>
            <a:endParaRPr sz="2400">
              <a:latin typeface="Arial"/>
              <a:cs typeface="Arial"/>
            </a:endParaRPr>
          </a:p>
          <a:p>
            <a:pPr marL="553720" marR="298450" lvl="1" indent="-107950">
              <a:lnSpc>
                <a:spcPct val="100000"/>
              </a:lnSpc>
              <a:spcBef>
                <a:spcPts val="605"/>
              </a:spcBef>
              <a:buSzPct val="95833"/>
              <a:buFont typeface="Wingdings"/>
              <a:buChar char=""/>
              <a:tabLst>
                <a:tab pos="686435" algn="l"/>
              </a:tabLst>
            </a:pPr>
            <a:r>
              <a:rPr sz="2400" spc="-5" dirty="0">
                <a:latin typeface="Arial"/>
                <a:cs typeface="Arial"/>
              </a:rPr>
              <a:t>Implementation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recommended improvements  </a:t>
            </a:r>
            <a:r>
              <a:rPr sz="2400" dirty="0">
                <a:latin typeface="Arial"/>
                <a:cs typeface="Arial"/>
              </a:rPr>
              <a:t>(May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2015.)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PresentationFormat>On-screen Show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Office Theme</vt:lpstr>
      <vt:lpstr>Indian Affairs</vt:lpstr>
      <vt:lpstr>TribaTiltleFunds Flow  Allocation Illustration</vt:lpstr>
      <vt:lpstr>StratTeitlgeic Statement</vt:lpstr>
      <vt:lpstr>TOitlbejective</vt:lpstr>
      <vt:lpstr>Timeline fToitrleDeveloping Plan</vt:lpstr>
      <vt:lpstr>DesTiirteled Outcome</vt:lpstr>
      <vt:lpstr>Funding Stream</vt:lpstr>
      <vt:lpstr>Project Status Update – Phase II</vt:lpstr>
      <vt:lpstr>PowerPoint Presentation</vt:lpstr>
      <vt:lpstr>Federal BudgTietlte Process Illustration</vt:lpstr>
      <vt:lpstr>Title</vt:lpstr>
      <vt:lpstr>FY 2014 TTriitbleal Disbursements</vt:lpstr>
      <vt:lpstr>DesiTriteled Outcome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Schock, Gayla</dc:creator>
  <cp:lastModifiedBy>Daniel L. Dickerson</cp:lastModifiedBy>
  <cp:revision>1</cp:revision>
  <dcterms:created xsi:type="dcterms:W3CDTF">2019-04-02T19:31:36Z</dcterms:created>
  <dcterms:modified xsi:type="dcterms:W3CDTF">2019-04-02T19:31:54Z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2019-04-02T00:00:00Z</vt:filetime>
  </property>
</Properties>
</file>