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57" r:id="rId3"/>
    <p:sldId id="258" r:id="rId4"/>
    <p:sldId id="259" r:id="rId5"/>
    <p:sldId id="266" r:id="rId6"/>
    <p:sldId id="260" r:id="rId7"/>
    <p:sldId id="261" r:id="rId8"/>
    <p:sldId id="264" r:id="rId9"/>
    <p:sldId id="262" r:id="rId10"/>
    <p:sldId id="263" r:id="rId11"/>
    <p:sldId id="267" r:id="rId12"/>
    <p:sldId id="268" r:id="rId13"/>
    <p:sldId id="271" r:id="rId14"/>
    <p:sldId id="270" r:id="rId15"/>
    <p:sldId id="269" r:id="rId16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7F2934"/>
    <a:srgbClr val="9C2D3B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1706"/>
    <p:restoredTop sz="94684"/>
  </p:normalViewPr>
  <p:slideViewPr>
    <p:cSldViewPr snapToGrid="0" snapToObjects="1">
      <p:cViewPr varScale="1">
        <p:scale>
          <a:sx n="66" d="100"/>
          <a:sy n="66" d="100"/>
        </p:scale>
        <p:origin x="1428" y="4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Picture 15">
            <a:extLst>
              <a:ext uri="{FF2B5EF4-FFF2-40B4-BE49-F238E27FC236}">
                <a16:creationId xmlns:a16="http://schemas.microsoft.com/office/drawing/2014/main" xmlns="" id="{35BBEAC2-CA4F-3343-BC79-48189AC8D4A6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-36576" y="0"/>
            <a:ext cx="9179728" cy="68847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1126545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45C0AB5B-17E5-664C-B97B-AA6DEA12A62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16182" y="1709739"/>
            <a:ext cx="7194406" cy="2852737"/>
          </a:xfrm>
        </p:spPr>
        <p:txBody>
          <a:bodyPr anchor="b"/>
          <a:lstStyle>
            <a:lvl1pPr>
              <a:defRPr sz="45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xmlns="" id="{CECE3A2D-8E3A-4C41-B663-703787F3DB7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1316182" y="4589464"/>
            <a:ext cx="7194406" cy="1500187"/>
          </a:xfrm>
        </p:spPr>
        <p:txBody>
          <a:bodyPr/>
          <a:lstStyle>
            <a:lvl1pPr marL="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1pPr>
            <a:lvl2pPr marL="34290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xmlns="" id="{B7B1AF37-A026-8043-8215-5A828640090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3/29/2019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xmlns="" id="{A9BD3FDF-A07C-D74F-BA25-63CEECA3CED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xmlns="" id="{C3CE6026-BA40-B14F-AD5A-2D576287ACA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xmlns="" id="{A30196A2-5576-E549-A061-B0C0655F9CAA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r="88030"/>
          <a:stretch/>
        </p:blipFill>
        <p:spPr>
          <a:xfrm>
            <a:off x="0" y="0"/>
            <a:ext cx="109450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1621034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1C35EB49-3509-264B-8955-EED0DB639B1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33317041-5B85-8949-A427-541178CEA86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28650" y="1825625"/>
            <a:ext cx="7886700" cy="398145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xmlns="" id="{2ECB4D51-2768-4840-9367-A8BDEE5FD16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3/29/2019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xmlns="" id="{7FD88ACC-52F5-A740-A55E-6DC78B760A7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xmlns="" id="{F0889C85-FA0E-014F-98C4-BA00AC2A44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xmlns="" id="{7BD3D19B-A672-2A41-B04E-B9CD85C0F4AC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3600"/>
            <a:ext cx="9144000" cy="91440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xmlns="" id="{0E072C19-6F0A-524D-94A8-B9512F74187E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t="85116"/>
          <a:stretch/>
        </p:blipFill>
        <p:spPr>
          <a:xfrm>
            <a:off x="0" y="0"/>
            <a:ext cx="9144000" cy="13609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7597372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1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1C35EB49-3509-264B-8955-EED0DB639B1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33317041-5B85-8949-A427-541178CEA86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28650" y="1825625"/>
            <a:ext cx="7886700" cy="398145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xmlns="" id="{2ECB4D51-2768-4840-9367-A8BDEE5FD16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3/29/2019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xmlns="" id="{7FD88ACC-52F5-A740-A55E-6DC78B760A7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xmlns="" id="{F0889C85-FA0E-014F-98C4-BA00AC2A44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xmlns="" id="{E97AB403-CBE8-2F4B-A7C5-B5991F446AB2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2012"/>
            <a:ext cx="9144000" cy="91440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xmlns="" id="{4971862B-DE00-F149-A28B-8AA5D508268E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t="85448"/>
          <a:stretch/>
        </p:blipFill>
        <p:spPr>
          <a:xfrm>
            <a:off x="0" y="3461"/>
            <a:ext cx="9144000" cy="1330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8053723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88EFC929-17E1-1C4F-8ECF-5D67FB9F0DE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599282DB-94A5-8543-AAF8-723EAE8E113B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398145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xmlns="" id="{712FDBEE-DC18-804E-855A-4D1F448FC68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398145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xmlns="" id="{D2D59F47-78A5-4349-9ABD-D551B145A40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3/29/2019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xmlns="" id="{B8BFB891-9588-1E4F-BA37-67477504374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xmlns="" id="{D8AA831A-2E7F-0F4E-B06D-24293113961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xmlns="" id="{AA6D5F12-49FE-4442-8B76-D306DB5375AD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2012"/>
            <a:ext cx="91440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6355625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AB1B15E9-3BA6-2D42-88E5-221FE44E524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xmlns="" id="{557CF85E-07B0-F241-8887-931064ACFAF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xmlns="" id="{4CA9C2F2-3A38-E24E-98D8-2EFAF829D192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30200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xmlns="" id="{9B1ADDA0-F520-4E4B-848D-3668A3C13FC6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xmlns="" id="{281E883C-434E-9543-97B2-54D4A0BE02A0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30200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xmlns="" id="{9EB121F0-45C9-C94B-A9FA-D62AD086CB7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3/29/2019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xmlns="" id="{A9C61E54-498B-8E49-8937-C58975D4EC1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xmlns="" id="{744E3E29-7C73-9246-BC37-9B5CA50D230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xmlns="" id="{FFD1889C-F179-E244-A6C2-EF24FE81C371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3600"/>
            <a:ext cx="91440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9198235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7CAD5E71-9419-6B49-AEF7-D698C98D879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xmlns="" id="{03BBA8DB-D8E1-3742-833B-3724D8AE24B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3/29/2019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xmlns="" id="{89D390BE-240D-1E44-A4FB-19E244F3646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xmlns="" id="{FA39E133-57DC-234C-955F-396A648D071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xmlns="" id="{86213591-99B2-864A-B61A-E9C32F74C3D0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3600"/>
            <a:ext cx="91440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2570762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xmlns="" id="{DE0DAACB-C77B-D84B-8B8E-EE8CA0FF665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3/29/2019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xmlns="" id="{89565D40-5AE6-DE47-9409-38A4B23A1A8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xmlns="" id="{94305310-CFF8-8042-8A4D-B10870B0223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xmlns="" id="{C3D334EF-06D3-684F-B4F7-8EAD822CFCC5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2012"/>
            <a:ext cx="91440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4951153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Relationship Id="rId9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xmlns="" id="{B99CF5EA-E7F9-A24A-9C7C-346A219F1D2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xmlns="" id="{E4E53BB1-CE02-2A42-9040-584ABD369CC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xmlns="" id="{E597CAA9-D28E-F347-A51E-0AD98F99AB95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7B23BC9-64A8-9549-87CA-F6F54DE25F39}" type="datetimeFigureOut">
              <a:rPr lang="en-US" smtClean="0"/>
              <a:t>3/29/2019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xmlns="" id="{7E508DE6-CB5F-C24C-96A2-1B017B1212B7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xmlns="" id="{4663050C-36F2-EA4D-B56F-B08E022EAD1F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2384156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1" r:id="rId2"/>
    <p:sldLayoutId id="2147483650" r:id="rId3"/>
    <p:sldLayoutId id="2147483660" r:id="rId4"/>
    <p:sldLayoutId id="2147483652" r:id="rId5"/>
    <p:sldLayoutId id="2147483653" r:id="rId6"/>
    <p:sldLayoutId id="2147483654" r:id="rId7"/>
    <p:sldLayoutId id="2147483655" r:id="rId8"/>
  </p:sldLayoutIdLst>
  <p:txStyles>
    <p:titleStyle>
      <a:lvl1pPr algn="l" defTabSz="685800" rtl="0" eaLnBrk="1" latinLnBrk="0" hangingPunct="1">
        <a:lnSpc>
          <a:spcPct val="90000"/>
        </a:lnSpc>
        <a:spcBef>
          <a:spcPct val="0"/>
        </a:spcBef>
        <a:buNone/>
        <a:defRPr sz="3300" b="1" i="0" kern="1200">
          <a:solidFill>
            <a:srgbClr val="9C2D3B"/>
          </a:solidFill>
          <a:latin typeface="Helvetica" pitchFamily="2" charset="0"/>
          <a:ea typeface="+mj-ea"/>
          <a:cs typeface="+mj-cs"/>
        </a:defRPr>
      </a:lvl1pPr>
    </p:titleStyle>
    <p:bodyStyle>
      <a:lvl1pPr marL="171450" indent="-171450" algn="l" defTabSz="685800" rtl="0" eaLnBrk="1" latinLnBrk="0" hangingPunct="1">
        <a:lnSpc>
          <a:spcPct val="90000"/>
        </a:lnSpc>
        <a:spcBef>
          <a:spcPts val="750"/>
        </a:spcBef>
        <a:buFont typeface="Arial" panose="020B0604020202020204" pitchFamily="34" charset="0"/>
        <a:buChar char="•"/>
        <a:defRPr sz="210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1pPr>
      <a:lvl2pPr marL="5143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80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2pPr>
      <a:lvl3pPr marL="8572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50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3pPr>
      <a:lvl4pPr marL="12001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4pPr>
      <a:lvl5pPr marL="15430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5pPr>
      <a:lvl6pPr marL="18859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g"/><Relationship Id="rId1" Type="http://schemas.openxmlformats.org/officeDocument/2006/relationships/slideLayout" Target="../slideLayouts/slideLayout3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8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g"/><Relationship Id="rId1" Type="http://schemas.openxmlformats.org/officeDocument/2006/relationships/slideLayout" Target="../slideLayouts/slideLayout8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27540881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652CAAB3-232D-6240-92F2-1D708CC1274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16182" y="410328"/>
            <a:ext cx="7194406" cy="2852737"/>
          </a:xfrm>
        </p:spPr>
        <p:txBody>
          <a:bodyPr>
            <a:normAutofit/>
          </a:bodyPr>
          <a:lstStyle/>
          <a:p>
            <a:r>
              <a:rPr lang="en-US" sz="3600" dirty="0" smtClean="0">
                <a:solidFill>
                  <a:srgbClr val="7F2934"/>
                </a:solidFill>
              </a:rPr>
              <a:t>Preparing and Negotiating a 105(l) </a:t>
            </a:r>
            <a:r>
              <a:rPr lang="en-US" sz="3600" dirty="0" smtClean="0">
                <a:solidFill>
                  <a:srgbClr val="7F2934"/>
                </a:solidFill>
              </a:rPr>
              <a:t>Lease </a:t>
            </a:r>
            <a:r>
              <a:rPr lang="en-US" sz="3600" dirty="0" smtClean="0">
                <a:solidFill>
                  <a:srgbClr val="7F2934"/>
                </a:solidFill>
              </a:rPr>
              <a:t>with the Indian Health Service</a:t>
            </a:r>
            <a:endParaRPr lang="en-US" sz="3600" dirty="0">
              <a:solidFill>
                <a:srgbClr val="7F2934"/>
              </a:solidFill>
            </a:endParaRP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xmlns="" id="{70868B53-D977-C042-9DC6-ED630AC25A5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1316182" y="3715352"/>
            <a:ext cx="7194406" cy="2374299"/>
          </a:xfrm>
        </p:spPr>
        <p:txBody>
          <a:bodyPr>
            <a:normAutofit/>
          </a:bodyPr>
          <a:lstStyle/>
          <a:p>
            <a:r>
              <a:rPr lang="en-US" sz="3200" dirty="0" err="1" smtClean="0">
                <a:solidFill>
                  <a:srgbClr val="7F2934"/>
                </a:solidFill>
              </a:rPr>
              <a:t>Maniilaq</a:t>
            </a:r>
            <a:r>
              <a:rPr lang="en-US" sz="3200" dirty="0" smtClean="0">
                <a:solidFill>
                  <a:srgbClr val="7F2934"/>
                </a:solidFill>
              </a:rPr>
              <a:t> Association Experience</a:t>
            </a:r>
            <a:endParaRPr lang="en-US" sz="3200" dirty="0">
              <a:solidFill>
                <a:srgbClr val="7F2934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2694265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D2DC1E24-98B9-3D41-8BBD-83942CD6BFC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err="1" smtClean="0">
                <a:solidFill>
                  <a:srgbClr val="9C2D3B"/>
                </a:solidFill>
              </a:rPr>
              <a:t>Maniilaq</a:t>
            </a:r>
            <a:r>
              <a:rPr lang="en-US" dirty="0" smtClean="0">
                <a:solidFill>
                  <a:srgbClr val="9C2D3B"/>
                </a:solidFill>
              </a:rPr>
              <a:t> Association</a:t>
            </a:r>
            <a:endParaRPr lang="en-US" dirty="0">
              <a:solidFill>
                <a:srgbClr val="9C2D3B"/>
              </a:solidFill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CE849B41-4B4D-B042-9EC3-4DCA7342357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28650" y="1299412"/>
            <a:ext cx="7886700" cy="4417994"/>
          </a:xfrm>
        </p:spPr>
        <p:txBody>
          <a:bodyPr>
            <a:normAutofit lnSpcReduction="10000"/>
          </a:bodyPr>
          <a:lstStyle/>
          <a:p>
            <a:pPr marL="0" indent="0">
              <a:buNone/>
            </a:pPr>
            <a:endParaRPr lang="en-US" dirty="0" smtClean="0"/>
          </a:p>
          <a:p>
            <a:pPr marL="0" indent="0">
              <a:buNone/>
            </a:pPr>
            <a:r>
              <a:rPr lang="en-US" dirty="0" err="1" smtClean="0"/>
              <a:t>Maniilaq</a:t>
            </a:r>
            <a:r>
              <a:rPr lang="en-US" dirty="0" smtClean="0"/>
              <a:t> Association, a non-profit corporation, represents </a:t>
            </a:r>
            <a:r>
              <a:rPr lang="en-US" dirty="0"/>
              <a:t>twelve federally recognized tribes located in Northwest Alaska. </a:t>
            </a:r>
            <a:r>
              <a:rPr lang="en-US" dirty="0" err="1" smtClean="0"/>
              <a:t>Maniilaq</a:t>
            </a:r>
            <a:r>
              <a:rPr lang="en-US" dirty="0" smtClean="0"/>
              <a:t> is the sole provider of </a:t>
            </a:r>
            <a:r>
              <a:rPr lang="en-US" dirty="0"/>
              <a:t>health, tribal and social services to approximately </a:t>
            </a:r>
            <a:r>
              <a:rPr lang="en-US" dirty="0" smtClean="0"/>
              <a:t>9000 </a:t>
            </a:r>
            <a:r>
              <a:rPr lang="en-US" dirty="0"/>
              <a:t>residents </a:t>
            </a:r>
            <a:r>
              <a:rPr lang="en-US" dirty="0" smtClean="0"/>
              <a:t>living in the region. With </a:t>
            </a:r>
            <a:r>
              <a:rPr lang="en-US" dirty="0"/>
              <a:t>approximately 550 in its workforce, </a:t>
            </a:r>
            <a:r>
              <a:rPr lang="en-US" dirty="0" err="1"/>
              <a:t>Maniilaq</a:t>
            </a:r>
            <a:r>
              <a:rPr lang="en-US" dirty="0"/>
              <a:t> Association is also the largest </a:t>
            </a:r>
            <a:r>
              <a:rPr lang="en-US" dirty="0" smtClean="0"/>
              <a:t>employer in the region. </a:t>
            </a:r>
          </a:p>
          <a:p>
            <a:pPr marL="0" indent="0" algn="ctr">
              <a:buNone/>
            </a:pPr>
            <a:endParaRPr lang="en-US" sz="2400" u="sng" dirty="0" smtClean="0"/>
          </a:p>
          <a:p>
            <a:pPr marL="0" indent="0" algn="ctr">
              <a:buNone/>
            </a:pPr>
            <a:r>
              <a:rPr lang="en-US" sz="2400" u="sng" dirty="0" smtClean="0"/>
              <a:t>Vision/Mission</a:t>
            </a:r>
          </a:p>
          <a:p>
            <a:pPr marL="0" indent="0" algn="ctr">
              <a:buNone/>
            </a:pPr>
            <a:r>
              <a:rPr lang="en-US" dirty="0" smtClean="0">
                <a:latin typeface="Lucida Handwriting" panose="03010101010101010101" pitchFamily="66" charset="0"/>
              </a:rPr>
              <a:t>Healthy people, thriving communities</a:t>
            </a:r>
          </a:p>
          <a:p>
            <a:pPr marL="0" indent="0" algn="ctr">
              <a:buNone/>
            </a:pPr>
            <a:r>
              <a:rPr lang="en-US" dirty="0" err="1" smtClean="0">
                <a:latin typeface="Lucida Handwriting" panose="03010101010101010101" pitchFamily="66" charset="0"/>
              </a:rPr>
              <a:t>Savaqatigiiksugut</a:t>
            </a:r>
            <a:r>
              <a:rPr lang="en-US" dirty="0" smtClean="0">
                <a:latin typeface="Lucida Handwriting" panose="03010101010101010101" pitchFamily="66" charset="0"/>
              </a:rPr>
              <a:t> (we are working together). Working together to provide high quality, culturally relevant health, social and tribal services</a:t>
            </a:r>
            <a:endParaRPr lang="en-US" dirty="0">
              <a:latin typeface="Lucida Handwriting" panose="03010101010101010101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5788160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A20C35AA-98B3-8942-A131-35A70498BC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err="1" smtClean="0"/>
              <a:t>Maniilaq</a:t>
            </a:r>
            <a:r>
              <a:rPr lang="en-US" dirty="0" smtClean="0"/>
              <a:t> Service Area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A17D2DF1-3DE4-2F4D-A884-561C12A000E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Located in Northwest Alaska</a:t>
            </a:r>
          </a:p>
          <a:p>
            <a:r>
              <a:rPr lang="en-US" dirty="0" smtClean="0"/>
              <a:t>Land area roughly the size of Indiana</a:t>
            </a:r>
          </a:p>
          <a:p>
            <a:r>
              <a:rPr lang="en-US" dirty="0" smtClean="0"/>
              <a:t>Twelve communities located along coast or on the three major river systems</a:t>
            </a:r>
          </a:p>
          <a:p>
            <a:r>
              <a:rPr lang="en-US" dirty="0"/>
              <a:t>No interconnecting </a:t>
            </a:r>
            <a:r>
              <a:rPr lang="en-US" dirty="0" smtClean="0"/>
              <a:t>roads, transportation by light aircraft, boats, </a:t>
            </a:r>
            <a:r>
              <a:rPr lang="en-US" dirty="0" err="1" smtClean="0"/>
              <a:t>snowmachines</a:t>
            </a:r>
            <a:endParaRPr lang="en-US" dirty="0" smtClean="0"/>
          </a:p>
          <a:p>
            <a:r>
              <a:rPr lang="en-US" dirty="0" smtClean="0"/>
              <a:t>Population in villages 90-95% Inupiat, living in communities ranging in size from 120 to 1000</a:t>
            </a:r>
          </a:p>
          <a:p>
            <a:endParaRPr lang="en-US" dirty="0" smtClean="0"/>
          </a:p>
          <a:p>
            <a:endParaRPr lang="en-US" dirty="0" smtClean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0916724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540"/>
          <a:stretch/>
        </p:blipFill>
        <p:spPr>
          <a:xfrm>
            <a:off x="81886" y="304800"/>
            <a:ext cx="9019578" cy="627888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4401912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err="1" smtClean="0"/>
              <a:t>Maniilaq</a:t>
            </a:r>
            <a:r>
              <a:rPr lang="en-US" dirty="0" smtClean="0"/>
              <a:t> Health Care System</a:t>
            </a:r>
            <a:endParaRPr lang="en-US" dirty="0"/>
          </a:p>
        </p:txBody>
      </p:sp>
      <p:sp>
        <p:nvSpPr>
          <p:cNvPr id="6" name="Content Placeholder 5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Three Tiered System</a:t>
            </a:r>
          </a:p>
          <a:p>
            <a:pPr lvl="2"/>
            <a:r>
              <a:rPr lang="en-US" sz="1800" dirty="0" smtClean="0"/>
              <a:t>11 Health Clinics located in villages</a:t>
            </a:r>
          </a:p>
          <a:p>
            <a:pPr lvl="2"/>
            <a:r>
              <a:rPr lang="en-US" sz="1800" dirty="0" err="1" smtClean="0"/>
              <a:t>Maniilaq</a:t>
            </a:r>
            <a:r>
              <a:rPr lang="en-US" sz="1800" dirty="0" smtClean="0"/>
              <a:t> Health Center in Kotzebue</a:t>
            </a:r>
          </a:p>
          <a:p>
            <a:pPr lvl="2"/>
            <a:r>
              <a:rPr lang="en-US" sz="1800" dirty="0" smtClean="0"/>
              <a:t>Alaska Native Medical Center in Anchorage</a:t>
            </a:r>
          </a:p>
          <a:p>
            <a:endParaRPr lang="en-US" dirty="0" smtClean="0"/>
          </a:p>
          <a:p>
            <a:r>
              <a:rPr lang="en-US" dirty="0" smtClean="0"/>
              <a:t>Access to Care</a:t>
            </a:r>
          </a:p>
          <a:p>
            <a:pPr lvl="2"/>
            <a:r>
              <a:rPr lang="en-US" sz="1800" dirty="0"/>
              <a:t>38% of population on Medicaid</a:t>
            </a:r>
          </a:p>
          <a:p>
            <a:pPr lvl="2"/>
            <a:r>
              <a:rPr lang="en-US" sz="1800" dirty="0" smtClean="0"/>
              <a:t>$531 </a:t>
            </a:r>
            <a:r>
              <a:rPr lang="en-US" sz="1800" dirty="0"/>
              <a:t>round trip airfare Pt. </a:t>
            </a:r>
            <a:r>
              <a:rPr lang="en-US" sz="1800" dirty="0" smtClean="0"/>
              <a:t>Hope/</a:t>
            </a:r>
            <a:r>
              <a:rPr lang="en-US" sz="1800" dirty="0" err="1" smtClean="0"/>
              <a:t>Kotz</a:t>
            </a:r>
            <a:endParaRPr lang="en-US" sz="1800" dirty="0" smtClean="0"/>
          </a:p>
          <a:p>
            <a:pPr lvl="2"/>
            <a:r>
              <a:rPr lang="en-US" sz="1800" dirty="0" smtClean="0"/>
              <a:t>$550 round trip airfare </a:t>
            </a:r>
            <a:r>
              <a:rPr lang="en-US" sz="1800" dirty="0" err="1" smtClean="0"/>
              <a:t>Kotz</a:t>
            </a:r>
            <a:r>
              <a:rPr lang="en-US" sz="1800" dirty="0" smtClean="0"/>
              <a:t>/Anchorage</a:t>
            </a:r>
            <a:endParaRPr lang="en-US" sz="1800" dirty="0"/>
          </a:p>
          <a:p>
            <a:endParaRPr lang="en-US" dirty="0" smtClean="0"/>
          </a:p>
          <a:p>
            <a:r>
              <a:rPr lang="en-US" dirty="0" smtClean="0"/>
              <a:t>Development of Village Based Care</a:t>
            </a:r>
          </a:p>
          <a:p>
            <a:pPr marL="685800" lvl="2" indent="0">
              <a:buNone/>
            </a:pPr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168872976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Village Health Care Facilities </a:t>
            </a:r>
            <a:endParaRPr lang="en-US" dirty="0"/>
          </a:p>
        </p:txBody>
      </p:sp>
      <p:sp>
        <p:nvSpPr>
          <p:cNvPr id="8" name="Content Placeholder 7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20000"/>
          </a:bodyPr>
          <a:lstStyle/>
          <a:p>
            <a:r>
              <a:rPr lang="en-US" sz="2200" dirty="0" smtClean="0"/>
              <a:t>Village clinic facilities located in each of the 11 villages</a:t>
            </a:r>
          </a:p>
          <a:p>
            <a:endParaRPr lang="en-US" dirty="0" smtClean="0"/>
          </a:p>
          <a:p>
            <a:r>
              <a:rPr lang="en-US" sz="2200" dirty="0" smtClean="0"/>
              <a:t>Original clinic buildings 1980, two IHS owned facilities</a:t>
            </a:r>
          </a:p>
          <a:p>
            <a:pPr lvl="2"/>
            <a:r>
              <a:rPr lang="en-US" sz="1900" dirty="0" smtClean="0"/>
              <a:t>1100 – 1400 sq. ft. buildings, residential standard construction</a:t>
            </a:r>
          </a:p>
          <a:p>
            <a:pPr lvl="2"/>
            <a:r>
              <a:rPr lang="en-US" sz="1900" dirty="0" smtClean="0"/>
              <a:t>City/Tribally owned facilities</a:t>
            </a:r>
          </a:p>
          <a:p>
            <a:pPr lvl="2"/>
            <a:r>
              <a:rPr lang="en-US" sz="1900" dirty="0" smtClean="0"/>
              <a:t>Poor facility operation and maintenance</a:t>
            </a:r>
          </a:p>
          <a:p>
            <a:pPr lvl="2"/>
            <a:r>
              <a:rPr lang="en-US" sz="1900" dirty="0" smtClean="0"/>
              <a:t>Inadequate VBC lease funding, average $31,000 annually  </a:t>
            </a:r>
          </a:p>
          <a:p>
            <a:pPr marL="0" indent="0">
              <a:buNone/>
            </a:pPr>
            <a:r>
              <a:rPr lang="en-US" dirty="0"/>
              <a:t>	</a:t>
            </a:r>
            <a:r>
              <a:rPr lang="en-US" dirty="0" smtClean="0"/>
              <a:t>	  </a:t>
            </a:r>
          </a:p>
          <a:p>
            <a:r>
              <a:rPr lang="en-US" sz="2200" dirty="0" smtClean="0"/>
              <a:t>Clinic replacement facilities constructed 2002 -2011 w/ Denali     Commission cost share</a:t>
            </a:r>
          </a:p>
          <a:p>
            <a:pPr lvl="2"/>
            <a:r>
              <a:rPr lang="en-US" sz="1900" dirty="0" err="1" smtClean="0"/>
              <a:t>Maniilaq</a:t>
            </a:r>
            <a:r>
              <a:rPr lang="en-US" sz="1900" dirty="0" smtClean="0"/>
              <a:t> owned</a:t>
            </a:r>
          </a:p>
          <a:p>
            <a:pPr lvl="2"/>
            <a:r>
              <a:rPr lang="en-US" sz="1900" dirty="0" smtClean="0"/>
              <a:t>5200 – 7000 sq. ft. building, health care standard construction</a:t>
            </a:r>
          </a:p>
          <a:p>
            <a:pPr lvl="2"/>
            <a:r>
              <a:rPr lang="en-US" sz="1900" dirty="0" smtClean="0"/>
              <a:t>prototype uniform design, </a:t>
            </a:r>
            <a:r>
              <a:rPr lang="en-US" sz="1900" dirty="0" err="1" smtClean="0"/>
              <a:t>Maniilaq</a:t>
            </a:r>
            <a:r>
              <a:rPr lang="en-US" sz="1900" dirty="0" smtClean="0"/>
              <a:t> operated and maintained</a:t>
            </a:r>
          </a:p>
          <a:p>
            <a:pPr marL="1028700" lvl="3" indent="0">
              <a:buNone/>
            </a:pPr>
            <a:r>
              <a:rPr lang="en-US" sz="1900" dirty="0" smtClean="0"/>
              <a:t> </a:t>
            </a:r>
            <a:endParaRPr lang="en-US" sz="1900" dirty="0"/>
          </a:p>
        </p:txBody>
      </p:sp>
    </p:spTree>
    <p:extLst>
      <p:ext uri="{BB962C8B-B14F-4D97-AF65-F5344CB8AC3E}">
        <p14:creationId xmlns:p14="http://schemas.microsoft.com/office/powerpoint/2010/main" val="226589275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Village Clinic Facility issues  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28650" y="1299411"/>
            <a:ext cx="7886700" cy="4507665"/>
          </a:xfrm>
        </p:spPr>
        <p:txBody>
          <a:bodyPr>
            <a:normAutofit fontScale="92500" lnSpcReduction="10000"/>
          </a:bodyPr>
          <a:lstStyle/>
          <a:p>
            <a:r>
              <a:rPr lang="en-US" dirty="0" smtClean="0"/>
              <a:t>Improved clinic facilities</a:t>
            </a:r>
          </a:p>
          <a:p>
            <a:pPr lvl="2"/>
            <a:r>
              <a:rPr lang="en-US" dirty="0" smtClean="0"/>
              <a:t>Day to day operation and maintenance</a:t>
            </a:r>
          </a:p>
          <a:p>
            <a:pPr lvl="2"/>
            <a:r>
              <a:rPr lang="en-US" dirty="0" smtClean="0"/>
              <a:t>Preventative maintenance/replacement of building components to extend useful life</a:t>
            </a:r>
          </a:p>
          <a:p>
            <a:r>
              <a:rPr lang="en-US" dirty="0" smtClean="0"/>
              <a:t>Inadequate financial support through VBC program</a:t>
            </a:r>
          </a:p>
          <a:p>
            <a:pPr lvl="2"/>
            <a:r>
              <a:rPr lang="en-US" dirty="0" smtClean="0"/>
              <a:t>VBC leases covered &lt; 20% of costs</a:t>
            </a:r>
          </a:p>
          <a:p>
            <a:pPr lvl="2"/>
            <a:r>
              <a:rPr lang="en-US" dirty="0" smtClean="0"/>
              <a:t>Increasing O&amp;M costs - utilities, labor, materials/supplies</a:t>
            </a:r>
          </a:p>
          <a:p>
            <a:r>
              <a:rPr lang="en-US" dirty="0" smtClean="0"/>
              <a:t>Expansion of village based health services</a:t>
            </a:r>
          </a:p>
          <a:p>
            <a:pPr lvl="2"/>
            <a:r>
              <a:rPr lang="en-US" dirty="0"/>
              <a:t>Community Health Aide / Practitioner</a:t>
            </a:r>
          </a:p>
          <a:p>
            <a:pPr lvl="2"/>
            <a:r>
              <a:rPr lang="en-US" dirty="0"/>
              <a:t>Dental Health Aide Therapist</a:t>
            </a:r>
          </a:p>
          <a:p>
            <a:pPr lvl="2"/>
            <a:r>
              <a:rPr lang="en-US" dirty="0"/>
              <a:t>Behavioral Health </a:t>
            </a:r>
            <a:r>
              <a:rPr lang="en-US" dirty="0" smtClean="0"/>
              <a:t>Aide</a:t>
            </a:r>
          </a:p>
          <a:p>
            <a:pPr lvl="2"/>
            <a:r>
              <a:rPr lang="en-US" dirty="0" smtClean="0"/>
              <a:t>Expanded itinerant providers</a:t>
            </a:r>
          </a:p>
          <a:p>
            <a:pPr lvl="2"/>
            <a:r>
              <a:rPr lang="en-US" dirty="0" smtClean="0"/>
              <a:t>Telemedicine</a:t>
            </a:r>
          </a:p>
          <a:p>
            <a:r>
              <a:rPr lang="en-US" dirty="0" smtClean="0"/>
              <a:t>Requirements to meet higher standards</a:t>
            </a:r>
          </a:p>
          <a:p>
            <a:pPr lvl="2"/>
            <a:r>
              <a:rPr lang="en-US" dirty="0"/>
              <a:t>Electronic Health </a:t>
            </a:r>
            <a:r>
              <a:rPr lang="en-US" dirty="0" smtClean="0"/>
              <a:t>Records</a:t>
            </a:r>
          </a:p>
          <a:p>
            <a:pPr lvl="2"/>
            <a:r>
              <a:rPr lang="en-US" dirty="0" smtClean="0"/>
              <a:t>Quality Measures</a:t>
            </a:r>
          </a:p>
          <a:p>
            <a:pPr lvl="2"/>
            <a:r>
              <a:rPr lang="en-US" dirty="0" smtClean="0"/>
              <a:t>Life Safety</a:t>
            </a:r>
          </a:p>
          <a:p>
            <a:pPr lvl="2"/>
            <a:r>
              <a:rPr lang="en-US" dirty="0" smtClean="0"/>
              <a:t>Confidentiality</a:t>
            </a:r>
            <a:endParaRPr lang="en-US" dirty="0"/>
          </a:p>
          <a:p>
            <a:pPr lvl="2"/>
            <a:r>
              <a:rPr lang="en-US" dirty="0" smtClean="0"/>
              <a:t>CMS/Joint </a:t>
            </a:r>
            <a:r>
              <a:rPr lang="en-US" dirty="0"/>
              <a:t>Commission </a:t>
            </a:r>
            <a:r>
              <a:rPr lang="en-US" dirty="0" smtClean="0"/>
              <a:t>Accreditation</a:t>
            </a:r>
            <a:endParaRPr lang="en-US" dirty="0"/>
          </a:p>
          <a:p>
            <a:pPr lvl="2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2281815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105(l) Lease Opportunity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idx="1"/>
          </p:nvPr>
        </p:nvSpPr>
        <p:spPr>
          <a:xfrm>
            <a:off x="628650" y="1289785"/>
            <a:ext cx="7886700" cy="4517291"/>
          </a:xfrm>
        </p:spPr>
        <p:txBody>
          <a:bodyPr/>
          <a:lstStyle/>
          <a:p>
            <a:endParaRPr lang="en-US" dirty="0" smtClean="0"/>
          </a:p>
          <a:p>
            <a:r>
              <a:rPr lang="en-US" dirty="0" smtClean="0"/>
              <a:t>Stagnant VBC Lease Program</a:t>
            </a:r>
          </a:p>
          <a:p>
            <a:endParaRPr lang="en-US" dirty="0" smtClean="0"/>
          </a:p>
          <a:p>
            <a:r>
              <a:rPr lang="en-US" dirty="0" smtClean="0"/>
              <a:t> ISDEAA Section105(l) Litigation</a:t>
            </a:r>
          </a:p>
          <a:p>
            <a:pPr lvl="2"/>
            <a:r>
              <a:rPr lang="en-US" sz="1800" dirty="0" smtClean="0"/>
              <a:t>2012 final offer re: Ambler Clinic VBC retrocession </a:t>
            </a:r>
          </a:p>
          <a:p>
            <a:pPr lvl="2"/>
            <a:r>
              <a:rPr lang="en-US" sz="1800" dirty="0" smtClean="0"/>
              <a:t>2014 Court order for IHS to enter into fully funded105(l) lease based on administrative reasons</a:t>
            </a:r>
          </a:p>
          <a:p>
            <a:pPr lvl="2"/>
            <a:r>
              <a:rPr lang="en-US" sz="1800" dirty="0" smtClean="0"/>
              <a:t>2014 final offer re: Kivalina Clinic VBC retrocession</a:t>
            </a:r>
          </a:p>
          <a:p>
            <a:pPr lvl="2"/>
            <a:r>
              <a:rPr lang="en-US" sz="1800" dirty="0" smtClean="0"/>
              <a:t>2016 Court order for IHS to enter into fully funded105(l) lease based on ISDEAA and its implementing regulations </a:t>
            </a:r>
          </a:p>
          <a:p>
            <a:endParaRPr lang="en-US" sz="2000" dirty="0" smtClean="0"/>
          </a:p>
          <a:p>
            <a:r>
              <a:rPr lang="en-US" sz="2000" dirty="0" smtClean="0"/>
              <a:t>Average value of village clinic leases increased from $31,000/year to $239,000/year</a:t>
            </a:r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982091428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105(l) Participation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Tribally owned/leased building</a:t>
            </a:r>
          </a:p>
          <a:p>
            <a:endParaRPr lang="en-US" dirty="0" smtClean="0"/>
          </a:p>
          <a:p>
            <a:r>
              <a:rPr lang="en-US" dirty="0" smtClean="0"/>
              <a:t>Facility must be used to carry out programs provided under an IHS compact/contract</a:t>
            </a:r>
          </a:p>
          <a:p>
            <a:endParaRPr lang="en-US" dirty="0" smtClean="0"/>
          </a:p>
          <a:p>
            <a:r>
              <a:rPr lang="en-US" dirty="0" smtClean="0"/>
              <a:t>Reasonable costs</a:t>
            </a:r>
          </a:p>
          <a:p>
            <a:endParaRPr lang="en-US" dirty="0" smtClean="0"/>
          </a:p>
          <a:p>
            <a:r>
              <a:rPr lang="en-US" dirty="0" smtClean="0"/>
              <a:t>Cannot be duplicative of other funding i.e. M&amp;I</a:t>
            </a:r>
          </a:p>
          <a:p>
            <a:endParaRPr lang="en-US" dirty="0" smtClean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36321027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105(l) Establishing Lease Cost</a:t>
            </a:r>
            <a:endParaRPr lang="en-US" dirty="0"/>
          </a:p>
        </p:txBody>
      </p:sp>
      <p:sp>
        <p:nvSpPr>
          <p:cNvPr id="5" name="Content Placeholder 4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Fair market rental</a:t>
            </a:r>
          </a:p>
          <a:p>
            <a:endParaRPr lang="en-US" dirty="0" smtClean="0"/>
          </a:p>
          <a:p>
            <a:r>
              <a:rPr lang="en-US" dirty="0" smtClean="0"/>
              <a:t>Based on cost elements listed in 25 CFR 900.70</a:t>
            </a:r>
          </a:p>
          <a:p>
            <a:endParaRPr lang="en-US" dirty="0" smtClean="0"/>
          </a:p>
          <a:p>
            <a:r>
              <a:rPr lang="en-US" dirty="0" smtClean="0"/>
              <a:t>A combination of fair market and elements of 25 CFR 900.70</a:t>
            </a:r>
            <a:endParaRPr lang="en-US" dirty="0"/>
          </a:p>
        </p:txBody>
      </p:sp>
      <p:sp>
        <p:nvSpPr>
          <p:cNvPr id="6" name="Content Placeholder 5"/>
          <p:cNvSpPr>
            <a:spLocks noGrp="1"/>
          </p:cNvSpPr>
          <p:nvPr>
            <p:ph sz="half" idx="4294967295"/>
          </p:nvPr>
        </p:nvSpPr>
        <p:spPr>
          <a:xfrm>
            <a:off x="660968" y="433738"/>
            <a:ext cx="4289425" cy="4949825"/>
          </a:xfrm>
        </p:spPr>
        <p:txBody>
          <a:bodyPr>
            <a:normAutofit/>
          </a:bodyPr>
          <a:lstStyle/>
          <a:p>
            <a:pPr lvl="1"/>
            <a:endParaRPr lang="en-US" dirty="0" smtClean="0"/>
          </a:p>
          <a:p>
            <a:pPr>
              <a:buFont typeface="Wingdings" panose="05000000000000000000" pitchFamily="2" charset="2"/>
              <a:buChar char="Ø"/>
            </a:pPr>
            <a:endParaRPr lang="en-US" dirty="0" smtClean="0"/>
          </a:p>
          <a:p>
            <a:pPr>
              <a:buFont typeface="Wingdings" panose="05000000000000000000" pitchFamily="2" charset="2"/>
              <a:buChar char="Ø"/>
            </a:pPr>
            <a:endParaRPr lang="en-US" dirty="0" smtClean="0"/>
          </a:p>
          <a:p>
            <a:pPr marL="0" indent="0">
              <a:buNone/>
            </a:pPr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193132513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/>
          <p:cNvSpPr>
            <a:spLocks noGrp="1"/>
          </p:cNvSpPr>
          <p:nvPr>
            <p:ph type="title"/>
          </p:nvPr>
        </p:nvSpPr>
        <p:spPr>
          <a:xfrm>
            <a:off x="628650" y="365127"/>
            <a:ext cx="7886700" cy="915034"/>
          </a:xfrm>
        </p:spPr>
        <p:txBody>
          <a:bodyPr>
            <a:normAutofit fontScale="90000"/>
          </a:bodyPr>
          <a:lstStyle/>
          <a:p>
            <a:r>
              <a:rPr lang="en-US" u="sng" dirty="0"/>
              <a:t>25 CFR 900.70 cost elements </a:t>
            </a:r>
            <a:br>
              <a:rPr lang="en-US" u="sng" dirty="0"/>
            </a:br>
            <a:endParaRPr lang="en-US" dirty="0"/>
          </a:p>
        </p:txBody>
      </p:sp>
      <p:sp>
        <p:nvSpPr>
          <p:cNvPr id="6" name="Content Placeholder 5"/>
          <p:cNvSpPr>
            <a:spLocks noGrp="1"/>
          </p:cNvSpPr>
          <p:nvPr>
            <p:ph sz="half" idx="1"/>
          </p:nvPr>
        </p:nvSpPr>
        <p:spPr>
          <a:xfrm>
            <a:off x="628650" y="1203159"/>
            <a:ext cx="3886200" cy="4603918"/>
          </a:xfrm>
        </p:spPr>
        <p:txBody>
          <a:bodyPr>
            <a:normAutofit fontScale="92500" lnSpcReduction="20000"/>
          </a:bodyPr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 smtClean="0"/>
              <a:t>Rent</a:t>
            </a:r>
            <a:endParaRPr lang="en-US" dirty="0"/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Depreciation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smtClean="0"/>
              <a:t>Principal </a:t>
            </a:r>
            <a:r>
              <a:rPr lang="en-US" dirty="0"/>
              <a:t>and interest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Operation and Maintenance</a:t>
            </a:r>
          </a:p>
          <a:p>
            <a:pPr lvl="1"/>
            <a:r>
              <a:rPr lang="en-US" sz="1900" dirty="0"/>
              <a:t>Water, sewage </a:t>
            </a:r>
          </a:p>
          <a:p>
            <a:pPr lvl="1"/>
            <a:r>
              <a:rPr lang="en-US" sz="1900" dirty="0"/>
              <a:t>Utilities</a:t>
            </a:r>
          </a:p>
          <a:p>
            <a:pPr lvl="1"/>
            <a:r>
              <a:rPr lang="en-US" sz="1900" dirty="0"/>
              <a:t>fuel Insurance</a:t>
            </a:r>
          </a:p>
          <a:p>
            <a:pPr lvl="1"/>
            <a:r>
              <a:rPr lang="en-US" sz="1900" dirty="0"/>
              <a:t>Building </a:t>
            </a:r>
            <a:r>
              <a:rPr lang="en-US" sz="1900" dirty="0" err="1"/>
              <a:t>Mgt</a:t>
            </a:r>
            <a:r>
              <a:rPr lang="en-US" sz="1900" dirty="0"/>
              <a:t> and custodial services</a:t>
            </a:r>
          </a:p>
          <a:p>
            <a:pPr lvl="1"/>
            <a:r>
              <a:rPr lang="en-US" sz="1900" dirty="0"/>
              <a:t>Custodial/ Maintenance supplies</a:t>
            </a:r>
          </a:p>
          <a:p>
            <a:pPr lvl="1"/>
            <a:r>
              <a:rPr lang="en-US" sz="1900" dirty="0"/>
              <a:t>Pest control</a:t>
            </a:r>
          </a:p>
          <a:p>
            <a:pPr lvl="1"/>
            <a:r>
              <a:rPr lang="en-US" sz="1900" dirty="0"/>
              <a:t>Site Maintenance</a:t>
            </a:r>
          </a:p>
          <a:p>
            <a:pPr lvl="1"/>
            <a:r>
              <a:rPr lang="en-US" sz="1900" dirty="0"/>
              <a:t>Trash/Waste removal</a:t>
            </a:r>
          </a:p>
          <a:p>
            <a:pPr lvl="1"/>
            <a:r>
              <a:rPr lang="en-US" sz="1900" dirty="0"/>
              <a:t>Fire protection</a:t>
            </a:r>
          </a:p>
          <a:p>
            <a:pPr lvl="1"/>
            <a:r>
              <a:rPr lang="en-US" sz="1900" dirty="0"/>
              <a:t>Monitoring/Preventative maintenance</a:t>
            </a:r>
          </a:p>
          <a:p>
            <a:endParaRPr lang="en-US" dirty="0"/>
          </a:p>
        </p:txBody>
      </p:sp>
      <p:sp>
        <p:nvSpPr>
          <p:cNvPr id="8" name="Content Placeholder 7"/>
          <p:cNvSpPr>
            <a:spLocks noGrp="1"/>
          </p:cNvSpPr>
          <p:nvPr>
            <p:ph sz="half" idx="2"/>
          </p:nvPr>
        </p:nvSpPr>
        <p:spPr>
          <a:xfrm>
            <a:off x="4629150" y="1203159"/>
            <a:ext cx="3886200" cy="4603917"/>
          </a:xfrm>
        </p:spPr>
        <p:txBody>
          <a:bodyPr>
            <a:normAutofit fontScale="92500" lnSpcReduction="20000"/>
          </a:bodyPr>
          <a:lstStyle/>
          <a:p>
            <a:pPr lvl="2"/>
            <a:r>
              <a:rPr lang="en-US" sz="1900" dirty="0"/>
              <a:t>Unscheduled maintenance</a:t>
            </a:r>
          </a:p>
          <a:p>
            <a:pPr lvl="2"/>
            <a:r>
              <a:rPr lang="en-US" sz="1900" dirty="0" smtClean="0"/>
              <a:t>Scheduled Maintenance</a:t>
            </a:r>
          </a:p>
          <a:p>
            <a:pPr lvl="2"/>
            <a:r>
              <a:rPr lang="en-US" sz="1900" dirty="0" smtClean="0"/>
              <a:t>Security Services</a:t>
            </a:r>
          </a:p>
          <a:p>
            <a:pPr lvl="2"/>
            <a:r>
              <a:rPr lang="en-US" sz="1900" dirty="0" smtClean="0"/>
              <a:t>Management Fees</a:t>
            </a:r>
          </a:p>
          <a:p>
            <a:pPr lvl="2"/>
            <a:r>
              <a:rPr lang="en-US" sz="1900" dirty="0" smtClean="0"/>
              <a:t>Other Reasonable and necessary O&amp;M costs</a:t>
            </a:r>
          </a:p>
          <a:p>
            <a:pPr lvl="1">
              <a:buFont typeface="Wingdings" panose="05000000000000000000" pitchFamily="2" charset="2"/>
              <a:buChar char="Ø"/>
            </a:pPr>
            <a:endParaRPr lang="en-US" sz="1900" dirty="0" smtClean="0"/>
          </a:p>
          <a:p>
            <a:pPr lvl="1">
              <a:buFont typeface="Wingdings" panose="05000000000000000000" pitchFamily="2" charset="2"/>
              <a:buChar char="Ø"/>
            </a:pPr>
            <a:r>
              <a:rPr lang="en-US" sz="2100" dirty="0" smtClean="0"/>
              <a:t>Repairs to buildings and equipment</a:t>
            </a:r>
          </a:p>
          <a:p>
            <a:pPr lvl="1">
              <a:buFont typeface="Wingdings" panose="05000000000000000000" pitchFamily="2" charset="2"/>
              <a:buChar char="Ø"/>
            </a:pPr>
            <a:r>
              <a:rPr lang="en-US" sz="2100" dirty="0" smtClean="0"/>
              <a:t>Alterations to meet contract requirements</a:t>
            </a:r>
          </a:p>
          <a:p>
            <a:pPr lvl="1">
              <a:buFont typeface="Wingdings" panose="05000000000000000000" pitchFamily="2" charset="2"/>
              <a:buChar char="Ø"/>
            </a:pPr>
            <a:r>
              <a:rPr lang="en-US" sz="2100" dirty="0" smtClean="0"/>
              <a:t>Other reasonable expenses</a:t>
            </a:r>
          </a:p>
          <a:p>
            <a:pPr marL="342900" lvl="1" indent="0">
              <a:buNone/>
            </a:pPr>
            <a:endParaRPr lang="en-US" dirty="0" smtClean="0"/>
          </a:p>
          <a:p>
            <a:pPr lvl="1"/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395524987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Negotiation Issues</a:t>
            </a:r>
            <a:endParaRPr lang="en-US" dirty="0"/>
          </a:p>
        </p:txBody>
      </p:sp>
      <p:sp>
        <p:nvSpPr>
          <p:cNvPr id="6" name="Content Placeholder 5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Depreciation</a:t>
            </a:r>
          </a:p>
          <a:p>
            <a:endParaRPr lang="en-US" dirty="0" smtClean="0"/>
          </a:p>
          <a:p>
            <a:r>
              <a:rPr lang="en-US" dirty="0" smtClean="0"/>
              <a:t>Reserve for Replacement</a:t>
            </a:r>
          </a:p>
          <a:p>
            <a:endParaRPr lang="en-US" dirty="0" smtClean="0"/>
          </a:p>
          <a:p>
            <a:r>
              <a:rPr lang="en-US" dirty="0" smtClean="0"/>
              <a:t>Major maintenance / repair projects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70830324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381000"/>
            <a:ext cx="9144000" cy="6096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25698565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381000"/>
            <a:ext cx="9144000" cy="6096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85831828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4467</TotalTime>
  <Words>556</Words>
  <Application>Microsoft Office PowerPoint</Application>
  <PresentationFormat>On-screen Show (4:3)</PresentationFormat>
  <Paragraphs>118</Paragraphs>
  <Slides>15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15</vt:i4>
      </vt:variant>
    </vt:vector>
  </HeadingPairs>
  <TitlesOfParts>
    <vt:vector size="21" baseType="lpstr">
      <vt:lpstr>Arial</vt:lpstr>
      <vt:lpstr>Calibri</vt:lpstr>
      <vt:lpstr>Helvetica</vt:lpstr>
      <vt:lpstr>Lucida Handwriting</vt:lpstr>
      <vt:lpstr>Wingdings</vt:lpstr>
      <vt:lpstr>Office Theme</vt:lpstr>
      <vt:lpstr>PowerPoint Presentation</vt:lpstr>
      <vt:lpstr>Preparing and Negotiating a 105(l) Lease with the Indian Health Service</vt:lpstr>
      <vt:lpstr>Maniilaq Association</vt:lpstr>
      <vt:lpstr>Maniilaq Service Area</vt:lpstr>
      <vt:lpstr>PowerPoint Presentation</vt:lpstr>
      <vt:lpstr>Maniilaq Health Care System</vt:lpstr>
      <vt:lpstr>Village Health Care Facilities </vt:lpstr>
      <vt:lpstr>Village Clinic Facility issues  </vt:lpstr>
      <vt:lpstr>105(l) Lease Opportunity</vt:lpstr>
      <vt:lpstr>105(l) Participation</vt:lpstr>
      <vt:lpstr>105(l) Establishing Lease Cost</vt:lpstr>
      <vt:lpstr>25 CFR 900.70 cost elements  </vt:lpstr>
      <vt:lpstr>Negotiation Issues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Ricki McCarroll</dc:creator>
  <cp:lastModifiedBy>Paul Hansen</cp:lastModifiedBy>
  <cp:revision>48</cp:revision>
  <dcterms:created xsi:type="dcterms:W3CDTF">2019-02-06T18:23:49Z</dcterms:created>
  <dcterms:modified xsi:type="dcterms:W3CDTF">2019-03-30T00:15:09Z</dcterms:modified>
</cp:coreProperties>
</file>