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 /><Relationship Id="rId2" Type="http://schemas.openxmlformats.org/package/2006/relationships/metadata/thumbnail" Target="docProps/thumbnail.jpeg" /><Relationship Id="rId1" Type="http://schemas.openxmlformats.org/officeDocument/2006/relationships/officeDocument" Target="ppt/presentation.xml" /><Relationship Id="rId4" Type="http://schemas.openxmlformats.org/officeDocument/2006/relationships/extended-properties" Target="docProps/app.xml" 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sldIdLst>
    <p:sldId id="256" r:id="rId2"/>
    <p:sldId id="257" r:id="rId3"/>
    <p:sldId id="259" r:id="rId4"/>
    <p:sldId id="269" r:id="rId5"/>
    <p:sldId id="261" r:id="rId6"/>
    <p:sldId id="270" r:id="rId7"/>
    <p:sldId id="267" r:id="rId8"/>
    <p:sldId id="262" r:id="rId9"/>
    <p:sldId id="271" r:id="rId10"/>
    <p:sldId id="272" r:id="rId11"/>
    <p:sldId id="273" r:id="rId12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9C2D3B"/>
    <a:srgbClr val="7F2934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1706"/>
    <p:restoredTop sz="94684"/>
  </p:normalViewPr>
  <p:slideViewPr>
    <p:cSldViewPr snapToGrid="0" snapToObjects="1">
      <p:cViewPr varScale="1">
        <p:scale>
          <a:sx n="70" d="100"/>
          <a:sy n="70" d="100"/>
        </p:scale>
        <p:origin x="1542" y="7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 /><Relationship Id="rId13" Type="http://schemas.openxmlformats.org/officeDocument/2006/relationships/presProps" Target="presProps.xml" /><Relationship Id="rId3" Type="http://schemas.openxmlformats.org/officeDocument/2006/relationships/slide" Target="slides/slide2.xml" /><Relationship Id="rId7" Type="http://schemas.openxmlformats.org/officeDocument/2006/relationships/slide" Target="slides/slide6.xml" /><Relationship Id="rId12" Type="http://schemas.openxmlformats.org/officeDocument/2006/relationships/slide" Target="slides/slide11.xml" /><Relationship Id="rId2" Type="http://schemas.openxmlformats.org/officeDocument/2006/relationships/slide" Target="slides/slide1.xml" /><Relationship Id="rId16" Type="http://schemas.openxmlformats.org/officeDocument/2006/relationships/tableStyles" Target="tableStyles.xml" /><Relationship Id="rId1" Type="http://schemas.openxmlformats.org/officeDocument/2006/relationships/slideMaster" Target="slideMasters/slideMaster1.xml" /><Relationship Id="rId6" Type="http://schemas.openxmlformats.org/officeDocument/2006/relationships/slide" Target="slides/slide5.xml" /><Relationship Id="rId11" Type="http://schemas.openxmlformats.org/officeDocument/2006/relationships/slide" Target="slides/slide10.xml" /><Relationship Id="rId5" Type="http://schemas.openxmlformats.org/officeDocument/2006/relationships/slide" Target="slides/slide4.xml" /><Relationship Id="rId15" Type="http://schemas.openxmlformats.org/officeDocument/2006/relationships/theme" Target="theme/theme1.xml" /><Relationship Id="rId10" Type="http://schemas.openxmlformats.org/officeDocument/2006/relationships/slide" Target="slides/slide9.xml" /><Relationship Id="rId4" Type="http://schemas.openxmlformats.org/officeDocument/2006/relationships/slide" Target="slides/slide3.xml" /><Relationship Id="rId9" Type="http://schemas.openxmlformats.org/officeDocument/2006/relationships/slide" Target="slides/slide8.xml" /><Relationship Id="rId14" Type="http://schemas.openxmlformats.org/officeDocument/2006/relationships/viewProps" Target="viewProps.xml" /></Relationship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 /><Relationship Id="rId1" Type="http://schemas.openxmlformats.org/officeDocument/2006/relationships/slideMaster" Target="../slideMasters/slideMaster1.xml" 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 /><Relationship Id="rId1" Type="http://schemas.openxmlformats.org/officeDocument/2006/relationships/slideMaster" Target="../slideMasters/slideMaster1.xml" 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 /><Relationship Id="rId1" Type="http://schemas.openxmlformats.org/officeDocument/2006/relationships/slideMaster" Target="../slideMasters/slideMaster1.xml" 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 /><Relationship Id="rId1" Type="http://schemas.openxmlformats.org/officeDocument/2006/relationships/slideMaster" Target="../slideMasters/slideMaster1.xml" 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 /><Relationship Id="rId1" Type="http://schemas.openxmlformats.org/officeDocument/2006/relationships/slideMaster" Target="../slideMasters/slideMaster1.xml" 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 /><Relationship Id="rId1" Type="http://schemas.openxmlformats.org/officeDocument/2006/relationships/slideMaster" Target="../slideMasters/slideMaster1.xml" 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 /><Relationship Id="rId1" Type="http://schemas.openxmlformats.org/officeDocument/2006/relationships/slideMaster" Target="../slideMasters/slideMaster1.xml" 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 /><Relationship Id="rId1" Type="http://schemas.openxmlformats.org/officeDocument/2006/relationships/slideMaster" Target="../slideMasters/slideMaster1.xml" 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Picture 15">
            <a:extLst>
              <a:ext uri="{FF2B5EF4-FFF2-40B4-BE49-F238E27FC236}">
                <a16:creationId xmlns:a16="http://schemas.microsoft.com/office/drawing/2014/main" id="{35BBEAC2-CA4F-3343-BC79-48189AC8D4A6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-36576" y="0"/>
            <a:ext cx="9179728" cy="688479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11265451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5C0AB5B-17E5-664C-B97B-AA6DEA12A62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316182" y="1709739"/>
            <a:ext cx="7194406" cy="2852737"/>
          </a:xfrm>
        </p:spPr>
        <p:txBody>
          <a:bodyPr anchor="b"/>
          <a:lstStyle>
            <a:lvl1pPr>
              <a:defRPr sz="45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CECE3A2D-8E3A-4C41-B663-703787F3DB7C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1316182" y="4589464"/>
            <a:ext cx="7194406" cy="1500187"/>
          </a:xfrm>
        </p:spPr>
        <p:txBody>
          <a:bodyPr/>
          <a:lstStyle>
            <a:lvl1pPr marL="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1pPr>
            <a:lvl2pPr marL="342900" indent="0">
              <a:buNone/>
              <a:defRPr sz="1500">
                <a:solidFill>
                  <a:schemeClr val="tx1">
                    <a:tint val="75000"/>
                  </a:schemeClr>
                </a:solidFill>
              </a:defRPr>
            </a:lvl2pPr>
            <a:lvl3pPr marL="685800" indent="0">
              <a:buNone/>
              <a:defRPr sz="1350">
                <a:solidFill>
                  <a:schemeClr val="tx1">
                    <a:tint val="75000"/>
                  </a:schemeClr>
                </a:solidFill>
              </a:defRPr>
            </a:lvl3pPr>
            <a:lvl4pPr marL="10287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4pPr>
            <a:lvl5pPr marL="13716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5pPr>
            <a:lvl6pPr marL="17145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6pPr>
            <a:lvl7pPr marL="20574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7pPr>
            <a:lvl8pPr marL="24003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8pPr>
            <a:lvl9pPr marL="27432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7B1AF37-A026-8043-8215-5A828640090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B23BC9-64A8-9549-87CA-F6F54DE25F39}" type="datetimeFigureOut">
              <a:rPr lang="en-US" smtClean="0"/>
              <a:t>4/1/2019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A9BD3FDF-A07C-D74F-BA25-63CEECA3CED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C3CE6026-BA40-B14F-AD5A-2D576287ACA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8ABA67-FC50-654E-8A96-218D4BBD5773}" type="slidenum">
              <a:rPr lang="en-US" smtClean="0"/>
              <a:t>‹#›</a:t>
            </a:fld>
            <a:endParaRPr lang="en-US"/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A30196A2-5576-E549-A061-B0C0655F9CAA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/>
          <a:srcRect r="88030"/>
          <a:stretch/>
        </p:blipFill>
        <p:spPr>
          <a:xfrm>
            <a:off x="0" y="0"/>
            <a:ext cx="1094509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1621034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C35EB49-3509-264B-8955-EED0DB639B1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3317041-5B85-8949-A427-541178CEA86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28650" y="1825625"/>
            <a:ext cx="7886700" cy="3981451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ECB4D51-2768-4840-9367-A8BDEE5FD16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B23BC9-64A8-9549-87CA-F6F54DE25F39}" type="datetimeFigureOut">
              <a:rPr lang="en-US" smtClean="0"/>
              <a:t>4/1/2019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FD88ACC-52F5-A740-A55E-6DC78B760A7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F0889C85-FA0E-014F-98C4-BA00AC2A445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8ABA67-FC50-654E-8A96-218D4BBD5773}" type="slidenum">
              <a:rPr lang="en-US" smtClean="0"/>
              <a:t>‹#›</a:t>
            </a:fld>
            <a:endParaRPr lang="en-US"/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7BD3D19B-A672-2A41-B04E-B9CD85C0F4AC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5943600"/>
            <a:ext cx="9144000" cy="914400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0E072C19-6F0A-524D-94A8-B9512F74187E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/>
          <a:srcRect t="85116"/>
          <a:stretch/>
        </p:blipFill>
        <p:spPr>
          <a:xfrm>
            <a:off x="0" y="0"/>
            <a:ext cx="9144000" cy="13609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7597372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1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C35EB49-3509-264B-8955-EED0DB639B1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3317041-5B85-8949-A427-541178CEA86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28650" y="1825625"/>
            <a:ext cx="7886700" cy="3981451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ECB4D51-2768-4840-9367-A8BDEE5FD16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B23BC9-64A8-9549-87CA-F6F54DE25F39}" type="datetimeFigureOut">
              <a:rPr lang="en-US" smtClean="0"/>
              <a:t>4/1/2019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FD88ACC-52F5-A740-A55E-6DC78B760A7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F0889C85-FA0E-014F-98C4-BA00AC2A445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8ABA67-FC50-654E-8A96-218D4BBD5773}" type="slidenum">
              <a:rPr lang="en-US" smtClean="0"/>
              <a:t>‹#›</a:t>
            </a:fld>
            <a:endParaRPr lang="en-US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E97AB403-CBE8-2F4B-A7C5-B5991F446AB2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5942012"/>
            <a:ext cx="9144000" cy="914400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4971862B-DE00-F149-A28B-8AA5D508268E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/>
          <a:srcRect t="85448"/>
          <a:stretch/>
        </p:blipFill>
        <p:spPr>
          <a:xfrm>
            <a:off x="0" y="3461"/>
            <a:ext cx="9144000" cy="13306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8053723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8EFC929-17E1-1C4F-8ECF-5D67FB9F0DE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99282DB-94A5-8543-AAF8-723EAE8E113B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628650" y="1825625"/>
            <a:ext cx="3886200" cy="3981451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712FDBEE-DC18-804E-855A-4D1F448FC68E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4629150" y="1825625"/>
            <a:ext cx="3886200" cy="3981451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D2D59F47-78A5-4349-9ABD-D551B145A40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B23BC9-64A8-9549-87CA-F6F54DE25F39}" type="datetimeFigureOut">
              <a:rPr lang="en-US" smtClean="0"/>
              <a:t>4/1/2019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B8BFB891-9588-1E4F-BA37-67477504374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D8AA831A-2E7F-0F4E-B06D-24293113961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8ABA67-FC50-654E-8A96-218D4BBD5773}" type="slidenum">
              <a:rPr lang="en-US" smtClean="0"/>
              <a:t>‹#›</a:t>
            </a:fld>
            <a:endParaRPr lang="en-US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AA6D5F12-49FE-4442-8B76-D306DB5375AD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5942012"/>
            <a:ext cx="9144000" cy="914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6355625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B1B15E9-3BA6-2D42-88E5-221FE44E524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29841" y="365126"/>
            <a:ext cx="78867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557CF85E-07B0-F241-8887-931064ACFAF6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629842" y="1681163"/>
            <a:ext cx="3868340" cy="82391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4CA9C2F2-3A38-E24E-98D8-2EFAF829D192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29842" y="2505075"/>
            <a:ext cx="3868340" cy="3302001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9B1ADDA0-F520-4E4B-848D-3668A3C13FC6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4629150" y="1681163"/>
            <a:ext cx="3887391" cy="82391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281E883C-434E-9543-97B2-54D4A0BE02A0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4629150" y="2505075"/>
            <a:ext cx="3887391" cy="3302001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9EB121F0-45C9-C94B-A9FA-D62AD086CB7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B23BC9-64A8-9549-87CA-F6F54DE25F39}" type="datetimeFigureOut">
              <a:rPr lang="en-US" smtClean="0"/>
              <a:t>4/1/2019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A9C61E54-498B-8E49-8937-C58975D4EC1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744E3E29-7C73-9246-BC37-9B5CA50D230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8ABA67-FC50-654E-8A96-218D4BBD5773}" type="slidenum">
              <a:rPr lang="en-US" smtClean="0"/>
              <a:t>‹#›</a:t>
            </a:fld>
            <a:endParaRPr lang="en-US"/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FFD1889C-F179-E244-A6C2-EF24FE81C371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5943600"/>
            <a:ext cx="9144000" cy="914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9198235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CAD5E71-9419-6B49-AEF7-D698C98D879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03BBA8DB-D8E1-3742-833B-3724D8AE24B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B23BC9-64A8-9549-87CA-F6F54DE25F39}" type="datetimeFigureOut">
              <a:rPr lang="en-US" smtClean="0"/>
              <a:t>4/1/2019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89D390BE-240D-1E44-A4FB-19E244F3646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FA39E133-57DC-234C-955F-396A648D071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8ABA67-FC50-654E-8A96-218D4BBD5773}" type="slidenum">
              <a:rPr lang="en-US" smtClean="0"/>
              <a:t>‹#›</a:t>
            </a:fld>
            <a:endParaRPr lang="en-US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86213591-99B2-864A-B61A-E9C32F74C3D0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5943600"/>
            <a:ext cx="9144000" cy="914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25707622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DE0DAACB-C77B-D84B-8B8E-EE8CA0FF665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B23BC9-64A8-9549-87CA-F6F54DE25F39}" type="datetimeFigureOut">
              <a:rPr lang="en-US" smtClean="0"/>
              <a:t>4/1/2019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89565D40-5AE6-DE47-9409-38A4B23A1A8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4305310-CFF8-8042-8A4D-B10870B0223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8ABA67-FC50-654E-8A96-218D4BBD5773}" type="slidenum">
              <a:rPr lang="en-US" smtClean="0"/>
              <a:t>‹#›</a:t>
            </a:fld>
            <a:endParaRPr lang="en-US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C3D334EF-06D3-684F-B4F7-8EAD822CFCC5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5942012"/>
            <a:ext cx="9144000" cy="914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4951153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 /><Relationship Id="rId3" Type="http://schemas.openxmlformats.org/officeDocument/2006/relationships/slideLayout" Target="../slideLayouts/slideLayout3.xml" /><Relationship Id="rId7" Type="http://schemas.openxmlformats.org/officeDocument/2006/relationships/slideLayout" Target="../slideLayouts/slideLayout7.xml" /><Relationship Id="rId2" Type="http://schemas.openxmlformats.org/officeDocument/2006/relationships/slideLayout" Target="../slideLayouts/slideLayout2.xml" /><Relationship Id="rId1" Type="http://schemas.openxmlformats.org/officeDocument/2006/relationships/slideLayout" Target="../slideLayouts/slideLayout1.xml" /><Relationship Id="rId6" Type="http://schemas.openxmlformats.org/officeDocument/2006/relationships/slideLayout" Target="../slideLayouts/slideLayout6.xml" /><Relationship Id="rId5" Type="http://schemas.openxmlformats.org/officeDocument/2006/relationships/slideLayout" Target="../slideLayouts/slideLayout5.xml" /><Relationship Id="rId4" Type="http://schemas.openxmlformats.org/officeDocument/2006/relationships/slideLayout" Target="../slideLayouts/slideLayout4.xml" /><Relationship Id="rId9" Type="http://schemas.openxmlformats.org/officeDocument/2006/relationships/theme" Target="../theme/theme1.xml" 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B99CF5EA-E7F9-A24A-9C7C-346A219F1D2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28650" y="365126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E4E53BB1-CE02-2A42-9040-584ABD369CCA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628650" y="1825625"/>
            <a:ext cx="78867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E597CAA9-D28E-F347-A51E-0AD98F99AB95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7B23BC9-64A8-9549-87CA-F6F54DE25F39}" type="datetimeFigureOut">
              <a:rPr lang="en-US" smtClean="0"/>
              <a:t>4/1/2019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E508DE6-CB5F-C24C-96A2-1B017B1212B7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4663050C-36F2-EA4D-B56F-B08E022EAD1F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64579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28ABA67-FC50-654E-8A96-218D4BBD577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2384156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1" r:id="rId2"/>
    <p:sldLayoutId id="2147483650" r:id="rId3"/>
    <p:sldLayoutId id="2147483660" r:id="rId4"/>
    <p:sldLayoutId id="2147483652" r:id="rId5"/>
    <p:sldLayoutId id="2147483653" r:id="rId6"/>
    <p:sldLayoutId id="2147483654" r:id="rId7"/>
    <p:sldLayoutId id="2147483655" r:id="rId8"/>
  </p:sldLayoutIdLst>
  <p:txStyles>
    <p:titleStyle>
      <a:lvl1pPr algn="l" defTabSz="685800" rtl="0" eaLnBrk="1" latinLnBrk="0" hangingPunct="1">
        <a:lnSpc>
          <a:spcPct val="90000"/>
        </a:lnSpc>
        <a:spcBef>
          <a:spcPct val="0"/>
        </a:spcBef>
        <a:buNone/>
        <a:defRPr sz="3300" b="1" i="0" kern="1200">
          <a:solidFill>
            <a:srgbClr val="9C2D3B"/>
          </a:solidFill>
          <a:latin typeface="Helvetica" pitchFamily="2" charset="0"/>
          <a:ea typeface="+mj-ea"/>
          <a:cs typeface="+mj-cs"/>
        </a:defRPr>
      </a:lvl1pPr>
    </p:titleStyle>
    <p:bodyStyle>
      <a:lvl1pPr marL="171450" indent="-171450" algn="l" defTabSz="685800" rtl="0" eaLnBrk="1" latinLnBrk="0" hangingPunct="1">
        <a:lnSpc>
          <a:spcPct val="90000"/>
        </a:lnSpc>
        <a:spcBef>
          <a:spcPts val="750"/>
        </a:spcBef>
        <a:buFont typeface="Arial" panose="020B0604020202020204" pitchFamily="34" charset="0"/>
        <a:buChar char="•"/>
        <a:defRPr sz="2100" b="0" i="0" kern="1200">
          <a:solidFill>
            <a:schemeClr val="tx1"/>
          </a:solidFill>
          <a:latin typeface="Helvetica" pitchFamily="2" charset="0"/>
          <a:ea typeface="+mn-ea"/>
          <a:cs typeface="+mn-cs"/>
        </a:defRPr>
      </a:lvl1pPr>
      <a:lvl2pPr marL="5143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800" b="0" i="0" kern="1200">
          <a:solidFill>
            <a:schemeClr val="tx1"/>
          </a:solidFill>
          <a:latin typeface="Helvetica" pitchFamily="2" charset="0"/>
          <a:ea typeface="+mn-ea"/>
          <a:cs typeface="+mn-cs"/>
        </a:defRPr>
      </a:lvl2pPr>
      <a:lvl3pPr marL="8572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500" b="0" i="0" kern="1200">
          <a:solidFill>
            <a:schemeClr val="tx1"/>
          </a:solidFill>
          <a:latin typeface="Helvetica" pitchFamily="2" charset="0"/>
          <a:ea typeface="+mn-ea"/>
          <a:cs typeface="+mn-cs"/>
        </a:defRPr>
      </a:lvl3pPr>
      <a:lvl4pPr marL="12001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b="0" i="0" kern="1200">
          <a:solidFill>
            <a:schemeClr val="tx1"/>
          </a:solidFill>
          <a:latin typeface="Helvetica" pitchFamily="2" charset="0"/>
          <a:ea typeface="+mn-ea"/>
          <a:cs typeface="+mn-cs"/>
        </a:defRPr>
      </a:lvl4pPr>
      <a:lvl5pPr marL="15430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b="0" i="0" kern="1200">
          <a:solidFill>
            <a:schemeClr val="tx1"/>
          </a:solidFill>
          <a:latin typeface="Helvetica" pitchFamily="2" charset="0"/>
          <a:ea typeface="+mn-ea"/>
          <a:cs typeface="+mn-cs"/>
        </a:defRPr>
      </a:lvl5pPr>
      <a:lvl6pPr marL="18859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2288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5717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9146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1pPr>
      <a:lvl2pPr marL="3429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3pPr>
      <a:lvl4pPr marL="10287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7145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0574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4003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7432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 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 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 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 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 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eg" /><Relationship Id="rId2" Type="http://schemas.openxmlformats.org/officeDocument/2006/relationships/image" Target="../media/image4.jpeg" /><Relationship Id="rId1" Type="http://schemas.openxmlformats.org/officeDocument/2006/relationships/slideLayout" Target="../slideLayouts/slideLayout6.xml" 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 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 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 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 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 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275408818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52CAAB3-232D-6240-92F2-1D708CC1274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316182" y="598593"/>
            <a:ext cx="7194406" cy="2678777"/>
          </a:xfrm>
        </p:spPr>
        <p:txBody>
          <a:bodyPr>
            <a:normAutofit/>
          </a:bodyPr>
          <a:lstStyle/>
          <a:p>
            <a:r>
              <a:rPr lang="en-US">
                <a:solidFill>
                  <a:srgbClr val="7F2934"/>
                </a:solidFill>
              </a:rPr>
              <a:t>Dwane Sorrells</a:t>
            </a:r>
            <a:br>
              <a:rPr lang="en-US">
                <a:solidFill>
                  <a:srgbClr val="7F2934"/>
                </a:solidFill>
              </a:rPr>
            </a:br>
            <a:r>
              <a:rPr lang="en-US" sz="2800">
                <a:solidFill>
                  <a:srgbClr val="7F2934"/>
                </a:solidFill>
              </a:rPr>
              <a:t>Sr. Director, Information Technology </a:t>
            </a:r>
            <a:br>
              <a:rPr lang="en-US" sz="2800">
                <a:solidFill>
                  <a:srgbClr val="7F2934"/>
                </a:solidFill>
              </a:rPr>
            </a:br>
            <a:r>
              <a:rPr lang="en-US" sz="2800">
                <a:solidFill>
                  <a:srgbClr val="7F2934"/>
                </a:solidFill>
              </a:rPr>
              <a:t>Health Services Division</a:t>
            </a:r>
            <a:endParaRPr lang="en-US" sz="2800" dirty="0">
              <a:solidFill>
                <a:srgbClr val="7F2934"/>
              </a:solidFill>
            </a:endParaRP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70868B53-D977-C042-9DC6-ED630AC25A5F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1316182" y="3839370"/>
            <a:ext cx="7194406" cy="1500187"/>
          </a:xfrm>
        </p:spPr>
        <p:txBody>
          <a:bodyPr>
            <a:normAutofit/>
          </a:bodyPr>
          <a:lstStyle/>
          <a:p>
            <a:r>
              <a:rPr lang="en-US" sz="3600"/>
              <a:t>Choctaw Nation of Oklahoma</a:t>
            </a:r>
            <a:endParaRPr lang="en-US" sz="3600" dirty="0"/>
          </a:p>
        </p:txBody>
      </p:sp>
    </p:spTree>
    <p:extLst>
      <p:ext uri="{BB962C8B-B14F-4D97-AF65-F5344CB8AC3E}">
        <p14:creationId xmlns:p14="http://schemas.microsoft.com/office/powerpoint/2010/main" val="2326942655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20C35AA-98B3-8942-A131-35A70498BCF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28649" y="365126"/>
            <a:ext cx="8119565" cy="1325563"/>
          </a:xfrm>
        </p:spPr>
        <p:txBody>
          <a:bodyPr/>
          <a:lstStyle/>
          <a:p>
            <a:pPr algn="ctr"/>
            <a:r>
              <a:rPr lang="en-US"/>
              <a:t>Choctaw Nation of Oklahoma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17D2DF1-3DE4-2F4D-A884-561C12A000E0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0" indent="0">
              <a:buNone/>
            </a:pPr>
            <a:r>
              <a:rPr lang="en-US" b="0" i="0">
                <a:solidFill>
                  <a:srgbClr val="000000"/>
                </a:solidFill>
                <a:effectLst/>
                <a:latin typeface="Book Antiqua" panose="020F0502020204030204" pitchFamily="34" charset="0"/>
              </a:rPr>
              <a:t>The Choctaw Nation of Oklahoma is a federally recognized tribe whose service territory covers approximately 11,000 square miles in 10 1/2 counties in rural southeastern Oklahoma. </a:t>
            </a:r>
          </a:p>
          <a:p>
            <a:pPr marL="0" indent="0">
              <a:buNone/>
            </a:pPr>
            <a:endParaRPr lang="en-US" b="0" i="0">
              <a:solidFill>
                <a:srgbClr val="000000"/>
              </a:solidFill>
              <a:effectLst/>
              <a:latin typeface="Book Antiqua" panose="020F0502020204030204" pitchFamily="34" charset="0"/>
            </a:endParaRPr>
          </a:p>
          <a:p>
            <a:pPr marL="0" indent="0">
              <a:buNone/>
            </a:pPr>
            <a:r>
              <a:rPr lang="en-US" b="0" i="0">
                <a:solidFill>
                  <a:srgbClr val="000000"/>
                </a:solidFill>
                <a:effectLst/>
                <a:latin typeface="Book Antiqua" panose="020F0502020204030204" pitchFamily="34" charset="0"/>
              </a:rPr>
              <a:t>The Choctaw Nation is comprised of more than 200,000 members worldwide. </a:t>
            </a:r>
          </a:p>
          <a:p>
            <a:pPr marL="0" indent="0">
              <a:buNone/>
            </a:pPr>
            <a:endParaRPr lang="en-US" b="0" i="0">
              <a:solidFill>
                <a:srgbClr val="000000"/>
              </a:solidFill>
              <a:effectLst/>
              <a:latin typeface="Book Antiqua" panose="020F0502020204030204" pitchFamily="34" charset="0"/>
            </a:endParaRPr>
          </a:p>
          <a:p>
            <a:pPr marL="0" indent="0">
              <a:buNone/>
            </a:pPr>
            <a:r>
              <a:rPr lang="en-US" b="0" i="0">
                <a:solidFill>
                  <a:srgbClr val="000000"/>
                </a:solidFill>
                <a:effectLst/>
                <a:latin typeface="Book Antiqua" panose="020F0502020204030204" pitchFamily="34" charset="0"/>
              </a:rPr>
              <a:t>The Choctaw Nation is led by the vision and guidance of Chief Gary Batton, Assistant Chief Jack Austin Jr, and 12 Tribal Council members. </a:t>
            </a:r>
          </a:p>
          <a:p>
            <a:pPr marL="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109167242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20C35AA-98B3-8942-A131-35A70498BCF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28649" y="365126"/>
            <a:ext cx="8119565" cy="1325563"/>
          </a:xfrm>
        </p:spPr>
        <p:txBody>
          <a:bodyPr/>
          <a:lstStyle/>
          <a:p>
            <a:pPr algn="ctr"/>
            <a:r>
              <a:rPr lang="en-US"/>
              <a:t>Choctaw Nation of Oklahoma</a:t>
            </a:r>
            <a:br>
              <a:rPr lang="en-US"/>
            </a:br>
            <a:r>
              <a:rPr lang="en-US"/>
              <a:t>Health Care Services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17D2DF1-3DE4-2F4D-A884-561C12A000E0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0" indent="0">
              <a:buNone/>
            </a:pPr>
            <a:r>
              <a:rPr lang="en-US">
                <a:solidFill>
                  <a:srgbClr val="000000"/>
                </a:solidFill>
                <a:latin typeface="Book Antiqua" panose="020F0502020204030204" pitchFamily="34" charset="0"/>
              </a:rPr>
              <a:t>The Health System is led by Executive Director Todd Hallmark</a:t>
            </a:r>
          </a:p>
          <a:p>
            <a:pPr marL="0" indent="0">
              <a:buNone/>
            </a:pPr>
            <a:endParaRPr lang="en-US">
              <a:solidFill>
                <a:srgbClr val="000000"/>
              </a:solidFill>
              <a:latin typeface="Book Antiqua" panose="020F0502020204030204" pitchFamily="34" charset="0"/>
            </a:endParaRPr>
          </a:p>
          <a:p>
            <a:r>
              <a:rPr lang="en-US">
                <a:solidFill>
                  <a:srgbClr val="000000"/>
                </a:solidFill>
                <a:latin typeface="Book Antiqua" panose="020F0502020204030204" pitchFamily="34" charset="0"/>
              </a:rPr>
              <a:t>1 Hospital</a:t>
            </a:r>
          </a:p>
          <a:p>
            <a:r>
              <a:rPr lang="en-US">
                <a:solidFill>
                  <a:srgbClr val="000000"/>
                </a:solidFill>
                <a:latin typeface="Book Antiqua" panose="020F0502020204030204" pitchFamily="34" charset="0"/>
              </a:rPr>
              <a:t>9 Outpatient Facilities</a:t>
            </a:r>
          </a:p>
          <a:p>
            <a:r>
              <a:rPr lang="en-US">
                <a:solidFill>
                  <a:srgbClr val="000000"/>
                </a:solidFill>
                <a:latin typeface="Book Antiqua" panose="020F0502020204030204" pitchFamily="34" charset="0"/>
              </a:rPr>
              <a:t>14 Wellness Centers</a:t>
            </a:r>
          </a:p>
          <a:p>
            <a:r>
              <a:rPr lang="en-US">
                <a:solidFill>
                  <a:srgbClr val="000000"/>
                </a:solidFill>
                <a:latin typeface="Book Antiqua" panose="020F0502020204030204" pitchFamily="34" charset="0"/>
              </a:rPr>
              <a:t>2 Recovery Centers</a:t>
            </a:r>
          </a:p>
          <a:p>
            <a:r>
              <a:rPr lang="en-US">
                <a:solidFill>
                  <a:srgbClr val="000000"/>
                </a:solidFill>
                <a:latin typeface="Book Antiqua" panose="020F0502020204030204" pitchFamily="34" charset="0"/>
              </a:rPr>
              <a:t>Diabetic Treatment Center</a:t>
            </a:r>
          </a:p>
          <a:p>
            <a:r>
              <a:rPr lang="en-US">
                <a:solidFill>
                  <a:srgbClr val="000000"/>
                </a:solidFill>
                <a:latin typeface="Book Antiqua" panose="020F0502020204030204" pitchFamily="34" charset="0"/>
              </a:rPr>
              <a:t>Prescription Refill Center</a:t>
            </a:r>
          </a:p>
          <a:p>
            <a:r>
              <a:rPr lang="en-US">
                <a:solidFill>
                  <a:srgbClr val="000000"/>
                </a:solidFill>
                <a:latin typeface="Book Antiqua" panose="020F0502020204030204" pitchFamily="34" charset="0"/>
              </a:rPr>
              <a:t>just over 2000 associates and 155 providers. </a:t>
            </a:r>
          </a:p>
          <a:p>
            <a:pPr marL="0" indent="0">
              <a:buNone/>
            </a:pPr>
            <a:endParaRPr lang="en-US">
              <a:solidFill>
                <a:srgbClr val="000000"/>
              </a:solidFill>
              <a:latin typeface="Book Antiqua" panose="020F0502020204030204" pitchFamily="34" charset="0"/>
            </a:endParaRPr>
          </a:p>
          <a:p>
            <a:pPr marL="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53036316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101FD9B-AE7C-4E45-8ACA-E22F67EEC17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29841" y="365126"/>
            <a:ext cx="7081144" cy="1325563"/>
          </a:xfrm>
        </p:spPr>
        <p:txBody>
          <a:bodyPr>
            <a:normAutofit/>
          </a:bodyPr>
          <a:lstStyle/>
          <a:p>
            <a:r>
              <a:rPr lang="en-US" sz="4400" dirty="0"/>
              <a:t>Electronic Health Record</a:t>
            </a:r>
          </a:p>
        </p:txBody>
      </p:sp>
      <p:sp>
        <p:nvSpPr>
          <p:cNvPr id="10" name="Content Placeholder 9">
            <a:extLst>
              <a:ext uri="{FF2B5EF4-FFF2-40B4-BE49-F238E27FC236}">
                <a16:creationId xmlns:a16="http://schemas.microsoft.com/office/drawing/2014/main" id="{6586474D-0864-1E4B-8A89-BE550A1D29B6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29842" y="1741715"/>
            <a:ext cx="8154928" cy="4065362"/>
          </a:xfrm>
        </p:spPr>
        <p:txBody>
          <a:bodyPr/>
          <a:lstStyle/>
          <a:p>
            <a:r>
              <a:rPr lang="en-US" sz="2400"/>
              <a:t>RPMS – EHR  </a:t>
            </a:r>
          </a:p>
          <a:p>
            <a:r>
              <a:rPr lang="en-US" sz="2400"/>
              <a:t>DBMS – Ensemble 2016</a:t>
            </a:r>
          </a:p>
          <a:p>
            <a:r>
              <a:rPr lang="en-US" sz="2400"/>
              <a:t>Compute Hardware</a:t>
            </a:r>
          </a:p>
          <a:p>
            <a:pPr lvl="1"/>
            <a:r>
              <a:rPr lang="en-US" sz="2100"/>
              <a:t>Cisco B460M4</a:t>
            </a:r>
          </a:p>
          <a:p>
            <a:pPr lvl="1"/>
            <a:r>
              <a:rPr lang="en-US" sz="2100"/>
              <a:t>4X15 Core CPU (60 Cores)</a:t>
            </a:r>
          </a:p>
          <a:p>
            <a:pPr lvl="1"/>
            <a:r>
              <a:rPr lang="en-US" sz="2100"/>
              <a:t>1.5TB Ram</a:t>
            </a:r>
          </a:p>
          <a:p>
            <a:r>
              <a:rPr lang="en-US" sz="2400"/>
              <a:t>Storage Hardware - Pure Storage NVME x2020</a:t>
            </a:r>
          </a:p>
          <a:p>
            <a:r>
              <a:rPr lang="en-US" sz="2400"/>
              <a:t>Backup Solution – Cohesity</a:t>
            </a:r>
          </a:p>
          <a:p>
            <a:r>
              <a:rPr lang="en-US" sz="2400"/>
              <a:t>Server OS – Windows Server Datacenter 2012</a:t>
            </a:r>
          </a:p>
          <a:p>
            <a:pPr marL="0" indent="0">
              <a:buNone/>
            </a:pP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6589275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54A1136-DE47-6D4B-AB5C-C832C7E78CE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Datacenter Hardware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FCF4EC7E-6578-4A4F-A05E-FBB81C98357D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1349942" y="1690689"/>
            <a:ext cx="2476500" cy="823912"/>
          </a:xfrm>
        </p:spPr>
        <p:txBody>
          <a:bodyPr/>
          <a:lstStyle/>
          <a:p>
            <a:r>
              <a:rPr lang="en-US"/>
              <a:t>Server Hardware</a:t>
            </a:r>
          </a:p>
        </p:txBody>
      </p:sp>
      <p:pic>
        <p:nvPicPr>
          <p:cNvPr id="7" name="Picture 7">
            <a:extLst>
              <a:ext uri="{FF2B5EF4-FFF2-40B4-BE49-F238E27FC236}">
                <a16:creationId xmlns:a16="http://schemas.microsoft.com/office/drawing/2014/main" id="{F74AA005-4AC3-124E-B275-537376C69275}"/>
              </a:ext>
            </a:extLst>
          </p:cNvPr>
          <p:cNvPicPr>
            <a:picLocks noGrp="1" noChangeAspect="1"/>
          </p:cNvPicPr>
          <p:nvPr>
            <p:ph sz="half" idx="2"/>
          </p:nvPr>
        </p:nvPicPr>
        <p:blipFill>
          <a:blip r:embed="rId2"/>
          <a:stretch>
            <a:fillRect/>
          </a:stretch>
        </p:blipFill>
        <p:spPr>
          <a:xfrm>
            <a:off x="1326356" y="2505075"/>
            <a:ext cx="2476500" cy="3302000"/>
          </a:xfrm>
          <a:prstGeom prst="rect">
            <a:avLst/>
          </a:prstGeom>
        </p:spPr>
      </p:pic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48172B5E-B197-204D-8EB1-74556C67A84C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5317561" y="1681163"/>
            <a:ext cx="2476498" cy="823912"/>
          </a:xfrm>
        </p:spPr>
        <p:txBody>
          <a:bodyPr/>
          <a:lstStyle/>
          <a:p>
            <a:r>
              <a:rPr lang="en-US"/>
              <a:t>Storage Hardware</a:t>
            </a:r>
          </a:p>
        </p:txBody>
      </p:sp>
      <p:pic>
        <p:nvPicPr>
          <p:cNvPr id="9" name="Picture 9">
            <a:extLst>
              <a:ext uri="{FF2B5EF4-FFF2-40B4-BE49-F238E27FC236}">
                <a16:creationId xmlns:a16="http://schemas.microsoft.com/office/drawing/2014/main" id="{ECF4687A-A400-C24E-97DB-C68C2DB707A2}"/>
              </a:ext>
            </a:extLst>
          </p:cNvPr>
          <p:cNvPicPr>
            <a:picLocks noGrp="1" noChangeAspect="1"/>
          </p:cNvPicPr>
          <p:nvPr>
            <p:ph sz="quarter" idx="4"/>
          </p:nvPr>
        </p:nvPicPr>
        <p:blipFill>
          <a:blip r:embed="rId3"/>
          <a:stretch>
            <a:fillRect/>
          </a:stretch>
        </p:blipFill>
        <p:spPr>
          <a:xfrm>
            <a:off x="5334794" y="2505075"/>
            <a:ext cx="2476500" cy="3302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99293180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52CAAB3-232D-6240-92F2-1D708CC1274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316182" y="598593"/>
            <a:ext cx="7194406" cy="1230207"/>
          </a:xfrm>
        </p:spPr>
        <p:txBody>
          <a:bodyPr/>
          <a:lstStyle/>
          <a:p>
            <a:r>
              <a:rPr lang="en-US" sz="2800">
                <a:solidFill>
                  <a:srgbClr val="7F2934"/>
                </a:solidFill>
              </a:rPr>
              <a:t>RPMS-EHR (Component Framework) </a:t>
            </a:r>
            <a:endParaRPr lang="en-US" sz="2800" dirty="0">
              <a:solidFill>
                <a:srgbClr val="7F2934"/>
              </a:solidFill>
            </a:endParaRP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70868B53-D977-C042-9DC6-ED630AC25A5F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1316181" y="2415654"/>
            <a:ext cx="7445681" cy="2923903"/>
          </a:xfrm>
        </p:spPr>
        <p:txBody>
          <a:bodyPr>
            <a:normAutofit fontScale="70000" lnSpcReduction="20000"/>
          </a:bodyPr>
          <a:lstStyle/>
          <a:p>
            <a:pPr marL="571500" indent="-571500">
              <a:buFont typeface="Arial" panose="020B0604020202020204" pitchFamily="34" charset="0"/>
              <a:buChar char="•"/>
            </a:pPr>
            <a:r>
              <a:rPr lang="en-US" sz="3600">
                <a:solidFill>
                  <a:schemeClr val="accent1">
                    <a:lumMod val="75000"/>
                  </a:schemeClr>
                </a:solidFill>
              </a:rPr>
              <a:t>A government open source application. </a:t>
            </a:r>
          </a:p>
          <a:p>
            <a:pPr marL="571500" indent="-571500">
              <a:buFont typeface="Arial" panose="020B0604020202020204" pitchFamily="34" charset="0"/>
              <a:buChar char="•"/>
            </a:pPr>
            <a:r>
              <a:rPr lang="en-US" sz="3600">
                <a:solidFill>
                  <a:schemeClr val="accent1">
                    <a:lumMod val="75000"/>
                  </a:schemeClr>
                </a:solidFill>
              </a:rPr>
              <a:t>The Component based framework allows for development without affecting VA/IHS components. </a:t>
            </a:r>
          </a:p>
          <a:p>
            <a:pPr marL="571500" indent="-571500">
              <a:buFont typeface="Arial" panose="020B0604020202020204" pitchFamily="34" charset="0"/>
              <a:buChar char="•"/>
            </a:pPr>
            <a:r>
              <a:rPr lang="en-US" sz="3600">
                <a:solidFill>
                  <a:schemeClr val="accent1">
                    <a:lumMod val="75000"/>
                  </a:schemeClr>
                </a:solidFill>
              </a:rPr>
              <a:t>Can map RPMS Globals to SQL tables for modernized data manipulation or web front ends. </a:t>
            </a:r>
          </a:p>
          <a:p>
            <a:pPr marL="571500" indent="-571500">
              <a:buFont typeface="Arial" panose="020B0604020202020204" pitchFamily="34" charset="0"/>
              <a:buChar char="•"/>
            </a:pPr>
            <a:r>
              <a:rPr lang="en-US" sz="3600">
                <a:solidFill>
                  <a:schemeClr val="accent1">
                    <a:lumMod val="75000"/>
                  </a:schemeClr>
                </a:solidFill>
              </a:rPr>
              <a:t>Components can be developed and implemented within the EHR client applications. </a:t>
            </a:r>
          </a:p>
          <a:p>
            <a:pPr marL="571500" indent="-571500">
              <a:buFont typeface="Arial" panose="020B0604020202020204" pitchFamily="34" charset="0"/>
              <a:buChar char="•"/>
            </a:pPr>
            <a:endParaRPr lang="en-US" sz="3600" dirty="0">
              <a:solidFill>
                <a:schemeClr val="accent1">
                  <a:lumMod val="75000"/>
                </a:schemeClr>
              </a:solidFill>
            </a:endParaRPr>
          </a:p>
          <a:p>
            <a:pPr marL="571500" indent="-571500">
              <a:buFont typeface="Arial" panose="020B0604020202020204" pitchFamily="34" charset="0"/>
              <a:buChar char="•"/>
            </a:pPr>
            <a:endParaRPr lang="en-US" sz="3600" dirty="0"/>
          </a:p>
        </p:txBody>
      </p:sp>
    </p:spTree>
    <p:extLst>
      <p:ext uri="{BB962C8B-B14F-4D97-AF65-F5344CB8AC3E}">
        <p14:creationId xmlns:p14="http://schemas.microsoft.com/office/powerpoint/2010/main" val="3782553048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E835572-A27C-0041-A286-1E84F86C9C9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92757" y="375410"/>
            <a:ext cx="6713846" cy="1325563"/>
          </a:xfrm>
        </p:spPr>
        <p:txBody>
          <a:bodyPr/>
          <a:lstStyle/>
          <a:p>
            <a:r>
              <a:rPr lang="en-US"/>
              <a:t>RPMS EHR Weaknesses </a:t>
            </a:r>
            <a:endParaRPr lang="en-US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22334000-D684-804B-944E-C91BE42C34A5}"/>
              </a:ext>
            </a:extLst>
          </p:cNvPr>
          <p:cNvSpPr txBox="1"/>
          <p:nvPr/>
        </p:nvSpPr>
        <p:spPr>
          <a:xfrm>
            <a:off x="1317171" y="1447800"/>
            <a:ext cx="6950529" cy="424731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US"/>
              <a:t>-    Not intuitive..</a:t>
            </a:r>
          </a:p>
          <a:p>
            <a:pPr marL="285750" indent="-285750" algn="l">
              <a:buFontTx/>
              <a:buChar char="-"/>
            </a:pPr>
            <a:r>
              <a:rPr lang="en-US"/>
              <a:t>Certainly requires a greater learning curve than most commercial platforms.</a:t>
            </a:r>
          </a:p>
          <a:p>
            <a:pPr marL="285750" indent="-285750" algn="l">
              <a:buFontTx/>
              <a:buChar char="-"/>
            </a:pPr>
            <a:r>
              <a:rPr lang="en-US"/>
              <a:t>Decades of development that lacks structure, logic, and odd dependencies. -Deciphering logic gives developers headaches. </a:t>
            </a:r>
          </a:p>
          <a:p>
            <a:pPr marL="285750" indent="-285750" algn="l">
              <a:buFontTx/>
              <a:buChar char="-"/>
            </a:pPr>
            <a:r>
              <a:rPr lang="en-US"/>
              <a:t>Reports: outdated process of generating a canned report that spits out to a printer or to view on a terminal window. Now days we need charts, graphs, something to visualize the data. </a:t>
            </a:r>
          </a:p>
          <a:p>
            <a:pPr marL="285750" indent="-285750" algn="l">
              <a:buFontTx/>
              <a:buChar char="-"/>
            </a:pPr>
            <a:r>
              <a:rPr lang="en-US"/>
              <a:t>Interfacing to commercial systems is always a question.</a:t>
            </a:r>
          </a:p>
          <a:p>
            <a:pPr marL="285750" indent="-285750" algn="l">
              <a:buFontTx/>
              <a:buChar char="-"/>
            </a:pPr>
            <a:r>
              <a:rPr lang="en-US"/>
              <a:t>Written in MUMPS (even though many commercial systems do still reside on a MUMPS backend much of the front end and dev modules are something newer like c#</a:t>
            </a:r>
          </a:p>
          <a:p>
            <a:pPr marL="285750" indent="-285750" algn="l">
              <a:buFontTx/>
              <a:buChar char="-"/>
            </a:pPr>
            <a:r>
              <a:rPr lang="en-US"/>
              <a:t>Power Hungry… RPMS requires a lot of memory, and a solid state or NVME SAN is a great idea as well. </a:t>
            </a:r>
          </a:p>
          <a:p>
            <a:pPr marL="285750" indent="-285750" algn="l">
              <a:buFontTx/>
              <a:buChar char="-"/>
            </a:pP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82091428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E835572-A27C-0041-A286-1E84F86C9C9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92757" y="375410"/>
            <a:ext cx="6713846" cy="1325563"/>
          </a:xfrm>
        </p:spPr>
        <p:txBody>
          <a:bodyPr/>
          <a:lstStyle/>
          <a:p>
            <a:r>
              <a:rPr lang="en-US"/>
              <a:t>RPMS EHR Strengths </a:t>
            </a:r>
            <a:endParaRPr lang="en-US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22334000-D684-804B-944E-C91BE42C34A5}"/>
              </a:ext>
            </a:extLst>
          </p:cNvPr>
          <p:cNvSpPr txBox="1"/>
          <p:nvPr/>
        </p:nvSpPr>
        <p:spPr>
          <a:xfrm>
            <a:off x="1317171" y="1447800"/>
            <a:ext cx="6950529" cy="34163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US"/>
              <a:t>-    Flexible. Proper development can greatly improve the usefullness.</a:t>
            </a:r>
          </a:p>
          <a:p>
            <a:pPr marL="285750" indent="-285750" algn="l">
              <a:buFontTx/>
              <a:buChar char="-"/>
            </a:pPr>
            <a:r>
              <a:rPr lang="en-US"/>
              <a:t>Customizable. Sky is the limit.</a:t>
            </a:r>
          </a:p>
          <a:p>
            <a:pPr marL="285750" indent="-285750" algn="l">
              <a:buFontTx/>
              <a:buChar char="-"/>
            </a:pPr>
            <a:r>
              <a:rPr lang="en-US"/>
              <a:t>Cost effective – As compared to Commercial systems.</a:t>
            </a:r>
          </a:p>
          <a:p>
            <a:pPr marL="285750" indent="-285750" algn="l">
              <a:buFontTx/>
              <a:buChar char="-"/>
            </a:pPr>
            <a:r>
              <a:rPr lang="en-US"/>
              <a:t>Robust. This is a very comprehensive system with decades of development focused for Indian health.</a:t>
            </a:r>
          </a:p>
          <a:p>
            <a:pPr marL="285750" indent="-285750" algn="l">
              <a:buFontTx/>
              <a:buChar char="-"/>
            </a:pPr>
            <a:r>
              <a:rPr lang="en-US"/>
              <a:t>Quick! (on the right hardware, Client side and server side)</a:t>
            </a:r>
          </a:p>
          <a:p>
            <a:pPr marL="285750" indent="-285750" algn="l">
              <a:buFontTx/>
              <a:buChar char="-"/>
            </a:pPr>
            <a:r>
              <a:rPr lang="en-US"/>
              <a:t>Intersystem DBMS. The Intersystems Enseble DBMS is best of breed.</a:t>
            </a:r>
          </a:p>
          <a:p>
            <a:pPr marL="285750" indent="-285750" algn="l">
              <a:buFontTx/>
              <a:buChar char="-"/>
            </a:pPr>
            <a:r>
              <a:rPr lang="en-US"/>
              <a:t>Quality Data.</a:t>
            </a:r>
          </a:p>
          <a:p>
            <a:pPr marL="285750" indent="-285750" algn="l">
              <a:buFontTx/>
              <a:buChar char="-"/>
            </a:pPr>
            <a:endParaRPr lang="en-US"/>
          </a:p>
          <a:p>
            <a:pPr marL="285750" indent="-285750" algn="l">
              <a:buFontTx/>
              <a:buChar char="-"/>
            </a:pPr>
            <a:endParaRPr lang="en-US"/>
          </a:p>
          <a:p>
            <a:pPr marL="285750" indent="-285750" algn="l">
              <a:buFontTx/>
              <a:buChar char="-"/>
            </a:pPr>
            <a:endParaRPr lang="en-US"/>
          </a:p>
          <a:p>
            <a:pPr marL="285750" indent="-285750" algn="l">
              <a:buFontTx/>
              <a:buChar char="-"/>
            </a:pP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55573226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101FD9B-AE7C-4E45-8ACA-E22F67EEC17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Custom Development Projects</a:t>
            </a:r>
            <a:endParaRPr lang="en-US" dirty="0"/>
          </a:p>
        </p:txBody>
      </p:sp>
      <p:sp>
        <p:nvSpPr>
          <p:cNvPr id="15" name="Content Placeholder 14">
            <a:extLst>
              <a:ext uri="{FF2B5EF4-FFF2-40B4-BE49-F238E27FC236}">
                <a16:creationId xmlns:a16="http://schemas.microsoft.com/office/drawing/2014/main" id="{D71D9C9C-B629-214D-8063-6F44B757F0DE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27460" y="1464129"/>
            <a:ext cx="7889082" cy="4342947"/>
          </a:xfrm>
        </p:spPr>
        <p:txBody>
          <a:bodyPr/>
          <a:lstStyle/>
          <a:p>
            <a:pPr marL="0" indent="0">
              <a:buNone/>
            </a:pPr>
            <a:r>
              <a:rPr lang="en-US"/>
              <a:t>Leverage the component based framework to build modules that compliment the workflows of each department. </a:t>
            </a:r>
          </a:p>
          <a:p>
            <a:r>
              <a:rPr lang="en-US"/>
              <a:t>The Queue. A seamless workflow engine that compliments EHR</a:t>
            </a:r>
          </a:p>
          <a:p>
            <a:pPr lvl="1"/>
            <a:r>
              <a:rPr lang="en-US"/>
              <a:t>Is an extension of the EHR client, “like an additional Tab”</a:t>
            </a:r>
          </a:p>
          <a:p>
            <a:r>
              <a:rPr lang="en-US"/>
              <a:t>Report Generator</a:t>
            </a:r>
          </a:p>
          <a:p>
            <a:r>
              <a:rPr lang="en-US"/>
              <a:t>Point of sale module (real-time, Interactive, return to stock)</a:t>
            </a:r>
          </a:p>
          <a:p>
            <a:r>
              <a:rPr lang="en-US"/>
              <a:t>Charge Ticket (GUI’ized it!)</a:t>
            </a:r>
          </a:p>
          <a:p>
            <a:r>
              <a:rPr lang="en-US"/>
              <a:t>Note Builder (replaced the old clicky templates, historical data much easier to access)</a:t>
            </a:r>
          </a:p>
          <a:p>
            <a:r>
              <a:rPr lang="en-US"/>
              <a:t>PAC’s images directly in EHR</a:t>
            </a:r>
          </a:p>
          <a:p>
            <a:r>
              <a:rPr lang="en-US"/>
              <a:t>Mobile App (patient access to chart info, manage appointments, request refills, view labs, check on referals, etc)</a:t>
            </a:r>
          </a:p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11221714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2E3BED6-9D4E-2147-B85F-31419B3B66D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Custom Development Visual</a:t>
            </a:r>
          </a:p>
        </p:txBody>
      </p:sp>
    </p:spTree>
    <p:extLst>
      <p:ext uri="{BB962C8B-B14F-4D97-AF65-F5344CB8AC3E}">
        <p14:creationId xmlns:p14="http://schemas.microsoft.com/office/powerpoint/2010/main" val="3087579400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1006</TotalTime>
  <Words>417</Words>
  <Application>Microsoft Office PowerPoint</Application>
  <PresentationFormat>On-screen Show (4:3)</PresentationFormat>
  <Paragraphs>122</Paragraphs>
  <Slides>11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11</vt:i4>
      </vt:variant>
    </vt:vector>
  </HeadingPairs>
  <TitlesOfParts>
    <vt:vector size="12" baseType="lpstr">
      <vt:lpstr>Office Theme</vt:lpstr>
      <vt:lpstr>PowerPoint Presentation</vt:lpstr>
      <vt:lpstr>Dwane Sorrells Sr. Director, Information Technology  Health Services Division</vt:lpstr>
      <vt:lpstr>Choctaw Nation of Oklahoma</vt:lpstr>
      <vt:lpstr>Choctaw Nation of Oklahoma Health Care Services</vt:lpstr>
      <vt:lpstr>Electronic Health Record</vt:lpstr>
      <vt:lpstr>Datacenter Hardware</vt:lpstr>
      <vt:lpstr>RPMS-EHR (Component Framework) </vt:lpstr>
      <vt:lpstr>RPMS EHR Weaknesses </vt:lpstr>
      <vt:lpstr>RPMS EHR Strengths </vt:lpstr>
      <vt:lpstr>Custom Development Projects</vt:lpstr>
      <vt:lpstr>Custom Development Visual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Ricki McCarroll</dc:creator>
  <cp:lastModifiedBy>Dwane E Sorrells</cp:lastModifiedBy>
  <cp:revision>27</cp:revision>
  <dcterms:created xsi:type="dcterms:W3CDTF">2019-02-06T18:23:49Z</dcterms:created>
  <dcterms:modified xsi:type="dcterms:W3CDTF">2019-04-02T04:43:59Z</dcterms:modified>
</cp:coreProperties>
</file>