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89" r:id="rId4"/>
    <p:sldId id="391" r:id="rId5"/>
    <p:sldId id="395" r:id="rId6"/>
    <p:sldId id="263" r:id="rId7"/>
    <p:sldId id="388" r:id="rId8"/>
    <p:sldId id="390" r:id="rId9"/>
    <p:sldId id="386" r:id="rId10"/>
    <p:sldId id="385" r:id="rId11"/>
    <p:sldId id="384" r:id="rId12"/>
    <p:sldId id="387" r:id="rId13"/>
    <p:sldId id="392" r:id="rId14"/>
    <p:sldId id="396" r:id="rId15"/>
    <p:sldId id="397" r:id="rId16"/>
    <p:sldId id="259" r:id="rId17"/>
    <p:sldId id="356" r:id="rId18"/>
    <p:sldId id="357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D3B"/>
    <a:srgbClr val="7F2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/>
    <p:restoredTop sz="94671"/>
  </p:normalViewPr>
  <p:slideViewPr>
    <p:cSldViewPr snapToGrid="0" snapToObjects="1">
      <p:cViewPr varScale="1">
        <p:scale>
          <a:sx n="73" d="100"/>
          <a:sy n="73" d="100"/>
        </p:scale>
        <p:origin x="14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BBEAC2-CA4F-3343-BC79-48189AC8D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76" y="0"/>
            <a:ext cx="9179728" cy="68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6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AB5B-17E5-664C-B97B-AA6DEA1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1709739"/>
            <a:ext cx="7194406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E3A2D-8E3A-4C41-B663-703787F3D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182" y="4589464"/>
            <a:ext cx="719440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1AF37-A026-8043-8215-5A828640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3FDF-A07C-D74F-BA25-63CEECA3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6026-BA40-B14F-AD5A-2D576287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196A2-5576-E549-A061-B0C0655F9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030"/>
          <a:stretch/>
        </p:blipFill>
        <p:spPr>
          <a:xfrm>
            <a:off x="0" y="0"/>
            <a:ext cx="1094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EB49-3509-264B-8955-EED0DB63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17041-5B85-8949-A427-541178CE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81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B4D51-2768-4840-9367-A8BDEE5F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8ACC-52F5-A740-A55E-6DC78B76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9C85-FA0E-014F-98C4-BA00AC2A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3D19B-A672-2A41-B04E-B9CD85C0F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72C19-6F0A-524D-94A8-B9512F741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5116"/>
          <a:stretch/>
        </p:blipFill>
        <p:spPr>
          <a:xfrm>
            <a:off x="0" y="0"/>
            <a:ext cx="9144000" cy="13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7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EB49-3509-264B-8955-EED0DB63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17041-5B85-8949-A427-541178CE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81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B4D51-2768-4840-9367-A8BDEE5F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8ACC-52F5-A740-A55E-6DC78B76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9C85-FA0E-014F-98C4-BA00AC2A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AB403-CBE8-2F4B-A7C5-B5991F446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2012"/>
            <a:ext cx="91440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1862B-DE00-F149-A28B-8AA5D5082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5448"/>
          <a:stretch/>
        </p:blipFill>
        <p:spPr>
          <a:xfrm>
            <a:off x="0" y="3461"/>
            <a:ext cx="9144000" cy="1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3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C929-17E1-1C4F-8ECF-5D67FB9F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82DB-94A5-8543-AAF8-723EAE8E1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81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FDBEE-DC18-804E-855A-4D1F448FC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81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59F47-78A5-4349-9ABD-D551B145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FB891-9588-1E4F-BA37-67477504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A831A-2E7F-0F4E-B06D-24293113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D5F12-49FE-4442-8B76-D306DB537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2012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5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15E9-3BA6-2D42-88E5-221FE44E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CF85E-07B0-F241-8887-931064ACF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9C2F2-3A38-E24E-98D8-2EFAF829D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02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ADDA0-F520-4E4B-848D-3668A3C13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E883C-434E-9543-97B2-54D4A0BE0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02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121F0-45C9-C94B-A9FA-D62AD086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61E54-498B-8E49-8937-C58975D4E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E3E29-7C73-9246-BC37-9B5CA50D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D1889C-F179-E244-A6C2-EF24FE81C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8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5E71-9419-6B49-AEF7-D698C98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BA8DB-D8E1-3742-833B-3724D8AE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390BE-240D-1E44-A4FB-19E244F3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9E133-57DC-234C-955F-396A648D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13591-99B2-864A-B61A-E9C32F74C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0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DAACB-C77B-D84B-8B8E-EE8CA0FF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BC9-64A8-9549-87CA-F6F54DE25F3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65D40-5AE6-DE47-9409-38A4B23A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05310-CFF8-8042-8A4D-B10870B0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334EF-06D3-684F-B4F7-8EAD822CF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2012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CF5EA-E7F9-A24A-9C7C-346A219F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3BB1-CE02-2A42-9040-584ABD369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CAA9-D28E-F347-A51E-0AD98F99A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3BC9-64A8-9549-87CA-F6F54DE25F3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8DE6-CB5F-C24C-96A2-1B017B121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050C-36F2-EA4D-B56F-B08E022EA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ABA67-FC50-654E-8A96-218D4BBD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9C2D3B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40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3A2429-2768-CF47-951F-5A8AA3AC74C7}"/>
              </a:ext>
            </a:extLst>
          </p:cNvPr>
          <p:cNvSpPr txBox="1">
            <a:spLocks/>
          </p:cNvSpPr>
          <p:nvPr/>
        </p:nvSpPr>
        <p:spPr>
          <a:xfrm>
            <a:off x="6700090" y="1486514"/>
            <a:ext cx="2262761" cy="84423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>
                <a:ea typeface="Helvetica Neue Light" panose="02000403000000020004" pitchFamily="2" charset="0"/>
              </a:rPr>
              <a:t>Continuous Training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98DDE3-1662-8B46-B457-326CE8AD5102}"/>
              </a:ext>
            </a:extLst>
          </p:cNvPr>
          <p:cNvSpPr txBox="1">
            <a:spLocks/>
          </p:cNvSpPr>
          <p:nvPr/>
        </p:nvSpPr>
        <p:spPr>
          <a:xfrm>
            <a:off x="6514020" y="3034328"/>
            <a:ext cx="2511681" cy="18170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9C2D3B"/>
                </a:solidFill>
                <a:ea typeface="Helvetica Neue Light" panose="02000403000000020004" pitchFamily="2" charset="0"/>
              </a:rPr>
              <a:t>Regular Training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9C2D3B"/>
                </a:solidFill>
                <a:ea typeface="Helvetica Neue Light" panose="02000403000000020004" pitchFamily="2" charset="0"/>
              </a:rPr>
              <a:t>Audit/Feedback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9C2D3B"/>
                </a:solidFill>
                <a:ea typeface="Helvetica Neue Light" panose="02000403000000020004" pitchFamily="2" charset="0"/>
              </a:rPr>
              <a:t>Benchmark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rgbClr val="9C2D3B"/>
              </a:solidFill>
              <a:ea typeface="Helvetica Neue Light" panose="02000403000000020004" pitchFamily="2" charset="0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E28925E-C071-E244-98F6-BE0F539BC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46"/>
          <a:stretch/>
        </p:blipFill>
        <p:spPr>
          <a:xfrm>
            <a:off x="180202" y="743484"/>
            <a:ext cx="6134336" cy="43790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F174BD-602A-794D-BE28-BFE8D526D9B7}"/>
              </a:ext>
            </a:extLst>
          </p:cNvPr>
          <p:cNvCxnSpPr>
            <a:cxnSpLocks/>
          </p:cNvCxnSpPr>
          <p:nvPr/>
        </p:nvCxnSpPr>
        <p:spPr>
          <a:xfrm>
            <a:off x="6514020" y="1627178"/>
            <a:ext cx="0" cy="3100883"/>
          </a:xfrm>
          <a:prstGeom prst="line">
            <a:avLst/>
          </a:prstGeom>
          <a:ln w="41275">
            <a:solidFill>
              <a:srgbClr val="1B3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BA9F12-1751-EC44-A8DA-FF98BB93DFE0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/>
              <a:t>Change Management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5C447C-C23C-6845-854E-0364DB364912}"/>
              </a:ext>
            </a:extLst>
          </p:cNvPr>
          <p:cNvSpPr txBox="1">
            <a:spLocks/>
          </p:cNvSpPr>
          <p:nvPr/>
        </p:nvSpPr>
        <p:spPr>
          <a:xfrm>
            <a:off x="845417" y="1331584"/>
            <a:ext cx="7192736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To successfully maintain a long-term increase in receipts, change in all three areas must be identified, trained, and maintained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D12169-093C-6A4D-80F5-406640F27A32}"/>
              </a:ext>
            </a:extLst>
          </p:cNvPr>
          <p:cNvGrpSpPr/>
          <p:nvPr/>
        </p:nvGrpSpPr>
        <p:grpSpPr>
          <a:xfrm>
            <a:off x="1887170" y="2125446"/>
            <a:ext cx="5582804" cy="3273730"/>
            <a:chOff x="3226168" y="1124095"/>
            <a:chExt cx="5858837" cy="34355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784586-A4D6-854E-93CE-6FDB53C9B834}"/>
                </a:ext>
              </a:extLst>
            </p:cNvPr>
            <p:cNvGrpSpPr/>
            <p:nvPr/>
          </p:nvGrpSpPr>
          <p:grpSpPr>
            <a:xfrm>
              <a:off x="3226168" y="1124095"/>
              <a:ext cx="5858837" cy="3435594"/>
              <a:chOff x="3226168" y="1124095"/>
              <a:chExt cx="5858837" cy="3435594"/>
            </a:xfrm>
          </p:grpSpPr>
          <p:sp>
            <p:nvSpPr>
              <p:cNvPr id="9" name="Extract 8">
                <a:extLst>
                  <a:ext uri="{FF2B5EF4-FFF2-40B4-BE49-F238E27FC236}">
                    <a16:creationId xmlns:a16="http://schemas.microsoft.com/office/drawing/2014/main" id="{7B31CC35-A628-184E-9C6F-A46EA7DF6C76}"/>
                  </a:ext>
                </a:extLst>
              </p:cNvPr>
              <p:cNvSpPr/>
              <p:nvPr/>
            </p:nvSpPr>
            <p:spPr>
              <a:xfrm>
                <a:off x="4157741" y="1606444"/>
                <a:ext cx="3240911" cy="2731625"/>
              </a:xfrm>
              <a:prstGeom prst="flowChartExtract">
                <a:avLst/>
              </a:prstGeom>
              <a:solidFill>
                <a:srgbClr val="37479C"/>
              </a:solidFill>
              <a:effectLst>
                <a:reflection blurRad="114300" stA="25000" endPos="25000" dist="25400" dir="5400000" sy="-100000" algn="bl" rotWithShape="0"/>
                <a:softEdge rad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77EF6-5A58-4E4D-8D9B-F7AE7EA76A06}"/>
                  </a:ext>
                </a:extLst>
              </p:cNvPr>
              <p:cNvSpPr txBox="1"/>
              <p:nvPr/>
            </p:nvSpPr>
            <p:spPr>
              <a:xfrm>
                <a:off x="5144219" y="1124095"/>
                <a:ext cx="1267955" cy="38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37479C"/>
                    </a:solidFill>
                  </a:rPr>
                  <a:t>Leadership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E70F83-0293-7B4D-86C2-6CB3E4A65C2C}"/>
                  </a:ext>
                </a:extLst>
              </p:cNvPr>
              <p:cNvSpPr txBox="1"/>
              <p:nvPr/>
            </p:nvSpPr>
            <p:spPr>
              <a:xfrm>
                <a:off x="3226168" y="4067246"/>
                <a:ext cx="8168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37479C"/>
                    </a:solidFill>
                  </a:rPr>
                  <a:t>Staff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F25FD4-B3CF-1947-882E-DE7E43954E17}"/>
                  </a:ext>
                </a:extLst>
              </p:cNvPr>
              <p:cNvSpPr txBox="1"/>
              <p:nvPr/>
            </p:nvSpPr>
            <p:spPr>
              <a:xfrm>
                <a:off x="7619048" y="4023140"/>
                <a:ext cx="14659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37479C"/>
                    </a:solidFill>
                  </a:rPr>
                  <a:t>Processes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AA5EAB-B104-1245-85B6-63087C51662A}"/>
                </a:ext>
              </a:extLst>
            </p:cNvPr>
            <p:cNvSpPr txBox="1"/>
            <p:nvPr/>
          </p:nvSpPr>
          <p:spPr>
            <a:xfrm>
              <a:off x="5094393" y="2914993"/>
              <a:ext cx="145621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Increased</a:t>
              </a: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Receipts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87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F14C-2BB1-0340-AA00-E8A7F94086C1}"/>
              </a:ext>
            </a:extLst>
          </p:cNvPr>
          <p:cNvSpPr txBox="1">
            <a:spLocks/>
          </p:cNvSpPr>
          <p:nvPr/>
        </p:nvSpPr>
        <p:spPr>
          <a:xfrm>
            <a:off x="634365" y="38036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sz="2100" dirty="0">
              <a:ea typeface="Helvetica Neue Light" panose="0200040300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6685D6-D69C-5A46-8015-C2082061ACD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/>
              <a:t>Communication to Staff and Tribal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0B53F-8817-AC47-A8CA-93E842DB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560" y="1043147"/>
            <a:ext cx="1704892" cy="1704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8F905-35A9-CD4B-A3E7-083D61A5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68" y="1340897"/>
            <a:ext cx="3430769" cy="2573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6A287-A6CB-8B43-A54B-5156D3EB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331" y="1609003"/>
            <a:ext cx="1873435" cy="2422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635B13-A0E2-0047-980A-7FB46DFA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006" y="3072213"/>
            <a:ext cx="1831446" cy="16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9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BA9F12-1751-EC44-A8DA-FF98BB93DFE0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/>
              <a:t>Best Practices:</a:t>
            </a:r>
          </a:p>
          <a:p>
            <a:r>
              <a:rPr lang="en-US" sz="2800" b="0" dirty="0"/>
              <a:t>Eligibility and Verification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5C447C-C23C-6845-854E-0364DB364912}"/>
              </a:ext>
            </a:extLst>
          </p:cNvPr>
          <p:cNvSpPr txBox="1">
            <a:spLocks/>
          </p:cNvSpPr>
          <p:nvPr/>
        </p:nvSpPr>
        <p:spPr>
          <a:xfrm>
            <a:off x="628650" y="1839584"/>
            <a:ext cx="7192736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Verifying patient demographics and insurance information (scanned copy of card, front and back)</a:t>
            </a:r>
          </a:p>
          <a:p>
            <a:r>
              <a:rPr lang="en-US" sz="1800" dirty="0"/>
              <a:t>Clearinghouse access to verify eligibility for patients with insurance</a:t>
            </a:r>
          </a:p>
          <a:p>
            <a:r>
              <a:rPr lang="en-US" sz="1800" dirty="0"/>
              <a:t>Identify Medicare and/or Medicaid eligible patients / apply for coverage</a:t>
            </a:r>
          </a:p>
        </p:txBody>
      </p:sp>
    </p:spTree>
    <p:extLst>
      <p:ext uri="{BB962C8B-B14F-4D97-AF65-F5344CB8AC3E}">
        <p14:creationId xmlns:p14="http://schemas.microsoft.com/office/powerpoint/2010/main" val="257633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BA9F12-1751-EC44-A8DA-FF98BB93DFE0}"/>
              </a:ext>
            </a:extLst>
          </p:cNvPr>
          <p:cNvSpPr txBox="1">
            <a:spLocks/>
          </p:cNvSpPr>
          <p:nvPr/>
        </p:nvSpPr>
        <p:spPr>
          <a:xfrm>
            <a:off x="634192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/>
              <a:t>Best Practices:</a:t>
            </a:r>
          </a:p>
          <a:p>
            <a:r>
              <a:rPr lang="en-US" sz="2800" b="0" dirty="0"/>
              <a:t>Coding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5C447C-C23C-6845-854E-0364DB364912}"/>
              </a:ext>
            </a:extLst>
          </p:cNvPr>
          <p:cNvSpPr txBox="1">
            <a:spLocks/>
          </p:cNvSpPr>
          <p:nvPr/>
        </p:nvSpPr>
        <p:spPr>
          <a:xfrm>
            <a:off x="634192" y="1839584"/>
            <a:ext cx="7192736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Certified Coder(s)</a:t>
            </a:r>
          </a:p>
          <a:p>
            <a:r>
              <a:rPr lang="en-US" sz="1800" dirty="0"/>
              <a:t>Knowledge of all specialty coding guidelines by payer</a:t>
            </a:r>
          </a:p>
          <a:p>
            <a:r>
              <a:rPr lang="en-US" sz="1800" dirty="0"/>
              <a:t>Identification of any services provided that are not documented and/or not documented sufficiently (provider education opportunity)</a:t>
            </a:r>
          </a:p>
          <a:p>
            <a:r>
              <a:rPr lang="en-US" sz="1800" dirty="0"/>
              <a:t>Timely processing</a:t>
            </a:r>
          </a:p>
        </p:txBody>
      </p:sp>
    </p:spTree>
    <p:extLst>
      <p:ext uri="{BB962C8B-B14F-4D97-AF65-F5344CB8AC3E}">
        <p14:creationId xmlns:p14="http://schemas.microsoft.com/office/powerpoint/2010/main" val="410290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BA9F12-1751-EC44-A8DA-FF98BB93DFE0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/>
              <a:t>Best Practices:</a:t>
            </a:r>
          </a:p>
          <a:p>
            <a:r>
              <a:rPr lang="en-US" sz="2800" b="0" dirty="0"/>
              <a:t>Billing and Collections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5C447C-C23C-6845-854E-0364DB364912}"/>
              </a:ext>
            </a:extLst>
          </p:cNvPr>
          <p:cNvSpPr txBox="1">
            <a:spLocks/>
          </p:cNvSpPr>
          <p:nvPr/>
        </p:nvSpPr>
        <p:spPr>
          <a:xfrm>
            <a:off x="628650" y="1839584"/>
            <a:ext cx="7192736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Utilize a clearinghouse to send claims electronically</a:t>
            </a:r>
          </a:p>
          <a:p>
            <a:r>
              <a:rPr lang="en-US" sz="1800" dirty="0"/>
              <a:t>Timely follow-up on unpaid/denied claims</a:t>
            </a:r>
          </a:p>
          <a:p>
            <a:r>
              <a:rPr lang="en-US" sz="1800" dirty="0"/>
              <a:t>Automated posting of ERA payments</a:t>
            </a:r>
          </a:p>
        </p:txBody>
      </p:sp>
    </p:spTree>
    <p:extLst>
      <p:ext uri="{BB962C8B-B14F-4D97-AF65-F5344CB8AC3E}">
        <p14:creationId xmlns:p14="http://schemas.microsoft.com/office/powerpoint/2010/main" val="290419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35AA-98B3-8942-A131-35A70498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Importance of Patients Enrolling in Medicaid or Marketplace plans</a:t>
            </a:r>
            <a:br>
              <a:rPr lang="en-US" sz="2800" b="0" dirty="0"/>
            </a:b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D2DF1-3DE4-2F4D-A884-561C12A0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Tribe paying for these services (on-site or PRC dollars)</a:t>
            </a:r>
          </a:p>
          <a:p>
            <a:r>
              <a:rPr lang="en-US" dirty="0"/>
              <a:t>Including this step as part of your patient registration process (Best Practices)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6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35AA-98B3-8942-A131-35A70498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Medicaid/CHIP Eligibility</a:t>
            </a:r>
            <a:br>
              <a:rPr lang="en-US" sz="2800" b="0" dirty="0"/>
            </a:b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D2DF1-3DE4-2F4D-A884-561C12A0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named differently in each state</a:t>
            </a:r>
          </a:p>
          <a:p>
            <a:r>
              <a:rPr lang="en-US" dirty="0"/>
              <a:t>Medicaid Expansion in Some States</a:t>
            </a:r>
          </a:p>
          <a:p>
            <a:r>
              <a:rPr lang="en-US" dirty="0"/>
              <a:t>State Specific Guidelines </a:t>
            </a:r>
          </a:p>
          <a:p>
            <a:r>
              <a:rPr lang="en-US" dirty="0"/>
              <a:t>Eligibility determined primarily by income, size of household, disability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3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35AA-98B3-8942-A131-35A70498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/>
              <a:t>Marketplace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D2DF1-3DE4-2F4D-A884-561C12A0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Applying for Marketplace coverage –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www.healthcare.gov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Specific to AI/AN: can enroll at any time (versus just during annual open enrollment period)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May qualify for a “zero cost sharing” plan (no out of pocket costs)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25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5572-A27C-0041-A286-1E84F86C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8209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AAB3-232D-6240-92F2-1D708CC1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1283019"/>
            <a:ext cx="7194406" cy="285273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7F2934"/>
                </a:solidFill>
              </a:rPr>
              <a:t>Best Practices in Healthcare </a:t>
            </a:r>
            <a:br>
              <a:rPr lang="en-US" sz="3600" dirty="0">
                <a:solidFill>
                  <a:srgbClr val="7F2934"/>
                </a:solidFill>
              </a:rPr>
            </a:br>
            <a:r>
              <a:rPr lang="en-US" sz="3600" dirty="0">
                <a:solidFill>
                  <a:srgbClr val="7F2934"/>
                </a:solidFill>
              </a:rPr>
              <a:t>Billing and Coding</a:t>
            </a:r>
            <a:br>
              <a:rPr lang="en-US" sz="3600" dirty="0">
                <a:solidFill>
                  <a:srgbClr val="7F2934"/>
                </a:solidFill>
              </a:rPr>
            </a:br>
            <a:br>
              <a:rPr lang="en-US" sz="3600" dirty="0">
                <a:solidFill>
                  <a:srgbClr val="7F2934"/>
                </a:solidFill>
              </a:rPr>
            </a:br>
            <a:r>
              <a:rPr lang="en-US" sz="3600" dirty="0">
                <a:solidFill>
                  <a:srgbClr val="7F2934"/>
                </a:solidFill>
              </a:rPr>
              <a:t>Integration of Medicare and Medicaid Eligibility Determination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68B53-D977-C042-9DC6-ED630AC25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Martha </a:t>
            </a:r>
            <a:r>
              <a:rPr lang="en-US" dirty="0" err="1"/>
              <a:t>Ketcher</a:t>
            </a:r>
            <a:endParaRPr lang="en-US" dirty="0"/>
          </a:p>
          <a:p>
            <a:r>
              <a:rPr lang="en-US" dirty="0"/>
              <a:t>USET THPS Director, USET Tribal Health Solutions Group</a:t>
            </a:r>
          </a:p>
          <a:p>
            <a:endParaRPr lang="en-US" dirty="0"/>
          </a:p>
          <a:p>
            <a:r>
              <a:rPr lang="en-US" dirty="0"/>
              <a:t>John Marshall</a:t>
            </a:r>
          </a:p>
          <a:p>
            <a:r>
              <a:rPr lang="en-US" dirty="0"/>
              <a:t>USET Tribal Health Solutions Group Partner</a:t>
            </a:r>
          </a:p>
          <a:p>
            <a:r>
              <a:rPr lang="en-US" dirty="0"/>
              <a:t>President, Encompass Health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232694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35AA-98B3-8942-A131-35A70498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What USET is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D2DF1-3DE4-2F4D-A884-561C12A0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Recognized a need in their Tribal Communities</a:t>
            </a:r>
          </a:p>
          <a:p>
            <a:pPr lvl="1"/>
            <a:r>
              <a:rPr lang="en-US" dirty="0"/>
              <a:t>GAO report – funds left unclaimed</a:t>
            </a:r>
          </a:p>
          <a:p>
            <a:r>
              <a:rPr lang="en-US" dirty="0"/>
              <a:t>THSG created to support third party billing</a:t>
            </a:r>
          </a:p>
          <a:p>
            <a:pPr lvl="1"/>
            <a:r>
              <a:rPr lang="en-US" dirty="0"/>
              <a:t>I.e. Benefits of training to increase enrollment</a:t>
            </a:r>
          </a:p>
          <a:p>
            <a:r>
              <a:rPr lang="en-US" dirty="0"/>
              <a:t>Found third-party billing experts to partner with</a:t>
            </a:r>
          </a:p>
          <a:p>
            <a:pPr lvl="1"/>
            <a:r>
              <a:rPr lang="en-US" dirty="0"/>
              <a:t>Rapidly changing healthcare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8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35AA-98B3-8942-A131-35A70498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Full Day Seminar in 20 Minutes – Get Ready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63950A-4C74-344A-830F-9AE743DD3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909" y="1509431"/>
            <a:ext cx="3390386" cy="4053882"/>
          </a:xfrm>
        </p:spPr>
      </p:pic>
    </p:spTree>
    <p:extLst>
      <p:ext uri="{BB962C8B-B14F-4D97-AF65-F5344CB8AC3E}">
        <p14:creationId xmlns:p14="http://schemas.microsoft.com/office/powerpoint/2010/main" val="74752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BA9F12-1751-EC44-A8DA-FF98BB93DFE0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/>
              <a:t>Key Elements to Change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5C447C-C23C-6845-854E-0364DB364912}"/>
              </a:ext>
            </a:extLst>
          </p:cNvPr>
          <p:cNvSpPr txBox="1">
            <a:spLocks/>
          </p:cNvSpPr>
          <p:nvPr/>
        </p:nvSpPr>
        <p:spPr>
          <a:xfrm>
            <a:off x="845417" y="1331584"/>
            <a:ext cx="7192736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Implement best practices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Institute KPI’s and reporting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Provide training and education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342892" lvl="1" indent="0">
              <a:lnSpc>
                <a:spcPct val="150000"/>
              </a:lnSpc>
              <a:buNone/>
            </a:pPr>
            <a:endParaRPr lang="en-US" dirty="0"/>
          </a:p>
          <a:p>
            <a:pPr marL="342900" lvl="1" indent="0">
              <a:lnSpc>
                <a:spcPct val="150000"/>
              </a:lnSpc>
              <a:buNone/>
            </a:pPr>
            <a:r>
              <a:rPr lang="en-US" b="1" dirty="0"/>
              <a:t>= Increase efficiency in billing, coding and collections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b="1" dirty="0"/>
              <a:t>= Increase total billed and collected third-party dollars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b="1" dirty="0"/>
              <a:t>= Increased capacity to provide Quality Health Care</a:t>
            </a:r>
          </a:p>
        </p:txBody>
      </p:sp>
    </p:spTree>
    <p:extLst>
      <p:ext uri="{BB962C8B-B14F-4D97-AF65-F5344CB8AC3E}">
        <p14:creationId xmlns:p14="http://schemas.microsoft.com/office/powerpoint/2010/main" val="365604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F14C-2BB1-0340-AA00-E8A7F94086C1}"/>
              </a:ext>
            </a:extLst>
          </p:cNvPr>
          <p:cNvSpPr txBox="1">
            <a:spLocks/>
          </p:cNvSpPr>
          <p:nvPr/>
        </p:nvSpPr>
        <p:spPr>
          <a:xfrm>
            <a:off x="634365" y="38036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>
                <a:ea typeface="Helvetica Neue Light" panose="02000403000000020004" pitchFamily="2" charset="0"/>
              </a:rPr>
              <a:t>Defining Revenue Cycle Management</a:t>
            </a:r>
            <a:br>
              <a:rPr lang="en-US" sz="2800" b="0" dirty="0">
                <a:ea typeface="Helvetica Neue Light" panose="02000403000000020004" pitchFamily="2" charset="0"/>
              </a:rPr>
            </a:br>
            <a:r>
              <a:rPr lang="en-US" sz="2800" b="0" dirty="0">
                <a:ea typeface="Helvetica Neue Light" panose="02000403000000020004" pitchFamily="2" charset="0"/>
              </a:rPr>
              <a:t>- More Than Just Billing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A8BCB-616D-E149-BEC2-F91D1BF80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9"/>
          <a:stretch/>
        </p:blipFill>
        <p:spPr>
          <a:xfrm>
            <a:off x="564022" y="1432154"/>
            <a:ext cx="7751944" cy="42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2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35AA-98B3-8942-A131-35A70498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26E095-8D41-AC4F-B786-6E63A8B5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11" y="1412869"/>
            <a:ext cx="7886700" cy="3981451"/>
          </a:xfrm>
        </p:spPr>
        <p:txBody>
          <a:bodyPr/>
          <a:lstStyle/>
          <a:p>
            <a:r>
              <a:rPr lang="en-US" sz="1600" dirty="0"/>
              <a:t>Understanding and having confidence in your billing and collection numbers allows Tribal Leadership to track progress and identify areas of opportunity</a:t>
            </a:r>
          </a:p>
          <a:p>
            <a:r>
              <a:rPr lang="en-US" sz="1600" dirty="0"/>
              <a:t>Use real time data</a:t>
            </a:r>
          </a:p>
          <a:p>
            <a:r>
              <a:rPr lang="en-US" sz="1600" dirty="0"/>
              <a:t>Benchmark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958F59-C9DC-424E-88E5-DA8147E78E1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/>
              <a:t>Key Performance Indicators (KPI’s)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63C3C8-9CFF-3A49-855D-6D2E288E372A}"/>
              </a:ext>
            </a:extLst>
          </p:cNvPr>
          <p:cNvSpPr txBox="1">
            <a:spLocks/>
          </p:cNvSpPr>
          <p:nvPr/>
        </p:nvSpPr>
        <p:spPr>
          <a:xfrm>
            <a:off x="751811" y="1412869"/>
            <a:ext cx="719273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pic>
        <p:nvPicPr>
          <p:cNvPr id="8" name="Picture 2" descr="image001">
            <a:extLst>
              <a:ext uri="{FF2B5EF4-FFF2-40B4-BE49-F238E27FC236}">
                <a16:creationId xmlns:a16="http://schemas.microsoft.com/office/drawing/2014/main" id="{8A2500BA-4FF7-C34B-BD50-4BD57E145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7" b="16646"/>
          <a:stretch/>
        </p:blipFill>
        <p:spPr bwMode="auto">
          <a:xfrm>
            <a:off x="103723" y="2847961"/>
            <a:ext cx="8936553" cy="281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8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FFAAE2-0D58-3C40-B991-4BE33C9BE026}"/>
              </a:ext>
            </a:extLst>
          </p:cNvPr>
          <p:cNvSpPr txBox="1">
            <a:spLocks/>
          </p:cNvSpPr>
          <p:nvPr/>
        </p:nvSpPr>
        <p:spPr>
          <a:xfrm>
            <a:off x="5704863" y="1743078"/>
            <a:ext cx="3750512" cy="39185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646466"/>
                </a:solidFill>
                <a:latin typeface="Helvetica Neue Light" panose="02000403000000020004" pitchFamily="2" charset="0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100" b="1" dirty="0">
                <a:solidFill>
                  <a:srgbClr val="9C2D3B"/>
                </a:solidFill>
              </a:rPr>
              <a:t>P</a:t>
            </a:r>
            <a:r>
              <a:rPr lang="en-US" sz="3300" dirty="0">
                <a:solidFill>
                  <a:srgbClr val="9C2D3B"/>
                </a:solidFill>
              </a:rPr>
              <a:t>lan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100" b="1" dirty="0">
                <a:solidFill>
                  <a:srgbClr val="9C2D3B"/>
                </a:solidFill>
              </a:rPr>
              <a:t>D</a:t>
            </a:r>
            <a:r>
              <a:rPr lang="en-US" sz="3300" dirty="0">
                <a:solidFill>
                  <a:srgbClr val="9C2D3B"/>
                </a:solidFill>
              </a:rPr>
              <a:t>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100" b="1" dirty="0">
                <a:solidFill>
                  <a:srgbClr val="9C2D3B"/>
                </a:solidFill>
              </a:rPr>
              <a:t>S</a:t>
            </a:r>
            <a:r>
              <a:rPr lang="en-US" sz="3300" dirty="0">
                <a:solidFill>
                  <a:srgbClr val="9C2D3B"/>
                </a:solidFill>
              </a:rPr>
              <a:t>tudy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100" b="1" dirty="0">
                <a:solidFill>
                  <a:srgbClr val="9C2D3B"/>
                </a:solidFill>
              </a:rPr>
              <a:t>A</a:t>
            </a:r>
            <a:r>
              <a:rPr lang="en-US" sz="3300" dirty="0">
                <a:solidFill>
                  <a:srgbClr val="9C2D3B"/>
                </a:solidFill>
              </a:rPr>
              <a:t>ct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rgbClr val="9C2D3B"/>
                </a:solidFill>
              </a:rPr>
              <a:t> </a:t>
            </a:r>
          </a:p>
          <a:p>
            <a:br>
              <a:rPr lang="en-US" sz="2400" dirty="0">
                <a:solidFill>
                  <a:srgbClr val="EF7914"/>
                </a:solidFill>
              </a:rPr>
            </a:b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726BCC-8BA8-5B4C-9BF1-B688029B9E31}"/>
              </a:ext>
            </a:extLst>
          </p:cNvPr>
          <p:cNvCxnSpPr>
            <a:cxnSpLocks/>
          </p:cNvCxnSpPr>
          <p:nvPr/>
        </p:nvCxnSpPr>
        <p:spPr>
          <a:xfrm>
            <a:off x="4630779" y="1835814"/>
            <a:ext cx="0" cy="3100883"/>
          </a:xfrm>
          <a:prstGeom prst="line">
            <a:avLst/>
          </a:prstGeom>
          <a:ln w="41275">
            <a:solidFill>
              <a:srgbClr val="1B3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F1C0CD3-EB15-AC4E-9D2E-B0C2BD67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16" t="4279" r="2524" b="5770"/>
          <a:stretch/>
        </p:blipFill>
        <p:spPr>
          <a:xfrm>
            <a:off x="985098" y="1430061"/>
            <a:ext cx="2818978" cy="2751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334D5-B1AF-A54B-8152-00931F5C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" t="40411" r="64003" b="40908"/>
          <a:stretch/>
        </p:blipFill>
        <p:spPr>
          <a:xfrm>
            <a:off x="615050" y="4221620"/>
            <a:ext cx="3559075" cy="119641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DB75CFC-9B25-7242-AF08-B9E13D7ACC1B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9C2D3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/>
              <a:t>For Each Key Metric</a:t>
            </a:r>
            <a:br>
              <a:rPr lang="en-US" sz="2800" b="0" dirty="0"/>
            </a:br>
            <a:endParaRPr lang="en-US" sz="2800" b="0" dirty="0"/>
          </a:p>
        </p:txBody>
      </p:sp>
      <p:sp>
        <p:nvSpPr>
          <p:cNvPr id="12" name="U-Turn Arrow 11">
            <a:extLst>
              <a:ext uri="{FF2B5EF4-FFF2-40B4-BE49-F238E27FC236}">
                <a16:creationId xmlns:a16="http://schemas.microsoft.com/office/drawing/2014/main" id="{BBC2AAD4-39F5-DC4A-A9EF-1DD31EA5A771}"/>
              </a:ext>
            </a:extLst>
          </p:cNvPr>
          <p:cNvSpPr/>
          <p:nvPr/>
        </p:nvSpPr>
        <p:spPr>
          <a:xfrm rot="16200000" flipV="1">
            <a:off x="7071996" y="2381431"/>
            <a:ext cx="2264632" cy="1451585"/>
          </a:xfrm>
          <a:prstGeom prst="uturnArrow">
            <a:avLst>
              <a:gd name="adj1" fmla="val 7820"/>
              <a:gd name="adj2" fmla="val 18189"/>
              <a:gd name="adj3" fmla="val 27786"/>
              <a:gd name="adj4" fmla="val 36488"/>
              <a:gd name="adj5" fmla="val 75000"/>
            </a:avLst>
          </a:prstGeom>
          <a:solidFill>
            <a:srgbClr val="9C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4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FFAAE2-0D58-3C40-B991-4BE33C9BE026}"/>
              </a:ext>
            </a:extLst>
          </p:cNvPr>
          <p:cNvSpPr txBox="1">
            <a:spLocks/>
          </p:cNvSpPr>
          <p:nvPr/>
        </p:nvSpPr>
        <p:spPr>
          <a:xfrm>
            <a:off x="5697417" y="1430061"/>
            <a:ext cx="3140529" cy="39185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646466"/>
                </a:solidFill>
                <a:latin typeface="Helvetica Neue Light" panose="02000403000000020004" pitchFamily="2" charset="0"/>
                <a:ea typeface="+mj-ea"/>
                <a:cs typeface="+mj-cs"/>
              </a:defRPr>
            </a:lvl1pPr>
          </a:lstStyle>
          <a:p>
            <a:r>
              <a:rPr lang="en-US" sz="2775" dirty="0">
                <a:solidFill>
                  <a:srgbClr val="9C2D3B"/>
                </a:solidFill>
              </a:rPr>
              <a:t>Visual Management Center</a:t>
            </a:r>
            <a:br>
              <a:rPr lang="en-US" sz="2400" dirty="0">
                <a:solidFill>
                  <a:srgbClr val="EF7914"/>
                </a:solidFill>
              </a:rPr>
            </a:b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726BCC-8BA8-5B4C-9BF1-B688029B9E31}"/>
              </a:ext>
            </a:extLst>
          </p:cNvPr>
          <p:cNvCxnSpPr>
            <a:cxnSpLocks/>
          </p:cNvCxnSpPr>
          <p:nvPr/>
        </p:nvCxnSpPr>
        <p:spPr>
          <a:xfrm>
            <a:off x="5408446" y="1838892"/>
            <a:ext cx="0" cy="3100883"/>
          </a:xfrm>
          <a:prstGeom prst="line">
            <a:avLst/>
          </a:prstGeom>
          <a:ln w="41275">
            <a:solidFill>
              <a:srgbClr val="1B3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AEEF409-DA84-C346-B6D5-B8A8AACD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805" y="1019740"/>
            <a:ext cx="5400039" cy="40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6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14066</TotalTime>
  <Words>439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Helvetica Neue Light</vt:lpstr>
      <vt:lpstr>Wingdings</vt:lpstr>
      <vt:lpstr>Office Theme</vt:lpstr>
      <vt:lpstr>PowerPoint Presentation</vt:lpstr>
      <vt:lpstr>Best Practices in Healthcare  Billing and Coding  Integration of Medicare and Medicaid Eligibility Determination</vt:lpstr>
      <vt:lpstr>What USET is doing</vt:lpstr>
      <vt:lpstr>Full Day Seminar in 20 Minutes – Get Ready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Patients Enrolling in Medicaid or Marketplace plans </vt:lpstr>
      <vt:lpstr>Medicaid/CHIP Eligibility </vt:lpstr>
      <vt:lpstr>Marketplace Eligibility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Ricki McCarroll</dc:creator>
  <cp:lastModifiedBy>Brenda Faucett</cp:lastModifiedBy>
  <cp:revision>33</cp:revision>
  <cp:lastPrinted>2019-04-01T12:19:52Z</cp:lastPrinted>
  <dcterms:created xsi:type="dcterms:W3CDTF">2019-02-06T18:23:49Z</dcterms:created>
  <dcterms:modified xsi:type="dcterms:W3CDTF">2019-04-01T13:09:51Z</dcterms:modified>
</cp:coreProperties>
</file>