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sldIdLst>
    <p:sldId id="256" r:id="rId2"/>
    <p:sldId id="257" r:id="rId3"/>
    <p:sldId id="271" r:id="rId4"/>
    <p:sldId id="282" r:id="rId5"/>
    <p:sldId id="281" r:id="rId6"/>
    <p:sldId id="278" r:id="rId7"/>
    <p:sldId id="274" r:id="rId8"/>
    <p:sldId id="275" r:id="rId9"/>
    <p:sldId id="264" r:id="rId10"/>
    <p:sldId id="268" r:id="rId11"/>
    <p:sldId id="280" r:id="rId12"/>
    <p:sldId id="279" r:id="rId13"/>
    <p:sldId id="267" r:id="rId14"/>
    <p:sldId id="270" r:id="rId15"/>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36C334EB-8C85-4D73-947E-F8772B1ED20A}">
          <p14:sldIdLst>
            <p14:sldId id="256"/>
            <p14:sldId id="257"/>
            <p14:sldId id="271"/>
            <p14:sldId id="282"/>
            <p14:sldId id="281"/>
            <p14:sldId id="278"/>
            <p14:sldId id="274"/>
            <p14:sldId id="275"/>
            <p14:sldId id="264"/>
          </p14:sldIdLst>
        </p14:section>
        <p14:section name="Untitled Section" id="{6F10E77C-DD54-4E40-BD4F-126798A84B34}">
          <p14:sldIdLst>
            <p14:sldId id="268"/>
            <p14:sldId id="280"/>
            <p14:sldId id="279"/>
            <p14:sldId id="267"/>
            <p14:sldId id="270"/>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C2D3B"/>
    <a:srgbClr val="7F293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84"/>
  </p:normalViewPr>
  <p:slideViewPr>
    <p:cSldViewPr snapToGrid="0" snapToObjects="1">
      <p:cViewPr varScale="1">
        <p:scale>
          <a:sx n="114" d="100"/>
          <a:sy n="114" d="100"/>
        </p:scale>
        <p:origin x="1506" y="11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35BBEAC2-CA4F-3343-BC79-48189AC8D4A6}"/>
              </a:ext>
            </a:extLst>
          </p:cNvPr>
          <p:cNvPicPr>
            <a:picLocks noChangeAspect="1"/>
          </p:cNvPicPr>
          <p:nvPr userDrawn="1"/>
        </p:nvPicPr>
        <p:blipFill>
          <a:blip r:embed="rId2"/>
          <a:stretch>
            <a:fillRect/>
          </a:stretch>
        </p:blipFill>
        <p:spPr>
          <a:xfrm>
            <a:off x="-36576" y="0"/>
            <a:ext cx="9179728" cy="6884796"/>
          </a:xfrm>
          <a:prstGeom prst="rect">
            <a:avLst/>
          </a:prstGeom>
        </p:spPr>
      </p:pic>
    </p:spTree>
    <p:extLst>
      <p:ext uri="{BB962C8B-B14F-4D97-AF65-F5344CB8AC3E}">
        <p14:creationId xmlns:p14="http://schemas.microsoft.com/office/powerpoint/2010/main" val="1011265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C0AB5B-17E5-664C-B97B-AA6DEA12A62B}"/>
              </a:ext>
            </a:extLst>
          </p:cNvPr>
          <p:cNvSpPr>
            <a:spLocks noGrp="1"/>
          </p:cNvSpPr>
          <p:nvPr>
            <p:ph type="title"/>
          </p:nvPr>
        </p:nvSpPr>
        <p:spPr>
          <a:xfrm>
            <a:off x="1316182" y="1709739"/>
            <a:ext cx="7194406"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CECE3A2D-8E3A-4C41-B663-703787F3DB7C}"/>
              </a:ext>
            </a:extLst>
          </p:cNvPr>
          <p:cNvSpPr>
            <a:spLocks noGrp="1"/>
          </p:cNvSpPr>
          <p:nvPr>
            <p:ph type="body" idx="1"/>
          </p:nvPr>
        </p:nvSpPr>
        <p:spPr>
          <a:xfrm>
            <a:off x="1316182" y="4589464"/>
            <a:ext cx="7194406"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B7B1AF37-A026-8043-8215-5A828640090E}"/>
              </a:ext>
            </a:extLst>
          </p:cNvPr>
          <p:cNvSpPr>
            <a:spLocks noGrp="1"/>
          </p:cNvSpPr>
          <p:nvPr>
            <p:ph type="dt" sz="half" idx="10"/>
          </p:nvPr>
        </p:nvSpPr>
        <p:spPr/>
        <p:txBody>
          <a:bodyPr/>
          <a:lstStyle/>
          <a:p>
            <a:fld id="{E7B23BC9-64A8-9549-87CA-F6F54DE25F39}" type="datetimeFigureOut">
              <a:rPr lang="en-US" smtClean="0"/>
              <a:t>4/1/2019</a:t>
            </a:fld>
            <a:endParaRPr lang="en-US"/>
          </a:p>
        </p:txBody>
      </p:sp>
      <p:sp>
        <p:nvSpPr>
          <p:cNvPr id="5" name="Footer Placeholder 4">
            <a:extLst>
              <a:ext uri="{FF2B5EF4-FFF2-40B4-BE49-F238E27FC236}">
                <a16:creationId xmlns:a16="http://schemas.microsoft.com/office/drawing/2014/main" id="{A9BD3FDF-A07C-D74F-BA25-63CEECA3CE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3CE6026-BA40-B14F-AD5A-2D576287ACA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A30196A2-5576-E549-A061-B0C0655F9CAA}"/>
              </a:ext>
            </a:extLst>
          </p:cNvPr>
          <p:cNvPicPr>
            <a:picLocks noChangeAspect="1"/>
          </p:cNvPicPr>
          <p:nvPr userDrawn="1"/>
        </p:nvPicPr>
        <p:blipFill rotWithShape="1">
          <a:blip r:embed="rId2"/>
          <a:srcRect r="88030"/>
          <a:stretch/>
        </p:blipFill>
        <p:spPr>
          <a:xfrm>
            <a:off x="0" y="0"/>
            <a:ext cx="1094509" cy="6858000"/>
          </a:xfrm>
          <a:prstGeom prst="rect">
            <a:avLst/>
          </a:prstGeom>
        </p:spPr>
      </p:pic>
    </p:spTree>
    <p:extLst>
      <p:ext uri="{BB962C8B-B14F-4D97-AF65-F5344CB8AC3E}">
        <p14:creationId xmlns:p14="http://schemas.microsoft.com/office/powerpoint/2010/main" val="24162103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4/1/2019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7BD3D19B-A672-2A41-B04E-B9CD85C0F4AC}"/>
              </a:ext>
            </a:extLst>
          </p:cNvPr>
          <p:cNvPicPr>
            <a:picLocks noChangeAspect="1"/>
          </p:cNvPicPr>
          <p:nvPr userDrawn="1"/>
        </p:nvPicPr>
        <p:blipFill>
          <a:blip r:embed="rId2"/>
          <a:stretch>
            <a:fillRect/>
          </a:stretch>
        </p:blipFill>
        <p:spPr>
          <a:xfrm>
            <a:off x="0" y="5943600"/>
            <a:ext cx="9144000" cy="914400"/>
          </a:xfrm>
          <a:prstGeom prst="rect">
            <a:avLst/>
          </a:prstGeom>
        </p:spPr>
      </p:pic>
      <p:pic>
        <p:nvPicPr>
          <p:cNvPr id="9" name="Picture 8">
            <a:extLst>
              <a:ext uri="{FF2B5EF4-FFF2-40B4-BE49-F238E27FC236}">
                <a16:creationId xmlns:a16="http://schemas.microsoft.com/office/drawing/2014/main" id="{0E072C19-6F0A-524D-94A8-B9512F74187E}"/>
              </a:ext>
            </a:extLst>
          </p:cNvPr>
          <p:cNvPicPr>
            <a:picLocks noChangeAspect="1"/>
          </p:cNvPicPr>
          <p:nvPr userDrawn="1"/>
        </p:nvPicPr>
        <p:blipFill rotWithShape="1">
          <a:blip r:embed="rId2"/>
          <a:srcRect t="85116"/>
          <a:stretch/>
        </p:blipFill>
        <p:spPr>
          <a:xfrm>
            <a:off x="0" y="0"/>
            <a:ext cx="9144000" cy="136095"/>
          </a:xfrm>
          <a:prstGeom prst="rect">
            <a:avLst/>
          </a:prstGeom>
        </p:spPr>
      </p:pic>
    </p:spTree>
    <p:extLst>
      <p:ext uri="{BB962C8B-B14F-4D97-AF65-F5344CB8AC3E}">
        <p14:creationId xmlns:p14="http://schemas.microsoft.com/office/powerpoint/2010/main" val="19759737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4/1/2019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E97AB403-CBE8-2F4B-A7C5-B5991F446AB2}"/>
              </a:ext>
            </a:extLst>
          </p:cNvPr>
          <p:cNvPicPr>
            <a:picLocks noChangeAspect="1"/>
          </p:cNvPicPr>
          <p:nvPr userDrawn="1"/>
        </p:nvPicPr>
        <p:blipFill>
          <a:blip r:embed="rId2"/>
          <a:stretch>
            <a:fillRect/>
          </a:stretch>
        </p:blipFill>
        <p:spPr>
          <a:xfrm>
            <a:off x="0" y="5942012"/>
            <a:ext cx="9144000" cy="914400"/>
          </a:xfrm>
          <a:prstGeom prst="rect">
            <a:avLst/>
          </a:prstGeom>
        </p:spPr>
      </p:pic>
      <p:pic>
        <p:nvPicPr>
          <p:cNvPr id="9" name="Picture 8">
            <a:extLst>
              <a:ext uri="{FF2B5EF4-FFF2-40B4-BE49-F238E27FC236}">
                <a16:creationId xmlns:a16="http://schemas.microsoft.com/office/drawing/2014/main" id="{4971862B-DE00-F149-A28B-8AA5D508268E}"/>
              </a:ext>
            </a:extLst>
          </p:cNvPr>
          <p:cNvPicPr>
            <a:picLocks noChangeAspect="1"/>
          </p:cNvPicPr>
          <p:nvPr userDrawn="1"/>
        </p:nvPicPr>
        <p:blipFill rotWithShape="1">
          <a:blip r:embed="rId2"/>
          <a:srcRect t="85448"/>
          <a:stretch/>
        </p:blipFill>
        <p:spPr>
          <a:xfrm>
            <a:off x="0" y="3461"/>
            <a:ext cx="9144000" cy="133063"/>
          </a:xfrm>
          <a:prstGeom prst="rect">
            <a:avLst/>
          </a:prstGeom>
        </p:spPr>
      </p:pic>
    </p:spTree>
    <p:extLst>
      <p:ext uri="{BB962C8B-B14F-4D97-AF65-F5344CB8AC3E}">
        <p14:creationId xmlns:p14="http://schemas.microsoft.com/office/powerpoint/2010/main" val="3980537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EFC929-17E1-1C4F-8ECF-5D67FB9F0DE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99282DB-94A5-8543-AAF8-723EAE8E113B}"/>
              </a:ext>
            </a:extLst>
          </p:cNvPr>
          <p:cNvSpPr>
            <a:spLocks noGrp="1"/>
          </p:cNvSpPr>
          <p:nvPr>
            <p:ph sz="half" idx="1"/>
          </p:nvPr>
        </p:nvSpPr>
        <p:spPr>
          <a:xfrm>
            <a:off x="6286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12FDBEE-DC18-804E-855A-4D1F448FC68E}"/>
              </a:ext>
            </a:extLst>
          </p:cNvPr>
          <p:cNvSpPr>
            <a:spLocks noGrp="1"/>
          </p:cNvSpPr>
          <p:nvPr>
            <p:ph sz="half" idx="2"/>
          </p:nvPr>
        </p:nvSpPr>
        <p:spPr>
          <a:xfrm>
            <a:off x="46291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2D59F47-78A5-4349-9ABD-D551B145A401}"/>
              </a:ext>
            </a:extLst>
          </p:cNvPr>
          <p:cNvSpPr>
            <a:spLocks noGrp="1"/>
          </p:cNvSpPr>
          <p:nvPr>
            <p:ph type="dt" sz="half" idx="10"/>
          </p:nvPr>
        </p:nvSpPr>
        <p:spPr/>
        <p:txBody>
          <a:bodyPr/>
          <a:lstStyle/>
          <a:p>
            <a:fld id="{E7B23BC9-64A8-9549-87CA-F6F54DE25F39}" type="datetimeFigureOut">
              <a:rPr lang="en-US" smtClean="0"/>
              <a:t>4/1/2019</a:t>
            </a:fld>
            <a:endParaRPr lang="en-US"/>
          </a:p>
        </p:txBody>
      </p:sp>
      <p:sp>
        <p:nvSpPr>
          <p:cNvPr id="6" name="Footer Placeholder 5">
            <a:extLst>
              <a:ext uri="{FF2B5EF4-FFF2-40B4-BE49-F238E27FC236}">
                <a16:creationId xmlns:a16="http://schemas.microsoft.com/office/drawing/2014/main" id="{B8BFB891-9588-1E4F-BA37-67477504374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8AA831A-2E7F-0F4E-B06D-24293113961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AA6D5F12-49FE-4442-8B76-D306DB5375AD}"/>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1463556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1B15E9-3BA6-2D42-88E5-221FE44E524D}"/>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57CF85E-07B0-F241-8887-931064ACFAF6}"/>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a:extLst>
              <a:ext uri="{FF2B5EF4-FFF2-40B4-BE49-F238E27FC236}">
                <a16:creationId xmlns:a16="http://schemas.microsoft.com/office/drawing/2014/main" id="{4CA9C2F2-3A38-E24E-98D8-2EFAF829D192}"/>
              </a:ext>
            </a:extLst>
          </p:cNvPr>
          <p:cNvSpPr>
            <a:spLocks noGrp="1"/>
          </p:cNvSpPr>
          <p:nvPr>
            <p:ph sz="half" idx="2"/>
          </p:nvPr>
        </p:nvSpPr>
        <p:spPr>
          <a:xfrm>
            <a:off x="629842" y="2505075"/>
            <a:ext cx="3868340"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B1ADDA0-F520-4E4B-848D-3668A3C13FC6}"/>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a:extLst>
              <a:ext uri="{FF2B5EF4-FFF2-40B4-BE49-F238E27FC236}">
                <a16:creationId xmlns:a16="http://schemas.microsoft.com/office/drawing/2014/main" id="{281E883C-434E-9543-97B2-54D4A0BE02A0}"/>
              </a:ext>
            </a:extLst>
          </p:cNvPr>
          <p:cNvSpPr>
            <a:spLocks noGrp="1"/>
          </p:cNvSpPr>
          <p:nvPr>
            <p:ph sz="quarter" idx="4"/>
          </p:nvPr>
        </p:nvSpPr>
        <p:spPr>
          <a:xfrm>
            <a:off x="4629150" y="2505075"/>
            <a:ext cx="3887391"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EB121F0-45C9-C94B-A9FA-D62AD086CB75}"/>
              </a:ext>
            </a:extLst>
          </p:cNvPr>
          <p:cNvSpPr>
            <a:spLocks noGrp="1"/>
          </p:cNvSpPr>
          <p:nvPr>
            <p:ph type="dt" sz="half" idx="10"/>
          </p:nvPr>
        </p:nvSpPr>
        <p:spPr/>
        <p:txBody>
          <a:bodyPr/>
          <a:lstStyle/>
          <a:p>
            <a:fld id="{E7B23BC9-64A8-9549-87CA-F6F54DE25F39}" type="datetimeFigureOut">
              <a:rPr lang="en-US" smtClean="0"/>
              <a:t>4/1/2019</a:t>
            </a:fld>
            <a:endParaRPr lang="en-US"/>
          </a:p>
        </p:txBody>
      </p:sp>
      <p:sp>
        <p:nvSpPr>
          <p:cNvPr id="8" name="Footer Placeholder 7">
            <a:extLst>
              <a:ext uri="{FF2B5EF4-FFF2-40B4-BE49-F238E27FC236}">
                <a16:creationId xmlns:a16="http://schemas.microsoft.com/office/drawing/2014/main" id="{A9C61E54-498B-8E49-8937-C58975D4EC1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44E3E29-7C73-9246-BC37-9B5CA50D2301}"/>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10" name="Picture 9">
            <a:extLst>
              <a:ext uri="{FF2B5EF4-FFF2-40B4-BE49-F238E27FC236}">
                <a16:creationId xmlns:a16="http://schemas.microsoft.com/office/drawing/2014/main" id="{FFD1889C-F179-E244-A6C2-EF24FE81C371}"/>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791982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AD5E71-9419-6B49-AEF7-D698C98D879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3BBA8DB-D8E1-3742-833B-3724D8AE24B4}"/>
              </a:ext>
            </a:extLst>
          </p:cNvPr>
          <p:cNvSpPr>
            <a:spLocks noGrp="1"/>
          </p:cNvSpPr>
          <p:nvPr>
            <p:ph type="dt" sz="half" idx="10"/>
          </p:nvPr>
        </p:nvSpPr>
        <p:spPr/>
        <p:txBody>
          <a:bodyPr/>
          <a:lstStyle/>
          <a:p>
            <a:fld id="{E7B23BC9-64A8-9549-87CA-F6F54DE25F39}" type="datetimeFigureOut">
              <a:rPr lang="en-US" smtClean="0"/>
              <a:t>4/1/2019</a:t>
            </a:fld>
            <a:endParaRPr lang="en-US"/>
          </a:p>
        </p:txBody>
      </p:sp>
      <p:sp>
        <p:nvSpPr>
          <p:cNvPr id="4" name="Footer Placeholder 3">
            <a:extLst>
              <a:ext uri="{FF2B5EF4-FFF2-40B4-BE49-F238E27FC236}">
                <a16:creationId xmlns:a16="http://schemas.microsoft.com/office/drawing/2014/main" id="{89D390BE-240D-1E44-A4FB-19E244F3646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A39E133-57DC-234C-955F-396A648D0710}"/>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86213591-99B2-864A-B61A-E9C32F74C3D0}"/>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24257076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E0DAACB-C77B-D84B-8B8E-EE8CA0FF665B}"/>
              </a:ext>
            </a:extLst>
          </p:cNvPr>
          <p:cNvSpPr>
            <a:spLocks noGrp="1"/>
          </p:cNvSpPr>
          <p:nvPr>
            <p:ph type="dt" sz="half" idx="10"/>
          </p:nvPr>
        </p:nvSpPr>
        <p:spPr/>
        <p:txBody>
          <a:bodyPr/>
          <a:lstStyle/>
          <a:p>
            <a:fld id="{E7B23BC9-64A8-9549-87CA-F6F54DE25F39}" type="datetimeFigureOut">
              <a:rPr lang="en-US" smtClean="0"/>
              <a:t>4/1/2019</a:t>
            </a:fld>
            <a:endParaRPr lang="en-US"/>
          </a:p>
        </p:txBody>
      </p:sp>
      <p:sp>
        <p:nvSpPr>
          <p:cNvPr id="3" name="Footer Placeholder 2">
            <a:extLst>
              <a:ext uri="{FF2B5EF4-FFF2-40B4-BE49-F238E27FC236}">
                <a16:creationId xmlns:a16="http://schemas.microsoft.com/office/drawing/2014/main" id="{89565D40-5AE6-DE47-9409-38A4B23A1A8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4305310-CFF8-8042-8A4D-B10870B0223C}"/>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C3D334EF-06D3-684F-B4F7-8EAD822CFCC5}"/>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37495115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99CF5EA-E7F9-A24A-9C7C-346A219F1D28}"/>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E4E53BB1-CE02-2A42-9040-584ABD369CC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E597CAA9-D28E-F347-A51E-0AD98F99AB95}"/>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E7B23BC9-64A8-9549-87CA-F6F54DE25F39}" type="datetimeFigureOut">
              <a:rPr lang="en-US" smtClean="0"/>
              <a:t>4/1/2019</a:t>
            </a:fld>
            <a:endParaRPr lang="en-US"/>
          </a:p>
        </p:txBody>
      </p:sp>
      <p:sp>
        <p:nvSpPr>
          <p:cNvPr id="5" name="Footer Placeholder 4">
            <a:extLst>
              <a:ext uri="{FF2B5EF4-FFF2-40B4-BE49-F238E27FC236}">
                <a16:creationId xmlns:a16="http://schemas.microsoft.com/office/drawing/2014/main" id="{7E508DE6-CB5F-C24C-96A2-1B017B1212B7}"/>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663050C-36F2-EA4D-B56F-B08E022EAD1F}"/>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8ABA67-FC50-654E-8A96-218D4BBD5773}" type="slidenum">
              <a:rPr lang="en-US" smtClean="0"/>
              <a:t>‹#›</a:t>
            </a:fld>
            <a:endParaRPr lang="en-US"/>
          </a:p>
        </p:txBody>
      </p:sp>
    </p:spTree>
    <p:extLst>
      <p:ext uri="{BB962C8B-B14F-4D97-AF65-F5344CB8AC3E}">
        <p14:creationId xmlns:p14="http://schemas.microsoft.com/office/powerpoint/2010/main" val="4123841567"/>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60" r:id="rId4"/>
    <p:sldLayoutId id="2147483652" r:id="rId5"/>
    <p:sldLayoutId id="2147483653" r:id="rId6"/>
    <p:sldLayoutId id="2147483654" r:id="rId7"/>
    <p:sldLayoutId id="2147483655" r:id="rId8"/>
  </p:sldLayoutIdLst>
  <p:txStyles>
    <p:title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540881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2CAAB3-232D-6240-92F2-1D708CC1274E}"/>
              </a:ext>
            </a:extLst>
          </p:cNvPr>
          <p:cNvSpPr>
            <a:spLocks noGrp="1"/>
          </p:cNvSpPr>
          <p:nvPr>
            <p:ph type="title"/>
          </p:nvPr>
        </p:nvSpPr>
        <p:spPr/>
        <p:txBody>
          <a:bodyPr/>
          <a:lstStyle/>
          <a:p>
            <a:r>
              <a:rPr lang="en-US" dirty="0">
                <a:solidFill>
                  <a:srgbClr val="7F2934"/>
                </a:solidFill>
              </a:rPr>
              <a:t>FEDERALLY QUALIFIED HEALTH CENTERS   (FQHC’s)</a:t>
            </a:r>
          </a:p>
        </p:txBody>
      </p:sp>
      <p:sp>
        <p:nvSpPr>
          <p:cNvPr id="3" name="Text Placeholder 2">
            <a:extLst>
              <a:ext uri="{FF2B5EF4-FFF2-40B4-BE49-F238E27FC236}">
                <a16:creationId xmlns:a16="http://schemas.microsoft.com/office/drawing/2014/main" id="{70868B53-D977-C042-9DC6-ED630AC25A5F}"/>
              </a:ext>
            </a:extLst>
          </p:cNvPr>
          <p:cNvSpPr>
            <a:spLocks noGrp="1"/>
          </p:cNvSpPr>
          <p:nvPr>
            <p:ph type="body" idx="1"/>
          </p:nvPr>
        </p:nvSpPr>
        <p:spPr/>
        <p:txBody>
          <a:bodyPr/>
          <a:lstStyle/>
          <a:p>
            <a:endParaRPr lang="en-US"/>
          </a:p>
        </p:txBody>
      </p:sp>
    </p:spTree>
    <p:extLst>
      <p:ext uri="{BB962C8B-B14F-4D97-AF65-F5344CB8AC3E}">
        <p14:creationId xmlns:p14="http://schemas.microsoft.com/office/powerpoint/2010/main" val="232694265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E4B5A5-615A-4C3A-89D9-4258C191C3D8}"/>
              </a:ext>
            </a:extLst>
          </p:cNvPr>
          <p:cNvSpPr>
            <a:spLocks noGrp="1"/>
          </p:cNvSpPr>
          <p:nvPr>
            <p:ph type="title"/>
          </p:nvPr>
        </p:nvSpPr>
        <p:spPr>
          <a:xfrm>
            <a:off x="1316182" y="284085"/>
            <a:ext cx="7194406" cy="1162975"/>
          </a:xfrm>
        </p:spPr>
        <p:txBody>
          <a:bodyPr/>
          <a:lstStyle/>
          <a:p>
            <a:r>
              <a:rPr lang="en-US" dirty="0"/>
              <a:t>FQHC  CERTIFICATION</a:t>
            </a:r>
          </a:p>
        </p:txBody>
      </p:sp>
      <p:sp>
        <p:nvSpPr>
          <p:cNvPr id="3" name="Text Placeholder 2">
            <a:extLst>
              <a:ext uri="{FF2B5EF4-FFF2-40B4-BE49-F238E27FC236}">
                <a16:creationId xmlns:a16="http://schemas.microsoft.com/office/drawing/2014/main" id="{7365009D-2332-4D88-B9D7-AC4A857DBE6D}"/>
              </a:ext>
            </a:extLst>
          </p:cNvPr>
          <p:cNvSpPr>
            <a:spLocks noGrp="1"/>
          </p:cNvSpPr>
          <p:nvPr>
            <p:ph type="body" idx="1"/>
          </p:nvPr>
        </p:nvSpPr>
        <p:spPr>
          <a:xfrm>
            <a:off x="1316182" y="1873188"/>
            <a:ext cx="7194406" cy="4577946"/>
          </a:xfrm>
        </p:spPr>
        <p:txBody>
          <a:bodyPr/>
          <a:lstStyle/>
          <a:p>
            <a:r>
              <a:rPr lang="en-US" dirty="0">
                <a:solidFill>
                  <a:schemeClr val="tx1"/>
                </a:solidFill>
              </a:rPr>
              <a:t>FQHC’s are certified by Health Resources and Services Administration (HRSA) and must meet one of the following requirements:</a:t>
            </a:r>
          </a:p>
          <a:p>
            <a:r>
              <a:rPr lang="en-US" dirty="0">
                <a:solidFill>
                  <a:schemeClr val="tx1"/>
                </a:solidFill>
              </a:rPr>
              <a:t>     </a:t>
            </a:r>
          </a:p>
          <a:p>
            <a:r>
              <a:rPr lang="en-US" dirty="0">
                <a:solidFill>
                  <a:schemeClr val="tx1"/>
                </a:solidFill>
              </a:rPr>
              <a:t>    1. Is receiving a grant under Section 330 of the Public Health  </a:t>
            </a:r>
          </a:p>
          <a:p>
            <a:r>
              <a:rPr lang="en-US" dirty="0">
                <a:solidFill>
                  <a:schemeClr val="tx1"/>
                </a:solidFill>
              </a:rPr>
              <a:t>         Service (PHS) Act</a:t>
            </a:r>
          </a:p>
          <a:p>
            <a:r>
              <a:rPr lang="en-US" dirty="0">
                <a:solidFill>
                  <a:schemeClr val="tx1"/>
                </a:solidFill>
              </a:rPr>
              <a:t>     2. Is not receiving a grant  under Section 330 the Act but  is</a:t>
            </a:r>
          </a:p>
          <a:p>
            <a:r>
              <a:rPr lang="en-US" dirty="0">
                <a:solidFill>
                  <a:schemeClr val="tx1"/>
                </a:solidFill>
              </a:rPr>
              <a:t>         determined by the Secretary of HHS to meet the requirements</a:t>
            </a:r>
          </a:p>
          <a:p>
            <a:r>
              <a:rPr lang="en-US" dirty="0">
                <a:solidFill>
                  <a:schemeClr val="tx1"/>
                </a:solidFill>
              </a:rPr>
              <a:t>         meeting the  requirements for receiving such a grant  (look </a:t>
            </a:r>
          </a:p>
          <a:p>
            <a:r>
              <a:rPr lang="en-US" dirty="0">
                <a:solidFill>
                  <a:schemeClr val="tx1"/>
                </a:solidFill>
              </a:rPr>
              <a:t>          alike)              </a:t>
            </a:r>
          </a:p>
          <a:p>
            <a:r>
              <a:rPr lang="en-US" dirty="0">
                <a:solidFill>
                  <a:schemeClr val="tx1"/>
                </a:solidFill>
              </a:rPr>
              <a:t>     3. Is a Tribal health facility operating under ISDEA or an urban </a:t>
            </a:r>
          </a:p>
          <a:p>
            <a:r>
              <a:rPr lang="en-US" dirty="0">
                <a:solidFill>
                  <a:schemeClr val="tx1"/>
                </a:solidFill>
              </a:rPr>
              <a:t>         Indian health center operating under the IHCIA</a:t>
            </a:r>
          </a:p>
          <a:p>
            <a:r>
              <a:rPr lang="en-US" dirty="0"/>
              <a:t>      </a:t>
            </a:r>
          </a:p>
        </p:txBody>
      </p:sp>
    </p:spTree>
    <p:extLst>
      <p:ext uri="{BB962C8B-B14F-4D97-AF65-F5344CB8AC3E}">
        <p14:creationId xmlns:p14="http://schemas.microsoft.com/office/powerpoint/2010/main" val="181117410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8F31F2-1315-4384-A17B-2DA61209CCFC}"/>
              </a:ext>
            </a:extLst>
          </p:cNvPr>
          <p:cNvSpPr>
            <a:spLocks noGrp="1"/>
          </p:cNvSpPr>
          <p:nvPr>
            <p:ph type="title"/>
          </p:nvPr>
        </p:nvSpPr>
        <p:spPr>
          <a:xfrm>
            <a:off x="1316182" y="268449"/>
            <a:ext cx="7194406" cy="1375793"/>
          </a:xfrm>
        </p:spPr>
        <p:txBody>
          <a:bodyPr/>
          <a:lstStyle/>
          <a:p>
            <a:r>
              <a:rPr lang="en-US" dirty="0"/>
              <a:t>Certification Requirements</a:t>
            </a:r>
          </a:p>
        </p:txBody>
      </p:sp>
      <p:sp>
        <p:nvSpPr>
          <p:cNvPr id="3" name="Text Placeholder 2">
            <a:extLst>
              <a:ext uri="{FF2B5EF4-FFF2-40B4-BE49-F238E27FC236}">
                <a16:creationId xmlns:a16="http://schemas.microsoft.com/office/drawing/2014/main" id="{CD752581-07DB-4F41-A83F-0EA3B682CF5B}"/>
              </a:ext>
            </a:extLst>
          </p:cNvPr>
          <p:cNvSpPr>
            <a:spLocks noGrp="1"/>
          </p:cNvSpPr>
          <p:nvPr>
            <p:ph type="body" idx="1"/>
          </p:nvPr>
        </p:nvSpPr>
        <p:spPr>
          <a:xfrm>
            <a:off x="1316182" y="1770077"/>
            <a:ext cx="7194406" cy="4899171"/>
          </a:xfrm>
        </p:spPr>
        <p:txBody>
          <a:bodyPr>
            <a:normAutofit fontScale="92500" lnSpcReduction="10000"/>
          </a:bodyPr>
          <a:lstStyle/>
          <a:p>
            <a:r>
              <a:rPr lang="en-US" dirty="0">
                <a:solidFill>
                  <a:schemeClr val="tx1"/>
                </a:solidFill>
              </a:rPr>
              <a:t>For certification as an FQHC, the entity must meet all of these requirements:</a:t>
            </a:r>
          </a:p>
          <a:p>
            <a:r>
              <a:rPr lang="en-US" sz="1700" dirty="0">
                <a:solidFill>
                  <a:schemeClr val="tx1"/>
                </a:solidFill>
              </a:rPr>
              <a:t>● Provides comprehensive services and carries out, or arranges for, an annual evaluation of its total</a:t>
            </a:r>
          </a:p>
          <a:p>
            <a:r>
              <a:rPr lang="en-US" sz="1700" dirty="0">
                <a:solidFill>
                  <a:schemeClr val="tx1"/>
                </a:solidFill>
              </a:rPr>
              <a:t>program</a:t>
            </a:r>
          </a:p>
          <a:p>
            <a:r>
              <a:rPr lang="en-US" sz="1700" dirty="0">
                <a:solidFill>
                  <a:schemeClr val="tx1"/>
                </a:solidFill>
              </a:rPr>
              <a:t>● Meets other health and safety requirements and</a:t>
            </a:r>
          </a:p>
          <a:p>
            <a:r>
              <a:rPr lang="en-US" sz="1700" dirty="0">
                <a:solidFill>
                  <a:schemeClr val="tx1"/>
                </a:solidFill>
              </a:rPr>
              <a:t>● Is not concurrently approved as a Rural Health Clinic</a:t>
            </a:r>
          </a:p>
          <a:p>
            <a:r>
              <a:rPr lang="en-US" dirty="0">
                <a:solidFill>
                  <a:schemeClr val="tx1"/>
                </a:solidFill>
              </a:rPr>
              <a:t> </a:t>
            </a:r>
          </a:p>
          <a:p>
            <a:r>
              <a:rPr lang="en-US" dirty="0">
                <a:solidFill>
                  <a:schemeClr val="tx1"/>
                </a:solidFill>
              </a:rPr>
              <a:t>FQHCs that receive a Section 330 grant or are determined to be an FQHC look-alike must meet all requirements contained in Section 330 of the PHS Act, including:</a:t>
            </a:r>
          </a:p>
          <a:p>
            <a:endParaRPr lang="en-US" dirty="0">
              <a:solidFill>
                <a:schemeClr val="tx1"/>
              </a:solidFill>
            </a:endParaRPr>
          </a:p>
          <a:p>
            <a:r>
              <a:rPr lang="en-US" dirty="0">
                <a:solidFill>
                  <a:schemeClr val="tx1"/>
                </a:solidFill>
              </a:rPr>
              <a:t>● </a:t>
            </a:r>
            <a:r>
              <a:rPr lang="en-US" sz="1700" dirty="0">
                <a:solidFill>
                  <a:schemeClr val="tx1"/>
                </a:solidFill>
              </a:rPr>
              <a:t>Serve a designated medically-underserved area or medically-underserved population</a:t>
            </a:r>
          </a:p>
          <a:p>
            <a:r>
              <a:rPr lang="en-US" sz="1700" dirty="0">
                <a:solidFill>
                  <a:schemeClr val="tx1"/>
                </a:solidFill>
              </a:rPr>
              <a:t>● Offer a sliding fee scale to persons with incomes below 200 percent of the Federal poverty level and</a:t>
            </a:r>
          </a:p>
          <a:p>
            <a:r>
              <a:rPr lang="en-US" sz="1700" dirty="0">
                <a:solidFill>
                  <a:schemeClr val="tx1"/>
                </a:solidFill>
              </a:rPr>
              <a:t>● Be governed by a board of directors, of whom a majority of the members receive care at the FQHC</a:t>
            </a:r>
          </a:p>
        </p:txBody>
      </p:sp>
    </p:spTree>
    <p:extLst>
      <p:ext uri="{BB962C8B-B14F-4D97-AF65-F5344CB8AC3E}">
        <p14:creationId xmlns:p14="http://schemas.microsoft.com/office/powerpoint/2010/main" val="223703842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63919AF-E23E-4DE3-81C3-83C88AC13B4F}"/>
              </a:ext>
            </a:extLst>
          </p:cNvPr>
          <p:cNvSpPr>
            <a:spLocks noGrp="1"/>
          </p:cNvSpPr>
          <p:nvPr>
            <p:ph type="title"/>
          </p:nvPr>
        </p:nvSpPr>
        <p:spPr>
          <a:xfrm>
            <a:off x="1316182" y="562063"/>
            <a:ext cx="7194406" cy="1500187"/>
          </a:xfrm>
        </p:spPr>
        <p:txBody>
          <a:bodyPr/>
          <a:lstStyle/>
          <a:p>
            <a:r>
              <a:rPr lang="en-US" dirty="0"/>
              <a:t>How are FQHCs paid?</a:t>
            </a:r>
          </a:p>
        </p:txBody>
      </p:sp>
      <p:sp>
        <p:nvSpPr>
          <p:cNvPr id="3" name="Text Placeholder 2">
            <a:extLst>
              <a:ext uri="{FF2B5EF4-FFF2-40B4-BE49-F238E27FC236}">
                <a16:creationId xmlns:a16="http://schemas.microsoft.com/office/drawing/2014/main" id="{F51D4E3B-85F0-4FC3-B0AD-2648CF5CB609}"/>
              </a:ext>
            </a:extLst>
          </p:cNvPr>
          <p:cNvSpPr>
            <a:spLocks noGrp="1"/>
          </p:cNvSpPr>
          <p:nvPr>
            <p:ph type="body" idx="1"/>
          </p:nvPr>
        </p:nvSpPr>
        <p:spPr>
          <a:xfrm>
            <a:off x="1316182" y="2323750"/>
            <a:ext cx="7194406" cy="3765901"/>
          </a:xfrm>
        </p:spPr>
        <p:txBody>
          <a:bodyPr/>
          <a:lstStyle/>
          <a:p>
            <a:endParaRPr lang="en-US" dirty="0"/>
          </a:p>
          <a:p>
            <a:endParaRPr lang="en-US" dirty="0"/>
          </a:p>
          <a:p>
            <a:pPr marL="285750" indent="-285750">
              <a:buFontTx/>
              <a:buChar char="-"/>
            </a:pPr>
            <a:r>
              <a:rPr lang="en-US" dirty="0">
                <a:solidFill>
                  <a:schemeClr val="tx1"/>
                </a:solidFill>
              </a:rPr>
              <a:t>FQHCs were originally paid by reasonable cost</a:t>
            </a:r>
          </a:p>
          <a:p>
            <a:pPr marL="285750" indent="-285750">
              <a:buFontTx/>
              <a:buChar char="-"/>
            </a:pPr>
            <a:endParaRPr lang="en-US" dirty="0">
              <a:solidFill>
                <a:schemeClr val="tx1"/>
              </a:solidFill>
            </a:endParaRPr>
          </a:p>
          <a:p>
            <a:pPr marL="285750" indent="-285750">
              <a:buFontTx/>
              <a:buChar char="-"/>
            </a:pPr>
            <a:r>
              <a:rPr lang="en-US" dirty="0">
                <a:solidFill>
                  <a:schemeClr val="tx1"/>
                </a:solidFill>
              </a:rPr>
              <a:t>Reasonable cost was replaced by the Prospective Payment System in 2001</a:t>
            </a:r>
          </a:p>
        </p:txBody>
      </p:sp>
    </p:spTree>
    <p:extLst>
      <p:ext uri="{BB962C8B-B14F-4D97-AF65-F5344CB8AC3E}">
        <p14:creationId xmlns:p14="http://schemas.microsoft.com/office/powerpoint/2010/main" val="269631939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0F0D2D-8754-4577-B6D4-7B2BA008055B}"/>
              </a:ext>
            </a:extLst>
          </p:cNvPr>
          <p:cNvSpPr>
            <a:spLocks noGrp="1"/>
          </p:cNvSpPr>
          <p:nvPr>
            <p:ph type="title"/>
          </p:nvPr>
        </p:nvSpPr>
        <p:spPr>
          <a:xfrm>
            <a:off x="1316182" y="201337"/>
            <a:ext cx="7194406" cy="1166069"/>
          </a:xfrm>
        </p:spPr>
        <p:txBody>
          <a:bodyPr/>
          <a:lstStyle/>
          <a:p>
            <a:r>
              <a:rPr lang="en-US" dirty="0"/>
              <a:t>What is Medicaid PPS?</a:t>
            </a:r>
          </a:p>
        </p:txBody>
      </p:sp>
      <p:sp>
        <p:nvSpPr>
          <p:cNvPr id="3" name="Text Placeholder 2">
            <a:extLst>
              <a:ext uri="{FF2B5EF4-FFF2-40B4-BE49-F238E27FC236}">
                <a16:creationId xmlns:a16="http://schemas.microsoft.com/office/drawing/2014/main" id="{AAF51F3C-5D52-4E88-B168-C8FDB658A0F0}"/>
              </a:ext>
            </a:extLst>
          </p:cNvPr>
          <p:cNvSpPr>
            <a:spLocks noGrp="1"/>
          </p:cNvSpPr>
          <p:nvPr>
            <p:ph type="body" idx="1"/>
          </p:nvPr>
        </p:nvSpPr>
        <p:spPr>
          <a:xfrm>
            <a:off x="1316182" y="1602298"/>
            <a:ext cx="7194406" cy="4487354"/>
          </a:xfrm>
        </p:spPr>
        <p:txBody>
          <a:bodyPr/>
          <a:lstStyle/>
          <a:p>
            <a:pPr marL="285750" indent="-285750">
              <a:buFont typeface="Arial" panose="020B0604020202020204" pitchFamily="34" charset="0"/>
              <a:buChar char="•"/>
            </a:pPr>
            <a:endParaRPr lang="en-US" dirty="0"/>
          </a:p>
          <a:p>
            <a:r>
              <a:rPr lang="en-US" dirty="0"/>
              <a:t>     </a:t>
            </a:r>
            <a:r>
              <a:rPr lang="en-US" dirty="0">
                <a:solidFill>
                  <a:schemeClr val="tx1"/>
                </a:solidFill>
              </a:rPr>
              <a:t>-  PPS was established in 2000 by the Medicare, Medicaid and </a:t>
            </a:r>
          </a:p>
          <a:p>
            <a:r>
              <a:rPr lang="en-US" dirty="0">
                <a:solidFill>
                  <a:schemeClr val="tx1"/>
                </a:solidFill>
              </a:rPr>
              <a:t>        SCHIP Benefits Improvements and Protection Act (BIPA)</a:t>
            </a:r>
          </a:p>
          <a:p>
            <a:r>
              <a:rPr lang="en-US" dirty="0">
                <a:solidFill>
                  <a:schemeClr val="tx1"/>
                </a:solidFill>
              </a:rPr>
              <a:t>     -  Single, bundled rate covers all services and supplies in single </a:t>
            </a:r>
          </a:p>
          <a:p>
            <a:r>
              <a:rPr lang="en-US" dirty="0">
                <a:solidFill>
                  <a:schemeClr val="tx1"/>
                </a:solidFill>
              </a:rPr>
              <a:t>         visit with a designated provider type</a:t>
            </a:r>
          </a:p>
          <a:p>
            <a:r>
              <a:rPr lang="en-US" dirty="0">
                <a:solidFill>
                  <a:schemeClr val="tx1"/>
                </a:solidFill>
              </a:rPr>
              <a:t>     -  Unique to FQHCs </a:t>
            </a:r>
          </a:p>
          <a:p>
            <a:r>
              <a:rPr lang="en-US" dirty="0">
                <a:solidFill>
                  <a:schemeClr val="tx1"/>
                </a:solidFill>
              </a:rPr>
              <a:t>     -  Initial FQHC PPS rate established by averaging reasonable </a:t>
            </a:r>
          </a:p>
          <a:p>
            <a:r>
              <a:rPr lang="en-US" dirty="0">
                <a:solidFill>
                  <a:schemeClr val="tx1"/>
                </a:solidFill>
              </a:rPr>
              <a:t>        costs</a:t>
            </a:r>
          </a:p>
          <a:p>
            <a:r>
              <a:rPr lang="en-US" dirty="0">
                <a:solidFill>
                  <a:schemeClr val="tx1"/>
                </a:solidFill>
              </a:rPr>
              <a:t>           -  Calculated at each health center</a:t>
            </a:r>
          </a:p>
          <a:p>
            <a:pPr lvl="1"/>
            <a:r>
              <a:rPr lang="en-US" dirty="0">
                <a:solidFill>
                  <a:schemeClr val="tx1"/>
                </a:solidFill>
              </a:rPr>
              <a:t>       -   </a:t>
            </a:r>
            <a:r>
              <a:rPr lang="en-US" sz="1800" dirty="0">
                <a:solidFill>
                  <a:schemeClr val="tx1"/>
                </a:solidFill>
              </a:rPr>
              <a:t>Serves as a baseline payment </a:t>
            </a:r>
          </a:p>
        </p:txBody>
      </p:sp>
    </p:spTree>
    <p:extLst>
      <p:ext uri="{BB962C8B-B14F-4D97-AF65-F5344CB8AC3E}">
        <p14:creationId xmlns:p14="http://schemas.microsoft.com/office/powerpoint/2010/main" val="236134532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1B832C-C66F-4B94-B864-513F170BC2FA}"/>
              </a:ext>
            </a:extLst>
          </p:cNvPr>
          <p:cNvSpPr>
            <a:spLocks noGrp="1"/>
          </p:cNvSpPr>
          <p:nvPr>
            <p:ph type="title"/>
          </p:nvPr>
        </p:nvSpPr>
        <p:spPr/>
        <p:txBody>
          <a:bodyPr/>
          <a:lstStyle/>
          <a:p>
            <a:r>
              <a:rPr lang="en-US" dirty="0"/>
              <a:t>PPS RATE</a:t>
            </a:r>
          </a:p>
        </p:txBody>
      </p:sp>
      <p:sp>
        <p:nvSpPr>
          <p:cNvPr id="3" name="Content Placeholder 2">
            <a:extLst>
              <a:ext uri="{FF2B5EF4-FFF2-40B4-BE49-F238E27FC236}">
                <a16:creationId xmlns:a16="http://schemas.microsoft.com/office/drawing/2014/main" id="{F99DB3B1-DDC0-487E-AEE5-7D54AACA271C}"/>
              </a:ext>
            </a:extLst>
          </p:cNvPr>
          <p:cNvSpPr>
            <a:spLocks noGrp="1"/>
          </p:cNvSpPr>
          <p:nvPr>
            <p:ph idx="1"/>
          </p:nvPr>
        </p:nvSpPr>
        <p:spPr/>
        <p:txBody>
          <a:bodyPr>
            <a:normAutofit fontScale="77500" lnSpcReduction="20000"/>
          </a:bodyPr>
          <a:lstStyle/>
          <a:p>
            <a:pPr marL="0" indent="0">
              <a:buNone/>
            </a:pPr>
            <a:r>
              <a:rPr lang="en-US" dirty="0"/>
              <a:t>FQHC prospective payment rates are determined based on two key components</a:t>
            </a:r>
          </a:p>
          <a:p>
            <a:pPr marL="0" indent="0">
              <a:buNone/>
            </a:pPr>
            <a:r>
              <a:rPr lang="en-US" dirty="0"/>
              <a:t>PPS base rate and  adjustments:</a:t>
            </a:r>
          </a:p>
          <a:p>
            <a:endParaRPr lang="en-US" dirty="0"/>
          </a:p>
          <a:p>
            <a:pPr>
              <a:buFontTx/>
              <a:buChar char="-"/>
            </a:pPr>
            <a:r>
              <a:rPr lang="en-US" dirty="0"/>
              <a:t>     </a:t>
            </a:r>
            <a:r>
              <a:rPr lang="en-US" dirty="0">
                <a:solidFill>
                  <a:schemeClr val="accent1"/>
                </a:solidFill>
              </a:rPr>
              <a:t>PPS base rate</a:t>
            </a:r>
            <a:r>
              <a:rPr lang="en-US" dirty="0"/>
              <a:t>: States were required to set a per-visit payment rate for each  </a:t>
            </a:r>
          </a:p>
          <a:p>
            <a:pPr marL="0" indent="0">
              <a:buNone/>
            </a:pPr>
            <a:r>
              <a:rPr lang="en-US" dirty="0"/>
              <a:t>        FQHC  based on the average of the center's costs incurred during fiscal years </a:t>
            </a:r>
          </a:p>
          <a:p>
            <a:pPr marL="0" indent="0">
              <a:buNone/>
            </a:pPr>
            <a:r>
              <a:rPr lang="en-US" dirty="0"/>
              <a:t>        (FYs) 1999 and FY 2000. The base rate was composed of the allowable capital </a:t>
            </a:r>
          </a:p>
          <a:p>
            <a:pPr marL="0" indent="0">
              <a:buNone/>
            </a:pPr>
            <a:r>
              <a:rPr lang="en-US" dirty="0"/>
              <a:t>        cost per visit and the lesser of the allowable operating cost per visit or the peer </a:t>
            </a:r>
          </a:p>
          <a:p>
            <a:pPr marL="0" indent="0">
              <a:buNone/>
            </a:pPr>
            <a:r>
              <a:rPr lang="en-US" dirty="0"/>
              <a:t>        group operating cost ceiling per visit.</a:t>
            </a:r>
          </a:p>
          <a:p>
            <a:pPr>
              <a:buFontTx/>
              <a:buChar char="-"/>
            </a:pPr>
            <a:endParaRPr lang="en-US" dirty="0"/>
          </a:p>
          <a:p>
            <a:pPr>
              <a:buFontTx/>
              <a:buChar char="-"/>
            </a:pPr>
            <a:r>
              <a:rPr lang="en-US" dirty="0"/>
              <a:t>    Payment rates for FQHCs that qualified for Medicaid payments after FY 2001 are</a:t>
            </a:r>
          </a:p>
          <a:p>
            <a:pPr marL="0" indent="0">
              <a:buNone/>
            </a:pPr>
            <a:r>
              <a:rPr lang="en-US" dirty="0"/>
              <a:t>       based at either the average of other clinics in the same or adjacent areas or</a:t>
            </a:r>
          </a:p>
          <a:p>
            <a:pPr marL="0" indent="0">
              <a:buNone/>
            </a:pPr>
            <a:r>
              <a:rPr lang="en-US" dirty="0"/>
              <a:t>       through cost reporting.</a:t>
            </a:r>
          </a:p>
          <a:p>
            <a:endParaRPr lang="en-US" dirty="0"/>
          </a:p>
        </p:txBody>
      </p:sp>
    </p:spTree>
    <p:extLst>
      <p:ext uri="{BB962C8B-B14F-4D97-AF65-F5344CB8AC3E}">
        <p14:creationId xmlns:p14="http://schemas.microsoft.com/office/powerpoint/2010/main" val="119872913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317D09-674F-492D-8A7F-2642925A0A08}"/>
              </a:ext>
            </a:extLst>
          </p:cNvPr>
          <p:cNvSpPr>
            <a:spLocks noGrp="1"/>
          </p:cNvSpPr>
          <p:nvPr>
            <p:ph type="title"/>
          </p:nvPr>
        </p:nvSpPr>
        <p:spPr/>
        <p:txBody>
          <a:bodyPr/>
          <a:lstStyle/>
          <a:p>
            <a:r>
              <a:rPr lang="en-US" dirty="0"/>
              <a:t>PPS RATE Continued</a:t>
            </a:r>
          </a:p>
        </p:txBody>
      </p:sp>
      <p:sp>
        <p:nvSpPr>
          <p:cNvPr id="3" name="Content Placeholder 2">
            <a:extLst>
              <a:ext uri="{FF2B5EF4-FFF2-40B4-BE49-F238E27FC236}">
                <a16:creationId xmlns:a16="http://schemas.microsoft.com/office/drawing/2014/main" id="{AD66A235-02B4-42BF-BFA0-95F8F5D0B75B}"/>
              </a:ext>
            </a:extLst>
          </p:cNvPr>
          <p:cNvSpPr>
            <a:spLocks noGrp="1"/>
          </p:cNvSpPr>
          <p:nvPr>
            <p:ph idx="1"/>
          </p:nvPr>
        </p:nvSpPr>
        <p:spPr/>
        <p:txBody>
          <a:bodyPr/>
          <a:lstStyle/>
          <a:p>
            <a:pPr>
              <a:buFontTx/>
              <a:buChar char="-"/>
            </a:pPr>
            <a:r>
              <a:rPr lang="en-US" dirty="0">
                <a:solidFill>
                  <a:schemeClr val="accent1"/>
                </a:solidFill>
              </a:rPr>
              <a:t>Adjustments</a:t>
            </a:r>
            <a:r>
              <a:rPr lang="en-US" dirty="0"/>
              <a:t>:  States use the Medicare Economic Index (MEI),</a:t>
            </a:r>
          </a:p>
          <a:p>
            <a:pPr marL="0" indent="0">
              <a:buNone/>
            </a:pPr>
            <a:r>
              <a:rPr lang="en-US" dirty="0"/>
              <a:t>       a measure of medical practice cost inflation, to adjust</a:t>
            </a:r>
          </a:p>
          <a:p>
            <a:pPr marL="0" indent="0">
              <a:buNone/>
            </a:pPr>
            <a:r>
              <a:rPr lang="en-US" dirty="0"/>
              <a:t>       payment rates annually. States are also required to adjust</a:t>
            </a:r>
          </a:p>
          <a:p>
            <a:pPr marL="0" indent="0">
              <a:buNone/>
            </a:pPr>
            <a:r>
              <a:rPr lang="en-US" dirty="0"/>
              <a:t>       FQHC payment rates for each clinic to reflect changes in </a:t>
            </a:r>
          </a:p>
          <a:p>
            <a:pPr marL="0" indent="0">
              <a:buNone/>
            </a:pPr>
            <a:r>
              <a:rPr lang="en-US" dirty="0"/>
              <a:t>       scope of services included in the encounter rate. </a:t>
            </a:r>
          </a:p>
          <a:p>
            <a:endParaRPr lang="en-US" dirty="0"/>
          </a:p>
        </p:txBody>
      </p:sp>
    </p:spTree>
    <p:extLst>
      <p:ext uri="{BB962C8B-B14F-4D97-AF65-F5344CB8AC3E}">
        <p14:creationId xmlns:p14="http://schemas.microsoft.com/office/powerpoint/2010/main" val="361985739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2573D4-6D6C-433D-9FAD-ECD883A3CEFE}"/>
              </a:ext>
            </a:extLst>
          </p:cNvPr>
          <p:cNvSpPr>
            <a:spLocks noGrp="1"/>
          </p:cNvSpPr>
          <p:nvPr>
            <p:ph type="title"/>
          </p:nvPr>
        </p:nvSpPr>
        <p:spPr>
          <a:xfrm>
            <a:off x="1316182" y="369116"/>
            <a:ext cx="7194406" cy="1266738"/>
          </a:xfrm>
        </p:spPr>
        <p:txBody>
          <a:bodyPr>
            <a:normAutofit fontScale="90000"/>
          </a:bodyPr>
          <a:lstStyle/>
          <a:p>
            <a:r>
              <a:rPr lang="en-US" dirty="0"/>
              <a:t>Alternate Payment Methodology  (APM)</a:t>
            </a:r>
          </a:p>
        </p:txBody>
      </p:sp>
      <p:sp>
        <p:nvSpPr>
          <p:cNvPr id="3" name="Text Placeholder 2">
            <a:extLst>
              <a:ext uri="{FF2B5EF4-FFF2-40B4-BE49-F238E27FC236}">
                <a16:creationId xmlns:a16="http://schemas.microsoft.com/office/drawing/2014/main" id="{1E3C9972-4530-4DF6-A7E3-265969DDCA08}"/>
              </a:ext>
            </a:extLst>
          </p:cNvPr>
          <p:cNvSpPr>
            <a:spLocks noGrp="1"/>
          </p:cNvSpPr>
          <p:nvPr>
            <p:ph type="body" idx="1"/>
          </p:nvPr>
        </p:nvSpPr>
        <p:spPr>
          <a:xfrm>
            <a:off x="1316182" y="1635854"/>
            <a:ext cx="7194406" cy="4571244"/>
          </a:xfrm>
        </p:spPr>
        <p:txBody>
          <a:bodyPr/>
          <a:lstStyle/>
          <a:p>
            <a:endParaRPr lang="en-US" dirty="0">
              <a:solidFill>
                <a:schemeClr val="tx1"/>
              </a:solidFill>
            </a:endParaRPr>
          </a:p>
          <a:p>
            <a:pPr marL="285750" indent="-285750">
              <a:buFont typeface="Arial" panose="020B0604020202020204" pitchFamily="34" charset="0"/>
              <a:buChar char="•"/>
            </a:pPr>
            <a:r>
              <a:rPr lang="en-US" dirty="0">
                <a:solidFill>
                  <a:schemeClr val="tx1"/>
                </a:solidFill>
              </a:rPr>
              <a:t> States have the option to use an Alternate Payment Methodology (APM), provided that the health center agrees to the method and that the alternative method pays at least what the health center would have received under the PPS.</a:t>
            </a:r>
          </a:p>
          <a:p>
            <a:pPr marL="285750" indent="-285750">
              <a:buFont typeface="Arial" panose="020B0604020202020204" pitchFamily="34" charset="0"/>
              <a:buChar char="•"/>
            </a:pPr>
            <a:endParaRPr lang="en-US" dirty="0">
              <a:solidFill>
                <a:srgbClr val="FF0000"/>
              </a:solidFill>
            </a:endParaRPr>
          </a:p>
          <a:p>
            <a:pPr marL="285750" indent="-285750">
              <a:buFont typeface="Arial" panose="020B0604020202020204" pitchFamily="34" charset="0"/>
              <a:buChar char="•"/>
            </a:pPr>
            <a:r>
              <a:rPr lang="en-US" dirty="0">
                <a:solidFill>
                  <a:schemeClr val="tx1"/>
                </a:solidFill>
              </a:rPr>
              <a:t>If total payments under the APM are less than what would have been paid under the PPS rate, the state must pay the difference to the FQHC</a:t>
            </a:r>
          </a:p>
          <a:p>
            <a:pPr marL="285750" indent="-285750">
              <a:buFont typeface="Arial" panose="020B0604020202020204" pitchFamily="34" charset="0"/>
              <a:buChar char="•"/>
            </a:pPr>
            <a:endParaRPr lang="en-US" dirty="0">
              <a:solidFill>
                <a:schemeClr val="tx1"/>
              </a:solidFill>
            </a:endParaRPr>
          </a:p>
          <a:p>
            <a:pPr marL="285750" indent="-285750">
              <a:buFont typeface="Arial" panose="020B0604020202020204" pitchFamily="34" charset="0"/>
              <a:buChar char="•"/>
            </a:pPr>
            <a:r>
              <a:rPr lang="en-US" dirty="0">
                <a:solidFill>
                  <a:schemeClr val="tx1"/>
                </a:solidFill>
              </a:rPr>
              <a:t>Allows for state flexibility and FQHC innovation</a:t>
            </a:r>
          </a:p>
          <a:p>
            <a:pPr marL="285750" indent="-285750">
              <a:buFont typeface="Arial" panose="020B0604020202020204" pitchFamily="34" charset="0"/>
              <a:buChar char="•"/>
            </a:pPr>
            <a:endParaRPr lang="en-US" dirty="0">
              <a:solidFill>
                <a:schemeClr val="tx1"/>
              </a:solidFill>
            </a:endParaRPr>
          </a:p>
          <a:p>
            <a:pPr marL="285750" indent="-285750">
              <a:buFont typeface="Arial" panose="020B0604020202020204" pitchFamily="34" charset="0"/>
              <a:buChar char="•"/>
            </a:pPr>
            <a:endParaRPr lang="en-US" dirty="0">
              <a:solidFill>
                <a:schemeClr val="tx1"/>
              </a:solidFill>
            </a:endParaRPr>
          </a:p>
          <a:p>
            <a:pPr marL="285750" indent="-285750">
              <a:buFont typeface="Arial" panose="020B0604020202020204" pitchFamily="34" charset="0"/>
              <a:buChar char="•"/>
            </a:pPr>
            <a:endParaRPr lang="en-US" dirty="0">
              <a:solidFill>
                <a:schemeClr val="tx1"/>
              </a:solidFill>
            </a:endParaRPr>
          </a:p>
          <a:p>
            <a:endParaRPr lang="en-US" dirty="0">
              <a:solidFill>
                <a:srgbClr val="FF0000"/>
              </a:solidFill>
            </a:endParaRPr>
          </a:p>
        </p:txBody>
      </p:sp>
    </p:spTree>
    <p:extLst>
      <p:ext uri="{BB962C8B-B14F-4D97-AF65-F5344CB8AC3E}">
        <p14:creationId xmlns:p14="http://schemas.microsoft.com/office/powerpoint/2010/main" val="73799687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0B0E68-ACBD-4802-BA30-4843D5FA8214}"/>
              </a:ext>
            </a:extLst>
          </p:cNvPr>
          <p:cNvSpPr>
            <a:spLocks noGrp="1"/>
          </p:cNvSpPr>
          <p:nvPr>
            <p:ph type="title"/>
          </p:nvPr>
        </p:nvSpPr>
        <p:spPr>
          <a:xfrm>
            <a:off x="1316182" y="284085"/>
            <a:ext cx="7194406" cy="1180731"/>
          </a:xfrm>
        </p:spPr>
        <p:txBody>
          <a:bodyPr/>
          <a:lstStyle/>
          <a:p>
            <a:r>
              <a:rPr lang="en-US" dirty="0"/>
              <a:t>COVERED SERVICES</a:t>
            </a:r>
          </a:p>
        </p:txBody>
      </p:sp>
      <p:sp>
        <p:nvSpPr>
          <p:cNvPr id="3" name="Text Placeholder 2">
            <a:extLst>
              <a:ext uri="{FF2B5EF4-FFF2-40B4-BE49-F238E27FC236}">
                <a16:creationId xmlns:a16="http://schemas.microsoft.com/office/drawing/2014/main" id="{121E7C7F-336F-4B7E-803C-3727DA1F8CB8}"/>
              </a:ext>
            </a:extLst>
          </p:cNvPr>
          <p:cNvSpPr>
            <a:spLocks noGrp="1"/>
          </p:cNvSpPr>
          <p:nvPr>
            <p:ph type="body" idx="1"/>
          </p:nvPr>
        </p:nvSpPr>
        <p:spPr>
          <a:xfrm>
            <a:off x="1316182" y="1944210"/>
            <a:ext cx="7194406" cy="4145442"/>
          </a:xfrm>
        </p:spPr>
        <p:txBody>
          <a:bodyPr/>
          <a:lstStyle/>
          <a:p>
            <a:r>
              <a:rPr lang="en-US" dirty="0">
                <a:solidFill>
                  <a:schemeClr val="tx1"/>
                </a:solidFill>
              </a:rPr>
              <a:t>Section 1905(a)(2) of the Social Security Act (the Act) specifies that state Medicaid programs must cover FQHC services and any other ambulatory services offered by an FQHC and which are otherwise included in the Medicaid state plan. </a:t>
            </a:r>
          </a:p>
          <a:p>
            <a:endParaRPr lang="en-US" dirty="0">
              <a:solidFill>
                <a:schemeClr val="tx1"/>
              </a:solidFill>
            </a:endParaRPr>
          </a:p>
        </p:txBody>
      </p:sp>
    </p:spTree>
    <p:extLst>
      <p:ext uri="{BB962C8B-B14F-4D97-AF65-F5344CB8AC3E}">
        <p14:creationId xmlns:p14="http://schemas.microsoft.com/office/powerpoint/2010/main" val="170377252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9935A6-618B-4AF5-AEB1-8B15C15D85B0}"/>
              </a:ext>
            </a:extLst>
          </p:cNvPr>
          <p:cNvSpPr>
            <a:spLocks noGrp="1"/>
          </p:cNvSpPr>
          <p:nvPr>
            <p:ph type="title"/>
          </p:nvPr>
        </p:nvSpPr>
        <p:spPr>
          <a:xfrm>
            <a:off x="1316182" y="318783"/>
            <a:ext cx="7194406" cy="1949753"/>
          </a:xfrm>
        </p:spPr>
        <p:txBody>
          <a:bodyPr/>
          <a:lstStyle/>
          <a:p>
            <a:r>
              <a:rPr lang="en-US" dirty="0"/>
              <a:t>Managed Care Organizations (MCOs) and Wrap-arounds </a:t>
            </a:r>
          </a:p>
        </p:txBody>
      </p:sp>
      <p:sp>
        <p:nvSpPr>
          <p:cNvPr id="3" name="Text Placeholder 2">
            <a:extLst>
              <a:ext uri="{FF2B5EF4-FFF2-40B4-BE49-F238E27FC236}">
                <a16:creationId xmlns:a16="http://schemas.microsoft.com/office/drawing/2014/main" id="{D2119A8C-57E4-47CC-9C6A-145B3D79743D}"/>
              </a:ext>
            </a:extLst>
          </p:cNvPr>
          <p:cNvSpPr>
            <a:spLocks noGrp="1"/>
          </p:cNvSpPr>
          <p:nvPr>
            <p:ph type="body" idx="1"/>
          </p:nvPr>
        </p:nvSpPr>
        <p:spPr>
          <a:xfrm>
            <a:off x="1316182" y="2357306"/>
            <a:ext cx="7194406" cy="3732345"/>
          </a:xfrm>
        </p:spPr>
        <p:txBody>
          <a:bodyPr>
            <a:normAutofit/>
          </a:bodyPr>
          <a:lstStyle/>
          <a:p>
            <a:endParaRPr lang="en-US" dirty="0">
              <a:solidFill>
                <a:srgbClr val="FF0000"/>
              </a:solidFill>
            </a:endParaRPr>
          </a:p>
          <a:p>
            <a:pPr marL="285750" indent="-285750">
              <a:buFont typeface="Arial" panose="020B0604020202020204" pitchFamily="34" charset="0"/>
              <a:buChar char="•"/>
            </a:pPr>
            <a:r>
              <a:rPr lang="en-US" sz="1600" dirty="0">
                <a:solidFill>
                  <a:schemeClr val="tx1"/>
                </a:solidFill>
              </a:rPr>
              <a:t>CMS requires that rates of payment from an MCOs to  FQHCs shall not be less than the amount of payment for a similar set of services with a non-FQHC. </a:t>
            </a:r>
          </a:p>
          <a:p>
            <a:pPr marL="285750" indent="-285750">
              <a:buFont typeface="Arial" panose="020B0604020202020204" pitchFamily="34" charset="0"/>
              <a:buChar char="•"/>
            </a:pPr>
            <a:endParaRPr lang="en-US" sz="1600" dirty="0">
              <a:solidFill>
                <a:schemeClr val="tx1"/>
              </a:solidFill>
            </a:endParaRPr>
          </a:p>
          <a:p>
            <a:pPr marL="285750" indent="-285750">
              <a:buFont typeface="Arial" panose="020B0604020202020204" pitchFamily="34" charset="0"/>
              <a:buChar char="•"/>
            </a:pPr>
            <a:r>
              <a:rPr lang="en-US" sz="1600" dirty="0">
                <a:solidFill>
                  <a:schemeClr val="tx1"/>
                </a:solidFill>
              </a:rPr>
              <a:t>When total MCO payments to an FQHC are less than what the center would have been paid under the PPS or APM amount, the state Medicaid agency must pay the difference (§ 1902(bb)(5) of the SSA. This payment is called a supplemental, or wraparound, payment. The state must pay up to the PPS rate irrespective of financial incentives or disincentives employed by the managed care entity. </a:t>
            </a:r>
          </a:p>
        </p:txBody>
      </p:sp>
    </p:spTree>
    <p:extLst>
      <p:ext uri="{BB962C8B-B14F-4D97-AF65-F5344CB8AC3E}">
        <p14:creationId xmlns:p14="http://schemas.microsoft.com/office/powerpoint/2010/main" val="278991015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1E5720-FA64-40E7-A23B-0FE474DD51F2}"/>
              </a:ext>
            </a:extLst>
          </p:cNvPr>
          <p:cNvSpPr>
            <a:spLocks noGrp="1"/>
          </p:cNvSpPr>
          <p:nvPr>
            <p:ph type="title"/>
          </p:nvPr>
        </p:nvSpPr>
        <p:spPr>
          <a:xfrm>
            <a:off x="1316182" y="251671"/>
            <a:ext cx="7194406" cy="1208013"/>
          </a:xfrm>
        </p:spPr>
        <p:txBody>
          <a:bodyPr/>
          <a:lstStyle/>
          <a:p>
            <a:r>
              <a:rPr lang="en-US" dirty="0"/>
              <a:t>Who Makes the Payment</a:t>
            </a:r>
          </a:p>
        </p:txBody>
      </p:sp>
      <p:sp>
        <p:nvSpPr>
          <p:cNvPr id="3" name="Text Placeholder 2">
            <a:extLst>
              <a:ext uri="{FF2B5EF4-FFF2-40B4-BE49-F238E27FC236}">
                <a16:creationId xmlns:a16="http://schemas.microsoft.com/office/drawing/2014/main" id="{F45F6CAC-9EEC-44BF-9D39-85278F2B9131}"/>
              </a:ext>
            </a:extLst>
          </p:cNvPr>
          <p:cNvSpPr>
            <a:spLocks noGrp="1"/>
          </p:cNvSpPr>
          <p:nvPr>
            <p:ph type="body" idx="1"/>
          </p:nvPr>
        </p:nvSpPr>
        <p:spPr>
          <a:xfrm>
            <a:off x="1316182" y="1837190"/>
            <a:ext cx="7194406" cy="4252462"/>
          </a:xfrm>
        </p:spPr>
        <p:txBody>
          <a:bodyPr>
            <a:normAutofit/>
          </a:bodyPr>
          <a:lstStyle/>
          <a:p>
            <a:endParaRPr lang="en-US" dirty="0">
              <a:solidFill>
                <a:srgbClr val="FF0000"/>
              </a:solidFill>
            </a:endParaRPr>
          </a:p>
          <a:p>
            <a:pPr marL="285750" indent="-285750">
              <a:buFont typeface="Arial" panose="020B0604020202020204" pitchFamily="34" charset="0"/>
              <a:buChar char="•"/>
            </a:pPr>
            <a:r>
              <a:rPr lang="en-US" dirty="0">
                <a:solidFill>
                  <a:schemeClr val="tx1"/>
                </a:solidFill>
              </a:rPr>
              <a:t>States have the statutory responsibility for this payment.</a:t>
            </a:r>
          </a:p>
          <a:p>
            <a:pPr marL="628650" lvl="1" indent="-285750">
              <a:buFont typeface="Arial" panose="020B0604020202020204" pitchFamily="34" charset="0"/>
              <a:buChar char="•"/>
            </a:pPr>
            <a:r>
              <a:rPr lang="en-US" sz="1800" dirty="0">
                <a:solidFill>
                  <a:schemeClr val="tx1"/>
                </a:solidFill>
              </a:rPr>
              <a:t>Historically States were not allowed to delegate this responsibility to MCOs.</a:t>
            </a:r>
          </a:p>
          <a:p>
            <a:pPr marL="628650" lvl="1" indent="-285750">
              <a:buFont typeface="Arial" panose="020B0604020202020204" pitchFamily="34" charset="0"/>
              <a:buChar char="•"/>
            </a:pPr>
            <a:r>
              <a:rPr lang="en-US" sz="1800" dirty="0">
                <a:solidFill>
                  <a:schemeClr val="tx1"/>
                </a:solidFill>
              </a:rPr>
              <a:t>States now have the authority to delegate this responsibility to MCOs.</a:t>
            </a:r>
          </a:p>
          <a:p>
            <a:pPr lvl="1"/>
            <a:endParaRPr lang="en-US" sz="1800" dirty="0">
              <a:solidFill>
                <a:schemeClr val="tx1"/>
              </a:solidFill>
            </a:endParaRPr>
          </a:p>
          <a:p>
            <a:pPr marL="285750" indent="-285750">
              <a:buFont typeface="Arial" panose="020B0604020202020204" pitchFamily="34" charset="0"/>
              <a:buChar char="•"/>
            </a:pPr>
            <a:r>
              <a:rPr lang="en-US" dirty="0">
                <a:solidFill>
                  <a:schemeClr val="tx1"/>
                </a:solidFill>
              </a:rPr>
              <a:t>Some states require that MCOs make full PPS payments to FQHCs. States and FQHCs may prefer this approach because it reduces administrative burden and decreases potential delays in receiving supplemental payments., </a:t>
            </a:r>
          </a:p>
          <a:p>
            <a:pPr marL="285750" indent="-285750">
              <a:buFont typeface="Arial" panose="020B0604020202020204" pitchFamily="34" charset="0"/>
              <a:buChar char="•"/>
            </a:pPr>
            <a:r>
              <a:rPr lang="en-US" dirty="0">
                <a:solidFill>
                  <a:schemeClr val="tx1"/>
                </a:solidFill>
              </a:rPr>
              <a:t>Alternatively, some FQHCs have expressed concern that this has created many complex issues under Medicaid managed  care programs, including reconciliation disputes  and complaints  regarding the timeliness of supplemental payments. </a:t>
            </a:r>
          </a:p>
        </p:txBody>
      </p:sp>
    </p:spTree>
    <p:extLst>
      <p:ext uri="{BB962C8B-B14F-4D97-AF65-F5344CB8AC3E}">
        <p14:creationId xmlns:p14="http://schemas.microsoft.com/office/powerpoint/2010/main" val="358018954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5D3274F-7AB9-4D6D-89A7-0CF995658458}"/>
              </a:ext>
            </a:extLst>
          </p:cNvPr>
          <p:cNvSpPr>
            <a:spLocks noGrp="1"/>
          </p:cNvSpPr>
          <p:nvPr>
            <p:ph type="title"/>
          </p:nvPr>
        </p:nvSpPr>
        <p:spPr>
          <a:xfrm>
            <a:off x="1316182" y="768349"/>
            <a:ext cx="7194406" cy="1060451"/>
          </a:xfrm>
        </p:spPr>
        <p:txBody>
          <a:bodyPr/>
          <a:lstStyle/>
          <a:p>
            <a:r>
              <a:rPr lang="en-US" dirty="0"/>
              <a:t>Four Walls</a:t>
            </a:r>
          </a:p>
        </p:txBody>
      </p:sp>
      <p:sp>
        <p:nvSpPr>
          <p:cNvPr id="3" name="Text Placeholder 2">
            <a:extLst>
              <a:ext uri="{FF2B5EF4-FFF2-40B4-BE49-F238E27FC236}">
                <a16:creationId xmlns:a16="http://schemas.microsoft.com/office/drawing/2014/main" id="{99896374-3A87-408D-998A-91B2536D134F}"/>
              </a:ext>
            </a:extLst>
          </p:cNvPr>
          <p:cNvSpPr>
            <a:spLocks noGrp="1"/>
          </p:cNvSpPr>
          <p:nvPr>
            <p:ph type="body" idx="1"/>
          </p:nvPr>
        </p:nvSpPr>
        <p:spPr>
          <a:xfrm>
            <a:off x="1316182" y="2272684"/>
            <a:ext cx="7194406" cy="3710436"/>
          </a:xfrm>
        </p:spPr>
        <p:txBody>
          <a:bodyPr/>
          <a:lstStyle/>
          <a:p>
            <a:r>
              <a:rPr lang="en-US" dirty="0">
                <a:solidFill>
                  <a:schemeClr val="tx1"/>
                </a:solidFill>
              </a:rPr>
              <a:t>FQHCs have the ability to contract with outside providers and have them treated as in house staff.   FQHC’s are not bound by the “four walls.   </a:t>
            </a:r>
          </a:p>
          <a:p>
            <a:r>
              <a:rPr lang="en-US" dirty="0">
                <a:solidFill>
                  <a:schemeClr val="tx1"/>
                </a:solidFill>
              </a:rPr>
              <a:t>For example:  The health center can take an x-ray and send it out to be read by a radiologist.  The contract with the radiologist is for a flat fee per read.  The radiologist bills the health center and the health center bundle bills Medicaid for both the technical and professional components.</a:t>
            </a:r>
          </a:p>
          <a:p>
            <a:r>
              <a:rPr lang="en-US" dirty="0">
                <a:solidFill>
                  <a:schemeClr val="tx1"/>
                </a:solidFill>
              </a:rPr>
              <a:t>This does not require the use of the SHO letter.</a:t>
            </a:r>
          </a:p>
          <a:p>
            <a:endParaRPr lang="en-US" dirty="0">
              <a:solidFill>
                <a:schemeClr val="tx1"/>
              </a:solidFill>
            </a:endParaRPr>
          </a:p>
          <a:p>
            <a:endParaRPr lang="en-US" dirty="0"/>
          </a:p>
        </p:txBody>
      </p:sp>
    </p:spTree>
    <p:extLst>
      <p:ext uri="{BB962C8B-B14F-4D97-AF65-F5344CB8AC3E}">
        <p14:creationId xmlns:p14="http://schemas.microsoft.com/office/powerpoint/2010/main" val="287720924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B86138-C257-4270-B7B1-65D90F0952B4}"/>
              </a:ext>
            </a:extLst>
          </p:cNvPr>
          <p:cNvSpPr>
            <a:spLocks noGrp="1"/>
          </p:cNvSpPr>
          <p:nvPr>
            <p:ph type="title"/>
          </p:nvPr>
        </p:nvSpPr>
        <p:spPr>
          <a:xfrm>
            <a:off x="1316182" y="426129"/>
            <a:ext cx="7194406" cy="1216240"/>
          </a:xfrm>
        </p:spPr>
        <p:txBody>
          <a:bodyPr>
            <a:normAutofit/>
          </a:bodyPr>
          <a:lstStyle/>
          <a:p>
            <a:r>
              <a:rPr lang="en-US" dirty="0"/>
              <a:t>Conclusion</a:t>
            </a:r>
          </a:p>
        </p:txBody>
      </p:sp>
      <p:sp>
        <p:nvSpPr>
          <p:cNvPr id="3" name="Text Placeholder 2">
            <a:extLst>
              <a:ext uri="{FF2B5EF4-FFF2-40B4-BE49-F238E27FC236}">
                <a16:creationId xmlns:a16="http://schemas.microsoft.com/office/drawing/2014/main" id="{B34866CA-00B1-4741-805C-CFDE11DDCA67}"/>
              </a:ext>
            </a:extLst>
          </p:cNvPr>
          <p:cNvSpPr>
            <a:spLocks noGrp="1"/>
          </p:cNvSpPr>
          <p:nvPr>
            <p:ph type="body" idx="1"/>
          </p:nvPr>
        </p:nvSpPr>
        <p:spPr>
          <a:xfrm>
            <a:off x="1316182" y="2157274"/>
            <a:ext cx="7194406" cy="3932377"/>
          </a:xfrm>
        </p:spPr>
        <p:txBody>
          <a:bodyPr>
            <a:normAutofit/>
          </a:bodyPr>
          <a:lstStyle/>
          <a:p>
            <a:r>
              <a:rPr lang="en-US" sz="2400" dirty="0">
                <a:solidFill>
                  <a:schemeClr val="tx1"/>
                </a:solidFill>
              </a:rPr>
              <a:t>FQHCs provide a great deal of flexibility in providing additional </a:t>
            </a:r>
            <a:r>
              <a:rPr lang="en-US" sz="2400">
                <a:solidFill>
                  <a:schemeClr val="tx1"/>
                </a:solidFill>
              </a:rPr>
              <a:t>revenue streams, </a:t>
            </a:r>
            <a:r>
              <a:rPr lang="en-US" sz="2400" dirty="0">
                <a:solidFill>
                  <a:schemeClr val="tx1"/>
                </a:solidFill>
              </a:rPr>
              <a:t>b</a:t>
            </a:r>
            <a:r>
              <a:rPr lang="en-US" sz="2400">
                <a:solidFill>
                  <a:schemeClr val="tx1"/>
                </a:solidFill>
              </a:rPr>
              <a:t>ut </a:t>
            </a:r>
            <a:r>
              <a:rPr lang="en-US" sz="2400" dirty="0">
                <a:solidFill>
                  <a:schemeClr val="tx1"/>
                </a:solidFill>
              </a:rPr>
              <a:t>it requires working closely with your State.</a:t>
            </a:r>
          </a:p>
        </p:txBody>
      </p:sp>
    </p:spTree>
    <p:extLst>
      <p:ext uri="{BB962C8B-B14F-4D97-AF65-F5344CB8AC3E}">
        <p14:creationId xmlns:p14="http://schemas.microsoft.com/office/powerpoint/2010/main" val="135728495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1363</TotalTime>
  <Words>1000</Words>
  <Application>Microsoft Office PowerPoint</Application>
  <PresentationFormat>On-screen Show (4:3)</PresentationFormat>
  <Paragraphs>91</Paragraphs>
  <Slides>14</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14</vt:i4>
      </vt:variant>
    </vt:vector>
  </HeadingPairs>
  <TitlesOfParts>
    <vt:vector size="18" baseType="lpstr">
      <vt:lpstr>Arial</vt:lpstr>
      <vt:lpstr>Calibri</vt:lpstr>
      <vt:lpstr>Helvetica</vt:lpstr>
      <vt:lpstr>Office Theme</vt:lpstr>
      <vt:lpstr>PowerPoint Presentation</vt:lpstr>
      <vt:lpstr>FEDERALLY QUALIFIED HEALTH CENTERS   (FQHC’s)</vt:lpstr>
      <vt:lpstr>FQHC  CERTIFICATION</vt:lpstr>
      <vt:lpstr>Certification Requirements</vt:lpstr>
      <vt:lpstr>How are FQHCs paid?</vt:lpstr>
      <vt:lpstr>What is Medicaid PPS?</vt:lpstr>
      <vt:lpstr>PPS RATE</vt:lpstr>
      <vt:lpstr>PPS RATE Continued</vt:lpstr>
      <vt:lpstr>Alternate Payment Methodology  (APM)</vt:lpstr>
      <vt:lpstr>COVERED SERVICES</vt:lpstr>
      <vt:lpstr>Managed Care Organizations (MCOs) and Wrap-arounds </vt:lpstr>
      <vt:lpstr>Who Makes the Payment</vt:lpstr>
      <vt:lpstr>Four Walls</vt:lpstr>
      <vt:lpstr>Conclusion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Ricki McCarroll</dc:creator>
  <cp:lastModifiedBy>David L. Larson</cp:lastModifiedBy>
  <cp:revision>40</cp:revision>
  <dcterms:created xsi:type="dcterms:W3CDTF">2019-02-06T18:23:49Z</dcterms:created>
  <dcterms:modified xsi:type="dcterms:W3CDTF">2019-04-01T13:35:48Z</dcterms:modified>
</cp:coreProperties>
</file>