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2934"/>
    <a:srgbClr val="9C2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6"/>
    <p:restoredTop sz="94684"/>
  </p:normalViewPr>
  <p:slideViewPr>
    <p:cSldViewPr snapToGrid="0" snapToObjects="1">
      <p:cViewPr varScale="1">
        <p:scale>
          <a:sx n="100" d="100"/>
          <a:sy n="100" d="100"/>
        </p:scale>
        <p:origin x="104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602FFC-963B-4730-8A4A-BB0C1CB570A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14949A-1CC8-4BB3-B179-E858F4363B37}">
      <dgm:prSet phldrT="[Text]"/>
      <dgm:spPr/>
      <dgm:t>
        <a:bodyPr/>
        <a:lstStyle/>
        <a:p>
          <a:r>
            <a:rPr lang="en-US" dirty="0"/>
            <a:t>May</a:t>
          </a:r>
        </a:p>
        <a:p>
          <a:r>
            <a:rPr lang="en-US" dirty="0"/>
            <a:t>DTTL CSC Data Request </a:t>
          </a:r>
        </a:p>
      </dgm:t>
    </dgm:pt>
    <dgm:pt modelId="{D2F3D0C6-6A94-4CEF-A590-E85356EEDBED}" type="parTrans" cxnId="{FCAC2AF5-F2B9-4968-8AC9-320A3C0AC189}">
      <dgm:prSet/>
      <dgm:spPr/>
      <dgm:t>
        <a:bodyPr/>
        <a:lstStyle/>
        <a:p>
          <a:endParaRPr lang="en-US"/>
        </a:p>
      </dgm:t>
    </dgm:pt>
    <dgm:pt modelId="{A04B7398-6D49-4878-8972-51B06F50B9B8}" type="sibTrans" cxnId="{FCAC2AF5-F2B9-4968-8AC9-320A3C0AC189}">
      <dgm:prSet/>
      <dgm:spPr/>
      <dgm:t>
        <a:bodyPr/>
        <a:lstStyle/>
        <a:p>
          <a:endParaRPr lang="en-US"/>
        </a:p>
      </dgm:t>
    </dgm:pt>
    <dgm:pt modelId="{740EE917-D38B-42BD-8F91-E492502BE9DE}">
      <dgm:prSet phldrT="[Text]"/>
      <dgm:spPr/>
      <dgm:t>
        <a:bodyPr/>
        <a:lstStyle/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dirty="0"/>
            <a:t>August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Submit CSC Data-address full need!</a:t>
          </a:r>
        </a:p>
      </dgm:t>
    </dgm:pt>
    <dgm:pt modelId="{4683A017-B0E9-4FBE-B998-E5005A1E9518}" type="parTrans" cxnId="{7CE08A55-DCA1-4243-A14A-64719DB9AA59}">
      <dgm:prSet/>
      <dgm:spPr/>
      <dgm:t>
        <a:bodyPr/>
        <a:lstStyle/>
        <a:p>
          <a:endParaRPr lang="en-US"/>
        </a:p>
      </dgm:t>
    </dgm:pt>
    <dgm:pt modelId="{ECE7ECF6-ED9A-4B03-A99F-030696A56489}" type="sibTrans" cxnId="{7CE08A55-DCA1-4243-A14A-64719DB9AA59}">
      <dgm:prSet/>
      <dgm:spPr/>
      <dgm:t>
        <a:bodyPr/>
        <a:lstStyle/>
        <a:p>
          <a:endParaRPr lang="en-US"/>
        </a:p>
      </dgm:t>
    </dgm:pt>
    <dgm:pt modelId="{0F64872B-6986-4A23-975F-E9AEBFDC6D70}">
      <dgm:prSet phldrT="[Text]"/>
      <dgm:spPr/>
      <dgm:t>
        <a:bodyPr/>
        <a:lstStyle/>
        <a:p>
          <a:r>
            <a:rPr lang="en-US" dirty="0"/>
            <a:t>Sept/Oct</a:t>
          </a:r>
        </a:p>
        <a:p>
          <a:r>
            <a:rPr lang="en-US" dirty="0"/>
            <a:t>Reconcile final CSC payment</a:t>
          </a:r>
        </a:p>
      </dgm:t>
    </dgm:pt>
    <dgm:pt modelId="{C12B8413-65F0-44E1-8C49-339FA40C2BA3}" type="parTrans" cxnId="{DFBF9C51-CC6E-4CF4-A22A-79B135737F0F}">
      <dgm:prSet/>
      <dgm:spPr/>
      <dgm:t>
        <a:bodyPr/>
        <a:lstStyle/>
        <a:p>
          <a:endParaRPr lang="en-US"/>
        </a:p>
      </dgm:t>
    </dgm:pt>
    <dgm:pt modelId="{CEFC6F49-1BDF-4924-A896-B43332358E33}" type="sibTrans" cxnId="{DFBF9C51-CC6E-4CF4-A22A-79B135737F0F}">
      <dgm:prSet/>
      <dgm:spPr/>
      <dgm:t>
        <a:bodyPr/>
        <a:lstStyle/>
        <a:p>
          <a:endParaRPr lang="en-US"/>
        </a:p>
      </dgm:t>
    </dgm:pt>
    <dgm:pt modelId="{A5D103F5-A798-4D62-9090-D8812A9DDEC0}">
      <dgm:prSet phldrT="[Text]"/>
      <dgm:spPr/>
      <dgm:t>
        <a:bodyPr/>
        <a:lstStyle/>
        <a:p>
          <a:r>
            <a:rPr lang="en-US" dirty="0"/>
            <a:t>January</a:t>
          </a:r>
        </a:p>
        <a:p>
          <a:r>
            <a:rPr lang="en-US" dirty="0"/>
            <a:t>Negotiate IDC Rate</a:t>
          </a:r>
        </a:p>
      </dgm:t>
    </dgm:pt>
    <dgm:pt modelId="{28388F4A-EF46-4397-AC8D-ABF4A6F8AC62}" type="parTrans" cxnId="{2CF78393-75B6-42A1-8049-3E77E9581674}">
      <dgm:prSet/>
      <dgm:spPr/>
      <dgm:t>
        <a:bodyPr/>
        <a:lstStyle/>
        <a:p>
          <a:endParaRPr lang="en-US"/>
        </a:p>
      </dgm:t>
    </dgm:pt>
    <dgm:pt modelId="{051A2152-24F3-4FC6-886F-A1E213112078}" type="sibTrans" cxnId="{2CF78393-75B6-42A1-8049-3E77E9581674}">
      <dgm:prSet/>
      <dgm:spPr/>
      <dgm:t>
        <a:bodyPr/>
        <a:lstStyle/>
        <a:p>
          <a:endParaRPr lang="en-US"/>
        </a:p>
      </dgm:t>
    </dgm:pt>
    <dgm:pt modelId="{D8F88CB4-9F9D-4071-8D52-AD7589F0EA3A}">
      <dgm:prSet phldrT="[Text]"/>
      <dgm:spPr/>
      <dgm:t>
        <a:bodyPr/>
        <a:lstStyle/>
        <a:p>
          <a:r>
            <a:rPr lang="en-US" dirty="0"/>
            <a:t>Oct</a:t>
          </a:r>
        </a:p>
        <a:p>
          <a:r>
            <a:rPr lang="en-US" dirty="0"/>
            <a:t>Submit IDC proposal </a:t>
          </a:r>
        </a:p>
      </dgm:t>
    </dgm:pt>
    <dgm:pt modelId="{698DD34F-9084-4D84-92E8-A86C207022E0}" type="sibTrans" cxnId="{9C0D5F1E-C4F8-4B86-BB12-58CF24F19B23}">
      <dgm:prSet/>
      <dgm:spPr/>
      <dgm:t>
        <a:bodyPr/>
        <a:lstStyle/>
        <a:p>
          <a:endParaRPr lang="en-US"/>
        </a:p>
      </dgm:t>
    </dgm:pt>
    <dgm:pt modelId="{8E746D10-0444-4750-83D3-AF2448FB8A88}" type="parTrans" cxnId="{9C0D5F1E-C4F8-4B86-BB12-58CF24F19B23}">
      <dgm:prSet/>
      <dgm:spPr/>
      <dgm:t>
        <a:bodyPr/>
        <a:lstStyle/>
        <a:p>
          <a:endParaRPr lang="en-US"/>
        </a:p>
      </dgm:t>
    </dgm:pt>
    <dgm:pt modelId="{C1EB3E42-4160-4BEC-84DD-0C300DBF169A}" type="pres">
      <dgm:prSet presAssocID="{56602FFC-963B-4730-8A4A-BB0C1CB570A1}" presName="cycle" presStyleCnt="0">
        <dgm:presLayoutVars>
          <dgm:dir/>
          <dgm:resizeHandles val="exact"/>
        </dgm:presLayoutVars>
      </dgm:prSet>
      <dgm:spPr/>
    </dgm:pt>
    <dgm:pt modelId="{111A0AC3-DE73-4F40-89F7-86245D1CEF3D}" type="pres">
      <dgm:prSet presAssocID="{E814949A-1CC8-4BB3-B179-E858F4363B37}" presName="node" presStyleLbl="node1" presStyleIdx="0" presStyleCnt="5">
        <dgm:presLayoutVars>
          <dgm:bulletEnabled val="1"/>
        </dgm:presLayoutVars>
      </dgm:prSet>
      <dgm:spPr/>
    </dgm:pt>
    <dgm:pt modelId="{33937C8D-576D-4E51-A49B-A5B29A9EB631}" type="pres">
      <dgm:prSet presAssocID="{E814949A-1CC8-4BB3-B179-E858F4363B37}" presName="spNode" presStyleCnt="0"/>
      <dgm:spPr/>
    </dgm:pt>
    <dgm:pt modelId="{A13988D6-0720-4712-96B6-BA52CCA9FC5A}" type="pres">
      <dgm:prSet presAssocID="{A04B7398-6D49-4878-8972-51B06F50B9B8}" presName="sibTrans" presStyleLbl="sibTrans1D1" presStyleIdx="0" presStyleCnt="5"/>
      <dgm:spPr/>
    </dgm:pt>
    <dgm:pt modelId="{7B6B6AA7-F456-4C90-87D6-4DF68C2AAF4A}" type="pres">
      <dgm:prSet presAssocID="{740EE917-D38B-42BD-8F91-E492502BE9DE}" presName="node" presStyleLbl="node1" presStyleIdx="1" presStyleCnt="5">
        <dgm:presLayoutVars>
          <dgm:bulletEnabled val="1"/>
        </dgm:presLayoutVars>
      </dgm:prSet>
      <dgm:spPr/>
    </dgm:pt>
    <dgm:pt modelId="{5BDB2669-765E-415F-95D9-6BC69AF4B95B}" type="pres">
      <dgm:prSet presAssocID="{740EE917-D38B-42BD-8F91-E492502BE9DE}" presName="spNode" presStyleCnt="0"/>
      <dgm:spPr/>
    </dgm:pt>
    <dgm:pt modelId="{5B2EA367-8C39-41F1-817F-2FDD93C88DDC}" type="pres">
      <dgm:prSet presAssocID="{ECE7ECF6-ED9A-4B03-A99F-030696A56489}" presName="sibTrans" presStyleLbl="sibTrans1D1" presStyleIdx="1" presStyleCnt="5"/>
      <dgm:spPr/>
    </dgm:pt>
    <dgm:pt modelId="{940C0A2D-4D4B-4FCC-8B38-F4123274EEA5}" type="pres">
      <dgm:prSet presAssocID="{0F64872B-6986-4A23-975F-E9AEBFDC6D70}" presName="node" presStyleLbl="node1" presStyleIdx="2" presStyleCnt="5">
        <dgm:presLayoutVars>
          <dgm:bulletEnabled val="1"/>
        </dgm:presLayoutVars>
      </dgm:prSet>
      <dgm:spPr/>
    </dgm:pt>
    <dgm:pt modelId="{4EB3C7F6-BDD7-43A9-BA9F-465AC1B45912}" type="pres">
      <dgm:prSet presAssocID="{0F64872B-6986-4A23-975F-E9AEBFDC6D70}" presName="spNode" presStyleCnt="0"/>
      <dgm:spPr/>
    </dgm:pt>
    <dgm:pt modelId="{8452F971-EDA0-4E07-A240-6B542B86A141}" type="pres">
      <dgm:prSet presAssocID="{CEFC6F49-1BDF-4924-A896-B43332358E33}" presName="sibTrans" presStyleLbl="sibTrans1D1" presStyleIdx="2" presStyleCnt="5"/>
      <dgm:spPr/>
    </dgm:pt>
    <dgm:pt modelId="{E2A866BA-3E5D-41FF-A98A-CA355DCC579B}" type="pres">
      <dgm:prSet presAssocID="{D8F88CB4-9F9D-4071-8D52-AD7589F0EA3A}" presName="node" presStyleLbl="node1" presStyleIdx="3" presStyleCnt="5">
        <dgm:presLayoutVars>
          <dgm:bulletEnabled val="1"/>
        </dgm:presLayoutVars>
      </dgm:prSet>
      <dgm:spPr/>
    </dgm:pt>
    <dgm:pt modelId="{0CD778D6-E7F7-4C7D-8A10-B2D93CA6F3E8}" type="pres">
      <dgm:prSet presAssocID="{D8F88CB4-9F9D-4071-8D52-AD7589F0EA3A}" presName="spNode" presStyleCnt="0"/>
      <dgm:spPr/>
    </dgm:pt>
    <dgm:pt modelId="{12E84606-C737-46CD-ADEB-6C163F30D1E6}" type="pres">
      <dgm:prSet presAssocID="{698DD34F-9084-4D84-92E8-A86C207022E0}" presName="sibTrans" presStyleLbl="sibTrans1D1" presStyleIdx="3" presStyleCnt="5"/>
      <dgm:spPr/>
    </dgm:pt>
    <dgm:pt modelId="{35FC6189-C189-4609-8B94-9E97E982E027}" type="pres">
      <dgm:prSet presAssocID="{A5D103F5-A798-4D62-9090-D8812A9DDEC0}" presName="node" presStyleLbl="node1" presStyleIdx="4" presStyleCnt="5">
        <dgm:presLayoutVars>
          <dgm:bulletEnabled val="1"/>
        </dgm:presLayoutVars>
      </dgm:prSet>
      <dgm:spPr/>
    </dgm:pt>
    <dgm:pt modelId="{86E8A95F-BFD3-40EF-B5A9-3D68B2C60A05}" type="pres">
      <dgm:prSet presAssocID="{A5D103F5-A798-4D62-9090-D8812A9DDEC0}" presName="spNode" presStyleCnt="0"/>
      <dgm:spPr/>
    </dgm:pt>
    <dgm:pt modelId="{4975FFFF-C815-421B-AB23-1CB2E2275FAA}" type="pres">
      <dgm:prSet presAssocID="{051A2152-24F3-4FC6-886F-A1E213112078}" presName="sibTrans" presStyleLbl="sibTrans1D1" presStyleIdx="4" presStyleCnt="5"/>
      <dgm:spPr/>
    </dgm:pt>
  </dgm:ptLst>
  <dgm:cxnLst>
    <dgm:cxn modelId="{9C0D5F1E-C4F8-4B86-BB12-58CF24F19B23}" srcId="{56602FFC-963B-4730-8A4A-BB0C1CB570A1}" destId="{D8F88CB4-9F9D-4071-8D52-AD7589F0EA3A}" srcOrd="3" destOrd="0" parTransId="{8E746D10-0444-4750-83D3-AF2448FB8A88}" sibTransId="{698DD34F-9084-4D84-92E8-A86C207022E0}"/>
    <dgm:cxn modelId="{0EAF722A-B5E4-494D-A06D-DC2B4D4F3800}" type="presOf" srcId="{D8F88CB4-9F9D-4071-8D52-AD7589F0EA3A}" destId="{E2A866BA-3E5D-41FF-A98A-CA355DCC579B}" srcOrd="0" destOrd="0" presId="urn:microsoft.com/office/officeart/2005/8/layout/cycle5"/>
    <dgm:cxn modelId="{2AA5915B-6F0D-4774-BEF9-D538C9AF4622}" type="presOf" srcId="{0F64872B-6986-4A23-975F-E9AEBFDC6D70}" destId="{940C0A2D-4D4B-4FCC-8B38-F4123274EEA5}" srcOrd="0" destOrd="0" presId="urn:microsoft.com/office/officeart/2005/8/layout/cycle5"/>
    <dgm:cxn modelId="{431BD262-2FE8-4201-84D0-D57CA2A2D67A}" type="presOf" srcId="{A04B7398-6D49-4878-8972-51B06F50B9B8}" destId="{A13988D6-0720-4712-96B6-BA52CCA9FC5A}" srcOrd="0" destOrd="0" presId="urn:microsoft.com/office/officeart/2005/8/layout/cycle5"/>
    <dgm:cxn modelId="{59DB0E44-CAEF-474A-8620-249A41D75D23}" type="presOf" srcId="{A5D103F5-A798-4D62-9090-D8812A9DDEC0}" destId="{35FC6189-C189-4609-8B94-9E97E982E027}" srcOrd="0" destOrd="0" presId="urn:microsoft.com/office/officeart/2005/8/layout/cycle5"/>
    <dgm:cxn modelId="{DFBF9C51-CC6E-4CF4-A22A-79B135737F0F}" srcId="{56602FFC-963B-4730-8A4A-BB0C1CB570A1}" destId="{0F64872B-6986-4A23-975F-E9AEBFDC6D70}" srcOrd="2" destOrd="0" parTransId="{C12B8413-65F0-44E1-8C49-339FA40C2BA3}" sibTransId="{CEFC6F49-1BDF-4924-A896-B43332358E33}"/>
    <dgm:cxn modelId="{7CE08A55-DCA1-4243-A14A-64719DB9AA59}" srcId="{56602FFC-963B-4730-8A4A-BB0C1CB570A1}" destId="{740EE917-D38B-42BD-8F91-E492502BE9DE}" srcOrd="1" destOrd="0" parTransId="{4683A017-B0E9-4FBE-B998-E5005A1E9518}" sibTransId="{ECE7ECF6-ED9A-4B03-A99F-030696A56489}"/>
    <dgm:cxn modelId="{9BA6A259-2F01-433E-A405-98C03C4CF286}" type="presOf" srcId="{698DD34F-9084-4D84-92E8-A86C207022E0}" destId="{12E84606-C737-46CD-ADEB-6C163F30D1E6}" srcOrd="0" destOrd="0" presId="urn:microsoft.com/office/officeart/2005/8/layout/cycle5"/>
    <dgm:cxn modelId="{71D5EF8E-2346-476B-8C28-B70242AACC86}" type="presOf" srcId="{740EE917-D38B-42BD-8F91-E492502BE9DE}" destId="{7B6B6AA7-F456-4C90-87D6-4DF68C2AAF4A}" srcOrd="0" destOrd="0" presId="urn:microsoft.com/office/officeart/2005/8/layout/cycle5"/>
    <dgm:cxn modelId="{2CF78393-75B6-42A1-8049-3E77E9581674}" srcId="{56602FFC-963B-4730-8A4A-BB0C1CB570A1}" destId="{A5D103F5-A798-4D62-9090-D8812A9DDEC0}" srcOrd="4" destOrd="0" parTransId="{28388F4A-EF46-4397-AC8D-ABF4A6F8AC62}" sibTransId="{051A2152-24F3-4FC6-886F-A1E213112078}"/>
    <dgm:cxn modelId="{A736F39B-CCFE-4642-AB25-AAB3BE649495}" type="presOf" srcId="{56602FFC-963B-4730-8A4A-BB0C1CB570A1}" destId="{C1EB3E42-4160-4BEC-84DD-0C300DBF169A}" srcOrd="0" destOrd="0" presId="urn:microsoft.com/office/officeart/2005/8/layout/cycle5"/>
    <dgm:cxn modelId="{AA98A4A0-590C-4105-891F-EE1B35241568}" type="presOf" srcId="{051A2152-24F3-4FC6-886F-A1E213112078}" destId="{4975FFFF-C815-421B-AB23-1CB2E2275FAA}" srcOrd="0" destOrd="0" presId="urn:microsoft.com/office/officeart/2005/8/layout/cycle5"/>
    <dgm:cxn modelId="{3C1380B7-58FC-4ED3-B373-5DA1E0859FDA}" type="presOf" srcId="{ECE7ECF6-ED9A-4B03-A99F-030696A56489}" destId="{5B2EA367-8C39-41F1-817F-2FDD93C88DDC}" srcOrd="0" destOrd="0" presId="urn:microsoft.com/office/officeart/2005/8/layout/cycle5"/>
    <dgm:cxn modelId="{3405A4C4-3752-4B0F-A909-CA575BD7494E}" type="presOf" srcId="{E814949A-1CC8-4BB3-B179-E858F4363B37}" destId="{111A0AC3-DE73-4F40-89F7-86245D1CEF3D}" srcOrd="0" destOrd="0" presId="urn:microsoft.com/office/officeart/2005/8/layout/cycle5"/>
    <dgm:cxn modelId="{FD2515D1-5B45-4347-BFF5-C7B4AEF2130F}" type="presOf" srcId="{CEFC6F49-1BDF-4924-A896-B43332358E33}" destId="{8452F971-EDA0-4E07-A240-6B542B86A141}" srcOrd="0" destOrd="0" presId="urn:microsoft.com/office/officeart/2005/8/layout/cycle5"/>
    <dgm:cxn modelId="{FCAC2AF5-F2B9-4968-8AC9-320A3C0AC189}" srcId="{56602FFC-963B-4730-8A4A-BB0C1CB570A1}" destId="{E814949A-1CC8-4BB3-B179-E858F4363B37}" srcOrd="0" destOrd="0" parTransId="{D2F3D0C6-6A94-4CEF-A590-E85356EEDBED}" sibTransId="{A04B7398-6D49-4878-8972-51B06F50B9B8}"/>
    <dgm:cxn modelId="{75D80184-4222-4F63-87E3-3EA98E909B69}" type="presParOf" srcId="{C1EB3E42-4160-4BEC-84DD-0C300DBF169A}" destId="{111A0AC3-DE73-4F40-89F7-86245D1CEF3D}" srcOrd="0" destOrd="0" presId="urn:microsoft.com/office/officeart/2005/8/layout/cycle5"/>
    <dgm:cxn modelId="{0ADB318D-8259-450D-AB3A-92E650126773}" type="presParOf" srcId="{C1EB3E42-4160-4BEC-84DD-0C300DBF169A}" destId="{33937C8D-576D-4E51-A49B-A5B29A9EB631}" srcOrd="1" destOrd="0" presId="urn:microsoft.com/office/officeart/2005/8/layout/cycle5"/>
    <dgm:cxn modelId="{5A8DEFE3-0CF0-41EB-B5E5-E76D04D50541}" type="presParOf" srcId="{C1EB3E42-4160-4BEC-84DD-0C300DBF169A}" destId="{A13988D6-0720-4712-96B6-BA52CCA9FC5A}" srcOrd="2" destOrd="0" presId="urn:microsoft.com/office/officeart/2005/8/layout/cycle5"/>
    <dgm:cxn modelId="{66D45CA4-88DA-46E1-A44E-A303E497A474}" type="presParOf" srcId="{C1EB3E42-4160-4BEC-84DD-0C300DBF169A}" destId="{7B6B6AA7-F456-4C90-87D6-4DF68C2AAF4A}" srcOrd="3" destOrd="0" presId="urn:microsoft.com/office/officeart/2005/8/layout/cycle5"/>
    <dgm:cxn modelId="{BB74184D-47A6-4E85-97F9-9D10E6632D25}" type="presParOf" srcId="{C1EB3E42-4160-4BEC-84DD-0C300DBF169A}" destId="{5BDB2669-765E-415F-95D9-6BC69AF4B95B}" srcOrd="4" destOrd="0" presId="urn:microsoft.com/office/officeart/2005/8/layout/cycle5"/>
    <dgm:cxn modelId="{AB2E4DC4-42DB-466D-9560-86EBD1EB6569}" type="presParOf" srcId="{C1EB3E42-4160-4BEC-84DD-0C300DBF169A}" destId="{5B2EA367-8C39-41F1-817F-2FDD93C88DDC}" srcOrd="5" destOrd="0" presId="urn:microsoft.com/office/officeart/2005/8/layout/cycle5"/>
    <dgm:cxn modelId="{E24152A6-74AC-4ED7-A925-78B5ECAB530E}" type="presParOf" srcId="{C1EB3E42-4160-4BEC-84DD-0C300DBF169A}" destId="{940C0A2D-4D4B-4FCC-8B38-F4123274EEA5}" srcOrd="6" destOrd="0" presId="urn:microsoft.com/office/officeart/2005/8/layout/cycle5"/>
    <dgm:cxn modelId="{9801AFFB-CEFA-4E20-BF11-4072C417131E}" type="presParOf" srcId="{C1EB3E42-4160-4BEC-84DD-0C300DBF169A}" destId="{4EB3C7F6-BDD7-43A9-BA9F-465AC1B45912}" srcOrd="7" destOrd="0" presId="urn:microsoft.com/office/officeart/2005/8/layout/cycle5"/>
    <dgm:cxn modelId="{BB43F97E-26CB-4252-AFA2-787FFFA6126C}" type="presParOf" srcId="{C1EB3E42-4160-4BEC-84DD-0C300DBF169A}" destId="{8452F971-EDA0-4E07-A240-6B542B86A141}" srcOrd="8" destOrd="0" presId="urn:microsoft.com/office/officeart/2005/8/layout/cycle5"/>
    <dgm:cxn modelId="{8DAB428A-2170-4BC5-A409-423A23D41420}" type="presParOf" srcId="{C1EB3E42-4160-4BEC-84DD-0C300DBF169A}" destId="{E2A866BA-3E5D-41FF-A98A-CA355DCC579B}" srcOrd="9" destOrd="0" presId="urn:microsoft.com/office/officeart/2005/8/layout/cycle5"/>
    <dgm:cxn modelId="{C9872EB9-AB61-4EF1-B93F-FAF50724A29F}" type="presParOf" srcId="{C1EB3E42-4160-4BEC-84DD-0C300DBF169A}" destId="{0CD778D6-E7F7-4C7D-8A10-B2D93CA6F3E8}" srcOrd="10" destOrd="0" presId="urn:microsoft.com/office/officeart/2005/8/layout/cycle5"/>
    <dgm:cxn modelId="{83F20918-DC6B-48CB-A75A-0BE7ED8C94F6}" type="presParOf" srcId="{C1EB3E42-4160-4BEC-84DD-0C300DBF169A}" destId="{12E84606-C737-46CD-ADEB-6C163F30D1E6}" srcOrd="11" destOrd="0" presId="urn:microsoft.com/office/officeart/2005/8/layout/cycle5"/>
    <dgm:cxn modelId="{47F71EC5-1114-4B4A-AB06-6C85E7D3C926}" type="presParOf" srcId="{C1EB3E42-4160-4BEC-84DD-0C300DBF169A}" destId="{35FC6189-C189-4609-8B94-9E97E982E027}" srcOrd="12" destOrd="0" presId="urn:microsoft.com/office/officeart/2005/8/layout/cycle5"/>
    <dgm:cxn modelId="{C1FACE21-A63E-47D6-B9A3-0F5B155175E4}" type="presParOf" srcId="{C1EB3E42-4160-4BEC-84DD-0C300DBF169A}" destId="{86E8A95F-BFD3-40EF-B5A9-3D68B2C60A05}" srcOrd="13" destOrd="0" presId="urn:microsoft.com/office/officeart/2005/8/layout/cycle5"/>
    <dgm:cxn modelId="{339FB16B-7CCA-4E03-9F7D-74A18975D169}" type="presParOf" srcId="{C1EB3E42-4160-4BEC-84DD-0C300DBF169A}" destId="{4975FFFF-C815-421B-AB23-1CB2E2275FA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A0AC3-DE73-4F40-89F7-86245D1CEF3D}">
      <dsp:nvSpPr>
        <dsp:cNvPr id="0" name=""/>
        <dsp:cNvSpPr/>
      </dsp:nvSpPr>
      <dsp:spPr>
        <a:xfrm>
          <a:off x="3109922" y="927"/>
          <a:ext cx="1366958" cy="8885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DTTL CSC Data Request </a:t>
          </a:r>
        </a:p>
      </dsp:txBody>
      <dsp:txXfrm>
        <a:off x="3153296" y="44301"/>
        <a:ext cx="1280210" cy="801774"/>
      </dsp:txXfrm>
    </dsp:sp>
    <dsp:sp modelId="{A13988D6-0720-4712-96B6-BA52CCA9FC5A}">
      <dsp:nvSpPr>
        <dsp:cNvPr id="0" name=""/>
        <dsp:cNvSpPr/>
      </dsp:nvSpPr>
      <dsp:spPr>
        <a:xfrm>
          <a:off x="2016180" y="445188"/>
          <a:ext cx="3554442" cy="3554442"/>
        </a:xfrm>
        <a:custGeom>
          <a:avLst/>
          <a:gdLst/>
          <a:ahLst/>
          <a:cxnLst/>
          <a:rect l="0" t="0" r="0" b="0"/>
          <a:pathLst>
            <a:path>
              <a:moveTo>
                <a:pt x="2644327" y="225885"/>
              </a:moveTo>
              <a:arcTo wR="1777221" hR="1777221" stAng="17952158" swAng="12135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B6AA7-F456-4C90-87D6-4DF68C2AAF4A}">
      <dsp:nvSpPr>
        <dsp:cNvPr id="0" name=""/>
        <dsp:cNvSpPr/>
      </dsp:nvSpPr>
      <dsp:spPr>
        <a:xfrm>
          <a:off x="4800160" y="1228957"/>
          <a:ext cx="1366958" cy="8885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August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/>
            <a:t>Submit CSC Data-address full need!</a:t>
          </a:r>
        </a:p>
      </dsp:txBody>
      <dsp:txXfrm>
        <a:off x="4843534" y="1272331"/>
        <a:ext cx="1280210" cy="801774"/>
      </dsp:txXfrm>
    </dsp:sp>
    <dsp:sp modelId="{5B2EA367-8C39-41F1-817F-2FDD93C88DDC}">
      <dsp:nvSpPr>
        <dsp:cNvPr id="0" name=""/>
        <dsp:cNvSpPr/>
      </dsp:nvSpPr>
      <dsp:spPr>
        <a:xfrm>
          <a:off x="2016180" y="445188"/>
          <a:ext cx="3554442" cy="3554442"/>
        </a:xfrm>
        <a:custGeom>
          <a:avLst/>
          <a:gdLst/>
          <a:ahLst/>
          <a:cxnLst/>
          <a:rect l="0" t="0" r="0" b="0"/>
          <a:pathLst>
            <a:path>
              <a:moveTo>
                <a:pt x="3550203" y="1899902"/>
              </a:moveTo>
              <a:arcTo wR="1777221" hR="1777221" stAng="21837495" swAng="136129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0C0A2D-4D4B-4FCC-8B38-F4123274EEA5}">
      <dsp:nvSpPr>
        <dsp:cNvPr id="0" name=""/>
        <dsp:cNvSpPr/>
      </dsp:nvSpPr>
      <dsp:spPr>
        <a:xfrm>
          <a:off x="4154547" y="3215951"/>
          <a:ext cx="1366958" cy="8885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Sept/Oct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Reconcile final CSC payment</a:t>
          </a:r>
        </a:p>
      </dsp:txBody>
      <dsp:txXfrm>
        <a:off x="4197921" y="3259325"/>
        <a:ext cx="1280210" cy="801774"/>
      </dsp:txXfrm>
    </dsp:sp>
    <dsp:sp modelId="{8452F971-EDA0-4E07-A240-6B542B86A141}">
      <dsp:nvSpPr>
        <dsp:cNvPr id="0" name=""/>
        <dsp:cNvSpPr/>
      </dsp:nvSpPr>
      <dsp:spPr>
        <a:xfrm>
          <a:off x="2016180" y="445188"/>
          <a:ext cx="3554442" cy="3554442"/>
        </a:xfrm>
        <a:custGeom>
          <a:avLst/>
          <a:gdLst/>
          <a:ahLst/>
          <a:cxnLst/>
          <a:rect l="0" t="0" r="0" b="0"/>
          <a:pathLst>
            <a:path>
              <a:moveTo>
                <a:pt x="1995886" y="3540939"/>
              </a:moveTo>
              <a:arcTo wR="1777221" hR="1777221" stAng="4975954" swAng="8480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866BA-3E5D-41FF-A98A-CA355DCC579B}">
      <dsp:nvSpPr>
        <dsp:cNvPr id="0" name=""/>
        <dsp:cNvSpPr/>
      </dsp:nvSpPr>
      <dsp:spPr>
        <a:xfrm>
          <a:off x="2065298" y="3215951"/>
          <a:ext cx="1366958" cy="8885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Oct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Submit IDC proposal </a:t>
          </a:r>
        </a:p>
      </dsp:txBody>
      <dsp:txXfrm>
        <a:off x="2108672" y="3259325"/>
        <a:ext cx="1280210" cy="801774"/>
      </dsp:txXfrm>
    </dsp:sp>
    <dsp:sp modelId="{12E84606-C737-46CD-ADEB-6C163F30D1E6}">
      <dsp:nvSpPr>
        <dsp:cNvPr id="0" name=""/>
        <dsp:cNvSpPr/>
      </dsp:nvSpPr>
      <dsp:spPr>
        <a:xfrm>
          <a:off x="2016180" y="445188"/>
          <a:ext cx="3554442" cy="3554442"/>
        </a:xfrm>
        <a:custGeom>
          <a:avLst/>
          <a:gdLst/>
          <a:ahLst/>
          <a:cxnLst/>
          <a:rect l="0" t="0" r="0" b="0"/>
          <a:pathLst>
            <a:path>
              <a:moveTo>
                <a:pt x="188757" y="2574277"/>
              </a:moveTo>
              <a:arcTo wR="1777221" hR="1777221" stAng="9201210" swAng="136129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C6189-C189-4609-8B94-9E97E982E027}">
      <dsp:nvSpPr>
        <dsp:cNvPr id="0" name=""/>
        <dsp:cNvSpPr/>
      </dsp:nvSpPr>
      <dsp:spPr>
        <a:xfrm>
          <a:off x="1419684" y="1228957"/>
          <a:ext cx="1366958" cy="8885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January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Negotiate IDC Rate</a:t>
          </a:r>
        </a:p>
      </dsp:txBody>
      <dsp:txXfrm>
        <a:off x="1463058" y="1272331"/>
        <a:ext cx="1280210" cy="801774"/>
      </dsp:txXfrm>
    </dsp:sp>
    <dsp:sp modelId="{4975FFFF-C815-421B-AB23-1CB2E2275FAA}">
      <dsp:nvSpPr>
        <dsp:cNvPr id="0" name=""/>
        <dsp:cNvSpPr/>
      </dsp:nvSpPr>
      <dsp:spPr>
        <a:xfrm>
          <a:off x="2016180" y="445188"/>
          <a:ext cx="3554442" cy="3554442"/>
        </a:xfrm>
        <a:custGeom>
          <a:avLst/>
          <a:gdLst/>
          <a:ahLst/>
          <a:cxnLst/>
          <a:rect l="0" t="0" r="0" b="0"/>
          <a:pathLst>
            <a:path>
              <a:moveTo>
                <a:pt x="427248" y="621328"/>
              </a:moveTo>
              <a:arcTo wR="1777221" hR="1777221" stAng="13234275" swAng="12135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5BBEAC2-CA4F-3343-BC79-48189AC8D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6576" y="0"/>
            <a:ext cx="9179728" cy="688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6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0AB5B-17E5-664C-B97B-AA6DEA12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182" y="1709739"/>
            <a:ext cx="7194406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E3A2D-8E3A-4C41-B663-703787F3D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6182" y="4589464"/>
            <a:ext cx="7194406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1AF37-A026-8043-8215-5A8286400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3/31/2019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D3FDF-A07C-D74F-BA25-63CEECA3C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6026-BA40-B14F-AD5A-2D576287A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0196A2-5576-E549-A061-B0C0655F9C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88030"/>
          <a:stretch/>
        </p:blipFill>
        <p:spPr>
          <a:xfrm>
            <a:off x="0" y="0"/>
            <a:ext cx="10945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1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5EB49-3509-264B-8955-EED0DB63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17041-5B85-8949-A427-541178CE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81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B4D51-2768-4840-9367-A8BDEE5F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3/31/2019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8ACC-52F5-A740-A55E-6DC78B76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89C85-FA0E-014F-98C4-BA00AC2A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D3D19B-A672-2A41-B04E-B9CD85C0F4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072C19-6F0A-524D-94A8-B9512F741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5116"/>
          <a:stretch/>
        </p:blipFill>
        <p:spPr>
          <a:xfrm>
            <a:off x="0" y="0"/>
            <a:ext cx="9144000" cy="13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7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5EB49-3509-264B-8955-EED0DB63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17041-5B85-8949-A427-541178CE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81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B4D51-2768-4840-9367-A8BDEE5F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3/31/2019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8ACC-52F5-A740-A55E-6DC78B76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89C85-FA0E-014F-98C4-BA00AC2A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7AB403-CBE8-2F4B-A7C5-B5991F446A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2012"/>
            <a:ext cx="91440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71862B-DE00-F149-A28B-8AA5D50826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5448"/>
          <a:stretch/>
        </p:blipFill>
        <p:spPr>
          <a:xfrm>
            <a:off x="0" y="3461"/>
            <a:ext cx="9144000" cy="13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53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C929-17E1-1C4F-8ECF-5D67FB9F0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282DB-94A5-8543-AAF8-723EAE8E1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981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FDBEE-DC18-804E-855A-4D1F448FC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981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59F47-78A5-4349-9ABD-D551B145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3/31/2019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FB891-9588-1E4F-BA37-67477504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A831A-2E7F-0F4E-B06D-24293113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6D5F12-49FE-4442-8B76-D306DB5375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2012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55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15E9-3BA6-2D42-88E5-221FE44E5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CF85E-07B0-F241-8887-931064ACF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9C2F2-3A38-E24E-98D8-2EFAF829D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302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ADDA0-F520-4E4B-848D-3668A3C13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1E883C-434E-9543-97B2-54D4A0BE0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302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B121F0-45C9-C94B-A9FA-D62AD086C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3/31/2019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C61E54-498B-8E49-8937-C58975D4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E3E29-7C73-9246-BC37-9B5CA50D2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D1889C-F179-E244-A6C2-EF24FE81C3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8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D5E71-9419-6B49-AEF7-D698C98D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BBA8DB-D8E1-3742-833B-3724D8AE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3/31/2019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D390BE-240D-1E44-A4FB-19E244F36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39E133-57DC-234C-955F-396A648D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213591-99B2-864A-B61A-E9C32F74C3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0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0DAACB-C77B-D84B-8B8E-EE8CA0FF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3/31/2019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565D40-5AE6-DE47-9409-38A4B23A1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05310-CFF8-8042-8A4D-B10870B02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D334EF-06D3-684F-B4F7-8EAD822CFC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2012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51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9CF5EA-E7F9-A24A-9C7C-346A219F1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53BB1-CE02-2A42-9040-584ABD369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7CAA9-D28E-F347-A51E-0AD98F99A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23BC9-64A8-9549-87CA-F6F54DE25F39}" type="datetimeFigureOut">
              <a:rPr lang="en-US" smtClean="0"/>
              <a:t>3/31/2019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08DE6-CB5F-C24C-96A2-1B017B121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3050C-36F2-EA4D-B56F-B08E022EA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ABA67-FC50-654E-8A96-218D4BBD57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4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rgbClr val="9C2D3B"/>
          </a:solidFill>
          <a:latin typeface="Helvetica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kasie.nichols@potawatomi.org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dianaffairs.gov/sites/bia.gov/files/assets/public/raca/manual/pdf/idc2-060037.pdf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408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94262" y="2069306"/>
            <a:ext cx="6291717" cy="2031325"/>
          </a:xfrm>
          <a:prstGeom prst="rect">
            <a:avLst/>
          </a:prstGeom>
          <a:noFill/>
          <a:ln w="76200" cmpd="thickThin">
            <a:solidFill>
              <a:srgbClr val="62242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137160" tIns="91440" rIns="137160" bIns="91440" anchor="ctr" anchorCtr="0" upright="1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Kasie Nichols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Director, Self-Governance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Citizen Potawatomi Nation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Tribal Representative- Southern Plains Region, CSC Workgroup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Helvetica" panose="020B0604020202020204" pitchFamily="34" charset="0"/>
                <a:ea typeface="Calibri"/>
                <a:cs typeface="Helvetica" panose="020B0604020202020204" pitchFamily="34" charset="0"/>
                <a:hlinkClick r:id="rId2"/>
              </a:rPr>
              <a:t>kasie.nichols@potawatomi.org</a:t>
            </a:r>
            <a:r>
              <a:rPr lang="en-US" sz="1600" dirty="0"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/ 405.275.3121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104" y="2205912"/>
            <a:ext cx="883932" cy="114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2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CAAB3-232D-6240-92F2-1D708CC12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F2934"/>
                </a:solidFill>
              </a:rPr>
              <a:t>Calculating, Understanding &amp; Demystifying Contract Support Costs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68B53-D977-C042-9DC6-ED630AC25A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Kasie Nichols</a:t>
            </a:r>
          </a:p>
          <a:p>
            <a:r>
              <a:rPr lang="en-US" dirty="0"/>
              <a:t>Office of Self-Governance</a:t>
            </a:r>
          </a:p>
          <a:p>
            <a:r>
              <a:rPr lang="en-US" dirty="0"/>
              <a:t>Citizen Potawatomi Nation</a:t>
            </a:r>
          </a:p>
        </p:txBody>
      </p:sp>
    </p:spTree>
    <p:extLst>
      <p:ext uri="{BB962C8B-B14F-4D97-AF65-F5344CB8AC3E}">
        <p14:creationId xmlns:p14="http://schemas.microsoft.com/office/powerpoint/2010/main" val="232694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1E24-98B9-3D41-8BBD-83942CD6B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  <a:endParaRPr lang="en-US" dirty="0">
              <a:solidFill>
                <a:srgbClr val="9C2D3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49B41-4B4D-B042-9EC3-4DCA73423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DOI CSC Workgroup </a:t>
            </a:r>
          </a:p>
          <a:p>
            <a:pPr lvl="1"/>
            <a:r>
              <a:rPr lang="en-US" dirty="0"/>
              <a:t>History</a:t>
            </a:r>
          </a:p>
          <a:p>
            <a:pPr lvl="1"/>
            <a:r>
              <a:rPr lang="en-US" dirty="0"/>
              <a:t>Update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CSC Policy in Action</a:t>
            </a:r>
          </a:p>
          <a:p>
            <a:pPr lvl="1"/>
            <a:r>
              <a:rPr lang="en-US" dirty="0"/>
              <a:t>Annual CSC Process </a:t>
            </a:r>
          </a:p>
          <a:p>
            <a:pPr lvl="1"/>
            <a:r>
              <a:rPr lang="en-US" dirty="0"/>
              <a:t>Considerations</a:t>
            </a:r>
          </a:p>
          <a:p>
            <a:pPr marL="3429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8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C35AA-98B3-8942-A131-35A70498B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DOI CSC Workgroup	- History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D2DF1-3DE4-2F4D-A884-561C12A00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795" y="1608342"/>
            <a:ext cx="7886700" cy="398145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2003 –established as part of initial Ramah settlement, which called for a CSC Policy to address DCSC</a:t>
            </a:r>
          </a:p>
          <a:p>
            <a:endParaRPr lang="en-US" dirty="0"/>
          </a:p>
          <a:p>
            <a:r>
              <a:rPr lang="en-US" dirty="0"/>
              <a:t>2006 National Policy Memorandum</a:t>
            </a:r>
          </a:p>
          <a:p>
            <a:pPr lvl="1"/>
            <a:r>
              <a:rPr lang="en-US" dirty="0"/>
              <a:t>Shortfall funding environment</a:t>
            </a:r>
          </a:p>
          <a:p>
            <a:pPr lvl="1"/>
            <a:r>
              <a:rPr lang="en-US" dirty="0"/>
              <a:t>3 pools of funding for CSC  (ISD, Prior Year, Increases/Shortfall)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2012-Ramah Class Action upheld by Supreme Court - tribes provided with compensation for past CSC shortfalls</a:t>
            </a:r>
          </a:p>
          <a:p>
            <a:endParaRPr lang="en-US" dirty="0"/>
          </a:p>
          <a:p>
            <a:r>
              <a:rPr lang="en-US" dirty="0"/>
              <a:t>FY2014 Consolidated Appropriations Act …IHS/BIA…formulate long-term accounting and budget strategies to produce solutions on determining CSC amounts going forward. </a:t>
            </a:r>
            <a:r>
              <a:rPr lang="en-US" b="1" i="1" dirty="0">
                <a:solidFill>
                  <a:srgbClr val="7F2934"/>
                </a:solidFill>
              </a:rPr>
              <a:t>Full funding environment!</a:t>
            </a:r>
            <a:endParaRPr lang="en-US" b="1" dirty="0"/>
          </a:p>
          <a:p>
            <a:pPr marL="342900" lvl="1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2014-2016 DOI WG policy revisions with tribal consultation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6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5DDED-FBC4-B542-86F3-567451C0D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DOI CSC Workgroup	-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17D2DF1-3DE4-2F4D-A884-561C12A00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1149"/>
            <a:ext cx="7886700" cy="398145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New CSC Policy 2017: </a:t>
            </a:r>
            <a:r>
              <a:rPr lang="en-US" dirty="0">
                <a:hlinkClick r:id="rId2"/>
              </a:rPr>
              <a:t>Intra-Agency Manual Part 13 Chapter 7</a:t>
            </a:r>
            <a:endParaRPr lang="en-US" dirty="0"/>
          </a:p>
          <a:p>
            <a:pPr lvl="1"/>
            <a:r>
              <a:rPr lang="en-US" dirty="0"/>
              <a:t>Relatively simple</a:t>
            </a:r>
          </a:p>
          <a:p>
            <a:pPr lvl="2"/>
            <a:r>
              <a:rPr lang="en-US" dirty="0"/>
              <a:t>“Meet 100% of Tribe’s CSC need”</a:t>
            </a:r>
          </a:p>
          <a:p>
            <a:pPr lvl="2"/>
            <a:r>
              <a:rPr lang="en-US" dirty="0"/>
              <a:t>Explains how BIA calculates and pays CSC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4 CSC Types: Pre-Award, Start-up, Direct &amp; Indirect</a:t>
            </a:r>
          </a:p>
          <a:p>
            <a:pPr marL="342900" lvl="1" indent="0">
              <a:buNone/>
            </a:pPr>
            <a:endParaRPr lang="en-US" dirty="0"/>
          </a:p>
          <a:p>
            <a:pPr lvl="1"/>
            <a:r>
              <a:rPr lang="en-US" dirty="0"/>
              <a:t>Increased DCSC Rate (15-18%)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Indirect CSC</a:t>
            </a:r>
          </a:p>
          <a:p>
            <a:pPr lvl="2"/>
            <a:r>
              <a:rPr lang="en-US" dirty="0"/>
              <a:t>Options for Tribes without current IDC rates </a:t>
            </a:r>
          </a:p>
          <a:p>
            <a:pPr lvl="3"/>
            <a:r>
              <a:rPr lang="en-US" dirty="0"/>
              <a:t>4 years or less, Negotiated Lump Sum or Simplified Methods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CSC Adjustments</a:t>
            </a:r>
          </a:p>
          <a:p>
            <a:pPr lvl="2"/>
            <a:r>
              <a:rPr lang="en-US" dirty="0"/>
              <a:t>Over- &amp; Under- and Other adjustments to payments</a:t>
            </a:r>
          </a:p>
          <a:p>
            <a:pPr marL="685800" lvl="2" indent="0">
              <a:buNone/>
            </a:pPr>
            <a:endParaRPr lang="en-US" dirty="0"/>
          </a:p>
          <a:p>
            <a:pPr lvl="1"/>
            <a:r>
              <a:rPr lang="en-US" dirty="0"/>
              <a:t>CSC Annual Report to Congress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2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DOI CSC Workgroup	- Update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5C2491-A340-FA4F-BB7A-BFCAA6CF9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60824"/>
            <a:ext cx="7691485" cy="3588347"/>
          </a:xfrm>
          <a:ln>
            <a:noFill/>
          </a:ln>
        </p:spPr>
        <p:txBody>
          <a:bodyPr>
            <a:normAutofit/>
          </a:bodyPr>
          <a:lstStyle/>
          <a:p>
            <a:pPr marL="685800" lvl="2" indent="0">
              <a:buNone/>
            </a:pPr>
            <a:endParaRPr lang="en-US" dirty="0"/>
          </a:p>
          <a:p>
            <a:r>
              <a:rPr lang="en-US" dirty="0"/>
              <a:t>CSC Workgroup Meeting </a:t>
            </a:r>
          </a:p>
          <a:p>
            <a:pPr lvl="1"/>
            <a:r>
              <a:rPr lang="en-US" dirty="0"/>
              <a:t>Spring 2019</a:t>
            </a:r>
          </a:p>
          <a:p>
            <a:pPr lvl="1"/>
            <a:r>
              <a:rPr lang="en-US" dirty="0"/>
              <a:t>Topics</a:t>
            </a:r>
          </a:p>
          <a:p>
            <a:pPr lvl="2"/>
            <a:r>
              <a:rPr lang="en-US" sz="1600" dirty="0"/>
              <a:t>New policy implementation issues</a:t>
            </a:r>
          </a:p>
          <a:p>
            <a:pPr lvl="2"/>
            <a:r>
              <a:rPr lang="en-US" sz="1600" dirty="0"/>
              <a:t>Finalize Handbook</a:t>
            </a:r>
          </a:p>
          <a:p>
            <a:pPr lvl="3"/>
            <a:r>
              <a:rPr lang="en-US" sz="1600" dirty="0"/>
              <a:t>Definitions</a:t>
            </a:r>
          </a:p>
          <a:p>
            <a:pPr lvl="3"/>
            <a:r>
              <a:rPr lang="en-US" sz="1600" dirty="0"/>
              <a:t>Instructions/processes</a:t>
            </a:r>
          </a:p>
          <a:p>
            <a:pPr lvl="3"/>
            <a:r>
              <a:rPr lang="en-US" sz="1600" dirty="0"/>
              <a:t>Examples</a:t>
            </a:r>
          </a:p>
          <a:p>
            <a:pPr lvl="3"/>
            <a:r>
              <a:rPr lang="en-US" sz="1600" dirty="0"/>
              <a:t>Forms</a:t>
            </a:r>
          </a:p>
          <a:p>
            <a:pPr lvl="3"/>
            <a:r>
              <a:rPr lang="en-US" sz="1600" dirty="0"/>
              <a:t>Flowcharts</a:t>
            </a:r>
          </a:p>
          <a:p>
            <a:pPr marL="1028700" lvl="3" indent="0">
              <a:buNone/>
            </a:pPr>
            <a:endParaRPr lang="en-US" sz="1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61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725610"/>
              </p:ext>
            </p:extLst>
          </p:nvPr>
        </p:nvGraphicFramePr>
        <p:xfrm>
          <a:off x="1828800" y="2413649"/>
          <a:ext cx="5604095" cy="226389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27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6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88">
                <a:tc>
                  <a:txBody>
                    <a:bodyPr/>
                    <a:lstStyle/>
                    <a:p>
                      <a:r>
                        <a:rPr lang="en-US" sz="1400" dirty="0"/>
                        <a:t>Tribe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Citizen Potawatomi Nation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088">
                <a:tc>
                  <a:txBody>
                    <a:bodyPr/>
                    <a:lstStyle/>
                    <a:p>
                      <a:r>
                        <a:rPr lang="en-US" sz="1400" b="1" dirty="0"/>
                        <a:t>CSC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Direct,</a:t>
                      </a:r>
                      <a:r>
                        <a:rPr lang="en-US" sz="1400" baseline="0" dirty="0"/>
                        <a:t> Indirect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088">
                <a:tc>
                  <a:txBody>
                    <a:bodyPr/>
                    <a:lstStyle/>
                    <a:p>
                      <a:r>
                        <a:rPr lang="en-US" sz="1400" b="1" dirty="0"/>
                        <a:t>IDC Rate Negotiation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DOI-Interior Business Center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088">
                <a:tc>
                  <a:txBody>
                    <a:bodyPr/>
                    <a:lstStyle/>
                    <a:p>
                      <a:r>
                        <a:rPr lang="en-US" sz="1400" b="1" dirty="0"/>
                        <a:t>IDC Rate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Fixed 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Carryforward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088">
                <a:tc>
                  <a:txBody>
                    <a:bodyPr/>
                    <a:lstStyle/>
                    <a:p>
                      <a:r>
                        <a:rPr lang="en-US" sz="1400" b="1" dirty="0"/>
                        <a:t>Direct Cost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 Direct Costs (less capital /pass-through)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319">
                <a:tc>
                  <a:txBody>
                    <a:bodyPr/>
                    <a:lstStyle/>
                    <a:p>
                      <a:r>
                        <a:rPr lang="en-US" sz="1400" b="1" dirty="0"/>
                        <a:t>CPN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Self-Governance /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Accounting</a:t>
                      </a:r>
                      <a:r>
                        <a:rPr lang="en-US" sz="1400" baseline="0" dirty="0"/>
                        <a:t> (IDC)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098">
                <a:tc>
                  <a:txBody>
                    <a:bodyPr/>
                    <a:lstStyle/>
                    <a:p>
                      <a:r>
                        <a:rPr lang="en-US" sz="1400" b="1" dirty="0"/>
                        <a:t>BIA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OSG </a:t>
                      </a:r>
                      <a:r>
                        <a:rPr lang="en-US" sz="1400" baseline="0" dirty="0"/>
                        <a:t>Awarding Official, Northwest Field Office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52262" y="382183"/>
            <a:ext cx="815717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300" b="1" dirty="0">
                <a:solidFill>
                  <a:srgbClr val="9C2D3B"/>
                </a:solidFill>
                <a:latin typeface="Helvetica" pitchFamily="2" charset="0"/>
                <a:ea typeface="+mj-ea"/>
                <a:cs typeface="+mj-cs"/>
              </a:rPr>
              <a:t>CSC Policy in Action</a:t>
            </a:r>
            <a:br>
              <a:rPr lang="en-US" sz="3300" b="1" dirty="0">
                <a:solidFill>
                  <a:srgbClr val="9C2D3B"/>
                </a:solidFill>
                <a:latin typeface="Helvetica" pitchFamily="2" charset="0"/>
                <a:ea typeface="+mj-ea"/>
                <a:cs typeface="+mj-cs"/>
              </a:rPr>
            </a:br>
            <a:r>
              <a:rPr lang="en-US" sz="3300" b="1" dirty="0">
                <a:solidFill>
                  <a:srgbClr val="9C2D3B"/>
                </a:solidFill>
                <a:latin typeface="Helvetica" pitchFamily="2" charset="0"/>
                <a:ea typeface="+mj-ea"/>
                <a:cs typeface="+mj-cs"/>
              </a:rPr>
              <a:t>Annual CSC Process</a:t>
            </a:r>
          </a:p>
          <a:p>
            <a:pPr algn="ctr"/>
            <a:r>
              <a:rPr lang="en-US" sz="3300" b="1" dirty="0">
                <a:solidFill>
                  <a:srgbClr val="9C2D3B"/>
                </a:solidFill>
                <a:latin typeface="Helvetica" pitchFamily="2" charset="0"/>
                <a:ea typeface="+mj-ea"/>
                <a:cs typeface="+mj-cs"/>
              </a:rPr>
              <a:t>Tribal Example</a:t>
            </a:r>
            <a:br>
              <a:rPr lang="en-US" sz="3300" b="1" dirty="0">
                <a:solidFill>
                  <a:srgbClr val="9C2D3B"/>
                </a:solidFill>
                <a:latin typeface="Helvetica" pitchFamily="2" charset="0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617700" y="5045369"/>
            <a:ext cx="41894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7F2934"/>
                </a:solidFill>
              </a:rPr>
              <a:t>Goal:  Meet 100% of Tribe’s CSC need!</a:t>
            </a:r>
          </a:p>
        </p:txBody>
      </p:sp>
    </p:spTree>
    <p:extLst>
      <p:ext uri="{BB962C8B-B14F-4D97-AF65-F5344CB8AC3E}">
        <p14:creationId xmlns:p14="http://schemas.microsoft.com/office/powerpoint/2010/main" val="2846646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1FD9B-AE7C-4E45-8ACA-E22F67EEC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CSC Policy in Action</a:t>
            </a:r>
            <a:br>
              <a:rPr lang="en-US" dirty="0"/>
            </a:br>
            <a:r>
              <a:rPr lang="en-US" dirty="0"/>
              <a:t>Annual CSC Process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65902380"/>
              </p:ext>
            </p:extLst>
          </p:nvPr>
        </p:nvGraphicFramePr>
        <p:xfrm>
          <a:off x="565375" y="1382726"/>
          <a:ext cx="7586804" cy="4164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03690" y="3404102"/>
            <a:ext cx="1955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BIA AFA (OIP, CSC) payments ongoing throughout year</a:t>
            </a:r>
          </a:p>
        </p:txBody>
      </p:sp>
    </p:spTree>
    <p:extLst>
      <p:ext uri="{BB962C8B-B14F-4D97-AF65-F5344CB8AC3E}">
        <p14:creationId xmlns:p14="http://schemas.microsoft.com/office/powerpoint/2010/main" val="226589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35572-A27C-0041-A286-1E84F86C9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CSC Policy in Action</a:t>
            </a:r>
            <a:br>
              <a:rPr lang="en-US" dirty="0"/>
            </a:br>
            <a:r>
              <a:rPr lang="en-US" dirty="0"/>
              <a:t>Considerations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5C2491-A340-FA4F-BB7A-BFCAA6CF93A5}"/>
              </a:ext>
            </a:extLst>
          </p:cNvPr>
          <p:cNvSpPr txBox="1">
            <a:spLocks/>
          </p:cNvSpPr>
          <p:nvPr/>
        </p:nvSpPr>
        <p:spPr>
          <a:xfrm>
            <a:off x="746344" y="1237149"/>
            <a:ext cx="7954035" cy="439410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Knowledge</a:t>
            </a:r>
          </a:p>
          <a:p>
            <a:pPr lvl="2"/>
            <a:r>
              <a:rPr lang="en-US" sz="2000" dirty="0"/>
              <a:t>Review Policy</a:t>
            </a:r>
          </a:p>
          <a:p>
            <a:pPr lvl="2"/>
            <a:r>
              <a:rPr lang="en-US" sz="2000" dirty="0"/>
              <a:t>CSC Types (pre-award, start-up, direct, indirect)</a:t>
            </a:r>
          </a:p>
          <a:p>
            <a:pPr lvl="2"/>
            <a:r>
              <a:rPr lang="en-US" sz="2000" dirty="0"/>
              <a:t>IDC Rate Negotiation (e.g., Interior Bus. Center or lump-sum)</a:t>
            </a:r>
          </a:p>
          <a:p>
            <a:pPr lvl="2"/>
            <a:r>
              <a:rPr lang="en-US" sz="2150" dirty="0"/>
              <a:t>Annual CSC Payment Process (</a:t>
            </a:r>
            <a:r>
              <a:rPr lang="en-US" sz="2150" i="1" dirty="0"/>
              <a:t>fund 100% CSC!)</a:t>
            </a:r>
          </a:p>
          <a:p>
            <a:pPr lvl="4"/>
            <a:r>
              <a:rPr lang="en-US" sz="2000" dirty="0"/>
              <a:t>OIP direct cost base</a:t>
            </a:r>
          </a:p>
          <a:p>
            <a:pPr lvl="4"/>
            <a:r>
              <a:rPr lang="en-US" sz="2000" dirty="0"/>
              <a:t>Exclusions/Pass-through?</a:t>
            </a:r>
          </a:p>
          <a:p>
            <a:pPr lvl="4"/>
            <a:r>
              <a:rPr lang="en-US" sz="2000" dirty="0"/>
              <a:t>DCSC Base (Budgeted Salaries)</a:t>
            </a:r>
          </a:p>
          <a:p>
            <a:pPr lvl="4"/>
            <a:r>
              <a:rPr lang="en-US" sz="2000" dirty="0"/>
              <a:t>IDC </a:t>
            </a:r>
            <a:r>
              <a:rPr lang="en-US" sz="2000"/>
              <a:t>Rate Update</a:t>
            </a:r>
            <a:endParaRPr lang="en-US" sz="2000" dirty="0"/>
          </a:p>
          <a:p>
            <a:pPr lvl="2"/>
            <a:r>
              <a:rPr lang="en-US" sz="2150" dirty="0"/>
              <a:t>CSC Workgroup technical assistance</a:t>
            </a:r>
          </a:p>
          <a:p>
            <a:pPr marL="685800" lvl="2" indent="0">
              <a:buNone/>
            </a:pPr>
            <a:endParaRPr lang="en-US" sz="2150" dirty="0"/>
          </a:p>
          <a:p>
            <a:r>
              <a:rPr lang="en-US" sz="2000" dirty="0"/>
              <a:t>Communication</a:t>
            </a:r>
          </a:p>
          <a:p>
            <a:pPr lvl="1"/>
            <a:r>
              <a:rPr lang="en-US" sz="2000" dirty="0"/>
              <a:t>Internal / External</a:t>
            </a:r>
          </a:p>
          <a:p>
            <a:pPr lvl="1"/>
            <a:r>
              <a:rPr lang="en-US" sz="2000" dirty="0"/>
              <a:t>Timelines- IDC Rate &amp; CSC Reconciliation</a:t>
            </a:r>
          </a:p>
          <a:p>
            <a:pPr lvl="2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2091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439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</vt:lpstr>
      <vt:lpstr>Office Theme</vt:lpstr>
      <vt:lpstr>PowerPoint Presentation</vt:lpstr>
      <vt:lpstr>Calculating, Understanding &amp; Demystifying Contract Support Costs</vt:lpstr>
      <vt:lpstr>Outline</vt:lpstr>
      <vt:lpstr>DOI CSC Workgroup - History </vt:lpstr>
      <vt:lpstr>DOI CSC Workgroup - Update</vt:lpstr>
      <vt:lpstr>DOI CSC Workgroup - Update</vt:lpstr>
      <vt:lpstr>PowerPoint Presentation</vt:lpstr>
      <vt:lpstr>CSC Policy in Action Annual CSC Process </vt:lpstr>
      <vt:lpstr>CSC Policy in Action Considerations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Ricki McCarroll</dc:creator>
  <cp:lastModifiedBy>Daniel Dickerson</cp:lastModifiedBy>
  <cp:revision>76</cp:revision>
  <dcterms:created xsi:type="dcterms:W3CDTF">2019-02-06T18:23:49Z</dcterms:created>
  <dcterms:modified xsi:type="dcterms:W3CDTF">2019-03-31T21:55:09Z</dcterms:modified>
</cp:coreProperties>
</file>