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56" r:id="rId2"/>
    <p:sldId id="257" r:id="rId3"/>
    <p:sldId id="258" r:id="rId4"/>
    <p:sldId id="276" r:id="rId5"/>
    <p:sldId id="264" r:id="rId6"/>
    <p:sldId id="265" r:id="rId7"/>
    <p:sldId id="266" r:id="rId8"/>
    <p:sldId id="259" r:id="rId9"/>
    <p:sldId id="267" r:id="rId10"/>
    <p:sldId id="269" r:id="rId11"/>
    <p:sldId id="270" r:id="rId12"/>
    <p:sldId id="271" r:id="rId13"/>
    <p:sldId id="272" r:id="rId14"/>
    <p:sldId id="273" r:id="rId15"/>
    <p:sldId id="274" r:id="rId16"/>
    <p:sldId id="275" r:id="rId17"/>
    <p:sldId id="277" r:id="rId18"/>
    <p:sldId id="278" r:id="rId19"/>
    <p:sldId id="263" r:id="rId20"/>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90033"/>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1706"/>
    <p:restoredTop sz="94684"/>
  </p:normalViewPr>
  <p:slideViewPr>
    <p:cSldViewPr snapToGrid="0" snapToObjects="1">
      <p:cViewPr varScale="1">
        <p:scale>
          <a:sx n="100" d="100"/>
          <a:sy n="100" d="100"/>
        </p:scale>
        <p:origin x="1044" y="6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6" name="Footer Placeholder 5">
            <a:extLst>
              <a:ext uri="{FF2B5EF4-FFF2-40B4-BE49-F238E27FC236}">
                <a16:creationId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8" name="Footer Placeholder 7">
            <a:extLst>
              <a:ext uri="{FF2B5EF4-FFF2-40B4-BE49-F238E27FC236}">
                <a16:creationId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4" name="Footer Placeholder 3">
            <a:extLst>
              <a:ext uri="{FF2B5EF4-FFF2-40B4-BE49-F238E27FC236}">
                <a16:creationId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3/31/2019</a:t>
            </a:fld>
            <a:endParaRPr lang="en-US"/>
          </a:p>
        </p:txBody>
      </p:sp>
      <p:sp>
        <p:nvSpPr>
          <p:cNvPr id="3" name="Footer Placeholder 2">
            <a:extLst>
              <a:ext uri="{FF2B5EF4-FFF2-40B4-BE49-F238E27FC236}">
                <a16:creationId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3/31/2019</a:t>
            </a:fld>
            <a:endParaRPr lang="en-US"/>
          </a:p>
        </p:txBody>
      </p:sp>
      <p:sp>
        <p:nvSpPr>
          <p:cNvPr id="5" name="Footer Placeholder 4">
            <a:extLst>
              <a:ext uri="{FF2B5EF4-FFF2-40B4-BE49-F238E27FC236}">
                <a16:creationId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8" Type="http://schemas.openxmlformats.org/officeDocument/2006/relationships/hyperlink" Target="https://www.youtube.com/watch?v=8pEVygDeKHc&amp;feature=youtu.be" TargetMode="External"/><Relationship Id="rId3" Type="http://schemas.openxmlformats.org/officeDocument/2006/relationships/hyperlink" Target="https://www.ihs.gov/ODSCT/index.cfm/contract-support-costs/" TargetMode="External"/><Relationship Id="rId7" Type="http://schemas.openxmlformats.org/officeDocument/2006/relationships/hyperlink" Target="https://www.youtube.com/watch?v=ML_nouH1aIo&amp;feature=youtu.be" TargetMode="External"/><Relationship Id="rId2" Type="http://schemas.openxmlformats.org/officeDocument/2006/relationships/hyperlink" Target="https://www.indianaffairs.gov/sites/bia.gov/files/assets/public/raca/manual/pdf/idc2-060037.pdf" TargetMode="External"/><Relationship Id="rId1" Type="http://schemas.openxmlformats.org/officeDocument/2006/relationships/slideLayout" Target="../slideLayouts/slideLayout4.xml"/><Relationship Id="rId6" Type="http://schemas.openxmlformats.org/officeDocument/2006/relationships/hyperlink" Target="https://www.youtube.com/watch?v=wvPwyCkShu4&amp;feature=youtu.be" TargetMode="External"/><Relationship Id="rId5" Type="http://schemas.openxmlformats.org/officeDocument/2006/relationships/hyperlink" Target="https://www.youtube.com/watch?v=7pbNn3fEtAE&amp;feature=youtu.be" TargetMode="External"/><Relationship Id="rId4" Type="http://schemas.openxmlformats.org/officeDocument/2006/relationships/hyperlink" Target="https://www.youtube.com/watch?v=g0BMJ91wYhY&amp;feature=youtu.be" TargetMode="External"/></Relationships>
</file>

<file path=ppt/slides/_rels/slide19.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2CAAB3-232D-6240-92F2-1D708CC1274E}"/>
              </a:ext>
            </a:extLst>
          </p:cNvPr>
          <p:cNvSpPr>
            <a:spLocks noGrp="1"/>
          </p:cNvSpPr>
          <p:nvPr>
            <p:ph type="title"/>
          </p:nvPr>
        </p:nvSpPr>
        <p:spPr>
          <a:xfrm>
            <a:off x="1405364" y="2645546"/>
            <a:ext cx="7194406" cy="2989950"/>
          </a:xfrm>
        </p:spPr>
        <p:txBody>
          <a:bodyPr>
            <a:normAutofit fontScale="90000"/>
          </a:bodyPr>
          <a:lstStyle/>
          <a:p>
            <a:r>
              <a:rPr lang="en-US" sz="3600" dirty="0">
                <a:solidFill>
                  <a:srgbClr val="990033"/>
                </a:solidFill>
              </a:rPr>
              <a:t>Department of the Interior</a:t>
            </a:r>
            <a:br>
              <a:rPr lang="en-US" sz="4800" dirty="0">
                <a:solidFill>
                  <a:srgbClr val="0000FF"/>
                </a:solidFill>
              </a:rPr>
            </a:br>
            <a:r>
              <a:rPr lang="en-US" sz="4000" dirty="0">
                <a:solidFill>
                  <a:srgbClr val="990033"/>
                </a:solidFill>
              </a:rPr>
              <a:t>Bureau of Indian Affairs</a:t>
            </a:r>
            <a:br>
              <a:rPr lang="en-US" sz="4800" dirty="0">
                <a:solidFill>
                  <a:srgbClr val="0000FF"/>
                </a:solidFill>
              </a:rPr>
            </a:br>
            <a:br>
              <a:rPr lang="en-US" sz="2000" dirty="0">
                <a:solidFill>
                  <a:srgbClr val="0000FF"/>
                </a:solidFill>
              </a:rPr>
            </a:br>
            <a:br>
              <a:rPr lang="en-US" sz="4800" dirty="0">
                <a:solidFill>
                  <a:srgbClr val="990033"/>
                </a:solidFill>
              </a:rPr>
            </a:br>
            <a:r>
              <a:rPr lang="en-US" sz="4800" dirty="0">
                <a:solidFill>
                  <a:srgbClr val="990033"/>
                </a:solidFill>
              </a:rPr>
              <a:t>Ron Demaray - Presenter</a:t>
            </a:r>
            <a:endParaRPr lang="en-US" dirty="0">
              <a:solidFill>
                <a:srgbClr val="990033"/>
              </a:solidFill>
            </a:endParaRPr>
          </a:p>
        </p:txBody>
      </p:sp>
      <p:sp>
        <p:nvSpPr>
          <p:cNvPr id="3" name="Text Placeholder 2">
            <a:extLst>
              <a:ext uri="{FF2B5EF4-FFF2-40B4-BE49-F238E27FC236}">
                <a16:creationId xmlns:a16="http://schemas.microsoft.com/office/drawing/2014/main" id="{70868B53-D977-C042-9DC6-ED630AC25A5F}"/>
              </a:ext>
            </a:extLst>
          </p:cNvPr>
          <p:cNvSpPr>
            <a:spLocks noGrp="1"/>
          </p:cNvSpPr>
          <p:nvPr>
            <p:ph type="body" idx="1"/>
          </p:nvPr>
        </p:nvSpPr>
        <p:spPr>
          <a:xfrm>
            <a:off x="941033" y="307285"/>
            <a:ext cx="7998781" cy="2852736"/>
          </a:xfrm>
        </p:spPr>
        <p:txBody>
          <a:bodyPr>
            <a:normAutofit/>
          </a:bodyPr>
          <a:lstStyle/>
          <a:p>
            <a:pPr algn="ctr"/>
            <a:r>
              <a:rPr lang="en-US" sz="7200" b="1" dirty="0">
                <a:ln w="10541" cmpd="sng">
                  <a:solidFill>
                    <a:schemeClr val="accent1">
                      <a:shade val="88000"/>
                      <a:satMod val="110000"/>
                    </a:schemeClr>
                  </a:solidFill>
                  <a:prstDash val="solid"/>
                </a:ln>
                <a:solidFill>
                  <a:srgbClr val="990033"/>
                </a:solidFill>
                <a:latin typeface="Britannic Bold" pitchFamily="34" charset="0"/>
              </a:rPr>
              <a:t>Contract Support Costs</a:t>
            </a:r>
            <a:endParaRPr lang="en-US" sz="7200" dirty="0">
              <a:solidFill>
                <a:srgbClr val="990033"/>
              </a:solidFill>
            </a:endParaRPr>
          </a:p>
        </p:txBody>
      </p:sp>
      <p:pic>
        <p:nvPicPr>
          <p:cNvPr id="4" name="Picture 3" descr="seal.JPG">
            <a:extLst>
              <a:ext uri="{FF2B5EF4-FFF2-40B4-BE49-F238E27FC236}">
                <a16:creationId xmlns:a16="http://schemas.microsoft.com/office/drawing/2014/main" id="{C01ECE5D-A51B-4AA0-8A3A-DA86C0470A3D}"/>
              </a:ext>
            </a:extLst>
          </p:cNvPr>
          <p:cNvPicPr>
            <a:picLocks noChangeAspect="1"/>
          </p:cNvPicPr>
          <p:nvPr/>
        </p:nvPicPr>
        <p:blipFill>
          <a:blip r:embed="rId2" cstate="print"/>
          <a:stretch>
            <a:fillRect/>
          </a:stretch>
        </p:blipFill>
        <p:spPr>
          <a:xfrm>
            <a:off x="6934200" y="2241617"/>
            <a:ext cx="1898904" cy="1898904"/>
          </a:xfrm>
          <a:prstGeom prst="rect">
            <a:avLst/>
          </a:prstGeom>
        </p:spPr>
      </p:pic>
    </p:spTree>
    <p:extLst>
      <p:ext uri="{BB962C8B-B14F-4D97-AF65-F5344CB8AC3E}">
        <p14:creationId xmlns:p14="http://schemas.microsoft.com/office/powerpoint/2010/main" val="23269426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840205"/>
            <a:ext cx="8027078" cy="3981451"/>
          </a:xfrm>
        </p:spPr>
        <p:txBody>
          <a:bodyPr>
            <a:normAutofit fontScale="92500" lnSpcReduction="10000"/>
          </a:bodyPr>
          <a:lstStyle/>
          <a:p>
            <a:pPr marL="342900" indent="-342900">
              <a:spcBef>
                <a:spcPct val="20000"/>
              </a:spcBef>
            </a:pPr>
            <a:r>
              <a:rPr lang="en-US" sz="3200" b="1" u="sng" dirty="0">
                <a:solidFill>
                  <a:schemeClr val="tx2"/>
                </a:solidFill>
              </a:rPr>
              <a:t>P.L. 93-638</a:t>
            </a:r>
          </a:p>
          <a:p>
            <a:pPr marL="342900" indent="-342900">
              <a:spcBef>
                <a:spcPct val="20000"/>
              </a:spcBef>
            </a:pPr>
            <a:r>
              <a:rPr lang="en-US" sz="2400" b="1" dirty="0">
                <a:latin typeface="Arial "/>
              </a:rPr>
              <a:t>P.L. 93-638 Enacted </a:t>
            </a:r>
            <a:r>
              <a:rPr lang="en-US" sz="2400" b="1" i="1" dirty="0">
                <a:latin typeface="Arial "/>
              </a:rPr>
              <a:t>January 4, 1975</a:t>
            </a:r>
            <a:r>
              <a:rPr lang="en-US" sz="2400" b="1" dirty="0">
                <a:latin typeface="Arial "/>
              </a:rPr>
              <a:t> (Signed by President Gerald Ford)</a:t>
            </a:r>
          </a:p>
          <a:p>
            <a:pPr marL="742950" lvl="1" indent="-285750">
              <a:spcBef>
                <a:spcPct val="20000"/>
              </a:spcBef>
              <a:buFont typeface="Wingdings" pitchFamily="2" charset="2"/>
              <a:buChar char="§"/>
            </a:pPr>
            <a:r>
              <a:rPr lang="en-US" sz="2400" b="1" dirty="0">
                <a:latin typeface="Arial "/>
              </a:rPr>
              <a:t>Gave T/TOs Authority to contract with DOI and DHEW (DHHS) for direct operation of programs serving their tribal members.</a:t>
            </a:r>
          </a:p>
          <a:p>
            <a:pPr marL="342900" indent="-342900">
              <a:spcBef>
                <a:spcPct val="20000"/>
              </a:spcBef>
            </a:pPr>
            <a:r>
              <a:rPr lang="en-US" sz="3200" b="1" u="sng" dirty="0">
                <a:solidFill>
                  <a:schemeClr val="tx2"/>
                </a:solidFill>
              </a:rPr>
              <a:t>P.L. 100-472</a:t>
            </a:r>
          </a:p>
          <a:p>
            <a:pPr marL="342900" indent="-342900">
              <a:spcBef>
                <a:spcPct val="20000"/>
              </a:spcBef>
            </a:pPr>
            <a:r>
              <a:rPr lang="en-US" sz="2400" b="1" dirty="0">
                <a:latin typeface="Arial "/>
              </a:rPr>
              <a:t>1988 Amendments Passed </a:t>
            </a:r>
            <a:r>
              <a:rPr lang="en-US" sz="2400" b="1" i="1" dirty="0">
                <a:latin typeface="Arial "/>
              </a:rPr>
              <a:t>October 5, 1988</a:t>
            </a:r>
            <a:endParaRPr lang="en-US" sz="2400" b="1" dirty="0">
              <a:latin typeface="Arial "/>
            </a:endParaRPr>
          </a:p>
          <a:p>
            <a:pPr marL="742950" lvl="1" indent="-285750">
              <a:spcBef>
                <a:spcPct val="20000"/>
              </a:spcBef>
              <a:buFont typeface="Wingdings" pitchFamily="2" charset="2"/>
              <a:buChar char="§"/>
            </a:pPr>
            <a:r>
              <a:rPr lang="en-US" sz="2400" b="1" dirty="0">
                <a:latin typeface="Arial "/>
              </a:rPr>
              <a:t>Simplified the ISD contracting process and facilitated the assumption of IHS programs by tribal governments. </a:t>
            </a:r>
            <a:r>
              <a:rPr lang="en-US" sz="2400" b="1" dirty="0">
                <a:solidFill>
                  <a:srgbClr val="FF0000"/>
                </a:solidFill>
                <a:latin typeface="Arial "/>
              </a:rPr>
              <a:t>Introduced CSC provisions at Section 106 - Now §5325.</a:t>
            </a:r>
          </a:p>
          <a:p>
            <a:endParaRPr lang="en-US" dirty="0"/>
          </a:p>
        </p:txBody>
      </p:sp>
    </p:spTree>
    <p:extLst>
      <p:ext uri="{BB962C8B-B14F-4D97-AF65-F5344CB8AC3E}">
        <p14:creationId xmlns:p14="http://schemas.microsoft.com/office/powerpoint/2010/main" val="355788160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840205"/>
            <a:ext cx="8027078" cy="3981451"/>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PROMULGATION OF REGULATIONS</a:t>
            </a:r>
          </a:p>
          <a:p>
            <a:pPr lvl="1">
              <a:lnSpc>
                <a:spcPct val="75000"/>
              </a:lnSpc>
              <a:spcBef>
                <a:spcPct val="50000"/>
              </a:spcBef>
              <a:buClr>
                <a:schemeClr val="accent1"/>
              </a:buClr>
              <a:buFont typeface="Wingdings" pitchFamily="2" charset="2"/>
              <a:buChar char="§"/>
            </a:pPr>
            <a:r>
              <a:rPr lang="en-US" sz="2600" b="1" dirty="0"/>
              <a:t>18 months  to issue regulations</a:t>
            </a:r>
          </a:p>
          <a:p>
            <a:pPr lvl="1">
              <a:lnSpc>
                <a:spcPct val="75000"/>
              </a:lnSpc>
              <a:spcBef>
                <a:spcPct val="50000"/>
              </a:spcBef>
              <a:buClr>
                <a:schemeClr val="accent1"/>
              </a:buClr>
              <a:buFont typeface="Wingdings" pitchFamily="2" charset="2"/>
              <a:buChar char="§"/>
            </a:pPr>
            <a:r>
              <a:rPr lang="en-US" sz="2600" b="1" dirty="0"/>
              <a:t>Directed use of Negotiated Rulemaking</a:t>
            </a:r>
          </a:p>
          <a:p>
            <a:pPr lvl="1">
              <a:lnSpc>
                <a:spcPct val="75000"/>
              </a:lnSpc>
              <a:spcBef>
                <a:spcPct val="50000"/>
              </a:spcBef>
              <a:buClr>
                <a:schemeClr val="accent1"/>
              </a:buClr>
              <a:buFont typeface="Wingdings" pitchFamily="2" charset="2"/>
              <a:buChar char="§"/>
            </a:pPr>
            <a:r>
              <a:rPr lang="en-US" sz="2600" b="1" dirty="0"/>
              <a:t>BIA and IHS met with Tribes</a:t>
            </a:r>
          </a:p>
          <a:p>
            <a:pPr lvl="1">
              <a:lnSpc>
                <a:spcPct val="75000"/>
              </a:lnSpc>
              <a:spcBef>
                <a:spcPct val="50000"/>
              </a:spcBef>
              <a:buClr>
                <a:schemeClr val="accent1"/>
              </a:buClr>
              <a:buFont typeface="Wingdings" pitchFamily="2" charset="2"/>
              <a:buChar char="§"/>
            </a:pPr>
            <a:r>
              <a:rPr lang="en-US" sz="2600" b="1" dirty="0"/>
              <a:t>DOI &amp; HHS revised the Final Rule</a:t>
            </a:r>
          </a:p>
          <a:p>
            <a:pPr lvl="1">
              <a:lnSpc>
                <a:spcPct val="75000"/>
              </a:lnSpc>
              <a:spcBef>
                <a:spcPct val="50000"/>
              </a:spcBef>
              <a:buClr>
                <a:schemeClr val="accent1"/>
              </a:buClr>
              <a:buFont typeface="Wingdings" pitchFamily="2" charset="2"/>
              <a:buChar char="§"/>
            </a:pPr>
            <a:r>
              <a:rPr lang="en-US" sz="2600" b="1" dirty="0"/>
              <a:t>Initial effort to draft Regulations ended up as a total failure</a:t>
            </a:r>
          </a:p>
          <a:p>
            <a:pPr lvl="1">
              <a:lnSpc>
                <a:spcPct val="75000"/>
              </a:lnSpc>
              <a:spcBef>
                <a:spcPct val="50000"/>
              </a:spcBef>
              <a:buClr>
                <a:schemeClr val="accent1"/>
              </a:buClr>
              <a:buFont typeface="Wingdings" pitchFamily="2" charset="2"/>
              <a:buChar char="§"/>
            </a:pPr>
            <a:r>
              <a:rPr lang="en-US" sz="2600" b="1" dirty="0"/>
              <a:t>Congress chose to amend P.L. 93-638 again…</a:t>
            </a:r>
          </a:p>
          <a:p>
            <a:endParaRPr lang="en-US" dirty="0"/>
          </a:p>
        </p:txBody>
      </p:sp>
    </p:spTree>
    <p:extLst>
      <p:ext uri="{BB962C8B-B14F-4D97-AF65-F5344CB8AC3E}">
        <p14:creationId xmlns:p14="http://schemas.microsoft.com/office/powerpoint/2010/main" val="146018080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435006" y="365126"/>
            <a:ext cx="8220722" cy="1325563"/>
          </a:xfrm>
        </p:spPr>
        <p:txBody>
          <a:bodyPr>
            <a:noAutofit/>
          </a:bodyPr>
          <a:lstStyle/>
          <a:p>
            <a:r>
              <a:rPr lang="en-US" sz="3200" dirty="0">
                <a:solidFill>
                  <a:srgbClr val="714400"/>
                </a:solidFill>
              </a:rPr>
              <a:t>Indian Self-Determination and Education </a:t>
            </a:r>
            <a:r>
              <a:rPr lang="en-US" sz="3200" u="sng" dirty="0">
                <a:solidFill>
                  <a:srgbClr val="714400"/>
                </a:solidFill>
              </a:rPr>
              <a:t>Assistance Act  (ISDEAA)  P.L. 93-638</a:t>
            </a:r>
            <a:endParaRPr lang="en-US" sz="3200" dirty="0">
              <a:solidFill>
                <a:srgbClr val="9C2D3B"/>
              </a:solidFill>
            </a:endParaRP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840205"/>
            <a:ext cx="8027078" cy="3981451"/>
          </a:xfrm>
        </p:spPr>
        <p:txBody>
          <a:bodyPr>
            <a:normAutofit fontScale="92500" lnSpcReduction="20000"/>
          </a:bodyPr>
          <a:lstStyle/>
          <a:p>
            <a:pPr marL="342900" indent="-342900">
              <a:spcBef>
                <a:spcPct val="20000"/>
              </a:spcBef>
            </a:pPr>
            <a:r>
              <a:rPr lang="en-US" sz="3200" b="1" u="sng" dirty="0">
                <a:solidFill>
                  <a:schemeClr val="tx2"/>
                </a:solidFill>
              </a:rPr>
              <a:t>P.L. 103-413</a:t>
            </a:r>
          </a:p>
          <a:p>
            <a:pPr marL="342900" indent="-342900">
              <a:spcBef>
                <a:spcPct val="20000"/>
              </a:spcBef>
            </a:pPr>
            <a:r>
              <a:rPr lang="en-US" sz="2400" b="1" dirty="0">
                <a:latin typeface="Arial "/>
              </a:rPr>
              <a:t>1994 Amendments Passed </a:t>
            </a:r>
            <a:r>
              <a:rPr lang="en-US" sz="2400" b="1" i="1" dirty="0">
                <a:latin typeface="Arial "/>
              </a:rPr>
              <a:t>October 25, 1994</a:t>
            </a:r>
            <a:endParaRPr lang="en-US" sz="2400" b="1" dirty="0">
              <a:latin typeface="Arial "/>
            </a:endParaRPr>
          </a:p>
          <a:p>
            <a:pPr marL="742950" lvl="1" indent="-285750">
              <a:spcBef>
                <a:spcPct val="20000"/>
              </a:spcBef>
              <a:buFont typeface="Wingdings" pitchFamily="2" charset="2"/>
              <a:buChar char="§"/>
            </a:pPr>
            <a:r>
              <a:rPr lang="en-US" sz="2400" b="1" dirty="0">
                <a:latin typeface="Arial "/>
              </a:rPr>
              <a:t>Titled “Contract Reform Act of 1994”</a:t>
            </a:r>
          </a:p>
          <a:p>
            <a:pPr marL="742950" lvl="1" indent="-285750">
              <a:spcBef>
                <a:spcPct val="20000"/>
              </a:spcBef>
              <a:buFont typeface="Wingdings" pitchFamily="2" charset="2"/>
              <a:buChar char="§"/>
            </a:pPr>
            <a:r>
              <a:rPr lang="en-US" sz="2400" b="1" dirty="0">
                <a:latin typeface="Arial "/>
              </a:rPr>
              <a:t>Title I significantly Amends P.L. 93-638 </a:t>
            </a:r>
            <a:r>
              <a:rPr lang="en-US" sz="2400" b="1" i="1" u="sng" dirty="0">
                <a:latin typeface="Arial "/>
              </a:rPr>
              <a:t>and</a:t>
            </a:r>
            <a:r>
              <a:rPr lang="en-US" sz="2400" b="1" dirty="0">
                <a:latin typeface="Arial "/>
              </a:rPr>
              <a:t> 1988 amendments,</a:t>
            </a:r>
          </a:p>
          <a:p>
            <a:pPr marL="742950" lvl="1" indent="-285750">
              <a:spcBef>
                <a:spcPct val="20000"/>
              </a:spcBef>
              <a:buFont typeface="Wingdings" pitchFamily="2" charset="2"/>
              <a:buChar char="§"/>
            </a:pPr>
            <a:r>
              <a:rPr lang="en-US" sz="2400" b="1" dirty="0">
                <a:latin typeface="Arial "/>
              </a:rPr>
              <a:t>Intended to limit the inappropriate exercise of discretion by the DOI and HHS</a:t>
            </a:r>
          </a:p>
          <a:p>
            <a:pPr marL="742950" lvl="1" indent="-285750">
              <a:spcBef>
                <a:spcPct val="20000"/>
              </a:spcBef>
              <a:buFont typeface="Wingdings" pitchFamily="2" charset="2"/>
              <a:buChar char="§"/>
            </a:pPr>
            <a:r>
              <a:rPr lang="en-US" sz="2400" b="1" dirty="0">
                <a:latin typeface="Arial "/>
              </a:rPr>
              <a:t>Limited the promulgation of regulations </a:t>
            </a:r>
          </a:p>
          <a:p>
            <a:pPr marL="742950" lvl="1" indent="-285750">
              <a:spcBef>
                <a:spcPct val="20000"/>
              </a:spcBef>
              <a:buFont typeface="Wingdings" pitchFamily="2" charset="2"/>
              <a:buChar char="§"/>
            </a:pPr>
            <a:r>
              <a:rPr lang="en-US" sz="2400" b="1" dirty="0">
                <a:latin typeface="Arial "/>
              </a:rPr>
              <a:t>Implements, by statute, many of the areas that had been subjects for regulations under 1988 Amendments</a:t>
            </a:r>
          </a:p>
          <a:p>
            <a:pPr marL="742950" lvl="1" indent="-285750">
              <a:spcBef>
                <a:spcPct val="20000"/>
              </a:spcBef>
              <a:buFont typeface="Wingdings" pitchFamily="2" charset="2"/>
              <a:buChar char="§"/>
            </a:pPr>
            <a:r>
              <a:rPr lang="en-US" sz="2400" b="1" dirty="0">
                <a:latin typeface="Arial "/>
              </a:rPr>
              <a:t>Model Contract – specifies terms of P.L. 93-638 Contracts entered into between U.S. and Indian T/TOs</a:t>
            </a:r>
          </a:p>
          <a:p>
            <a:endParaRPr lang="en-US" dirty="0"/>
          </a:p>
        </p:txBody>
      </p:sp>
    </p:spTree>
    <p:extLst>
      <p:ext uri="{BB962C8B-B14F-4D97-AF65-F5344CB8AC3E}">
        <p14:creationId xmlns:p14="http://schemas.microsoft.com/office/powerpoint/2010/main" val="30653792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337351" y="365126"/>
            <a:ext cx="8389399" cy="1325563"/>
          </a:xfrm>
        </p:spPr>
        <p:txBody>
          <a:bodyPr>
            <a:noAutofit/>
          </a:bodyPr>
          <a:lstStyle/>
          <a:p>
            <a:r>
              <a:rPr kumimoji="1" lang="en-US" sz="3600" u="sng" dirty="0">
                <a:solidFill>
                  <a:srgbClr val="714400"/>
                </a:solidFill>
              </a:rPr>
              <a:t>25 C.F.R. Part 900 – </a:t>
            </a:r>
            <a:r>
              <a:rPr kumimoji="1" lang="en-US" sz="3200" u="sng" dirty="0">
                <a:solidFill>
                  <a:srgbClr val="714400"/>
                </a:solidFill>
              </a:rPr>
              <a:t>Title I Regulations</a:t>
            </a: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690689"/>
            <a:ext cx="8027078" cy="4130967"/>
          </a:xfrm>
        </p:spPr>
        <p:txBody>
          <a:bodyPr>
            <a:normAutofit fontScale="92500"/>
          </a:bodyPr>
          <a:lstStyle/>
          <a:p>
            <a:pPr>
              <a:lnSpc>
                <a:spcPct val="110000"/>
              </a:lnSpc>
              <a:spcBef>
                <a:spcPct val="40000"/>
              </a:spcBef>
              <a:buClr>
                <a:schemeClr val="accent1"/>
              </a:buClr>
              <a:buFont typeface="Wingdings" pitchFamily="2" charset="2"/>
              <a:buChar char="§"/>
            </a:pPr>
            <a:r>
              <a:rPr lang="en-US" sz="3600" b="1" dirty="0">
                <a:solidFill>
                  <a:schemeClr val="tx2"/>
                </a:solidFill>
              </a:rPr>
              <a:t>PROMULGATION OF REGULATIONS</a:t>
            </a:r>
          </a:p>
          <a:p>
            <a:pPr lvl="1">
              <a:lnSpc>
                <a:spcPct val="75000"/>
              </a:lnSpc>
              <a:spcBef>
                <a:spcPct val="50000"/>
              </a:spcBef>
              <a:buClr>
                <a:schemeClr val="accent1"/>
              </a:buClr>
              <a:buFont typeface="Wingdings" pitchFamily="2" charset="2"/>
              <a:buChar char="§"/>
            </a:pPr>
            <a:r>
              <a:rPr lang="en-US" sz="2600" b="1" dirty="0"/>
              <a:t>18 months  to issue regulations</a:t>
            </a:r>
          </a:p>
          <a:p>
            <a:pPr lvl="1">
              <a:lnSpc>
                <a:spcPct val="75000"/>
              </a:lnSpc>
              <a:spcBef>
                <a:spcPct val="50000"/>
              </a:spcBef>
              <a:buClr>
                <a:schemeClr val="accent1"/>
              </a:buClr>
              <a:buFont typeface="Wingdings" pitchFamily="2" charset="2"/>
              <a:buChar char="§"/>
            </a:pPr>
            <a:r>
              <a:rPr lang="en-US" sz="2600" b="1" dirty="0"/>
              <a:t>Directed use of Negotiated Rulemaking</a:t>
            </a:r>
          </a:p>
          <a:p>
            <a:pPr lvl="1">
              <a:lnSpc>
                <a:spcPct val="75000"/>
              </a:lnSpc>
              <a:spcBef>
                <a:spcPct val="50000"/>
              </a:spcBef>
              <a:buClr>
                <a:schemeClr val="accent1"/>
              </a:buClr>
              <a:buFont typeface="Wingdings" pitchFamily="2" charset="2"/>
              <a:buChar char="§"/>
            </a:pPr>
            <a:r>
              <a:rPr lang="en-US" sz="2600" b="1" dirty="0"/>
              <a:t>1994  Amendments restricted areas in which regulations could be developed</a:t>
            </a:r>
          </a:p>
          <a:p>
            <a:pPr lvl="1">
              <a:lnSpc>
                <a:spcPct val="75000"/>
              </a:lnSpc>
              <a:spcBef>
                <a:spcPct val="50000"/>
              </a:spcBef>
              <a:buClr>
                <a:schemeClr val="accent1"/>
              </a:buClr>
              <a:buFont typeface="Wingdings" pitchFamily="2" charset="2"/>
              <a:buChar char="§"/>
            </a:pPr>
            <a:r>
              <a:rPr lang="en-US" sz="2600" b="1" dirty="0"/>
              <a:t>Final Joint Rule Implementing P.L. 103-413, the Indian Self-Determination Contract Reform Act of 1994 published in Federal Register JUNE 24, 1996</a:t>
            </a:r>
          </a:p>
          <a:p>
            <a:pPr lvl="1">
              <a:lnSpc>
                <a:spcPct val="75000"/>
              </a:lnSpc>
              <a:spcBef>
                <a:spcPct val="50000"/>
              </a:spcBef>
              <a:buClr>
                <a:schemeClr val="accent1"/>
              </a:buClr>
              <a:buFont typeface="Wingdings" pitchFamily="2" charset="2"/>
              <a:buChar char="§"/>
            </a:pPr>
            <a:r>
              <a:rPr lang="en-US" sz="2600" b="1" dirty="0"/>
              <a:t>Final Rule – 25 C.F.R. Part 900 – became effective August 23, 1996</a:t>
            </a:r>
          </a:p>
          <a:p>
            <a:endParaRPr lang="en-US" dirty="0"/>
          </a:p>
        </p:txBody>
      </p:sp>
    </p:spTree>
    <p:extLst>
      <p:ext uri="{BB962C8B-B14F-4D97-AF65-F5344CB8AC3E}">
        <p14:creationId xmlns:p14="http://schemas.microsoft.com/office/powerpoint/2010/main" val="201624972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DC1E24-98B9-3D41-8BBD-83942CD6BFC7}"/>
              </a:ext>
            </a:extLst>
          </p:cNvPr>
          <p:cNvSpPr>
            <a:spLocks noGrp="1"/>
          </p:cNvSpPr>
          <p:nvPr>
            <p:ph type="title"/>
          </p:nvPr>
        </p:nvSpPr>
        <p:spPr>
          <a:xfrm>
            <a:off x="337351" y="365126"/>
            <a:ext cx="8389399" cy="1325563"/>
          </a:xfrm>
        </p:spPr>
        <p:txBody>
          <a:bodyPr>
            <a:noAutofit/>
          </a:bodyPr>
          <a:lstStyle/>
          <a:p>
            <a:r>
              <a:rPr kumimoji="1" lang="en-US" sz="3600" u="sng" dirty="0">
                <a:solidFill>
                  <a:srgbClr val="714400"/>
                </a:solidFill>
              </a:rPr>
              <a:t>25 C.F.R. Part 1000 – </a:t>
            </a:r>
            <a:r>
              <a:rPr kumimoji="1" lang="en-US" sz="3200" u="sng" dirty="0">
                <a:solidFill>
                  <a:srgbClr val="714400"/>
                </a:solidFill>
              </a:rPr>
              <a:t>Title IV, Self-Governance Regulations</a:t>
            </a:r>
          </a:p>
        </p:txBody>
      </p:sp>
      <p:sp>
        <p:nvSpPr>
          <p:cNvPr id="3" name="Content Placeholder 2">
            <a:extLst>
              <a:ext uri="{FF2B5EF4-FFF2-40B4-BE49-F238E27FC236}">
                <a16:creationId xmlns:a16="http://schemas.microsoft.com/office/drawing/2014/main" id="{CE849B41-4B4D-B042-9EC3-4DCA73423577}"/>
              </a:ext>
            </a:extLst>
          </p:cNvPr>
          <p:cNvSpPr>
            <a:spLocks noGrp="1"/>
          </p:cNvSpPr>
          <p:nvPr>
            <p:ph idx="1"/>
          </p:nvPr>
        </p:nvSpPr>
        <p:spPr>
          <a:xfrm>
            <a:off x="531828" y="1690689"/>
            <a:ext cx="8027078" cy="4130967"/>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PROMULGATION OF REGULATIONS</a:t>
            </a:r>
          </a:p>
          <a:p>
            <a:pPr lvl="1">
              <a:lnSpc>
                <a:spcPct val="75000"/>
              </a:lnSpc>
              <a:spcBef>
                <a:spcPct val="50000"/>
              </a:spcBef>
              <a:buClr>
                <a:schemeClr val="accent1"/>
              </a:buClr>
              <a:buFont typeface="Wingdings" pitchFamily="2" charset="2"/>
              <a:buChar char="§"/>
            </a:pPr>
            <a:r>
              <a:rPr lang="en-US" sz="2600" b="1" dirty="0"/>
              <a:t>Self-Governance started as a demonstration project within the IHS under P.L. 102-573</a:t>
            </a:r>
          </a:p>
          <a:p>
            <a:pPr lvl="1">
              <a:lnSpc>
                <a:spcPct val="75000"/>
              </a:lnSpc>
              <a:spcBef>
                <a:spcPct val="50000"/>
              </a:spcBef>
              <a:buClr>
                <a:schemeClr val="accent1"/>
              </a:buClr>
              <a:buFont typeface="Wingdings" pitchFamily="2" charset="2"/>
              <a:buChar char="§"/>
            </a:pPr>
            <a:r>
              <a:rPr lang="en-US" sz="2600" b="1" dirty="0"/>
              <a:t>P.L. 103-435 amendments expanded Self-Governance authority in 1994</a:t>
            </a:r>
          </a:p>
          <a:p>
            <a:pPr lvl="1">
              <a:lnSpc>
                <a:spcPct val="75000"/>
              </a:lnSpc>
              <a:spcBef>
                <a:spcPct val="50000"/>
              </a:spcBef>
              <a:buClr>
                <a:schemeClr val="accent1"/>
              </a:buClr>
              <a:buFont typeface="Wingdings" pitchFamily="2" charset="2"/>
              <a:buChar char="§"/>
            </a:pPr>
            <a:endParaRPr lang="en-US" sz="600" b="1" dirty="0"/>
          </a:p>
          <a:p>
            <a:pPr marL="517525" lvl="1" indent="0">
              <a:lnSpc>
                <a:spcPct val="75000"/>
              </a:lnSpc>
              <a:spcBef>
                <a:spcPct val="50000"/>
              </a:spcBef>
              <a:buClr>
                <a:schemeClr val="accent1"/>
              </a:buClr>
              <a:buNone/>
            </a:pPr>
            <a:r>
              <a:rPr lang="en-US" sz="3300" b="1" dirty="0">
                <a:solidFill>
                  <a:srgbClr val="FF0000"/>
                </a:solidFill>
              </a:rPr>
              <a:t>  CSC authority is the same for</a:t>
            </a:r>
          </a:p>
          <a:p>
            <a:pPr marL="517525" lvl="1" indent="0">
              <a:lnSpc>
                <a:spcPct val="75000"/>
              </a:lnSpc>
              <a:spcBef>
                <a:spcPts val="600"/>
              </a:spcBef>
              <a:buClr>
                <a:schemeClr val="accent1"/>
              </a:buClr>
              <a:buNone/>
            </a:pPr>
            <a:r>
              <a:rPr lang="en-US" sz="3300" b="1" dirty="0">
                <a:solidFill>
                  <a:srgbClr val="FF0000"/>
                </a:solidFill>
              </a:rPr>
              <a:t>       Title IV, Title V and Title I</a:t>
            </a:r>
          </a:p>
          <a:p>
            <a:endParaRPr lang="en-US" dirty="0"/>
          </a:p>
        </p:txBody>
      </p:sp>
    </p:spTree>
    <p:extLst>
      <p:ext uri="{BB962C8B-B14F-4D97-AF65-F5344CB8AC3E}">
        <p14:creationId xmlns:p14="http://schemas.microsoft.com/office/powerpoint/2010/main" val="216569056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a:bodyPr>
          <a:lstStyle/>
          <a:p>
            <a:pPr algn="ctr"/>
            <a:r>
              <a:rPr lang="en-US" sz="3600" dirty="0">
                <a:solidFill>
                  <a:srgbClr val="FF0000"/>
                </a:solidFill>
              </a:rPr>
              <a:t>Bureau of Indian Affairs</a:t>
            </a:r>
            <a:br>
              <a:rPr lang="en-US" sz="3600" dirty="0">
                <a:solidFill>
                  <a:srgbClr val="FF0000"/>
                </a:solidFill>
              </a:rPr>
            </a:br>
            <a:r>
              <a:rPr lang="en-US" sz="3600" dirty="0">
                <a:solidFill>
                  <a:srgbClr val="FF0000"/>
                </a:solidFill>
              </a:rPr>
              <a:t> Contract Support Cost Policy</a:t>
            </a:r>
            <a:endParaRPr lang="en-US" sz="36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p:txBody>
          <a:bodyPr/>
          <a:lstStyle/>
          <a:p>
            <a:pPr algn="ctr">
              <a:buClr>
                <a:srgbClr val="FF0000"/>
              </a:buClr>
              <a:buSzPct val="50000"/>
              <a:buFontTx/>
              <a:buNone/>
            </a:pPr>
            <a:endParaRPr lang="en-US" sz="3600" b="1" dirty="0"/>
          </a:p>
          <a:p>
            <a:pPr algn="ctr">
              <a:buClr>
                <a:srgbClr val="FF0000"/>
              </a:buClr>
              <a:buSzPct val="50000"/>
              <a:buFontTx/>
              <a:buNone/>
            </a:pPr>
            <a:r>
              <a:rPr lang="en-US" sz="3600" b="1" dirty="0"/>
              <a:t>Part 13, Chapter 7, </a:t>
            </a:r>
          </a:p>
          <a:p>
            <a:pPr algn="ctr">
              <a:buClr>
                <a:srgbClr val="FF0000"/>
              </a:buClr>
              <a:buSzPct val="50000"/>
              <a:buFontTx/>
              <a:buNone/>
            </a:pPr>
            <a:r>
              <a:rPr lang="en-US" sz="3600" b="1" u="sng" dirty="0"/>
              <a:t>INDIAN AFFAIRS MANUAL</a:t>
            </a:r>
            <a:r>
              <a:rPr lang="en-US" sz="3600" b="1" dirty="0"/>
              <a:t> </a:t>
            </a:r>
          </a:p>
          <a:p>
            <a:pPr algn="ctr">
              <a:buClr>
                <a:srgbClr val="FF0000"/>
              </a:buClr>
              <a:buSzPct val="50000"/>
              <a:buFontTx/>
              <a:buNone/>
            </a:pPr>
            <a:endParaRPr lang="en-US" sz="3600" b="1" dirty="0"/>
          </a:p>
          <a:p>
            <a:pPr algn="ctr">
              <a:buClr>
                <a:srgbClr val="FF0000"/>
              </a:buClr>
              <a:buSzPct val="50000"/>
              <a:buFontTx/>
              <a:buNone/>
            </a:pPr>
            <a:r>
              <a:rPr lang="en-US" sz="3600" b="1" dirty="0"/>
              <a:t> Indian Self-Determination       Contract Support Costs</a:t>
            </a:r>
          </a:p>
          <a:p>
            <a:endParaRPr lang="en-US" dirty="0"/>
          </a:p>
        </p:txBody>
      </p:sp>
    </p:spTree>
    <p:extLst>
      <p:ext uri="{BB962C8B-B14F-4D97-AF65-F5344CB8AC3E}">
        <p14:creationId xmlns:p14="http://schemas.microsoft.com/office/powerpoint/2010/main" val="410916724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a:bodyPr>
          <a:lstStyle/>
          <a:p>
            <a:pPr algn="ctr"/>
            <a:r>
              <a:rPr lang="en-US" sz="3600" dirty="0">
                <a:solidFill>
                  <a:srgbClr val="FF0000"/>
                </a:solidFill>
              </a:rPr>
              <a:t>Indian Health Service</a:t>
            </a:r>
            <a:br>
              <a:rPr lang="en-US" sz="3600" dirty="0">
                <a:solidFill>
                  <a:srgbClr val="FF0000"/>
                </a:solidFill>
              </a:rPr>
            </a:br>
            <a:r>
              <a:rPr lang="en-US" sz="3600" dirty="0">
                <a:solidFill>
                  <a:srgbClr val="FF0000"/>
                </a:solidFill>
              </a:rPr>
              <a:t> Contract Support Cost Policy</a:t>
            </a:r>
            <a:endParaRPr lang="en-US" sz="36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p:txBody>
          <a:bodyPr/>
          <a:lstStyle/>
          <a:p>
            <a:pPr algn="ctr">
              <a:buClr>
                <a:srgbClr val="FF0000"/>
              </a:buClr>
              <a:buSzPct val="50000"/>
              <a:buFontTx/>
              <a:buNone/>
            </a:pPr>
            <a:endParaRPr lang="en-US" sz="3600" b="1" dirty="0"/>
          </a:p>
          <a:p>
            <a:pPr algn="ctr">
              <a:buClr>
                <a:srgbClr val="FF0000"/>
              </a:buClr>
              <a:buSzPct val="50000"/>
              <a:buFontTx/>
              <a:buNone/>
            </a:pPr>
            <a:r>
              <a:rPr lang="en-US" sz="3600" b="1" dirty="0"/>
              <a:t>Part 6, Chapter 3, </a:t>
            </a:r>
          </a:p>
          <a:p>
            <a:pPr algn="ctr">
              <a:buClr>
                <a:srgbClr val="FF0000"/>
              </a:buClr>
              <a:buSzPct val="50000"/>
              <a:buFontTx/>
              <a:buNone/>
            </a:pPr>
            <a:r>
              <a:rPr lang="en-US" sz="3600" b="1" u="sng" dirty="0"/>
              <a:t>INDIAN HEALTH MANUAL</a:t>
            </a:r>
            <a:r>
              <a:rPr lang="en-US" sz="3600" b="1" dirty="0"/>
              <a:t> </a:t>
            </a:r>
          </a:p>
          <a:p>
            <a:pPr algn="ctr">
              <a:buClr>
                <a:srgbClr val="FF0000"/>
              </a:buClr>
              <a:buSzPct val="50000"/>
              <a:buFontTx/>
              <a:buNone/>
            </a:pPr>
            <a:endParaRPr lang="en-US" sz="3600" b="1" dirty="0"/>
          </a:p>
          <a:p>
            <a:pPr algn="ctr">
              <a:buClr>
                <a:srgbClr val="FF0000"/>
              </a:buClr>
              <a:buSzPct val="50000"/>
              <a:buFontTx/>
              <a:buNone/>
            </a:pPr>
            <a:r>
              <a:rPr lang="en-US" sz="3600" b="1" dirty="0"/>
              <a:t> Contract Support Costs</a:t>
            </a:r>
          </a:p>
          <a:p>
            <a:endParaRPr lang="en-US" dirty="0"/>
          </a:p>
        </p:txBody>
      </p:sp>
    </p:spTree>
    <p:extLst>
      <p:ext uri="{BB962C8B-B14F-4D97-AF65-F5344CB8AC3E}">
        <p14:creationId xmlns:p14="http://schemas.microsoft.com/office/powerpoint/2010/main" val="199860070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a:bodyPr>
          <a:lstStyle/>
          <a:p>
            <a:pPr algn="ctr"/>
            <a:r>
              <a:rPr lang="en-US" sz="3600" dirty="0">
                <a:solidFill>
                  <a:srgbClr val="FF0000"/>
                </a:solidFill>
              </a:rPr>
              <a:t> </a:t>
            </a:r>
            <a:r>
              <a:rPr lang="en-US" sz="4000" dirty="0">
                <a:solidFill>
                  <a:srgbClr val="FF0000"/>
                </a:solidFill>
              </a:rPr>
              <a:t>Contract Support Cost Policy</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49" y="1506029"/>
            <a:ext cx="8349095" cy="4344355"/>
          </a:xfrm>
        </p:spPr>
        <p:txBody>
          <a:bodyPr>
            <a:normAutofit/>
          </a:bodyPr>
          <a:lstStyle/>
          <a:p>
            <a:pPr>
              <a:lnSpc>
                <a:spcPct val="110000"/>
              </a:lnSpc>
              <a:spcBef>
                <a:spcPct val="40000"/>
              </a:spcBef>
              <a:buClr>
                <a:schemeClr val="accent1"/>
              </a:buClr>
              <a:buFont typeface="Wingdings" pitchFamily="2" charset="2"/>
              <a:buChar char="§"/>
            </a:pPr>
            <a:r>
              <a:rPr lang="en-US" sz="3600" b="1" dirty="0">
                <a:solidFill>
                  <a:schemeClr val="tx2"/>
                </a:solidFill>
              </a:rPr>
              <a:t>BIA  Part 13, Chapter 7  AUTHORITY</a:t>
            </a:r>
          </a:p>
          <a:p>
            <a:pPr lvl="1">
              <a:lnSpc>
                <a:spcPct val="75000"/>
              </a:lnSpc>
              <a:spcBef>
                <a:spcPct val="50000"/>
              </a:spcBef>
              <a:buClr>
                <a:schemeClr val="accent1"/>
              </a:buClr>
              <a:buFont typeface="Wingdings" pitchFamily="2" charset="2"/>
              <a:buChar char="§"/>
            </a:pPr>
            <a:r>
              <a:rPr lang="en-US" sz="2600" b="1" dirty="0"/>
              <a:t>Statute &amp; Regulations</a:t>
            </a:r>
          </a:p>
          <a:p>
            <a:pPr lvl="2">
              <a:lnSpc>
                <a:spcPct val="75000"/>
              </a:lnSpc>
              <a:spcBef>
                <a:spcPct val="50000"/>
              </a:spcBef>
              <a:buClr>
                <a:schemeClr val="accent1"/>
              </a:buClr>
              <a:buFont typeface="Wingdings" pitchFamily="2" charset="2"/>
              <a:buChar char="§"/>
            </a:pPr>
            <a:r>
              <a:rPr lang="en-US" sz="2400" b="1" dirty="0"/>
              <a:t>25 U.S.C. §§ 5301 et seq. ISDEAA</a:t>
            </a:r>
          </a:p>
          <a:p>
            <a:pPr lvl="2">
              <a:lnSpc>
                <a:spcPct val="75000"/>
              </a:lnSpc>
              <a:spcBef>
                <a:spcPct val="50000"/>
              </a:spcBef>
              <a:buClr>
                <a:schemeClr val="accent1"/>
              </a:buClr>
              <a:buFont typeface="Wingdings" pitchFamily="2" charset="2"/>
              <a:buChar char="§"/>
            </a:pPr>
            <a:r>
              <a:rPr lang="en-US" sz="2400" b="1" dirty="0"/>
              <a:t>25 CFR part 900</a:t>
            </a:r>
          </a:p>
          <a:p>
            <a:pPr lvl="2">
              <a:lnSpc>
                <a:spcPct val="75000"/>
              </a:lnSpc>
              <a:spcBef>
                <a:spcPct val="50000"/>
              </a:spcBef>
              <a:buClr>
                <a:schemeClr val="accent1"/>
              </a:buClr>
              <a:buFont typeface="Wingdings" pitchFamily="2" charset="2"/>
              <a:buChar char="§"/>
            </a:pPr>
            <a:r>
              <a:rPr lang="en-US" sz="2400" b="1" dirty="0"/>
              <a:t>25 CFR Part 1000</a:t>
            </a:r>
          </a:p>
          <a:p>
            <a:pPr>
              <a:lnSpc>
                <a:spcPct val="75000"/>
              </a:lnSpc>
              <a:spcBef>
                <a:spcPct val="50000"/>
              </a:spcBef>
              <a:buClr>
                <a:schemeClr val="accent1"/>
              </a:buClr>
              <a:buFont typeface="Wingdings" pitchFamily="2" charset="2"/>
              <a:buChar char="§"/>
            </a:pPr>
            <a:r>
              <a:rPr lang="en-US" sz="3600" b="1" dirty="0">
                <a:solidFill>
                  <a:schemeClr val="tx2"/>
                </a:solidFill>
              </a:rPr>
              <a:t>IHS  Part 6, Chapter 3  AUTHORITY</a:t>
            </a:r>
          </a:p>
          <a:p>
            <a:pPr lvl="2">
              <a:lnSpc>
                <a:spcPct val="75000"/>
              </a:lnSpc>
              <a:spcBef>
                <a:spcPct val="50000"/>
              </a:spcBef>
              <a:buClr>
                <a:schemeClr val="accent1"/>
              </a:buClr>
              <a:buFont typeface="Wingdings" pitchFamily="2" charset="2"/>
              <a:buChar char="§"/>
            </a:pPr>
            <a:r>
              <a:rPr lang="en-US" sz="2400" b="1" dirty="0"/>
              <a:t>Title I of the ISDEAA, 25 U.S.C. §§ 5301 - 5332</a:t>
            </a:r>
          </a:p>
          <a:p>
            <a:pPr lvl="2">
              <a:lnSpc>
                <a:spcPct val="75000"/>
              </a:lnSpc>
              <a:spcBef>
                <a:spcPct val="50000"/>
              </a:spcBef>
              <a:buClr>
                <a:schemeClr val="accent1"/>
              </a:buClr>
              <a:buFont typeface="Wingdings" pitchFamily="2" charset="2"/>
              <a:buChar char="§"/>
            </a:pPr>
            <a:r>
              <a:rPr lang="en-US" sz="2400" b="1" dirty="0"/>
              <a:t>Title V of the ISDEAA, 25 U.S.C. §§ 5381 - 5399</a:t>
            </a:r>
          </a:p>
          <a:p>
            <a:pPr>
              <a:lnSpc>
                <a:spcPct val="75000"/>
              </a:lnSpc>
              <a:spcBef>
                <a:spcPct val="50000"/>
              </a:spcBef>
              <a:buClr>
                <a:schemeClr val="accent1"/>
              </a:buClr>
              <a:buFont typeface="Wingdings" pitchFamily="2" charset="2"/>
              <a:buChar char="§"/>
            </a:pPr>
            <a:endParaRPr lang="en-US" dirty="0"/>
          </a:p>
        </p:txBody>
      </p:sp>
    </p:spTree>
    <p:extLst>
      <p:ext uri="{BB962C8B-B14F-4D97-AF65-F5344CB8AC3E}">
        <p14:creationId xmlns:p14="http://schemas.microsoft.com/office/powerpoint/2010/main" val="384819729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fontScale="92500"/>
          </a:bodyPr>
          <a:lstStyle/>
          <a:p>
            <a:pPr>
              <a:lnSpc>
                <a:spcPct val="110000"/>
              </a:lnSpc>
              <a:spcBef>
                <a:spcPct val="40000"/>
              </a:spcBef>
              <a:buClr>
                <a:schemeClr val="accent1"/>
              </a:buClr>
              <a:buFont typeface="Wingdings" pitchFamily="2" charset="2"/>
              <a:buChar char="§"/>
            </a:pPr>
            <a:r>
              <a:rPr lang="en-US" sz="3600" b="1" dirty="0">
                <a:solidFill>
                  <a:schemeClr val="tx2"/>
                </a:solidFill>
              </a:rPr>
              <a:t>25 U.S.C. § 5325(a)(1)</a:t>
            </a:r>
            <a:r>
              <a:rPr lang="en-US" sz="3000" b="1" dirty="0">
                <a:solidFill>
                  <a:schemeClr val="tx2"/>
                </a:solidFill>
              </a:rPr>
              <a:t>- </a:t>
            </a:r>
            <a:r>
              <a:rPr lang="en-US" sz="3000" b="1" dirty="0">
                <a:solidFill>
                  <a:schemeClr val="bg1">
                    <a:lumMod val="65000"/>
                  </a:schemeClr>
                </a:solidFill>
              </a:rPr>
              <a:t>Secretarial Amount</a:t>
            </a:r>
          </a:p>
          <a:p>
            <a:pPr marL="230188" indent="0">
              <a:buNone/>
            </a:pPr>
            <a:r>
              <a:rPr lang="en-US" sz="2600" dirty="0"/>
              <a:t>The amount of funds provided under the terms of self-determination contracts entered into pursuant to this [Act] shall not be less than the appropriate Secretary would have otherwise provided for the operation of the programs or portions thereof for the period covered by the contract, without regard to any organizational level within the Department of the Interior or the Department of Health and Human Services, as appropriate, at which the program, function, service, or activity or portion thereof, including supportive administrative functions that are otherwise contractible, is operated.</a:t>
            </a:r>
          </a:p>
        </p:txBody>
      </p:sp>
    </p:spTree>
    <p:extLst>
      <p:ext uri="{BB962C8B-B14F-4D97-AF65-F5344CB8AC3E}">
        <p14:creationId xmlns:p14="http://schemas.microsoft.com/office/powerpoint/2010/main" val="294340906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5325(a)(2) </a:t>
            </a:r>
            <a:r>
              <a:rPr lang="en-US" sz="2600" b="1" dirty="0">
                <a:solidFill>
                  <a:schemeClr val="bg1">
                    <a:lumMod val="65000"/>
                  </a:schemeClr>
                </a:solidFill>
              </a:rPr>
              <a:t>– </a:t>
            </a:r>
            <a:r>
              <a:rPr lang="en-US" sz="2800" b="1" dirty="0">
                <a:solidFill>
                  <a:schemeClr val="bg1">
                    <a:lumMod val="65000"/>
                  </a:schemeClr>
                </a:solidFill>
              </a:rPr>
              <a:t>Contract Support</a:t>
            </a:r>
          </a:p>
          <a:p>
            <a:pPr marL="230188" indent="0">
              <a:buNone/>
            </a:pPr>
            <a:r>
              <a:rPr lang="en-US" sz="2600" dirty="0"/>
              <a:t>There shall be added to the amount required by paragraph (1) contract support costs which shall consist of an amount for the reasonable costs for activities which must be carried on by a tribal organization as a contractor to ensure compliance with the terms of the contract and prudent management, but which:</a:t>
            </a:r>
          </a:p>
          <a:p>
            <a:pPr marL="914400" lvl="1" indent="-457200">
              <a:buFont typeface="+mj-lt"/>
              <a:buAutoNum type="arabicPeriod"/>
            </a:pPr>
            <a:r>
              <a:rPr lang="en-US" dirty="0"/>
              <a:t>normally are not carried on by the respective Secretary in his [or her] direct operation of the program; or</a:t>
            </a:r>
          </a:p>
          <a:p>
            <a:pPr marL="914400" lvl="1" indent="-457200">
              <a:buFont typeface="+mj-lt"/>
              <a:buAutoNum type="arabicPeriod"/>
            </a:pPr>
            <a:r>
              <a:rPr lang="en-US" dirty="0"/>
              <a:t>are provided by the Secretary in support of the contracted program from resources other than those under contract.</a:t>
            </a:r>
            <a:endParaRPr lang="en-US" sz="2300" dirty="0"/>
          </a:p>
        </p:txBody>
      </p:sp>
    </p:spTree>
    <p:extLst>
      <p:ext uri="{BB962C8B-B14F-4D97-AF65-F5344CB8AC3E}">
        <p14:creationId xmlns:p14="http://schemas.microsoft.com/office/powerpoint/2010/main" val="194038350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fontScale="92500"/>
          </a:bodyPr>
          <a:lstStyle/>
          <a:p>
            <a:pPr>
              <a:lnSpc>
                <a:spcPct val="110000"/>
              </a:lnSpc>
              <a:spcBef>
                <a:spcPct val="40000"/>
              </a:spcBef>
              <a:buClr>
                <a:schemeClr val="accent1"/>
              </a:buClr>
              <a:buFont typeface="Wingdings" pitchFamily="2" charset="2"/>
              <a:buChar char="§"/>
            </a:pPr>
            <a:r>
              <a:rPr lang="en-US" sz="3600" b="1" dirty="0">
                <a:solidFill>
                  <a:schemeClr val="tx2"/>
                </a:solidFill>
              </a:rPr>
              <a:t>25 U.S.C. § 5325(a)(3) </a:t>
            </a:r>
            <a:r>
              <a:rPr lang="en-US" sz="3000" b="1" dirty="0">
                <a:solidFill>
                  <a:schemeClr val="bg1">
                    <a:lumMod val="65000"/>
                  </a:schemeClr>
                </a:solidFill>
              </a:rPr>
              <a:t>– Contract Support</a:t>
            </a:r>
          </a:p>
          <a:p>
            <a:pPr marL="230188" indent="0">
              <a:spcAft>
                <a:spcPts val="600"/>
              </a:spcAft>
              <a:buNone/>
            </a:pPr>
            <a:r>
              <a:rPr lang="en-US" sz="2800" dirty="0"/>
              <a:t>(1) The contract support costs that are eligible costs for the purposes of receiving funding under this [Act] shall include the costs of reimbursing each tribal contractor for reasonable and allowable costs of -</a:t>
            </a:r>
          </a:p>
          <a:p>
            <a:pPr marL="461963" lvl="1" indent="1588">
              <a:spcAft>
                <a:spcPts val="600"/>
              </a:spcAft>
              <a:buNone/>
            </a:pPr>
            <a:r>
              <a:rPr lang="en-US" sz="2200" dirty="0"/>
              <a:t>a) direct program expenses for the operation of the Federal program that is the subject of the contract, and</a:t>
            </a:r>
          </a:p>
          <a:p>
            <a:pPr marL="461963" lvl="1" indent="1588">
              <a:buNone/>
            </a:pPr>
            <a:r>
              <a:rPr lang="en-US" sz="2200" dirty="0"/>
              <a:t>b) any additional administrative or other expense related to the overhead incurred by the tribal contractor in connection with the operation of the Federal program, function, service, or activity pursuant to the contract, </a:t>
            </a:r>
            <a:r>
              <a:rPr lang="en-US" sz="2200" b="1" dirty="0"/>
              <a:t>except that such funding shall not duplicate any funding provided under [25 U.S.C. § 5325(a)(1)].</a:t>
            </a:r>
          </a:p>
        </p:txBody>
      </p:sp>
    </p:spTree>
    <p:extLst>
      <p:ext uri="{BB962C8B-B14F-4D97-AF65-F5344CB8AC3E}">
        <p14:creationId xmlns:p14="http://schemas.microsoft.com/office/powerpoint/2010/main" val="74417204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5325(a)(3) </a:t>
            </a:r>
            <a:r>
              <a:rPr lang="en-US" sz="2800" b="1" dirty="0">
                <a:solidFill>
                  <a:schemeClr val="bg1">
                    <a:lumMod val="65000"/>
                  </a:schemeClr>
                </a:solidFill>
              </a:rPr>
              <a:t>– Renegotiation</a:t>
            </a:r>
          </a:p>
          <a:p>
            <a:pPr marL="230188" indent="0">
              <a:spcAft>
                <a:spcPts val="600"/>
              </a:spcAft>
              <a:buNone/>
            </a:pPr>
            <a:r>
              <a:rPr lang="en-US" sz="2800" dirty="0"/>
              <a:t>(2) </a:t>
            </a:r>
            <a:r>
              <a:rPr lang="en-US" sz="2600" dirty="0"/>
              <a:t>On an annual basis, during such period as a tribe or tribal organization operates a Federal program, function, service, or activity pursuant to a contract entered into under this [Act], the tribe or tribal organization shall have the option to negotiate with the Secretary the amount of funds that the tribe or tribal organization is entitled to receive under such contract pursuant to this paragraph.</a:t>
            </a:r>
            <a:endParaRPr lang="en-US" sz="2600" b="1" dirty="0"/>
          </a:p>
        </p:txBody>
      </p:sp>
    </p:spTree>
    <p:extLst>
      <p:ext uri="{BB962C8B-B14F-4D97-AF65-F5344CB8AC3E}">
        <p14:creationId xmlns:p14="http://schemas.microsoft.com/office/powerpoint/2010/main" val="189508508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5325(a)(5) </a:t>
            </a:r>
            <a:r>
              <a:rPr lang="en-US" sz="2800" b="1" dirty="0">
                <a:solidFill>
                  <a:schemeClr val="bg1">
                    <a:lumMod val="65000"/>
                  </a:schemeClr>
                </a:solidFill>
              </a:rPr>
              <a:t>– Startup Costs</a:t>
            </a:r>
          </a:p>
          <a:p>
            <a:pPr marL="230188" indent="0">
              <a:buNone/>
            </a:pPr>
            <a:r>
              <a:rPr lang="en-US" sz="2800" dirty="0"/>
              <a:t>(2) </a:t>
            </a:r>
            <a:r>
              <a:rPr lang="en-US" sz="2600" dirty="0"/>
              <a:t>Subject to paragraph (6), during the initial year that a self-determination contract is in effect, the amount required to be paid under paragraph (2) shall include startup costs consisting of the reasonable costs that have been incurred or will be incurred on a one time basis pursuant to the contract necessary –</a:t>
            </a:r>
          </a:p>
          <a:p>
            <a:pPr marL="461963" lvl="1" indent="0">
              <a:buNone/>
            </a:pPr>
            <a:r>
              <a:rPr lang="en-US" sz="2000" dirty="0"/>
              <a:t>(1) to plan, prepare for, and assume operation of the [PFSA] that is the subject of the contract; and</a:t>
            </a:r>
          </a:p>
          <a:p>
            <a:pPr marL="461963" lvl="1" indent="0">
              <a:buNone/>
            </a:pPr>
            <a:r>
              <a:rPr lang="en-US" sz="2000" dirty="0"/>
              <a:t>(2) to ensure compliance with the terms of the contract and prudent management.</a:t>
            </a:r>
            <a:endParaRPr lang="en-US" sz="2000" b="1" dirty="0"/>
          </a:p>
        </p:txBody>
      </p:sp>
    </p:spTree>
    <p:extLst>
      <p:ext uri="{BB962C8B-B14F-4D97-AF65-F5344CB8AC3E}">
        <p14:creationId xmlns:p14="http://schemas.microsoft.com/office/powerpoint/2010/main" val="336333809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p:txBody>
          <a:bodyPr>
            <a:normAutofit fontScale="90000"/>
          </a:bodyPr>
          <a:lstStyle/>
          <a:p>
            <a:pPr algn="ctr"/>
            <a:r>
              <a:rPr lang="en-US" sz="3600" dirty="0">
                <a:solidFill>
                  <a:srgbClr val="FF0000"/>
                </a:solidFill>
              </a:rPr>
              <a:t> P.L. 93-638, Indian Self-Determination and Education Assistance Act</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628650" y="1506030"/>
            <a:ext cx="8204632" cy="4397620"/>
          </a:xfrm>
        </p:spPr>
        <p:txBody>
          <a:bodyPr>
            <a:normAutofit/>
          </a:bodyPr>
          <a:lstStyle/>
          <a:p>
            <a:pPr>
              <a:lnSpc>
                <a:spcPct val="110000"/>
              </a:lnSpc>
              <a:spcBef>
                <a:spcPct val="40000"/>
              </a:spcBef>
              <a:buClr>
                <a:schemeClr val="accent1"/>
              </a:buClr>
              <a:buFont typeface="Wingdings" pitchFamily="2" charset="2"/>
              <a:buChar char="§"/>
            </a:pPr>
            <a:r>
              <a:rPr lang="en-US" sz="3300" b="1" dirty="0">
                <a:solidFill>
                  <a:schemeClr val="tx2"/>
                </a:solidFill>
              </a:rPr>
              <a:t>25 U.S.C. § 5325(a)(6)</a:t>
            </a:r>
            <a:r>
              <a:rPr lang="en-US" sz="2800" b="1" dirty="0">
                <a:solidFill>
                  <a:schemeClr val="bg1">
                    <a:lumMod val="65000"/>
                  </a:schemeClr>
                </a:solidFill>
              </a:rPr>
              <a:t> – Pre-Award Costs</a:t>
            </a:r>
          </a:p>
          <a:p>
            <a:pPr marL="230188" indent="0">
              <a:buNone/>
            </a:pPr>
            <a:r>
              <a:rPr lang="en-US" sz="2600" dirty="0"/>
              <a:t>Costs incurred before the initial year that a self-determination contract is in effect may not be included in the amount required to be paid under paragraph (2) if the Secretary does not receive written notification of the nature and extent of the costs prior to the date on which such costs are incurred.</a:t>
            </a:r>
            <a:endParaRPr lang="en-US" sz="2600" b="1" dirty="0"/>
          </a:p>
        </p:txBody>
      </p:sp>
    </p:spTree>
    <p:extLst>
      <p:ext uri="{BB962C8B-B14F-4D97-AF65-F5344CB8AC3E}">
        <p14:creationId xmlns:p14="http://schemas.microsoft.com/office/powerpoint/2010/main" val="376468538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a:xfrm>
            <a:off x="138545" y="365126"/>
            <a:ext cx="8694737" cy="891019"/>
          </a:xfrm>
        </p:spPr>
        <p:txBody>
          <a:bodyPr>
            <a:normAutofit/>
          </a:bodyPr>
          <a:lstStyle/>
          <a:p>
            <a:pPr algn="ctr"/>
            <a:r>
              <a:rPr lang="en-US" sz="3600" dirty="0">
                <a:solidFill>
                  <a:srgbClr val="FF0000"/>
                </a:solidFill>
              </a:rPr>
              <a:t> </a:t>
            </a:r>
            <a:r>
              <a:rPr lang="en-US" sz="4000" dirty="0">
                <a:solidFill>
                  <a:srgbClr val="FF0000"/>
                </a:solidFill>
              </a:rPr>
              <a:t>Managing Contract Support Costs</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332509" y="1358247"/>
            <a:ext cx="8500773" cy="4562261"/>
          </a:xfrm>
        </p:spPr>
        <p:txBody>
          <a:bodyPr>
            <a:normAutofit/>
          </a:bodyPr>
          <a:lstStyle/>
          <a:p>
            <a:pPr marL="742950" indent="-742950">
              <a:spcAft>
                <a:spcPts val="600"/>
              </a:spcAft>
              <a:buFont typeface="+mj-lt"/>
              <a:buAutoNum type="arabicPeriod"/>
            </a:pPr>
            <a:r>
              <a:rPr lang="en-US" sz="3200" b="1" dirty="0"/>
              <a:t>Tribes should spend their BIA (IHS) funding first </a:t>
            </a:r>
          </a:p>
          <a:p>
            <a:pPr marL="742950" indent="-742950">
              <a:spcAft>
                <a:spcPts val="600"/>
              </a:spcAft>
              <a:buFont typeface="+mj-lt"/>
              <a:buAutoNum type="arabicPeriod"/>
            </a:pPr>
            <a:r>
              <a:rPr lang="en-US" sz="3200" b="1" dirty="0"/>
              <a:t>Remember Pre-Award &amp; Startup any time you expand your Programs</a:t>
            </a:r>
          </a:p>
          <a:p>
            <a:pPr marL="742950" indent="-742950">
              <a:spcAft>
                <a:spcPts val="600"/>
              </a:spcAft>
              <a:buFont typeface="+mj-lt"/>
              <a:buAutoNum type="arabicPeriod"/>
            </a:pPr>
            <a:r>
              <a:rPr lang="en-US" sz="3200" b="1" dirty="0"/>
              <a:t>DCSC is driven by BIA (IHS) salaries</a:t>
            </a:r>
          </a:p>
          <a:p>
            <a:pPr marL="742950" indent="-742950">
              <a:spcAft>
                <a:spcPts val="600"/>
              </a:spcAft>
              <a:buFont typeface="+mj-lt"/>
              <a:buAutoNum type="arabicPeriod"/>
            </a:pPr>
            <a:r>
              <a:rPr lang="en-US" sz="3200" b="1" dirty="0"/>
              <a:t>Manage pass-through &amp; exclusions</a:t>
            </a:r>
          </a:p>
          <a:p>
            <a:pPr marL="742950" indent="-742950">
              <a:spcAft>
                <a:spcPts val="600"/>
              </a:spcAft>
              <a:buFont typeface="+mj-lt"/>
              <a:buAutoNum type="arabicPeriod"/>
            </a:pPr>
            <a:r>
              <a:rPr lang="en-US" sz="3200" b="1" dirty="0"/>
              <a:t>BIA (IHS) CSC Workgroups</a:t>
            </a:r>
          </a:p>
        </p:txBody>
      </p:sp>
    </p:spTree>
    <p:extLst>
      <p:ext uri="{BB962C8B-B14F-4D97-AF65-F5344CB8AC3E}">
        <p14:creationId xmlns:p14="http://schemas.microsoft.com/office/powerpoint/2010/main" val="98897098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0C35AA-98B3-8942-A131-35A70498BCF4}"/>
              </a:ext>
            </a:extLst>
          </p:cNvPr>
          <p:cNvSpPr>
            <a:spLocks noGrp="1"/>
          </p:cNvSpPr>
          <p:nvPr>
            <p:ph type="title"/>
          </p:nvPr>
        </p:nvSpPr>
        <p:spPr>
          <a:xfrm>
            <a:off x="628650" y="365126"/>
            <a:ext cx="7886700" cy="891019"/>
          </a:xfrm>
        </p:spPr>
        <p:txBody>
          <a:bodyPr>
            <a:normAutofit/>
          </a:bodyPr>
          <a:lstStyle/>
          <a:p>
            <a:pPr algn="ctr"/>
            <a:r>
              <a:rPr lang="en-US" sz="3600" dirty="0">
                <a:solidFill>
                  <a:srgbClr val="FF0000"/>
                </a:solidFill>
              </a:rPr>
              <a:t> Contract Support Cost Education</a:t>
            </a:r>
            <a:endParaRPr lang="en-US" sz="4000" dirty="0"/>
          </a:p>
        </p:txBody>
      </p:sp>
      <p:sp>
        <p:nvSpPr>
          <p:cNvPr id="3" name="Content Placeholder 2">
            <a:extLst>
              <a:ext uri="{FF2B5EF4-FFF2-40B4-BE49-F238E27FC236}">
                <a16:creationId xmlns:a16="http://schemas.microsoft.com/office/drawing/2014/main" id="{A17D2DF1-3DE4-2F4D-A884-561C12A000E0}"/>
              </a:ext>
            </a:extLst>
          </p:cNvPr>
          <p:cNvSpPr>
            <a:spLocks noGrp="1"/>
          </p:cNvSpPr>
          <p:nvPr>
            <p:ph idx="1"/>
          </p:nvPr>
        </p:nvSpPr>
        <p:spPr>
          <a:xfrm>
            <a:off x="332509" y="1358247"/>
            <a:ext cx="8500773" cy="4562261"/>
          </a:xfrm>
        </p:spPr>
        <p:txBody>
          <a:bodyPr>
            <a:normAutofit fontScale="40000" lnSpcReduction="20000"/>
          </a:bodyPr>
          <a:lstStyle/>
          <a:p>
            <a:pPr>
              <a:spcAft>
                <a:spcPts val="600"/>
              </a:spcAft>
            </a:pPr>
            <a:r>
              <a:rPr lang="en-US" sz="6000" b="1" dirty="0"/>
              <a:t>BIA Website:                                            </a:t>
            </a:r>
            <a:r>
              <a:rPr lang="en-US" sz="3500" b="1" u="sng" dirty="0">
                <a:hlinkClick r:id="rId2"/>
              </a:rPr>
              <a:t>https://www.indianaffairs.gov/sites/bia.gov/files/assets/public/raca/manual/pdf/idc2-060037.pdf</a:t>
            </a:r>
            <a:endParaRPr lang="en-US" sz="3500" b="1" u="sng" dirty="0"/>
          </a:p>
          <a:p>
            <a:pPr>
              <a:spcAft>
                <a:spcPts val="600"/>
              </a:spcAft>
            </a:pPr>
            <a:endParaRPr lang="en-US" sz="500" b="1" u="sng" dirty="0"/>
          </a:p>
          <a:p>
            <a:pPr>
              <a:spcAft>
                <a:spcPts val="600"/>
              </a:spcAft>
            </a:pPr>
            <a:r>
              <a:rPr lang="en-US" sz="6000" b="1" dirty="0"/>
              <a:t>IHS Website:                                            </a:t>
            </a:r>
            <a:r>
              <a:rPr lang="en-US" sz="4000" b="1" dirty="0">
                <a:solidFill>
                  <a:srgbClr val="0066FF"/>
                </a:solidFill>
                <a:hlinkClick r:id="rId3"/>
              </a:rPr>
              <a:t>https://www.ihs.gov/ODSCT/index.cfm/contract-support-costs/</a:t>
            </a:r>
            <a:endParaRPr lang="en-US" sz="4000" b="1" dirty="0">
              <a:solidFill>
                <a:srgbClr val="0066FF"/>
              </a:solidFill>
            </a:endParaRPr>
          </a:p>
          <a:p>
            <a:pPr>
              <a:spcAft>
                <a:spcPts val="600"/>
              </a:spcAft>
            </a:pPr>
            <a:r>
              <a:rPr lang="en-US" sz="5100" b="1" dirty="0"/>
              <a:t>Brief Statutory Overview: </a:t>
            </a:r>
            <a:r>
              <a:rPr lang="en-US" sz="3600" b="1" dirty="0"/>
              <a:t>(6 minutes) </a:t>
            </a:r>
            <a:r>
              <a:rPr lang="en-US" sz="4000" b="1" dirty="0">
                <a:solidFill>
                  <a:srgbClr val="0066FF"/>
                </a:solidFill>
                <a:hlinkClick r:id="rId4">
                  <a:extLst>
                    <a:ext uri="{A12FA001-AC4F-418D-AE19-62706E023703}">
                      <ahyp:hlinkClr xmlns:ahyp="http://schemas.microsoft.com/office/drawing/2018/hyperlinkcolor" val="tx"/>
                    </a:ext>
                  </a:extLst>
                </a:hlinkClick>
              </a:rPr>
              <a:t>https://www.youtube.com/watch?v=g0BMJ91wYhY&amp;feature=youtu.be</a:t>
            </a:r>
            <a:endParaRPr lang="en-US" sz="4000" b="1" dirty="0">
              <a:solidFill>
                <a:srgbClr val="0066FF"/>
              </a:solidFill>
            </a:endParaRPr>
          </a:p>
          <a:p>
            <a:pPr>
              <a:spcAft>
                <a:spcPts val="600"/>
              </a:spcAft>
            </a:pPr>
            <a:r>
              <a:rPr lang="en-US" sz="5100" b="1" dirty="0"/>
              <a:t>Key Definitions:  </a:t>
            </a:r>
            <a:r>
              <a:rPr lang="en-US" sz="3600" b="1" dirty="0"/>
              <a:t>(6.5 minutes) </a:t>
            </a:r>
            <a:r>
              <a:rPr lang="en-US" sz="4000" b="1" dirty="0">
                <a:solidFill>
                  <a:srgbClr val="0066FF"/>
                </a:solidFill>
                <a:hlinkClick r:id="rId5"/>
              </a:rPr>
              <a:t>https://www.youtube.com/watch?v=7pbNn3fEtAE&amp;feature=youtu.be</a:t>
            </a:r>
            <a:endParaRPr lang="en-US" sz="4000" b="1" dirty="0">
              <a:solidFill>
                <a:srgbClr val="0066FF"/>
              </a:solidFill>
            </a:endParaRPr>
          </a:p>
          <a:p>
            <a:r>
              <a:rPr lang="en-US" sz="5100" b="1" dirty="0"/>
              <a:t>Direct Contract Support Costs:  </a:t>
            </a:r>
            <a:r>
              <a:rPr lang="en-US" sz="3600" b="1" dirty="0"/>
              <a:t>(17 minutes)</a:t>
            </a:r>
          </a:p>
          <a:p>
            <a:pPr>
              <a:spcAft>
                <a:spcPts val="600"/>
              </a:spcAft>
            </a:pPr>
            <a:r>
              <a:rPr lang="en-US" sz="3600" b="1" dirty="0">
                <a:solidFill>
                  <a:srgbClr val="0066FF"/>
                </a:solidFill>
                <a:hlinkClick r:id="rId6"/>
              </a:rPr>
              <a:t>https://www.youtube.com/watch?v=wvPwyCkShu4&amp;feature=youtu.be</a:t>
            </a:r>
            <a:endParaRPr lang="en-US" sz="3600" b="1" dirty="0">
              <a:solidFill>
                <a:srgbClr val="0066FF"/>
              </a:solidFill>
            </a:endParaRPr>
          </a:p>
          <a:p>
            <a:r>
              <a:rPr lang="en-US" sz="5100" b="1" dirty="0"/>
              <a:t>Indirect Contract Support Costs:  </a:t>
            </a:r>
            <a:r>
              <a:rPr lang="en-US" sz="3600" b="1" dirty="0"/>
              <a:t>(22.5 minutes)</a:t>
            </a:r>
          </a:p>
          <a:p>
            <a:pPr>
              <a:spcAft>
                <a:spcPts val="600"/>
              </a:spcAft>
            </a:pPr>
            <a:r>
              <a:rPr lang="en-US" sz="3600" b="1" dirty="0">
                <a:solidFill>
                  <a:srgbClr val="0066FF"/>
                </a:solidFill>
                <a:hlinkClick r:id="rId7"/>
              </a:rPr>
              <a:t>https://www.youtube.com/watch?v=ML_nouH1aIo&amp;feature=youtu.be</a:t>
            </a:r>
            <a:endParaRPr lang="en-US" sz="3600" b="1" dirty="0">
              <a:solidFill>
                <a:srgbClr val="0066FF"/>
              </a:solidFill>
            </a:endParaRPr>
          </a:p>
          <a:p>
            <a:r>
              <a:rPr lang="en-US" sz="5100" b="1" dirty="0"/>
              <a:t>New Policy Changes (Oct. 2017):  </a:t>
            </a:r>
            <a:r>
              <a:rPr lang="en-US" sz="3600" b="1" dirty="0"/>
              <a:t>(5 minutes)</a:t>
            </a:r>
          </a:p>
          <a:p>
            <a:r>
              <a:rPr lang="en-US" sz="3600" b="1" dirty="0">
                <a:solidFill>
                  <a:srgbClr val="0066FF"/>
                </a:solidFill>
                <a:hlinkClick r:id="rId8"/>
              </a:rPr>
              <a:t>https://www.youtube.com/watch?v=8pEVygDeKHc&amp;feature=youtu.be</a:t>
            </a:r>
            <a:endParaRPr lang="en-US" sz="3600" b="1" dirty="0">
              <a:solidFill>
                <a:srgbClr val="0066FF"/>
              </a:solidFill>
            </a:endParaRPr>
          </a:p>
        </p:txBody>
      </p:sp>
    </p:spTree>
    <p:extLst>
      <p:ext uri="{BB962C8B-B14F-4D97-AF65-F5344CB8AC3E}">
        <p14:creationId xmlns:p14="http://schemas.microsoft.com/office/powerpoint/2010/main" val="343768225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FB3572A7-D88A-4543-9F67-AEB2086A1FE1}"/>
              </a:ext>
            </a:extLst>
          </p:cNvPr>
          <p:cNvSpPr txBox="1">
            <a:spLocks noChangeArrowheads="1"/>
          </p:cNvSpPr>
          <p:nvPr/>
        </p:nvSpPr>
        <p:spPr bwMode="auto">
          <a:xfrm>
            <a:off x="419100" y="317310"/>
            <a:ext cx="8577118"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eaLnBrk="1" hangingPunct="1"/>
            <a:r>
              <a:rPr lang="en-US" altLang="en-US" sz="4400" b="1" u="sng" dirty="0">
                <a:latin typeface="Book Antiqua" pitchFamily="18" charset="0"/>
              </a:rPr>
              <a:t>Demaray Consulting, LLC.</a:t>
            </a:r>
          </a:p>
          <a:p>
            <a:pPr eaLnBrk="1" hangingPunct="1"/>
            <a:r>
              <a:rPr lang="en-US" altLang="en-US" sz="2800" b="1" dirty="0">
                <a:latin typeface="Book Antiqua" pitchFamily="18" charset="0"/>
              </a:rPr>
              <a:t>25039 North 50</a:t>
            </a:r>
            <a:r>
              <a:rPr lang="en-US" altLang="en-US" sz="2800" b="1" baseline="30000" dirty="0">
                <a:latin typeface="Book Antiqua" pitchFamily="18" charset="0"/>
              </a:rPr>
              <a:t>th</a:t>
            </a:r>
            <a:r>
              <a:rPr lang="en-US" altLang="en-US" sz="2800" b="1" dirty="0">
                <a:latin typeface="Book Antiqua" pitchFamily="18" charset="0"/>
              </a:rPr>
              <a:t> Avenue, Phoenix, AZ  85083</a:t>
            </a:r>
          </a:p>
          <a:p>
            <a:pPr eaLnBrk="1" hangingPunct="1"/>
            <a:r>
              <a:rPr lang="en-US" altLang="en-US" sz="2400" b="1" dirty="0">
                <a:solidFill>
                  <a:srgbClr val="00B0F0"/>
                </a:solidFill>
                <a:latin typeface="Book Antiqua" pitchFamily="18" charset="0"/>
              </a:rPr>
              <a:t>Ph. (240) 778-3215  -  RBDemaray@DemarayConsulting.com</a:t>
            </a:r>
          </a:p>
        </p:txBody>
      </p:sp>
      <p:pic>
        <p:nvPicPr>
          <p:cNvPr id="3" name="Picture 5" descr="C:\Users\Ronald\Desktop\DC\Administration\DC Clipart\Large Logo - Dark Green.jpg">
            <a:extLst>
              <a:ext uri="{FF2B5EF4-FFF2-40B4-BE49-F238E27FC236}">
                <a16:creationId xmlns:a16="http://schemas.microsoft.com/office/drawing/2014/main" id="{82E8DDA4-65B5-41F1-9C90-ECD0C9BD2E3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1757" y="2205181"/>
            <a:ext cx="5242370" cy="30595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extBox 3">
            <a:extLst>
              <a:ext uri="{FF2B5EF4-FFF2-40B4-BE49-F238E27FC236}">
                <a16:creationId xmlns:a16="http://schemas.microsoft.com/office/drawing/2014/main" id="{14AA6180-A237-4BAD-AD6E-903E597BC381}"/>
              </a:ext>
            </a:extLst>
          </p:cNvPr>
          <p:cNvSpPr txBox="1">
            <a:spLocks noChangeArrowheads="1"/>
          </p:cNvSpPr>
          <p:nvPr/>
        </p:nvSpPr>
        <p:spPr bwMode="auto">
          <a:xfrm>
            <a:off x="6100618" y="1918327"/>
            <a:ext cx="2895600" cy="38625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71450" indent="-171450"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eaLnBrk="1" hangingPunct="1">
              <a:spcBef>
                <a:spcPts val="600"/>
              </a:spcBef>
              <a:spcAft>
                <a:spcPts val="600"/>
              </a:spcAft>
              <a:buFont typeface="Arial" pitchFamily="34" charset="0"/>
              <a:buChar char="•"/>
            </a:pPr>
            <a:endParaRPr lang="en-US" altLang="en-US" sz="700" b="1" dirty="0">
              <a:latin typeface="Bodoni MT Condensed" pitchFamily="18" charset="0"/>
            </a:endParaRPr>
          </a:p>
          <a:p>
            <a:pPr eaLnBrk="1" hangingPunct="1">
              <a:spcBef>
                <a:spcPts val="600"/>
              </a:spcBef>
              <a:spcAft>
                <a:spcPts val="600"/>
              </a:spcAft>
              <a:buFont typeface="Arial" pitchFamily="34" charset="0"/>
              <a:buChar char="•"/>
            </a:pPr>
            <a:r>
              <a:rPr lang="en-US" altLang="en-US" sz="2400" b="1" dirty="0">
                <a:latin typeface="Bodoni MT Condensed" pitchFamily="18" charset="0"/>
              </a:rPr>
              <a:t>Self-Determination</a:t>
            </a:r>
          </a:p>
          <a:p>
            <a:pPr eaLnBrk="1" hangingPunct="1">
              <a:spcBef>
                <a:spcPts val="600"/>
              </a:spcBef>
              <a:spcAft>
                <a:spcPts val="600"/>
              </a:spcAft>
              <a:buFont typeface="Arial" pitchFamily="34" charset="0"/>
              <a:buChar char="•"/>
            </a:pPr>
            <a:r>
              <a:rPr lang="en-US" altLang="en-US" sz="2400" b="1" dirty="0">
                <a:latin typeface="Bodoni MT Condensed" pitchFamily="18" charset="0"/>
              </a:rPr>
              <a:t>Self-Governance</a:t>
            </a:r>
          </a:p>
          <a:p>
            <a:pPr eaLnBrk="1" hangingPunct="1">
              <a:spcBef>
                <a:spcPts val="600"/>
              </a:spcBef>
              <a:spcAft>
                <a:spcPts val="600"/>
              </a:spcAft>
              <a:buFont typeface="Arial" pitchFamily="34" charset="0"/>
              <a:buChar char="•"/>
            </a:pPr>
            <a:r>
              <a:rPr lang="en-US" altLang="en-US" sz="2400" b="1" dirty="0">
                <a:latin typeface="Bodoni MT Condensed" pitchFamily="18" charset="0"/>
              </a:rPr>
              <a:t>Contract Support Costs</a:t>
            </a:r>
          </a:p>
          <a:p>
            <a:pPr eaLnBrk="1" hangingPunct="1">
              <a:spcBef>
                <a:spcPts val="600"/>
              </a:spcBef>
              <a:spcAft>
                <a:spcPts val="600"/>
              </a:spcAft>
              <a:buFont typeface="Arial" pitchFamily="34" charset="0"/>
              <a:buChar char="•"/>
            </a:pPr>
            <a:r>
              <a:rPr lang="en-US" altLang="en-US" sz="2400" b="1" dirty="0">
                <a:latin typeface="Bodoni MT Condensed" pitchFamily="18" charset="0"/>
              </a:rPr>
              <a:t>Indirect Costs</a:t>
            </a:r>
          </a:p>
          <a:p>
            <a:pPr eaLnBrk="1" hangingPunct="1">
              <a:spcBef>
                <a:spcPts val="600"/>
              </a:spcBef>
              <a:spcAft>
                <a:spcPts val="600"/>
              </a:spcAft>
              <a:buFont typeface="Arial" pitchFamily="34" charset="0"/>
              <a:buChar char="•"/>
            </a:pPr>
            <a:r>
              <a:rPr lang="en-US" altLang="en-US" sz="2400" b="1" dirty="0">
                <a:latin typeface="Bodoni MT Condensed" pitchFamily="18" charset="0"/>
              </a:rPr>
              <a:t>Direct Service Tribes</a:t>
            </a:r>
          </a:p>
          <a:p>
            <a:pPr eaLnBrk="1" hangingPunct="1">
              <a:spcBef>
                <a:spcPts val="600"/>
              </a:spcBef>
              <a:spcAft>
                <a:spcPts val="600"/>
              </a:spcAft>
              <a:buFont typeface="Arial" pitchFamily="34" charset="0"/>
              <a:buChar char="•"/>
            </a:pPr>
            <a:r>
              <a:rPr lang="en-US" altLang="en-US" sz="2400" b="1" dirty="0">
                <a:latin typeface="Bodoni MT Condensed" pitchFamily="18" charset="0"/>
              </a:rPr>
              <a:t>Tribal Consultation</a:t>
            </a:r>
          </a:p>
          <a:p>
            <a:pPr eaLnBrk="1" hangingPunct="1">
              <a:spcBef>
                <a:spcPts val="600"/>
              </a:spcBef>
              <a:spcAft>
                <a:spcPts val="600"/>
              </a:spcAft>
              <a:buFont typeface="Arial" pitchFamily="34" charset="0"/>
              <a:buChar char="•"/>
            </a:pPr>
            <a:r>
              <a:rPr lang="en-US" altLang="en-US" sz="2400" b="1" dirty="0">
                <a:latin typeface="Bodoni MT Condensed" pitchFamily="18" charset="0"/>
              </a:rPr>
              <a:t>Technical Assistance</a:t>
            </a:r>
          </a:p>
        </p:txBody>
      </p:sp>
    </p:spTree>
    <p:extLst>
      <p:ext uri="{BB962C8B-B14F-4D97-AF65-F5344CB8AC3E}">
        <p14:creationId xmlns:p14="http://schemas.microsoft.com/office/powerpoint/2010/main" val="13363210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8" presetClass="emph" presetSubtype="0" fill="hold" grpId="0" nodeType="clickEffect">
                                  <p:stCondLst>
                                    <p:cond delay="0"/>
                                  </p:stCondLst>
                                  <p:iterate type="lt">
                                    <p:tmPct val="4000"/>
                                  </p:iterate>
                                  <p:childTnLst>
                                    <p:set>
                                      <p:cBhvr override="childStyle">
                                        <p:cTn id="6" dur="500" fill="hold"/>
                                        <p:tgtEl>
                                          <p:spTgt spid="2"/>
                                        </p:tgtEl>
                                        <p:attrNameLst>
                                          <p:attrName>style.textDecorationUnderline</p:attrName>
                                        </p:attrNameLst>
                                      </p:cBhvr>
                                      <p:to>
                                        <p:strVal val="true"/>
                                      </p:to>
                                    </p:set>
                                  </p:childTnLst>
                                </p:cTn>
                              </p:par>
                            </p:childTnLst>
                          </p:cTn>
                        </p:par>
                      </p:childTnLst>
                    </p:cTn>
                  </p:par>
                  <p:par>
                    <p:cTn id="7" fill="hold">
                      <p:stCondLst>
                        <p:cond delay="indefinite"/>
                      </p:stCondLst>
                      <p:childTnLst>
                        <p:par>
                          <p:cTn id="8" fill="hold">
                            <p:stCondLst>
                              <p:cond delay="0"/>
                            </p:stCondLst>
                            <p:childTnLst>
                              <p:par>
                                <p:cTn id="9" presetID="3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anim calcmode="lin" valueType="num">
                                      <p:cBhvr>
                                        <p:cTn id="11" dur="1000" fill="hold"/>
                                        <p:tgtEl>
                                          <p:spTgt spid="2">
                                            <p:txEl>
                                              <p:pRg st="1" end="1"/>
                                            </p:txEl>
                                          </p:spTgt>
                                        </p:tgtEl>
                                        <p:attrNameLst>
                                          <p:attrName>ppt_w</p:attrName>
                                        </p:attrNameLst>
                                      </p:cBhvr>
                                      <p:tavLst>
                                        <p:tav tm="0">
                                          <p:val>
                                            <p:fltVal val="0"/>
                                          </p:val>
                                        </p:tav>
                                        <p:tav tm="100000">
                                          <p:val>
                                            <p:strVal val="#ppt_w"/>
                                          </p:val>
                                        </p:tav>
                                      </p:tavLst>
                                    </p:anim>
                                    <p:anim calcmode="lin" valueType="num">
                                      <p:cBhvr>
                                        <p:cTn id="12" dur="1000" fill="hold"/>
                                        <p:tgtEl>
                                          <p:spTgt spid="2">
                                            <p:txEl>
                                              <p:pRg st="1" end="1"/>
                                            </p:txEl>
                                          </p:spTgt>
                                        </p:tgtEl>
                                        <p:attrNameLst>
                                          <p:attrName>ppt_h</p:attrName>
                                        </p:attrNameLst>
                                      </p:cBhvr>
                                      <p:tavLst>
                                        <p:tav tm="0">
                                          <p:val>
                                            <p:fltVal val="0"/>
                                          </p:val>
                                        </p:tav>
                                        <p:tav tm="100000">
                                          <p:val>
                                            <p:strVal val="#ppt_h"/>
                                          </p:val>
                                        </p:tav>
                                      </p:tavLst>
                                    </p:anim>
                                    <p:anim calcmode="lin" valueType="num">
                                      <p:cBhvr>
                                        <p:cTn id="13" dur="1000" fill="hold"/>
                                        <p:tgtEl>
                                          <p:spTgt spid="2">
                                            <p:txEl>
                                              <p:pRg st="1" end="1"/>
                                            </p:txEl>
                                          </p:spTgt>
                                        </p:tgtEl>
                                        <p:attrNameLst>
                                          <p:attrName>style.rotation</p:attrName>
                                        </p:attrNameLst>
                                      </p:cBhvr>
                                      <p:tavLst>
                                        <p:tav tm="0">
                                          <p:val>
                                            <p:fltVal val="90"/>
                                          </p:val>
                                        </p:tav>
                                        <p:tav tm="100000">
                                          <p:val>
                                            <p:fltVal val="0"/>
                                          </p:val>
                                        </p:tav>
                                      </p:tavLst>
                                    </p:anim>
                                    <p:animEffect transition="in" filter="fade">
                                      <p:cBhvr>
                                        <p:cTn id="14" dur="1000"/>
                                        <p:tgtEl>
                                          <p:spTgt spid="2">
                                            <p:txEl>
                                              <p:pRg st="1" end="1"/>
                                            </p:txEl>
                                          </p:spTgt>
                                        </p:tgtEl>
                                      </p:cBhvr>
                                    </p:animEffect>
                                  </p:childTnLst>
                                </p:cTn>
                              </p:par>
                              <p:par>
                                <p:cTn id="15" presetID="31" presetClass="entr" presetSubtype="0" fill="hold" nodeType="withEffect">
                                  <p:stCondLst>
                                    <p:cond delay="0"/>
                                  </p:stCondLst>
                                  <p:childTnLst>
                                    <p:set>
                                      <p:cBhvr>
                                        <p:cTn id="16" dur="1" fill="hold">
                                          <p:stCondLst>
                                            <p:cond delay="0"/>
                                          </p:stCondLst>
                                        </p:cTn>
                                        <p:tgtEl>
                                          <p:spTgt spid="2">
                                            <p:txEl>
                                              <p:pRg st="2" end="2"/>
                                            </p:txEl>
                                          </p:spTgt>
                                        </p:tgtEl>
                                        <p:attrNameLst>
                                          <p:attrName>style.visibility</p:attrName>
                                        </p:attrNameLst>
                                      </p:cBhvr>
                                      <p:to>
                                        <p:strVal val="visible"/>
                                      </p:to>
                                    </p:set>
                                    <p:anim calcmode="lin" valueType="num">
                                      <p:cBhvr>
                                        <p:cTn id="17" dur="1000" fill="hold"/>
                                        <p:tgtEl>
                                          <p:spTgt spid="2">
                                            <p:txEl>
                                              <p:pRg st="2" end="2"/>
                                            </p:txEl>
                                          </p:spTgt>
                                        </p:tgtEl>
                                        <p:attrNameLst>
                                          <p:attrName>ppt_w</p:attrName>
                                        </p:attrNameLst>
                                      </p:cBhvr>
                                      <p:tavLst>
                                        <p:tav tm="0">
                                          <p:val>
                                            <p:fltVal val="0"/>
                                          </p:val>
                                        </p:tav>
                                        <p:tav tm="100000">
                                          <p:val>
                                            <p:strVal val="#ppt_w"/>
                                          </p:val>
                                        </p:tav>
                                      </p:tavLst>
                                    </p:anim>
                                    <p:anim calcmode="lin" valueType="num">
                                      <p:cBhvr>
                                        <p:cTn id="18" dur="1000" fill="hold"/>
                                        <p:tgtEl>
                                          <p:spTgt spid="2">
                                            <p:txEl>
                                              <p:pRg st="2" end="2"/>
                                            </p:txEl>
                                          </p:spTgt>
                                        </p:tgtEl>
                                        <p:attrNameLst>
                                          <p:attrName>ppt_h</p:attrName>
                                        </p:attrNameLst>
                                      </p:cBhvr>
                                      <p:tavLst>
                                        <p:tav tm="0">
                                          <p:val>
                                            <p:fltVal val="0"/>
                                          </p:val>
                                        </p:tav>
                                        <p:tav tm="100000">
                                          <p:val>
                                            <p:strVal val="#ppt_h"/>
                                          </p:val>
                                        </p:tav>
                                      </p:tavLst>
                                    </p:anim>
                                    <p:anim calcmode="lin" valueType="num">
                                      <p:cBhvr>
                                        <p:cTn id="19" dur="1000" fill="hold"/>
                                        <p:tgtEl>
                                          <p:spTgt spid="2">
                                            <p:txEl>
                                              <p:pRg st="2" end="2"/>
                                            </p:txEl>
                                          </p:spTgt>
                                        </p:tgtEl>
                                        <p:attrNameLst>
                                          <p:attrName>style.rotation</p:attrName>
                                        </p:attrNameLst>
                                      </p:cBhvr>
                                      <p:tavLst>
                                        <p:tav tm="0">
                                          <p:val>
                                            <p:fltVal val="90"/>
                                          </p:val>
                                        </p:tav>
                                        <p:tav tm="100000">
                                          <p:val>
                                            <p:fltVal val="0"/>
                                          </p:val>
                                        </p:tav>
                                      </p:tavLst>
                                    </p:anim>
                                    <p:animEffect transition="in" filter="fade">
                                      <p:cBhvr>
                                        <p:cTn id="20" dur="1000"/>
                                        <p:tgtEl>
                                          <p:spTgt spid="2">
                                            <p:txEl>
                                              <p:pRg st="2" end="2"/>
                                            </p:txEl>
                                          </p:spTgt>
                                        </p:tgtEl>
                                      </p:cBhvr>
                                    </p:animEffect>
                                  </p:childTnLst>
                                </p:cTn>
                              </p:par>
                            </p:childTnLst>
                          </p:cTn>
                        </p:par>
                      </p:childTnLst>
                    </p:cTn>
                  </p:par>
                  <p:par>
                    <p:cTn id="21" fill="hold">
                      <p:stCondLst>
                        <p:cond delay="indefinite"/>
                      </p:stCondLst>
                      <p:childTnLst>
                        <p:par>
                          <p:cTn id="22" fill="hold">
                            <p:stCondLst>
                              <p:cond delay="0"/>
                            </p:stCondLst>
                            <p:childTnLst>
                              <p:par>
                                <p:cTn id="23" presetID="42" presetClass="entr" presetSubtype="0" fill="hold" nodeType="clickEffect">
                                  <p:stCondLst>
                                    <p:cond delay="0"/>
                                  </p:stCondLst>
                                  <p:childTnLst>
                                    <p:set>
                                      <p:cBhvr>
                                        <p:cTn id="24" dur="1" fill="hold">
                                          <p:stCondLst>
                                            <p:cond delay="0"/>
                                          </p:stCondLst>
                                        </p:cTn>
                                        <p:tgtEl>
                                          <p:spTgt spid="4">
                                            <p:txEl>
                                              <p:pRg st="1" end="1"/>
                                            </p:txEl>
                                          </p:spTgt>
                                        </p:tgtEl>
                                        <p:attrNameLst>
                                          <p:attrName>style.visibility</p:attrName>
                                        </p:attrNameLst>
                                      </p:cBhvr>
                                      <p:to>
                                        <p:strVal val="visible"/>
                                      </p:to>
                                    </p:set>
                                    <p:animEffect transition="in" filter="fade">
                                      <p:cBhvr>
                                        <p:cTn id="25" dur="1000"/>
                                        <p:tgtEl>
                                          <p:spTgt spid="4">
                                            <p:txEl>
                                              <p:pRg st="1" end="1"/>
                                            </p:txEl>
                                          </p:spTgt>
                                        </p:tgtEl>
                                      </p:cBhvr>
                                    </p:animEffect>
                                    <p:anim calcmode="lin" valueType="num">
                                      <p:cBhvr>
                                        <p:cTn id="26" dur="1000" fill="hold"/>
                                        <p:tgtEl>
                                          <p:spTgt spid="4">
                                            <p:txEl>
                                              <p:pRg st="1" end="1"/>
                                            </p:txEl>
                                          </p:spTgt>
                                        </p:tgtEl>
                                        <p:attrNameLst>
                                          <p:attrName>ppt_x</p:attrName>
                                        </p:attrNameLst>
                                      </p:cBhvr>
                                      <p:tavLst>
                                        <p:tav tm="0">
                                          <p:val>
                                            <p:strVal val="#ppt_x"/>
                                          </p:val>
                                        </p:tav>
                                        <p:tav tm="100000">
                                          <p:val>
                                            <p:strVal val="#ppt_x"/>
                                          </p:val>
                                        </p:tav>
                                      </p:tavLst>
                                    </p:anim>
                                    <p:anim calcmode="lin" valueType="num">
                                      <p:cBhvr>
                                        <p:cTn id="27" dur="1000" fill="hold"/>
                                        <p:tgtEl>
                                          <p:spTgt spid="4">
                                            <p:txEl>
                                              <p:pRg st="1" end="1"/>
                                            </p:txEl>
                                          </p:spTgt>
                                        </p:tgtEl>
                                        <p:attrNameLst>
                                          <p:attrName>ppt_y</p:attrName>
                                        </p:attrNameLst>
                                      </p:cBhvr>
                                      <p:tavLst>
                                        <p:tav tm="0">
                                          <p:val>
                                            <p:strVal val="#ppt_y+.1"/>
                                          </p:val>
                                        </p:tav>
                                        <p:tav tm="100000">
                                          <p:val>
                                            <p:strVal val="#ppt_y"/>
                                          </p:val>
                                        </p:tav>
                                      </p:tavLst>
                                    </p:anim>
                                  </p:childTnLst>
                                </p:cTn>
                              </p:par>
                              <p:par>
                                <p:cTn id="28" presetID="42" presetClass="entr" presetSubtype="0" fill="hold" nodeType="withEffect">
                                  <p:stCondLst>
                                    <p:cond delay="0"/>
                                  </p:stCondLst>
                                  <p:childTnLst>
                                    <p:set>
                                      <p:cBhvr>
                                        <p:cTn id="29" dur="1" fill="hold">
                                          <p:stCondLst>
                                            <p:cond delay="0"/>
                                          </p:stCondLst>
                                        </p:cTn>
                                        <p:tgtEl>
                                          <p:spTgt spid="4">
                                            <p:txEl>
                                              <p:pRg st="2" end="2"/>
                                            </p:txEl>
                                          </p:spTgt>
                                        </p:tgtEl>
                                        <p:attrNameLst>
                                          <p:attrName>style.visibility</p:attrName>
                                        </p:attrNameLst>
                                      </p:cBhvr>
                                      <p:to>
                                        <p:strVal val="visible"/>
                                      </p:to>
                                    </p:set>
                                    <p:animEffect transition="in" filter="fade">
                                      <p:cBhvr>
                                        <p:cTn id="30" dur="1000"/>
                                        <p:tgtEl>
                                          <p:spTgt spid="4">
                                            <p:txEl>
                                              <p:pRg st="2" end="2"/>
                                            </p:txEl>
                                          </p:spTgt>
                                        </p:tgtEl>
                                      </p:cBhvr>
                                    </p:animEffect>
                                    <p:anim calcmode="lin" valueType="num">
                                      <p:cBhvr>
                                        <p:cTn id="31" dur="1000" fill="hold"/>
                                        <p:tgtEl>
                                          <p:spTgt spid="4">
                                            <p:txEl>
                                              <p:pRg st="2" end="2"/>
                                            </p:txEl>
                                          </p:spTgt>
                                        </p:tgtEl>
                                        <p:attrNameLst>
                                          <p:attrName>ppt_x</p:attrName>
                                        </p:attrNameLst>
                                      </p:cBhvr>
                                      <p:tavLst>
                                        <p:tav tm="0">
                                          <p:val>
                                            <p:strVal val="#ppt_x"/>
                                          </p:val>
                                        </p:tav>
                                        <p:tav tm="100000">
                                          <p:val>
                                            <p:strVal val="#ppt_x"/>
                                          </p:val>
                                        </p:tav>
                                      </p:tavLst>
                                    </p:anim>
                                    <p:anim calcmode="lin" valueType="num">
                                      <p:cBhvr>
                                        <p:cTn id="32" dur="1000" fill="hold"/>
                                        <p:tgtEl>
                                          <p:spTgt spid="4">
                                            <p:txEl>
                                              <p:pRg st="2" end="2"/>
                                            </p:txEl>
                                          </p:spTgt>
                                        </p:tgtEl>
                                        <p:attrNameLst>
                                          <p:attrName>ppt_y</p:attrName>
                                        </p:attrNameLst>
                                      </p:cBhvr>
                                      <p:tavLst>
                                        <p:tav tm="0">
                                          <p:val>
                                            <p:strVal val="#ppt_y+.1"/>
                                          </p:val>
                                        </p:tav>
                                        <p:tav tm="100000">
                                          <p:val>
                                            <p:strVal val="#ppt_y"/>
                                          </p:val>
                                        </p:tav>
                                      </p:tavLst>
                                    </p:anim>
                                  </p:childTnLst>
                                </p:cTn>
                              </p:par>
                              <p:par>
                                <p:cTn id="33" presetID="42" presetClass="entr" presetSubtype="0" fill="hold" nodeType="withEffect">
                                  <p:stCondLst>
                                    <p:cond delay="0"/>
                                  </p:stCondLst>
                                  <p:childTnLst>
                                    <p:set>
                                      <p:cBhvr>
                                        <p:cTn id="34" dur="1" fill="hold">
                                          <p:stCondLst>
                                            <p:cond delay="0"/>
                                          </p:stCondLst>
                                        </p:cTn>
                                        <p:tgtEl>
                                          <p:spTgt spid="4">
                                            <p:txEl>
                                              <p:pRg st="3" end="3"/>
                                            </p:txEl>
                                          </p:spTgt>
                                        </p:tgtEl>
                                        <p:attrNameLst>
                                          <p:attrName>style.visibility</p:attrName>
                                        </p:attrNameLst>
                                      </p:cBhvr>
                                      <p:to>
                                        <p:strVal val="visible"/>
                                      </p:to>
                                    </p:set>
                                    <p:animEffect transition="in" filter="fade">
                                      <p:cBhvr>
                                        <p:cTn id="35" dur="1000"/>
                                        <p:tgtEl>
                                          <p:spTgt spid="4">
                                            <p:txEl>
                                              <p:pRg st="3" end="3"/>
                                            </p:txEl>
                                          </p:spTgt>
                                        </p:tgtEl>
                                      </p:cBhvr>
                                    </p:animEffect>
                                    <p:anim calcmode="lin" valueType="num">
                                      <p:cBhvr>
                                        <p:cTn id="36" dur="1000" fill="hold"/>
                                        <p:tgtEl>
                                          <p:spTgt spid="4">
                                            <p:txEl>
                                              <p:pRg st="3" end="3"/>
                                            </p:txEl>
                                          </p:spTgt>
                                        </p:tgtEl>
                                        <p:attrNameLst>
                                          <p:attrName>ppt_x</p:attrName>
                                        </p:attrNameLst>
                                      </p:cBhvr>
                                      <p:tavLst>
                                        <p:tav tm="0">
                                          <p:val>
                                            <p:strVal val="#ppt_x"/>
                                          </p:val>
                                        </p:tav>
                                        <p:tav tm="100000">
                                          <p:val>
                                            <p:strVal val="#ppt_x"/>
                                          </p:val>
                                        </p:tav>
                                      </p:tavLst>
                                    </p:anim>
                                    <p:anim calcmode="lin" valueType="num">
                                      <p:cBhvr>
                                        <p:cTn id="37" dur="1000" fill="hold"/>
                                        <p:tgtEl>
                                          <p:spTgt spid="4">
                                            <p:txEl>
                                              <p:pRg st="3" end="3"/>
                                            </p:txEl>
                                          </p:spTgt>
                                        </p:tgtEl>
                                        <p:attrNameLst>
                                          <p:attrName>ppt_y</p:attrName>
                                        </p:attrNameLst>
                                      </p:cBhvr>
                                      <p:tavLst>
                                        <p:tav tm="0">
                                          <p:val>
                                            <p:strVal val="#ppt_y+.1"/>
                                          </p:val>
                                        </p:tav>
                                        <p:tav tm="100000">
                                          <p:val>
                                            <p:strVal val="#ppt_y"/>
                                          </p:val>
                                        </p:tav>
                                      </p:tavLst>
                                    </p:anim>
                                  </p:childTnLst>
                                </p:cTn>
                              </p:par>
                              <p:par>
                                <p:cTn id="38" presetID="42" presetClass="entr" presetSubtype="0" fill="hold" nodeType="withEffect">
                                  <p:stCondLst>
                                    <p:cond delay="0"/>
                                  </p:stCondLst>
                                  <p:childTnLst>
                                    <p:set>
                                      <p:cBhvr>
                                        <p:cTn id="39" dur="1" fill="hold">
                                          <p:stCondLst>
                                            <p:cond delay="0"/>
                                          </p:stCondLst>
                                        </p:cTn>
                                        <p:tgtEl>
                                          <p:spTgt spid="4">
                                            <p:txEl>
                                              <p:pRg st="4" end="4"/>
                                            </p:txEl>
                                          </p:spTgt>
                                        </p:tgtEl>
                                        <p:attrNameLst>
                                          <p:attrName>style.visibility</p:attrName>
                                        </p:attrNameLst>
                                      </p:cBhvr>
                                      <p:to>
                                        <p:strVal val="visible"/>
                                      </p:to>
                                    </p:set>
                                    <p:animEffect transition="in" filter="fade">
                                      <p:cBhvr>
                                        <p:cTn id="40" dur="1000"/>
                                        <p:tgtEl>
                                          <p:spTgt spid="4">
                                            <p:txEl>
                                              <p:pRg st="4" end="4"/>
                                            </p:txEl>
                                          </p:spTgt>
                                        </p:tgtEl>
                                      </p:cBhvr>
                                    </p:animEffect>
                                    <p:anim calcmode="lin" valueType="num">
                                      <p:cBhvr>
                                        <p:cTn id="41" dur="1000" fill="hold"/>
                                        <p:tgtEl>
                                          <p:spTgt spid="4">
                                            <p:txEl>
                                              <p:pRg st="4" end="4"/>
                                            </p:txEl>
                                          </p:spTgt>
                                        </p:tgtEl>
                                        <p:attrNameLst>
                                          <p:attrName>ppt_x</p:attrName>
                                        </p:attrNameLst>
                                      </p:cBhvr>
                                      <p:tavLst>
                                        <p:tav tm="0">
                                          <p:val>
                                            <p:strVal val="#ppt_x"/>
                                          </p:val>
                                        </p:tav>
                                        <p:tav tm="100000">
                                          <p:val>
                                            <p:strVal val="#ppt_x"/>
                                          </p:val>
                                        </p:tav>
                                      </p:tavLst>
                                    </p:anim>
                                    <p:anim calcmode="lin" valueType="num">
                                      <p:cBhvr>
                                        <p:cTn id="42" dur="1000" fill="hold"/>
                                        <p:tgtEl>
                                          <p:spTgt spid="4">
                                            <p:txEl>
                                              <p:pRg st="4" end="4"/>
                                            </p:txEl>
                                          </p:spTgt>
                                        </p:tgtEl>
                                        <p:attrNameLst>
                                          <p:attrName>ppt_y</p:attrName>
                                        </p:attrNameLst>
                                      </p:cBhvr>
                                      <p:tavLst>
                                        <p:tav tm="0">
                                          <p:val>
                                            <p:strVal val="#ppt_y+.1"/>
                                          </p:val>
                                        </p:tav>
                                        <p:tav tm="100000">
                                          <p:val>
                                            <p:strVal val="#ppt_y"/>
                                          </p:val>
                                        </p:tav>
                                      </p:tavLst>
                                    </p:anim>
                                  </p:childTnLst>
                                </p:cTn>
                              </p:par>
                              <p:par>
                                <p:cTn id="43" presetID="42" presetClass="entr" presetSubtype="0" fill="hold" nodeType="withEffect">
                                  <p:stCondLst>
                                    <p:cond delay="0"/>
                                  </p:stCondLst>
                                  <p:childTnLst>
                                    <p:set>
                                      <p:cBhvr>
                                        <p:cTn id="44" dur="1" fill="hold">
                                          <p:stCondLst>
                                            <p:cond delay="0"/>
                                          </p:stCondLst>
                                        </p:cTn>
                                        <p:tgtEl>
                                          <p:spTgt spid="4">
                                            <p:txEl>
                                              <p:pRg st="5" end="5"/>
                                            </p:txEl>
                                          </p:spTgt>
                                        </p:tgtEl>
                                        <p:attrNameLst>
                                          <p:attrName>style.visibility</p:attrName>
                                        </p:attrNameLst>
                                      </p:cBhvr>
                                      <p:to>
                                        <p:strVal val="visible"/>
                                      </p:to>
                                    </p:set>
                                    <p:animEffect transition="in" filter="fade">
                                      <p:cBhvr>
                                        <p:cTn id="45" dur="1000"/>
                                        <p:tgtEl>
                                          <p:spTgt spid="4">
                                            <p:txEl>
                                              <p:pRg st="5" end="5"/>
                                            </p:txEl>
                                          </p:spTgt>
                                        </p:tgtEl>
                                      </p:cBhvr>
                                    </p:animEffect>
                                    <p:anim calcmode="lin" valueType="num">
                                      <p:cBhvr>
                                        <p:cTn id="46" dur="1000" fill="hold"/>
                                        <p:tgtEl>
                                          <p:spTgt spid="4">
                                            <p:txEl>
                                              <p:pRg st="5" end="5"/>
                                            </p:txEl>
                                          </p:spTgt>
                                        </p:tgtEl>
                                        <p:attrNameLst>
                                          <p:attrName>ppt_x</p:attrName>
                                        </p:attrNameLst>
                                      </p:cBhvr>
                                      <p:tavLst>
                                        <p:tav tm="0">
                                          <p:val>
                                            <p:strVal val="#ppt_x"/>
                                          </p:val>
                                        </p:tav>
                                        <p:tav tm="100000">
                                          <p:val>
                                            <p:strVal val="#ppt_x"/>
                                          </p:val>
                                        </p:tav>
                                      </p:tavLst>
                                    </p:anim>
                                    <p:anim calcmode="lin" valueType="num">
                                      <p:cBhvr>
                                        <p:cTn id="47" dur="1000" fill="hold"/>
                                        <p:tgtEl>
                                          <p:spTgt spid="4">
                                            <p:txEl>
                                              <p:pRg st="5" end="5"/>
                                            </p:txEl>
                                          </p:spTgt>
                                        </p:tgtEl>
                                        <p:attrNameLst>
                                          <p:attrName>ppt_y</p:attrName>
                                        </p:attrNameLst>
                                      </p:cBhvr>
                                      <p:tavLst>
                                        <p:tav tm="0">
                                          <p:val>
                                            <p:strVal val="#ppt_y+.1"/>
                                          </p:val>
                                        </p:tav>
                                        <p:tav tm="100000">
                                          <p:val>
                                            <p:strVal val="#ppt_y"/>
                                          </p:val>
                                        </p:tav>
                                      </p:tavLst>
                                    </p:anim>
                                  </p:childTnLst>
                                </p:cTn>
                              </p:par>
                              <p:par>
                                <p:cTn id="48" presetID="42" presetClass="entr" presetSubtype="0" fill="hold" nodeType="withEffect">
                                  <p:stCondLst>
                                    <p:cond delay="0"/>
                                  </p:stCondLst>
                                  <p:childTnLst>
                                    <p:set>
                                      <p:cBhvr>
                                        <p:cTn id="49" dur="1" fill="hold">
                                          <p:stCondLst>
                                            <p:cond delay="0"/>
                                          </p:stCondLst>
                                        </p:cTn>
                                        <p:tgtEl>
                                          <p:spTgt spid="4">
                                            <p:txEl>
                                              <p:pRg st="6" end="6"/>
                                            </p:txEl>
                                          </p:spTgt>
                                        </p:tgtEl>
                                        <p:attrNameLst>
                                          <p:attrName>style.visibility</p:attrName>
                                        </p:attrNameLst>
                                      </p:cBhvr>
                                      <p:to>
                                        <p:strVal val="visible"/>
                                      </p:to>
                                    </p:set>
                                    <p:animEffect transition="in" filter="fade">
                                      <p:cBhvr>
                                        <p:cTn id="50" dur="1000"/>
                                        <p:tgtEl>
                                          <p:spTgt spid="4">
                                            <p:txEl>
                                              <p:pRg st="6" end="6"/>
                                            </p:txEl>
                                          </p:spTgt>
                                        </p:tgtEl>
                                      </p:cBhvr>
                                    </p:animEffect>
                                    <p:anim calcmode="lin" valueType="num">
                                      <p:cBhvr>
                                        <p:cTn id="51" dur="1000" fill="hold"/>
                                        <p:tgtEl>
                                          <p:spTgt spid="4">
                                            <p:txEl>
                                              <p:pRg st="6" end="6"/>
                                            </p:txEl>
                                          </p:spTgt>
                                        </p:tgtEl>
                                        <p:attrNameLst>
                                          <p:attrName>ppt_x</p:attrName>
                                        </p:attrNameLst>
                                      </p:cBhvr>
                                      <p:tavLst>
                                        <p:tav tm="0">
                                          <p:val>
                                            <p:strVal val="#ppt_x"/>
                                          </p:val>
                                        </p:tav>
                                        <p:tav tm="100000">
                                          <p:val>
                                            <p:strVal val="#ppt_x"/>
                                          </p:val>
                                        </p:tav>
                                      </p:tavLst>
                                    </p:anim>
                                    <p:anim calcmode="lin" valueType="num">
                                      <p:cBhvr>
                                        <p:cTn id="52" dur="1000" fill="hold"/>
                                        <p:tgtEl>
                                          <p:spTgt spid="4">
                                            <p:txEl>
                                              <p:pRg st="6" end="6"/>
                                            </p:txEl>
                                          </p:spTgt>
                                        </p:tgtEl>
                                        <p:attrNameLst>
                                          <p:attrName>ppt_y</p:attrName>
                                        </p:attrNameLst>
                                      </p:cBhvr>
                                      <p:tavLst>
                                        <p:tav tm="0">
                                          <p:val>
                                            <p:strVal val="#ppt_y+.1"/>
                                          </p:val>
                                        </p:tav>
                                        <p:tav tm="100000">
                                          <p:val>
                                            <p:strVal val="#ppt_y"/>
                                          </p:val>
                                        </p:tav>
                                      </p:tavLst>
                                    </p:anim>
                                  </p:childTnLst>
                                </p:cTn>
                              </p:par>
                              <p:par>
                                <p:cTn id="53" presetID="42" presetClass="entr" presetSubtype="0" fill="hold" nodeType="withEffect">
                                  <p:stCondLst>
                                    <p:cond delay="0"/>
                                  </p:stCondLst>
                                  <p:childTnLst>
                                    <p:set>
                                      <p:cBhvr>
                                        <p:cTn id="54" dur="1" fill="hold">
                                          <p:stCondLst>
                                            <p:cond delay="0"/>
                                          </p:stCondLst>
                                        </p:cTn>
                                        <p:tgtEl>
                                          <p:spTgt spid="4">
                                            <p:txEl>
                                              <p:pRg st="7" end="7"/>
                                            </p:txEl>
                                          </p:spTgt>
                                        </p:tgtEl>
                                        <p:attrNameLst>
                                          <p:attrName>style.visibility</p:attrName>
                                        </p:attrNameLst>
                                      </p:cBhvr>
                                      <p:to>
                                        <p:strVal val="visible"/>
                                      </p:to>
                                    </p:set>
                                    <p:animEffect transition="in" filter="fade">
                                      <p:cBhvr>
                                        <p:cTn id="55" dur="1000"/>
                                        <p:tgtEl>
                                          <p:spTgt spid="4">
                                            <p:txEl>
                                              <p:pRg st="7" end="7"/>
                                            </p:txEl>
                                          </p:spTgt>
                                        </p:tgtEl>
                                      </p:cBhvr>
                                    </p:animEffect>
                                    <p:anim calcmode="lin" valueType="num">
                                      <p:cBhvr>
                                        <p:cTn id="56" dur="1000" fill="hold"/>
                                        <p:tgtEl>
                                          <p:spTgt spid="4">
                                            <p:txEl>
                                              <p:pRg st="7" end="7"/>
                                            </p:txEl>
                                          </p:spTgt>
                                        </p:tgtEl>
                                        <p:attrNameLst>
                                          <p:attrName>ppt_x</p:attrName>
                                        </p:attrNameLst>
                                      </p:cBhvr>
                                      <p:tavLst>
                                        <p:tav tm="0">
                                          <p:val>
                                            <p:strVal val="#ppt_x"/>
                                          </p:val>
                                        </p:tav>
                                        <p:tav tm="100000">
                                          <p:val>
                                            <p:strVal val="#ppt_x"/>
                                          </p:val>
                                        </p:tav>
                                      </p:tavLst>
                                    </p:anim>
                                    <p:anim calcmode="lin" valueType="num">
                                      <p:cBhvr>
                                        <p:cTn id="57" dur="1000" fill="hold"/>
                                        <p:tgtEl>
                                          <p:spTgt spid="4">
                                            <p:txEl>
                                              <p:pRg st="7" end="7"/>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9729</TotalTime>
  <Words>1540</Words>
  <Application>Microsoft Office PowerPoint</Application>
  <PresentationFormat>On-screen Show (4:3)</PresentationFormat>
  <Paragraphs>114</Paragraphs>
  <Slides>19</Slides>
  <Notes>0</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19</vt:i4>
      </vt:variant>
    </vt:vector>
  </HeadingPairs>
  <TitlesOfParts>
    <vt:vector size="28" baseType="lpstr">
      <vt:lpstr>Arial</vt:lpstr>
      <vt:lpstr>Arial </vt:lpstr>
      <vt:lpstr>Bodoni MT Condensed</vt:lpstr>
      <vt:lpstr>Book Antiqua</vt:lpstr>
      <vt:lpstr>Britannic Bold</vt:lpstr>
      <vt:lpstr>Calibri</vt:lpstr>
      <vt:lpstr>Helvetica</vt:lpstr>
      <vt:lpstr>Wingdings</vt:lpstr>
      <vt:lpstr>Office Theme</vt:lpstr>
      <vt:lpstr>PowerPoint Presentation</vt:lpstr>
      <vt:lpstr>Department of the Interior Bureau of Indian Affairs   Ron Demaray - Presenter</vt:lpstr>
      <vt:lpstr>Indian Self-Determination and Education Assistance Act  (ISDEAA)  P.L. 93-638</vt:lpstr>
      <vt:lpstr>Indian Self-Determination and Education Assistance Act  (ISDEAA)  P.L. 93-638</vt:lpstr>
      <vt:lpstr>Indian Self-Determination and Education Assistance Act  (ISDEAA)  P.L. 93-638</vt:lpstr>
      <vt:lpstr>25 C.F.R. Part 900 – Title I Regulations</vt:lpstr>
      <vt:lpstr>25 C.F.R. Part 1000 – Title IV, Self-Governance Regulations</vt:lpstr>
      <vt:lpstr>Bureau of Indian Affairs  Contract Support Cost Policy</vt:lpstr>
      <vt:lpstr>Indian Health Service  Contract Support Cost Policy</vt:lpstr>
      <vt:lpstr> Contract Support Cost Policy</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P.L. 93-638, Indian Self-Determination and Education Assistance Act</vt:lpstr>
      <vt:lpstr> Managing Contract Support Costs</vt:lpstr>
      <vt:lpstr> Contract Support Cost Education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Daniel Dickerson</cp:lastModifiedBy>
  <cp:revision>21</cp:revision>
  <dcterms:created xsi:type="dcterms:W3CDTF">2019-02-06T18:23:49Z</dcterms:created>
  <dcterms:modified xsi:type="dcterms:W3CDTF">2019-03-31T21:42:29Z</dcterms:modified>
</cp:coreProperties>
</file>