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72" r:id="rId3"/>
    <p:sldId id="266" r:id="rId4"/>
    <p:sldId id="273" r:id="rId5"/>
    <p:sldId id="274" r:id="rId6"/>
    <p:sldId id="267" r:id="rId7"/>
    <p:sldId id="275" r:id="rId8"/>
    <p:sldId id="276" r:id="rId9"/>
    <p:sldId id="279" r:id="rId10"/>
    <p:sldId id="278" r:id="rId11"/>
    <p:sldId id="280" r:id="rId12"/>
    <p:sldId id="281" r:id="rId13"/>
    <p:sldId id="302" r:id="rId14"/>
    <p:sldId id="282" r:id="rId15"/>
    <p:sldId id="283" r:id="rId16"/>
    <p:sldId id="284" r:id="rId17"/>
    <p:sldId id="285" r:id="rId18"/>
    <p:sldId id="288" r:id="rId19"/>
    <p:sldId id="286" r:id="rId20"/>
    <p:sldId id="287"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25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2D3B"/>
    <a:srgbClr val="7F2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6"/>
    <p:restoredTop sz="91297" autoAdjust="0"/>
  </p:normalViewPr>
  <p:slideViewPr>
    <p:cSldViewPr snapToGrid="0" snapToObjects="1">
      <p:cViewPr varScale="1">
        <p:scale>
          <a:sx n="97" d="100"/>
          <a:sy n="97" d="100"/>
        </p:scale>
        <p:origin x="114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390BE9-D0DA-43C8-8075-706B869EFE8A}" type="datetimeFigureOut">
              <a:rPr lang="en-US" smtClean="0"/>
              <a:t>3/31/2019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90699-4A80-4251-B66A-7F0222E62C8A}" type="slidenum">
              <a:rPr lang="en-US" smtClean="0"/>
              <a:t>‹#›</a:t>
            </a:fld>
            <a:endParaRPr lang="en-US"/>
          </a:p>
        </p:txBody>
      </p:sp>
    </p:spTree>
    <p:extLst>
      <p:ext uri="{BB962C8B-B14F-4D97-AF65-F5344CB8AC3E}">
        <p14:creationId xmlns:p14="http://schemas.microsoft.com/office/powerpoint/2010/main" val="21951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presentation is about a longstanding issue related to ensuring SG tribes are included in recurring BIA funding increases.  The OIG report on </a:t>
            </a:r>
            <a:r>
              <a:rPr lang="en-US" sz="1200" kern="1200" dirty="0" err="1">
                <a:solidFill>
                  <a:schemeClr val="tx1"/>
                </a:solidFill>
                <a:effectLst/>
                <a:latin typeface="+mn-lt"/>
                <a:ea typeface="+mn-ea"/>
                <a:cs typeface="+mn-cs"/>
              </a:rPr>
              <a:t>Tiwahe</a:t>
            </a:r>
            <a:r>
              <a:rPr lang="en-US" sz="1200" kern="1200" dirty="0">
                <a:solidFill>
                  <a:schemeClr val="tx1"/>
                </a:solidFill>
                <a:effectLst/>
                <a:latin typeface="+mn-lt"/>
                <a:ea typeface="+mn-ea"/>
                <a:cs typeface="+mn-cs"/>
              </a:rPr>
              <a:t> recurring funding increases for Social Services and ICWA presents the opportunity to correct deficiencies in the process, which we’ve all been concerned about.  But we want to make clear, this issue is not about the </a:t>
            </a:r>
            <a:r>
              <a:rPr lang="en-US" sz="1200" kern="1200" dirty="0" err="1">
                <a:solidFill>
                  <a:schemeClr val="tx1"/>
                </a:solidFill>
                <a:effectLst/>
                <a:latin typeface="+mn-lt"/>
                <a:ea typeface="+mn-ea"/>
                <a:cs typeface="+mn-cs"/>
              </a:rPr>
              <a:t>Tiwahe</a:t>
            </a:r>
            <a:r>
              <a:rPr lang="en-US" sz="1200" kern="1200" dirty="0">
                <a:solidFill>
                  <a:schemeClr val="tx1"/>
                </a:solidFill>
                <a:effectLst/>
                <a:latin typeface="+mn-lt"/>
                <a:ea typeface="+mn-ea"/>
                <a:cs typeface="+mn-cs"/>
              </a:rPr>
              <a:t> Initiative and its efforts to strengthen families, it is about making sure that going forward, when there are recurring funding increases in any BIA budget category, all tribes are treated equally in funding determinations</a:t>
            </a:r>
            <a:endParaRPr lang="en-US" dirty="0"/>
          </a:p>
        </p:txBody>
      </p:sp>
      <p:sp>
        <p:nvSpPr>
          <p:cNvPr id="4" name="Slide Number Placeholder 3"/>
          <p:cNvSpPr>
            <a:spLocks noGrp="1"/>
          </p:cNvSpPr>
          <p:nvPr>
            <p:ph type="sldNum" sz="quarter" idx="10"/>
          </p:nvPr>
        </p:nvSpPr>
        <p:spPr/>
        <p:txBody>
          <a:bodyPr/>
          <a:lstStyle/>
          <a:p>
            <a:fld id="{26590699-4A80-4251-B66A-7F0222E62C8A}" type="slidenum">
              <a:rPr lang="en-US" smtClean="0"/>
              <a:t>3</a:t>
            </a:fld>
            <a:endParaRPr lang="en-US"/>
          </a:p>
        </p:txBody>
      </p:sp>
    </p:spTree>
    <p:extLst>
      <p:ext uri="{BB962C8B-B14F-4D97-AF65-F5344CB8AC3E}">
        <p14:creationId xmlns:p14="http://schemas.microsoft.com/office/powerpoint/2010/main" val="394060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Notes:  This presentation is about a longstanding issue related to ensuring SG tribes are included in recurring BIA funding increases.  The OIG report on </a:t>
            </a:r>
            <a:r>
              <a:rPr lang="en-US" sz="1200" kern="1200" dirty="0" err="1">
                <a:solidFill>
                  <a:schemeClr val="tx1"/>
                </a:solidFill>
                <a:effectLst/>
                <a:latin typeface="+mn-lt"/>
                <a:ea typeface="+mn-ea"/>
                <a:cs typeface="+mn-cs"/>
              </a:rPr>
              <a:t>Tiwahe</a:t>
            </a:r>
            <a:r>
              <a:rPr lang="en-US" sz="1200" kern="1200" dirty="0">
                <a:solidFill>
                  <a:schemeClr val="tx1"/>
                </a:solidFill>
                <a:effectLst/>
                <a:latin typeface="+mn-lt"/>
                <a:ea typeface="+mn-ea"/>
                <a:cs typeface="+mn-cs"/>
              </a:rPr>
              <a:t> recurring funding increases for Social Services and ICWA presents the opportunity to correct deficiencies in the process, which we’ve all been concerned about.  But we want to make clear, this issue is not about the </a:t>
            </a:r>
            <a:r>
              <a:rPr lang="en-US" sz="1200" kern="1200" dirty="0" err="1">
                <a:solidFill>
                  <a:schemeClr val="tx1"/>
                </a:solidFill>
                <a:effectLst/>
                <a:latin typeface="+mn-lt"/>
                <a:ea typeface="+mn-ea"/>
                <a:cs typeface="+mn-cs"/>
              </a:rPr>
              <a:t>Tiwahe</a:t>
            </a:r>
            <a:r>
              <a:rPr lang="en-US" sz="1200" kern="1200" dirty="0">
                <a:solidFill>
                  <a:schemeClr val="tx1"/>
                </a:solidFill>
                <a:effectLst/>
                <a:latin typeface="+mn-lt"/>
                <a:ea typeface="+mn-ea"/>
                <a:cs typeface="+mn-cs"/>
              </a:rPr>
              <a:t> Initiative and its efforts to strengthen families, it is about making sure that going forward, when there are recurring funding increases in any BIA budget category, all tribes are treated equally in funding determinations</a:t>
            </a:r>
            <a:endParaRPr lang="en-US" dirty="0"/>
          </a:p>
        </p:txBody>
      </p:sp>
      <p:sp>
        <p:nvSpPr>
          <p:cNvPr id="4" name="Slide Number Placeholder 3"/>
          <p:cNvSpPr>
            <a:spLocks noGrp="1"/>
          </p:cNvSpPr>
          <p:nvPr>
            <p:ph type="sldNum" sz="quarter" idx="10"/>
          </p:nvPr>
        </p:nvSpPr>
        <p:spPr/>
        <p:txBody>
          <a:bodyPr/>
          <a:lstStyle/>
          <a:p>
            <a:fld id="{26590699-4A80-4251-B66A-7F0222E62C8A}" type="slidenum">
              <a:rPr lang="en-US" smtClean="0"/>
              <a:t>9</a:t>
            </a:fld>
            <a:endParaRPr lang="en-US"/>
          </a:p>
        </p:txBody>
      </p:sp>
    </p:spTree>
    <p:extLst>
      <p:ext uri="{BB962C8B-B14F-4D97-AF65-F5344CB8AC3E}">
        <p14:creationId xmlns:p14="http://schemas.microsoft.com/office/powerpoint/2010/main" val="138216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 large screen</a:t>
            </a:r>
            <a:r>
              <a:rPr lang="en-US" baseline="0" dirty="0"/>
              <a:t> this will be more visible </a:t>
            </a:r>
            <a:endParaRPr lang="en-US" dirty="0"/>
          </a:p>
        </p:txBody>
      </p:sp>
      <p:sp>
        <p:nvSpPr>
          <p:cNvPr id="4" name="Slide Number Placeholder 3"/>
          <p:cNvSpPr>
            <a:spLocks noGrp="1"/>
          </p:cNvSpPr>
          <p:nvPr>
            <p:ph type="sldNum" sz="quarter" idx="10"/>
          </p:nvPr>
        </p:nvSpPr>
        <p:spPr/>
        <p:txBody>
          <a:bodyPr/>
          <a:lstStyle/>
          <a:p>
            <a:fld id="{26590699-4A80-4251-B66A-7F0222E62C8A}" type="slidenum">
              <a:rPr lang="en-US" smtClean="0"/>
              <a:t>11</a:t>
            </a:fld>
            <a:endParaRPr lang="en-US"/>
          </a:p>
        </p:txBody>
      </p:sp>
    </p:spTree>
    <p:extLst>
      <p:ext uri="{BB962C8B-B14F-4D97-AF65-F5344CB8AC3E}">
        <p14:creationId xmlns:p14="http://schemas.microsoft.com/office/powerpoint/2010/main" val="660845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CY 2004 ATO # 1, and appears as follows:</a:t>
            </a:r>
          </a:p>
          <a:p>
            <a:endParaRPr lang="en-US" dirty="0"/>
          </a:p>
          <a:p>
            <a:r>
              <a:rPr lang="en-US" dirty="0"/>
              <a:t>"39240 TPA/Tribal Self-Governance Compacts 2004 Information Technology Reduction -$11,419"</a:t>
            </a:r>
          </a:p>
          <a:p>
            <a:r>
              <a:rPr lang="en-US" dirty="0"/>
              <a:t> </a:t>
            </a:r>
          </a:p>
          <a:p>
            <a:r>
              <a:rPr lang="en-US" dirty="0"/>
              <a:t>since CY 2004 is $11,419 X 16 = $182, 704.</a:t>
            </a:r>
          </a:p>
          <a:p>
            <a:endParaRPr lang="en-US" dirty="0"/>
          </a:p>
        </p:txBody>
      </p:sp>
      <p:sp>
        <p:nvSpPr>
          <p:cNvPr id="4" name="Slide Number Placeholder 3"/>
          <p:cNvSpPr>
            <a:spLocks noGrp="1"/>
          </p:cNvSpPr>
          <p:nvPr>
            <p:ph type="sldNum" sz="quarter" idx="10"/>
          </p:nvPr>
        </p:nvSpPr>
        <p:spPr/>
        <p:txBody>
          <a:bodyPr/>
          <a:lstStyle/>
          <a:p>
            <a:fld id="{26590699-4A80-4251-B66A-7F0222E62C8A}" type="slidenum">
              <a:rPr lang="en-US" smtClean="0"/>
              <a:t>32</a:t>
            </a:fld>
            <a:endParaRPr lang="en-US"/>
          </a:p>
        </p:txBody>
      </p:sp>
    </p:spTree>
    <p:extLst>
      <p:ext uri="{BB962C8B-B14F-4D97-AF65-F5344CB8AC3E}">
        <p14:creationId xmlns:p14="http://schemas.microsoft.com/office/powerpoint/2010/main" val="3742880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590699-4A80-4251-B66A-7F0222E62C8A}" type="slidenum">
              <a:rPr lang="en-US" smtClean="0"/>
              <a:t>33</a:t>
            </a:fld>
            <a:endParaRPr lang="en-US"/>
          </a:p>
        </p:txBody>
      </p:sp>
    </p:spTree>
    <p:extLst>
      <p:ext uri="{BB962C8B-B14F-4D97-AF65-F5344CB8AC3E}">
        <p14:creationId xmlns:p14="http://schemas.microsoft.com/office/powerpoint/2010/main" val="3742880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5BBEAC2-CA4F-3343-BC79-48189AC8D4A6}"/>
              </a:ext>
            </a:extLst>
          </p:cNvPr>
          <p:cNvPicPr>
            <a:picLocks noChangeAspect="1"/>
          </p:cNvPicPr>
          <p:nvPr userDrawn="1"/>
        </p:nvPicPr>
        <p:blipFill>
          <a:blip r:embed="rId2"/>
          <a:stretch>
            <a:fillRect/>
          </a:stretch>
        </p:blipFill>
        <p:spPr>
          <a:xfrm>
            <a:off x="-36576" y="0"/>
            <a:ext cx="9179728" cy="6884796"/>
          </a:xfrm>
          <a:prstGeom prst="rect">
            <a:avLst/>
          </a:prstGeom>
        </p:spPr>
      </p:pic>
    </p:spTree>
    <p:extLst>
      <p:ext uri="{BB962C8B-B14F-4D97-AF65-F5344CB8AC3E}">
        <p14:creationId xmlns:p14="http://schemas.microsoft.com/office/powerpoint/2010/main" val="101126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AB5B-17E5-664C-B97B-AA6DEA12A62B}"/>
              </a:ext>
            </a:extLst>
          </p:cNvPr>
          <p:cNvSpPr>
            <a:spLocks noGrp="1"/>
          </p:cNvSpPr>
          <p:nvPr>
            <p:ph type="title"/>
          </p:nvPr>
        </p:nvSpPr>
        <p:spPr>
          <a:xfrm>
            <a:off x="1316182" y="1709739"/>
            <a:ext cx="7194406"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ECE3A2D-8E3A-4C41-B663-703787F3DB7C}"/>
              </a:ext>
            </a:extLst>
          </p:cNvPr>
          <p:cNvSpPr>
            <a:spLocks noGrp="1"/>
          </p:cNvSpPr>
          <p:nvPr>
            <p:ph type="body" idx="1"/>
          </p:nvPr>
        </p:nvSpPr>
        <p:spPr>
          <a:xfrm>
            <a:off x="1316182" y="4589464"/>
            <a:ext cx="7194406"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B1AF37-A026-8043-8215-5A828640090E}"/>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5" name="Footer Placeholder 4">
            <a:extLst>
              <a:ext uri="{FF2B5EF4-FFF2-40B4-BE49-F238E27FC236}">
                <a16:creationId xmlns:a16="http://schemas.microsoft.com/office/drawing/2014/main" id="{A9BD3FDF-A07C-D74F-BA25-63CEECA3C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E6026-BA40-B14F-AD5A-2D576287ACAE}"/>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7" name="Picture 6">
            <a:extLst>
              <a:ext uri="{FF2B5EF4-FFF2-40B4-BE49-F238E27FC236}">
                <a16:creationId xmlns:a16="http://schemas.microsoft.com/office/drawing/2014/main" id="{A30196A2-5576-E549-A061-B0C0655F9CAA}"/>
              </a:ext>
            </a:extLst>
          </p:cNvPr>
          <p:cNvPicPr>
            <a:picLocks noChangeAspect="1"/>
          </p:cNvPicPr>
          <p:nvPr userDrawn="1"/>
        </p:nvPicPr>
        <p:blipFill rotWithShape="1">
          <a:blip r:embed="rId2"/>
          <a:srcRect r="88030"/>
          <a:stretch/>
        </p:blipFill>
        <p:spPr>
          <a:xfrm>
            <a:off x="0" y="0"/>
            <a:ext cx="1094509" cy="6858000"/>
          </a:xfrm>
          <a:prstGeom prst="rect">
            <a:avLst/>
          </a:prstGeom>
        </p:spPr>
      </p:pic>
    </p:spTree>
    <p:extLst>
      <p:ext uri="{BB962C8B-B14F-4D97-AF65-F5344CB8AC3E}">
        <p14:creationId xmlns:p14="http://schemas.microsoft.com/office/powerpoint/2010/main" val="241621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B49-3509-264B-8955-EED0DB639B1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3317041-5B85-8949-A427-541178CEA869}"/>
              </a:ext>
            </a:extLst>
          </p:cNvPr>
          <p:cNvSpPr>
            <a:spLocks noGrp="1"/>
          </p:cNvSpPr>
          <p:nvPr>
            <p:ph idx="1"/>
          </p:nvPr>
        </p:nvSpPr>
        <p:spPr>
          <a:xfrm>
            <a:off x="628650" y="1825625"/>
            <a:ext cx="78867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B4D51-2768-4840-9367-A8BDEE5FD16E}"/>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5" name="Footer Placeholder 4">
            <a:extLst>
              <a:ext uri="{FF2B5EF4-FFF2-40B4-BE49-F238E27FC236}">
                <a16:creationId xmlns:a16="http://schemas.microsoft.com/office/drawing/2014/main" id="{7FD88ACC-52F5-A740-A55E-6DC78B76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9C85-FA0E-014F-98C4-BA00AC2A4453}"/>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7" name="Picture 6">
            <a:extLst>
              <a:ext uri="{FF2B5EF4-FFF2-40B4-BE49-F238E27FC236}">
                <a16:creationId xmlns:a16="http://schemas.microsoft.com/office/drawing/2014/main" id="{7BD3D19B-A672-2A41-B04E-B9CD85C0F4AC}"/>
              </a:ext>
            </a:extLst>
          </p:cNvPr>
          <p:cNvPicPr>
            <a:picLocks noChangeAspect="1"/>
          </p:cNvPicPr>
          <p:nvPr userDrawn="1"/>
        </p:nvPicPr>
        <p:blipFill>
          <a:blip r:embed="rId2"/>
          <a:stretch>
            <a:fillRect/>
          </a:stretch>
        </p:blipFill>
        <p:spPr>
          <a:xfrm>
            <a:off x="0" y="5943600"/>
            <a:ext cx="9144000" cy="914400"/>
          </a:xfrm>
          <a:prstGeom prst="rect">
            <a:avLst/>
          </a:prstGeom>
        </p:spPr>
      </p:pic>
      <p:pic>
        <p:nvPicPr>
          <p:cNvPr id="9" name="Picture 8">
            <a:extLst>
              <a:ext uri="{FF2B5EF4-FFF2-40B4-BE49-F238E27FC236}">
                <a16:creationId xmlns:a16="http://schemas.microsoft.com/office/drawing/2014/main" id="{0E072C19-6F0A-524D-94A8-B9512F74187E}"/>
              </a:ext>
            </a:extLst>
          </p:cNvPr>
          <p:cNvPicPr>
            <a:picLocks noChangeAspect="1"/>
          </p:cNvPicPr>
          <p:nvPr userDrawn="1"/>
        </p:nvPicPr>
        <p:blipFill rotWithShape="1">
          <a:blip r:embed="rId2"/>
          <a:srcRect t="85116"/>
          <a:stretch/>
        </p:blipFill>
        <p:spPr>
          <a:xfrm>
            <a:off x="0" y="0"/>
            <a:ext cx="9144000" cy="136095"/>
          </a:xfrm>
          <a:prstGeom prst="rect">
            <a:avLst/>
          </a:prstGeom>
        </p:spPr>
      </p:pic>
    </p:spTree>
    <p:extLst>
      <p:ext uri="{BB962C8B-B14F-4D97-AF65-F5344CB8AC3E}">
        <p14:creationId xmlns:p14="http://schemas.microsoft.com/office/powerpoint/2010/main" val="197597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5EB49-3509-264B-8955-EED0DB639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317041-5B85-8949-A427-541178CEA869}"/>
              </a:ext>
            </a:extLst>
          </p:cNvPr>
          <p:cNvSpPr>
            <a:spLocks noGrp="1"/>
          </p:cNvSpPr>
          <p:nvPr>
            <p:ph idx="1"/>
          </p:nvPr>
        </p:nvSpPr>
        <p:spPr>
          <a:xfrm>
            <a:off x="628650" y="1825625"/>
            <a:ext cx="78867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B4D51-2768-4840-9367-A8BDEE5FD16E}"/>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5" name="Footer Placeholder 4">
            <a:extLst>
              <a:ext uri="{FF2B5EF4-FFF2-40B4-BE49-F238E27FC236}">
                <a16:creationId xmlns:a16="http://schemas.microsoft.com/office/drawing/2014/main" id="{7FD88ACC-52F5-A740-A55E-6DC78B760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89C85-FA0E-014F-98C4-BA00AC2A4453}"/>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8" name="Picture 7">
            <a:extLst>
              <a:ext uri="{FF2B5EF4-FFF2-40B4-BE49-F238E27FC236}">
                <a16:creationId xmlns:a16="http://schemas.microsoft.com/office/drawing/2014/main" id="{E97AB403-CBE8-2F4B-A7C5-B5991F446AB2}"/>
              </a:ext>
            </a:extLst>
          </p:cNvPr>
          <p:cNvPicPr>
            <a:picLocks noChangeAspect="1"/>
          </p:cNvPicPr>
          <p:nvPr userDrawn="1"/>
        </p:nvPicPr>
        <p:blipFill>
          <a:blip r:embed="rId2"/>
          <a:stretch>
            <a:fillRect/>
          </a:stretch>
        </p:blipFill>
        <p:spPr>
          <a:xfrm>
            <a:off x="0" y="5942012"/>
            <a:ext cx="9144000" cy="914400"/>
          </a:xfrm>
          <a:prstGeom prst="rect">
            <a:avLst/>
          </a:prstGeom>
        </p:spPr>
      </p:pic>
      <p:pic>
        <p:nvPicPr>
          <p:cNvPr id="9" name="Picture 8">
            <a:extLst>
              <a:ext uri="{FF2B5EF4-FFF2-40B4-BE49-F238E27FC236}">
                <a16:creationId xmlns:a16="http://schemas.microsoft.com/office/drawing/2014/main" id="{4971862B-DE00-F149-A28B-8AA5D508268E}"/>
              </a:ext>
            </a:extLst>
          </p:cNvPr>
          <p:cNvPicPr>
            <a:picLocks noChangeAspect="1"/>
          </p:cNvPicPr>
          <p:nvPr userDrawn="1"/>
        </p:nvPicPr>
        <p:blipFill rotWithShape="1">
          <a:blip r:embed="rId2"/>
          <a:srcRect t="85448"/>
          <a:stretch/>
        </p:blipFill>
        <p:spPr>
          <a:xfrm>
            <a:off x="0" y="3461"/>
            <a:ext cx="9144000" cy="133063"/>
          </a:xfrm>
          <a:prstGeom prst="rect">
            <a:avLst/>
          </a:prstGeom>
        </p:spPr>
      </p:pic>
    </p:spTree>
    <p:extLst>
      <p:ext uri="{BB962C8B-B14F-4D97-AF65-F5344CB8AC3E}">
        <p14:creationId xmlns:p14="http://schemas.microsoft.com/office/powerpoint/2010/main" val="398053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C929-17E1-1C4F-8ECF-5D67FB9F0D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9282DB-94A5-8543-AAF8-723EAE8E113B}"/>
              </a:ext>
            </a:extLst>
          </p:cNvPr>
          <p:cNvSpPr>
            <a:spLocks noGrp="1"/>
          </p:cNvSpPr>
          <p:nvPr>
            <p:ph sz="half" idx="1"/>
          </p:nvPr>
        </p:nvSpPr>
        <p:spPr>
          <a:xfrm>
            <a:off x="628650" y="1825625"/>
            <a:ext cx="38862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2FDBEE-DC18-804E-855A-4D1F448FC68E}"/>
              </a:ext>
            </a:extLst>
          </p:cNvPr>
          <p:cNvSpPr>
            <a:spLocks noGrp="1"/>
          </p:cNvSpPr>
          <p:nvPr>
            <p:ph sz="half" idx="2"/>
          </p:nvPr>
        </p:nvSpPr>
        <p:spPr>
          <a:xfrm>
            <a:off x="4629150" y="1825625"/>
            <a:ext cx="3886200" cy="39814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D59F47-78A5-4349-9ABD-D551B145A401}"/>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6" name="Footer Placeholder 5">
            <a:extLst>
              <a:ext uri="{FF2B5EF4-FFF2-40B4-BE49-F238E27FC236}">
                <a16:creationId xmlns:a16="http://schemas.microsoft.com/office/drawing/2014/main" id="{B8BFB891-9588-1E4F-BA37-674775043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AA831A-2E7F-0F4E-B06D-24293113961E}"/>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8" name="Picture 7">
            <a:extLst>
              <a:ext uri="{FF2B5EF4-FFF2-40B4-BE49-F238E27FC236}">
                <a16:creationId xmlns:a16="http://schemas.microsoft.com/office/drawing/2014/main" id="{AA6D5F12-49FE-4442-8B76-D306DB5375AD}"/>
              </a:ext>
            </a:extLst>
          </p:cNvPr>
          <p:cNvPicPr>
            <a:picLocks noChangeAspect="1"/>
          </p:cNvPicPr>
          <p:nvPr userDrawn="1"/>
        </p:nvPicPr>
        <p:blipFill>
          <a:blip r:embed="rId2"/>
          <a:stretch>
            <a:fillRect/>
          </a:stretch>
        </p:blipFill>
        <p:spPr>
          <a:xfrm>
            <a:off x="0" y="5942012"/>
            <a:ext cx="9144000" cy="914400"/>
          </a:xfrm>
          <a:prstGeom prst="rect">
            <a:avLst/>
          </a:prstGeom>
        </p:spPr>
      </p:pic>
    </p:spTree>
    <p:extLst>
      <p:ext uri="{BB962C8B-B14F-4D97-AF65-F5344CB8AC3E}">
        <p14:creationId xmlns:p14="http://schemas.microsoft.com/office/powerpoint/2010/main" val="1463556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B15E9-3BA6-2D42-88E5-221FE44E524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7CF85E-07B0-F241-8887-931064ACFAF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4CA9C2F2-3A38-E24E-98D8-2EFAF829D192}"/>
              </a:ext>
            </a:extLst>
          </p:cNvPr>
          <p:cNvSpPr>
            <a:spLocks noGrp="1"/>
          </p:cNvSpPr>
          <p:nvPr>
            <p:ph sz="half" idx="2"/>
          </p:nvPr>
        </p:nvSpPr>
        <p:spPr>
          <a:xfrm>
            <a:off x="629842" y="2505075"/>
            <a:ext cx="3868340" cy="3302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1ADDA0-F520-4E4B-848D-3668A3C13FC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81E883C-434E-9543-97B2-54D4A0BE02A0}"/>
              </a:ext>
            </a:extLst>
          </p:cNvPr>
          <p:cNvSpPr>
            <a:spLocks noGrp="1"/>
          </p:cNvSpPr>
          <p:nvPr>
            <p:ph sz="quarter" idx="4"/>
          </p:nvPr>
        </p:nvSpPr>
        <p:spPr>
          <a:xfrm>
            <a:off x="4629150" y="2505075"/>
            <a:ext cx="3887391" cy="33020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B121F0-45C9-C94B-A9FA-D62AD086CB75}"/>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8" name="Footer Placeholder 7">
            <a:extLst>
              <a:ext uri="{FF2B5EF4-FFF2-40B4-BE49-F238E27FC236}">
                <a16:creationId xmlns:a16="http://schemas.microsoft.com/office/drawing/2014/main" id="{A9C61E54-498B-8E49-8937-C58975D4EC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4E3E29-7C73-9246-BC37-9B5CA50D2301}"/>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10" name="Picture 9">
            <a:extLst>
              <a:ext uri="{FF2B5EF4-FFF2-40B4-BE49-F238E27FC236}">
                <a16:creationId xmlns:a16="http://schemas.microsoft.com/office/drawing/2014/main" id="{FFD1889C-F179-E244-A6C2-EF24FE81C371}"/>
              </a:ext>
            </a:extLst>
          </p:cNvPr>
          <p:cNvPicPr>
            <a:picLocks noChangeAspect="1"/>
          </p:cNvPicPr>
          <p:nvPr userDrawn="1"/>
        </p:nvPicPr>
        <p:blipFill>
          <a:blip r:embed="rId2"/>
          <a:stretch>
            <a:fillRect/>
          </a:stretch>
        </p:blipFill>
        <p:spPr>
          <a:xfrm>
            <a:off x="0" y="5943600"/>
            <a:ext cx="9144000" cy="914400"/>
          </a:xfrm>
          <a:prstGeom prst="rect">
            <a:avLst/>
          </a:prstGeom>
        </p:spPr>
      </p:pic>
    </p:spTree>
    <p:extLst>
      <p:ext uri="{BB962C8B-B14F-4D97-AF65-F5344CB8AC3E}">
        <p14:creationId xmlns:p14="http://schemas.microsoft.com/office/powerpoint/2010/main" val="79198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5E71-9419-6B49-AEF7-D698C98D87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BBA8DB-D8E1-3742-833B-3724D8AE24B4}"/>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4" name="Footer Placeholder 3">
            <a:extLst>
              <a:ext uri="{FF2B5EF4-FFF2-40B4-BE49-F238E27FC236}">
                <a16:creationId xmlns:a16="http://schemas.microsoft.com/office/drawing/2014/main" id="{89D390BE-240D-1E44-A4FB-19E244F364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9E133-57DC-234C-955F-396A648D0710}"/>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6" name="Picture 5">
            <a:extLst>
              <a:ext uri="{FF2B5EF4-FFF2-40B4-BE49-F238E27FC236}">
                <a16:creationId xmlns:a16="http://schemas.microsoft.com/office/drawing/2014/main" id="{86213591-99B2-864A-B61A-E9C32F74C3D0}"/>
              </a:ext>
            </a:extLst>
          </p:cNvPr>
          <p:cNvPicPr>
            <a:picLocks noChangeAspect="1"/>
          </p:cNvPicPr>
          <p:nvPr userDrawn="1"/>
        </p:nvPicPr>
        <p:blipFill>
          <a:blip r:embed="rId2"/>
          <a:stretch>
            <a:fillRect/>
          </a:stretch>
        </p:blipFill>
        <p:spPr>
          <a:xfrm>
            <a:off x="0" y="5943600"/>
            <a:ext cx="9144000" cy="914400"/>
          </a:xfrm>
          <a:prstGeom prst="rect">
            <a:avLst/>
          </a:prstGeom>
        </p:spPr>
      </p:pic>
    </p:spTree>
    <p:extLst>
      <p:ext uri="{BB962C8B-B14F-4D97-AF65-F5344CB8AC3E}">
        <p14:creationId xmlns:p14="http://schemas.microsoft.com/office/powerpoint/2010/main" val="242570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0DAACB-C77B-D84B-8B8E-EE8CA0FF665B}"/>
              </a:ext>
            </a:extLst>
          </p:cNvPr>
          <p:cNvSpPr>
            <a:spLocks noGrp="1"/>
          </p:cNvSpPr>
          <p:nvPr>
            <p:ph type="dt" sz="half" idx="10"/>
          </p:nvPr>
        </p:nvSpPr>
        <p:spPr/>
        <p:txBody>
          <a:bodyPr/>
          <a:lstStyle/>
          <a:p>
            <a:fld id="{E7B23BC9-64A8-9549-87CA-F6F54DE25F39}" type="datetimeFigureOut">
              <a:rPr lang="en-US" smtClean="0"/>
              <a:t>3/31/2019</a:t>
            </a:fld>
            <a:endParaRPr lang="en-US"/>
          </a:p>
        </p:txBody>
      </p:sp>
      <p:sp>
        <p:nvSpPr>
          <p:cNvPr id="3" name="Footer Placeholder 2">
            <a:extLst>
              <a:ext uri="{FF2B5EF4-FFF2-40B4-BE49-F238E27FC236}">
                <a16:creationId xmlns:a16="http://schemas.microsoft.com/office/drawing/2014/main" id="{89565D40-5AE6-DE47-9409-38A4B23A1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305310-CFF8-8042-8A4D-B10870B0223C}"/>
              </a:ext>
            </a:extLst>
          </p:cNvPr>
          <p:cNvSpPr>
            <a:spLocks noGrp="1"/>
          </p:cNvSpPr>
          <p:nvPr>
            <p:ph type="sldNum" sz="quarter" idx="12"/>
          </p:nvPr>
        </p:nvSpPr>
        <p:spPr/>
        <p:txBody>
          <a:bodyPr/>
          <a:lstStyle/>
          <a:p>
            <a:fld id="{B28ABA67-FC50-654E-8A96-218D4BBD5773}" type="slidenum">
              <a:rPr lang="en-US" smtClean="0"/>
              <a:t>‹#›</a:t>
            </a:fld>
            <a:endParaRPr lang="en-US"/>
          </a:p>
        </p:txBody>
      </p:sp>
      <p:pic>
        <p:nvPicPr>
          <p:cNvPr id="6" name="Picture 5">
            <a:extLst>
              <a:ext uri="{FF2B5EF4-FFF2-40B4-BE49-F238E27FC236}">
                <a16:creationId xmlns:a16="http://schemas.microsoft.com/office/drawing/2014/main" id="{C3D334EF-06D3-684F-B4F7-8EAD822CFCC5}"/>
              </a:ext>
            </a:extLst>
          </p:cNvPr>
          <p:cNvPicPr>
            <a:picLocks noChangeAspect="1"/>
          </p:cNvPicPr>
          <p:nvPr userDrawn="1"/>
        </p:nvPicPr>
        <p:blipFill>
          <a:blip r:embed="rId2"/>
          <a:stretch>
            <a:fillRect/>
          </a:stretch>
        </p:blipFill>
        <p:spPr>
          <a:xfrm>
            <a:off x="0" y="5942012"/>
            <a:ext cx="9144000" cy="914400"/>
          </a:xfrm>
          <a:prstGeom prst="rect">
            <a:avLst/>
          </a:prstGeom>
        </p:spPr>
      </p:pic>
    </p:spTree>
    <p:extLst>
      <p:ext uri="{BB962C8B-B14F-4D97-AF65-F5344CB8AC3E}">
        <p14:creationId xmlns:p14="http://schemas.microsoft.com/office/powerpoint/2010/main" val="3749511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CF5EA-E7F9-A24A-9C7C-346A219F1D2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4E53BB1-CE02-2A42-9040-584ABD369CC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597CAA9-D28E-F347-A51E-0AD98F99AB9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7B23BC9-64A8-9549-87CA-F6F54DE25F39}" type="datetimeFigureOut">
              <a:rPr lang="en-US" smtClean="0"/>
              <a:t>3/31/2019</a:t>
            </a:fld>
            <a:endParaRPr lang="en-US"/>
          </a:p>
        </p:txBody>
      </p:sp>
      <p:sp>
        <p:nvSpPr>
          <p:cNvPr id="5" name="Footer Placeholder 4">
            <a:extLst>
              <a:ext uri="{FF2B5EF4-FFF2-40B4-BE49-F238E27FC236}">
                <a16:creationId xmlns:a16="http://schemas.microsoft.com/office/drawing/2014/main" id="{7E508DE6-CB5F-C24C-96A2-1B017B1212B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3050C-36F2-EA4D-B56F-B08E022EAD1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28ABA67-FC50-654E-8A96-218D4BBD5773}" type="slidenum">
              <a:rPr lang="en-US" smtClean="0"/>
              <a:t>‹#›</a:t>
            </a:fld>
            <a:endParaRPr lang="en-US"/>
          </a:p>
        </p:txBody>
      </p:sp>
    </p:spTree>
    <p:extLst>
      <p:ext uri="{BB962C8B-B14F-4D97-AF65-F5344CB8AC3E}">
        <p14:creationId xmlns:p14="http://schemas.microsoft.com/office/powerpoint/2010/main" val="412384156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0" r:id="rId4"/>
    <p:sldLayoutId id="2147483652" r:id="rId5"/>
    <p:sldLayoutId id="2147483653" r:id="rId6"/>
    <p:sldLayoutId id="2147483654" r:id="rId7"/>
    <p:sldLayoutId id="2147483655" r:id="rId8"/>
  </p:sldLayoutIdLst>
  <p:txStyles>
    <p:titleStyle>
      <a:lvl1pPr algn="l" defTabSz="685800" rtl="0" eaLnBrk="1" latinLnBrk="0" hangingPunct="1">
        <a:lnSpc>
          <a:spcPct val="90000"/>
        </a:lnSpc>
        <a:spcBef>
          <a:spcPct val="0"/>
        </a:spcBef>
        <a:buNone/>
        <a:defRPr sz="3300" b="1" i="0" kern="1200">
          <a:solidFill>
            <a:srgbClr val="9C2D3B"/>
          </a:solidFill>
          <a:latin typeface="Helvetica"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mailto:vickie.hanvey@bia.gov"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40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a:bodyPr>
          <a:lstStyle/>
          <a:p>
            <a:pPr algn="ctr"/>
            <a:r>
              <a:rPr lang="en-US" dirty="0"/>
              <a:t>OIG Report No. 2017-ER-018</a:t>
            </a:r>
          </a:p>
        </p:txBody>
      </p:sp>
      <p:sp>
        <p:nvSpPr>
          <p:cNvPr id="3" name="Content Placeholder 2"/>
          <p:cNvSpPr>
            <a:spLocks noGrp="1"/>
          </p:cNvSpPr>
          <p:nvPr>
            <p:ph idx="1"/>
          </p:nvPr>
        </p:nvSpPr>
        <p:spPr>
          <a:xfrm>
            <a:off x="628650" y="1227551"/>
            <a:ext cx="8189673" cy="4579525"/>
          </a:xfrm>
        </p:spPr>
        <p:txBody>
          <a:bodyPr>
            <a:normAutofit/>
          </a:bodyPr>
          <a:lstStyle/>
          <a:p>
            <a:pPr marL="0" indent="0">
              <a:buNone/>
            </a:pPr>
            <a:endParaRPr lang="en-US" sz="2000" dirty="0"/>
          </a:p>
          <a:p>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951" y="1660555"/>
            <a:ext cx="4710372" cy="3237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628650" y="1987891"/>
            <a:ext cx="3051913" cy="25824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Helvetica"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dirty="0"/>
              <a:t>OSG processed initial distribution “protesting 2014 criteria”</a:t>
            </a:r>
          </a:p>
          <a:p>
            <a:r>
              <a:rPr lang="en-US" sz="2000" dirty="0"/>
              <a:t>Processed in August or one month prior to end of FY</a:t>
            </a:r>
          </a:p>
          <a:p>
            <a:endParaRPr lang="en-US" sz="2000" dirty="0"/>
          </a:p>
        </p:txBody>
      </p:sp>
    </p:spTree>
    <p:extLst>
      <p:ext uri="{BB962C8B-B14F-4D97-AF65-F5344CB8AC3E}">
        <p14:creationId xmlns:p14="http://schemas.microsoft.com/office/powerpoint/2010/main" val="325641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160" y="140079"/>
            <a:ext cx="7360693" cy="578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34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Program Formula Matrix correlation to OIG Report</a:t>
            </a:r>
          </a:p>
        </p:txBody>
      </p:sp>
      <p:sp>
        <p:nvSpPr>
          <p:cNvPr id="3" name="Content Placeholder 2"/>
          <p:cNvSpPr>
            <a:spLocks noGrp="1"/>
          </p:cNvSpPr>
          <p:nvPr>
            <p:ph idx="1"/>
          </p:nvPr>
        </p:nvSpPr>
        <p:spPr>
          <a:xfrm>
            <a:off x="628650" y="1514901"/>
            <a:ext cx="8189673" cy="4292175"/>
          </a:xfrm>
        </p:spPr>
        <p:txBody>
          <a:bodyPr>
            <a:normAutofit/>
          </a:bodyPr>
          <a:lstStyle/>
          <a:p>
            <a:r>
              <a:rPr lang="en-US" sz="2000" dirty="0"/>
              <a:t>Recommendation 1: We recommend that AS-IA: </a:t>
            </a:r>
          </a:p>
          <a:p>
            <a:pPr marL="342900" lvl="1" indent="0">
              <a:buNone/>
            </a:pPr>
            <a:r>
              <a:rPr lang="en-US" sz="1700" dirty="0"/>
              <a:t>Direct the Office of Self Governance to work with tribes to track the components of the </a:t>
            </a:r>
            <a:r>
              <a:rPr lang="en-US" sz="1700" b="1" dirty="0">
                <a:solidFill>
                  <a:srgbClr val="FF0000"/>
                </a:solidFill>
              </a:rPr>
              <a:t>CTGP funding </a:t>
            </a:r>
            <a:r>
              <a:rPr lang="en-US" sz="1700" dirty="0"/>
              <a:t>and publish these individual amounts each year in the BIA's Budget Justifications.</a:t>
            </a:r>
          </a:p>
          <a:p>
            <a:endParaRPr lang="en-US" sz="2000" dirty="0"/>
          </a:p>
          <a:p>
            <a:r>
              <a:rPr lang="en-US" sz="2000" dirty="0"/>
              <a:t>Recommendation 2: We recommend that AS-IA: </a:t>
            </a:r>
          </a:p>
          <a:p>
            <a:pPr marL="342900" lvl="1" indent="0">
              <a:buNone/>
            </a:pPr>
            <a:r>
              <a:rPr lang="en-US" sz="1700" dirty="0"/>
              <a:t>Direct the Office of Self Governance to determine </a:t>
            </a:r>
            <a:r>
              <a:rPr lang="en-US" sz="1700" b="1" dirty="0">
                <a:solidFill>
                  <a:srgbClr val="FF0000"/>
                </a:solidFill>
              </a:rPr>
              <a:t>"appropriate levels" </a:t>
            </a:r>
            <a:r>
              <a:rPr lang="en-US" sz="1700" dirty="0"/>
              <a:t>of Child Welfare and Social Services program funding that should have appeared in the FY 2014 Budget Justifications.</a:t>
            </a:r>
          </a:p>
          <a:p>
            <a:endParaRPr lang="en-US" sz="2000" dirty="0"/>
          </a:p>
          <a:p>
            <a:r>
              <a:rPr lang="en-US" sz="2000" dirty="0"/>
              <a:t>Recommendation 4: We recommend that AS-IA: </a:t>
            </a:r>
          </a:p>
          <a:p>
            <a:pPr marL="342900" lvl="1" indent="0">
              <a:buNone/>
            </a:pPr>
            <a:r>
              <a:rPr lang="en-US" sz="1700" dirty="0"/>
              <a:t>Direct the Office of Self Governance to determine the </a:t>
            </a:r>
            <a:r>
              <a:rPr lang="en-US" sz="1700" b="1" dirty="0">
                <a:solidFill>
                  <a:srgbClr val="FF0000"/>
                </a:solidFill>
              </a:rPr>
              <a:t>actual funding levels of individual tribal programs</a:t>
            </a:r>
            <a:r>
              <a:rPr lang="en-US" sz="1700" dirty="0"/>
              <a:t> and report them annually in the Budget Justifications.</a:t>
            </a:r>
          </a:p>
        </p:txBody>
      </p:sp>
    </p:spTree>
    <p:extLst>
      <p:ext uri="{BB962C8B-B14F-4D97-AF65-F5344CB8AC3E}">
        <p14:creationId xmlns:p14="http://schemas.microsoft.com/office/powerpoint/2010/main" val="2377945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Program Formula Matrix correlation to OIG Report</a:t>
            </a:r>
          </a:p>
        </p:txBody>
      </p:sp>
      <p:sp>
        <p:nvSpPr>
          <p:cNvPr id="3" name="Content Placeholder 2"/>
          <p:cNvSpPr>
            <a:spLocks noGrp="1"/>
          </p:cNvSpPr>
          <p:nvPr>
            <p:ph idx="1"/>
          </p:nvPr>
        </p:nvSpPr>
        <p:spPr>
          <a:xfrm>
            <a:off x="628650" y="1315233"/>
            <a:ext cx="8189673" cy="1619036"/>
          </a:xfrm>
        </p:spPr>
        <p:txBody>
          <a:bodyPr>
            <a:normAutofit fontScale="92500" lnSpcReduction="10000"/>
          </a:bodyPr>
          <a:lstStyle/>
          <a:p>
            <a:pPr marL="0" indent="0">
              <a:buNone/>
            </a:pPr>
            <a:r>
              <a:rPr lang="en-US" sz="1700" dirty="0"/>
              <a:t>Block grant type funding: </a:t>
            </a:r>
          </a:p>
          <a:p>
            <a:pPr marL="0" indent="0">
              <a:buNone/>
            </a:pPr>
            <a:r>
              <a:rPr lang="en-US" sz="1700" dirty="0"/>
              <a:t>Self Governance Compacts </a:t>
            </a:r>
          </a:p>
          <a:p>
            <a:r>
              <a:rPr lang="en-US" sz="1700" dirty="0"/>
              <a:t>Transfers to/from various programs within OIP for Self Governance Compacts, pursuant to Title III of the Indian Self-Determination and Education Assistance Act (P.L. 103-413).</a:t>
            </a:r>
          </a:p>
          <a:p>
            <a:r>
              <a:rPr lang="en-US" sz="1700" dirty="0"/>
              <a:t>Reference 2014 </a:t>
            </a:r>
            <a:r>
              <a:rPr lang="en-US" sz="1700" dirty="0" err="1"/>
              <a:t>Greenbook</a:t>
            </a:r>
            <a:r>
              <a:rPr lang="en-US" sz="1700" dirty="0"/>
              <a:t> (IA-OIP-2)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25088"/>
            <a:ext cx="8064120" cy="3002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56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p>
        </p:txBody>
      </p:sp>
      <p:sp>
        <p:nvSpPr>
          <p:cNvPr id="3" name="Content Placeholder 2"/>
          <p:cNvSpPr>
            <a:spLocks noGrp="1"/>
          </p:cNvSpPr>
          <p:nvPr>
            <p:ph idx="1"/>
          </p:nvPr>
        </p:nvSpPr>
        <p:spPr>
          <a:xfrm>
            <a:off x="628650" y="1514901"/>
            <a:ext cx="8189673" cy="4292175"/>
          </a:xfrm>
        </p:spPr>
        <p:txBody>
          <a:bodyPr>
            <a:normAutofit/>
          </a:bodyPr>
          <a:lstStyle/>
          <a:p>
            <a:r>
              <a:rPr lang="en-US" sz="2000" dirty="0"/>
              <a:t>Title IV database system was jointly designed and created by tribal/federal staff </a:t>
            </a:r>
          </a:p>
          <a:p>
            <a:r>
              <a:rPr lang="en-US" sz="2000" dirty="0"/>
              <a:t>Approved with Tribal consultation almost 30 years ago </a:t>
            </a:r>
          </a:p>
          <a:p>
            <a:r>
              <a:rPr lang="en-US" sz="2000" dirty="0"/>
              <a:t>Operates in the same manner since inception in the 1990’s</a:t>
            </a:r>
          </a:p>
          <a:p>
            <a:pPr marL="0" indent="0">
              <a:buNone/>
            </a:pPr>
            <a:endParaRPr lang="en-US" sz="2000" dirty="0"/>
          </a:p>
          <a:p>
            <a:r>
              <a:rPr lang="en-US" sz="2000" dirty="0"/>
              <a:t>While total funding amounts are displayed for Title IV tribes in the Budget Justification, these amounts are in aggregate.  </a:t>
            </a:r>
          </a:p>
          <a:p>
            <a:r>
              <a:rPr lang="en-US" sz="2000" dirty="0"/>
              <a:t>Title IV tracks historical base amounts by individual program line item.  </a:t>
            </a:r>
          </a:p>
          <a:p>
            <a:r>
              <a:rPr lang="en-US" sz="2000" dirty="0"/>
              <a:t>Congressional increases/decreases are recorded in non-program accounts in aggregate.  </a:t>
            </a:r>
          </a:p>
          <a:p>
            <a:pPr marL="0" indent="0">
              <a:buNone/>
            </a:pPr>
            <a:endParaRPr lang="en-US" sz="2000" dirty="0"/>
          </a:p>
        </p:txBody>
      </p:sp>
    </p:spTree>
    <p:extLst>
      <p:ext uri="{BB962C8B-B14F-4D97-AF65-F5344CB8AC3E}">
        <p14:creationId xmlns:p14="http://schemas.microsoft.com/office/powerpoint/2010/main" val="355053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p>
        </p:txBody>
      </p:sp>
      <p:sp>
        <p:nvSpPr>
          <p:cNvPr id="3" name="Content Placeholder 2"/>
          <p:cNvSpPr>
            <a:spLocks noGrp="1"/>
          </p:cNvSpPr>
          <p:nvPr>
            <p:ph idx="1"/>
          </p:nvPr>
        </p:nvSpPr>
        <p:spPr>
          <a:xfrm>
            <a:off x="519468" y="1301586"/>
            <a:ext cx="8189673" cy="4566951"/>
          </a:xfrm>
        </p:spPr>
        <p:txBody>
          <a:bodyPr>
            <a:normAutofit/>
          </a:bodyPr>
          <a:lstStyle/>
          <a:p>
            <a:pPr marL="0" indent="0">
              <a:buNone/>
            </a:pPr>
            <a:r>
              <a:rPr lang="en-US" sz="2400" dirty="0"/>
              <a:t>Non-program accounts </a:t>
            </a:r>
          </a:p>
          <a:p>
            <a:pPr marL="0" indent="0">
              <a:buNone/>
            </a:pPr>
            <a:r>
              <a:rPr lang="en-US" sz="2000" dirty="0"/>
              <a:t>Decreases:  </a:t>
            </a:r>
          </a:p>
          <a:p>
            <a:r>
              <a:rPr lang="en-US" sz="2000" dirty="0"/>
              <a:t>(T9240) Self Governance Compacts- </a:t>
            </a:r>
          </a:p>
          <a:p>
            <a:pPr marL="342900" lvl="1" indent="0">
              <a:buNone/>
            </a:pPr>
            <a:r>
              <a:rPr lang="en-US" sz="1700" dirty="0"/>
              <a:t>There is a negative amount in this line which represents the cumulative across the board (ATB) rescission or decreases that Congress has enacted for all years that the Tribe has been under Self Governance. [Conversely, under Title I, the particular program line is reduced for the rescission.]</a:t>
            </a:r>
          </a:p>
          <a:p>
            <a:pPr marL="0" indent="0">
              <a:buNone/>
            </a:pPr>
            <a:r>
              <a:rPr lang="en-US" sz="2000" dirty="0"/>
              <a:t>Increases:  </a:t>
            </a:r>
          </a:p>
          <a:p>
            <a:r>
              <a:rPr lang="en-US" sz="2000" dirty="0"/>
              <a:t>(T9901)- TPA General Increase </a:t>
            </a:r>
          </a:p>
          <a:p>
            <a:r>
              <a:rPr lang="en-US" sz="2000" dirty="0"/>
              <a:t>(T9902)- Pay Cost </a:t>
            </a:r>
          </a:p>
          <a:p>
            <a:r>
              <a:rPr lang="en-US" sz="2000" dirty="0"/>
              <a:t>(T9903)- Retirement Adjustment </a:t>
            </a:r>
          </a:p>
          <a:p>
            <a:pPr marL="342900" lvl="1" indent="0">
              <a:buNone/>
            </a:pPr>
            <a:r>
              <a:rPr lang="en-US" sz="1700" dirty="0"/>
              <a:t>Display the increases that Congress has enacted for all years that the Tribe has been under Self Governance.  [Conversely, under Title I, the increase is applied to the corresponding program line associated with the increase.]</a:t>
            </a:r>
          </a:p>
          <a:p>
            <a:pPr marL="0" indent="0">
              <a:buNone/>
            </a:pPr>
            <a:endParaRPr lang="en-US" sz="2000" dirty="0"/>
          </a:p>
        </p:txBody>
      </p:sp>
    </p:spTree>
    <p:extLst>
      <p:ext uri="{BB962C8B-B14F-4D97-AF65-F5344CB8AC3E}">
        <p14:creationId xmlns:p14="http://schemas.microsoft.com/office/powerpoint/2010/main" val="907307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br>
              <a:rPr lang="en-US" dirty="0"/>
            </a:b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9116" y="1128375"/>
            <a:ext cx="7014949" cy="4676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897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br>
              <a:rPr lang="en-US" dirty="0"/>
            </a:br>
            <a:endParaRPr lang="en-US" dirty="0"/>
          </a:p>
        </p:txBody>
      </p:sp>
      <p:sp>
        <p:nvSpPr>
          <p:cNvPr id="3" name="Content Placeholder 2"/>
          <p:cNvSpPr>
            <a:spLocks noGrp="1"/>
          </p:cNvSpPr>
          <p:nvPr>
            <p:ph idx="1"/>
          </p:nvPr>
        </p:nvSpPr>
        <p:spPr>
          <a:xfrm>
            <a:off x="628650" y="996287"/>
            <a:ext cx="8189673" cy="4810789"/>
          </a:xfrm>
        </p:spPr>
        <p:txBody>
          <a:bodyPr>
            <a:normAutofit fontScale="92500" lnSpcReduction="20000"/>
          </a:bodyPr>
          <a:lstStyle/>
          <a:p>
            <a:pPr marL="0" indent="0">
              <a:buNone/>
            </a:pPr>
            <a:endParaRPr lang="en-US" sz="2600" b="1" dirty="0"/>
          </a:p>
          <a:p>
            <a:pPr marL="0" indent="0">
              <a:buNone/>
            </a:pPr>
            <a:r>
              <a:rPr lang="en-US" sz="2600" b="1" dirty="0"/>
              <a:t>Option A:  Perform a Historical Forensic Analysis</a:t>
            </a:r>
            <a:endParaRPr lang="en-US" sz="1700" b="1" dirty="0"/>
          </a:p>
          <a:p>
            <a:pPr marL="0" indent="0">
              <a:buNone/>
            </a:pPr>
            <a:endParaRPr lang="en-US" sz="2000" b="1" dirty="0"/>
          </a:p>
          <a:p>
            <a:pPr marL="0" indent="0">
              <a:buNone/>
            </a:pPr>
            <a:r>
              <a:rPr lang="en-US" sz="2000" b="1" dirty="0"/>
              <a:t>Previous Years: </a:t>
            </a:r>
          </a:p>
          <a:p>
            <a:r>
              <a:rPr lang="en-US" sz="2000" dirty="0"/>
              <a:t> </a:t>
            </a:r>
            <a:r>
              <a:rPr lang="en-US" sz="1900" dirty="0"/>
              <a:t>A forensic analysis would be performed for each SG tribe since inception (or when the tribe entered SG) to determine the actual increases/decreases FOR EACH PROGRAM LINE.</a:t>
            </a:r>
          </a:p>
          <a:p>
            <a:endParaRPr lang="en-US" sz="1900" dirty="0"/>
          </a:p>
          <a:p>
            <a:pPr marL="0" indent="0">
              <a:buNone/>
            </a:pPr>
            <a:r>
              <a:rPr lang="en-US" sz="2000" b="1" dirty="0"/>
              <a:t>Future Years:  </a:t>
            </a:r>
          </a:p>
          <a:p>
            <a:r>
              <a:rPr lang="en-US" sz="1900" dirty="0"/>
              <a:t>The congressional increases/decreases currently recorded in non-program accounts in aggregate would no longer be used.  </a:t>
            </a:r>
          </a:p>
          <a:p>
            <a:pPr lvl="1"/>
            <a:r>
              <a:rPr lang="en-US" sz="1900" dirty="0"/>
              <a:t>Decreases:  (T9240) Self Governance Compacts</a:t>
            </a:r>
          </a:p>
          <a:p>
            <a:pPr lvl="1"/>
            <a:r>
              <a:rPr lang="en-US" sz="1900" dirty="0"/>
              <a:t>Increases:  (T9901)- TPA General Increase </a:t>
            </a:r>
          </a:p>
          <a:p>
            <a:pPr marL="342900" lvl="1" indent="0">
              <a:buNone/>
            </a:pPr>
            <a:r>
              <a:rPr lang="en-US" sz="1900" dirty="0"/>
              <a:t>                     (T9903)- Retirement Adjustment </a:t>
            </a:r>
          </a:p>
          <a:p>
            <a:pPr marL="0" indent="0">
              <a:buNone/>
            </a:pPr>
            <a:r>
              <a:rPr lang="en-US" sz="1900" dirty="0"/>
              <a:t>                          (T9902)- Pay Cost </a:t>
            </a:r>
          </a:p>
          <a:p>
            <a:r>
              <a:rPr lang="en-US" sz="1900" dirty="0"/>
              <a:t>Future increases/decreases would be posted to the individual program lines.</a:t>
            </a:r>
          </a:p>
          <a:p>
            <a:pPr marL="0" indent="0">
              <a:buNone/>
            </a:pPr>
            <a:endParaRPr lang="en-US" sz="2000" dirty="0"/>
          </a:p>
        </p:txBody>
      </p:sp>
    </p:spTree>
    <p:extLst>
      <p:ext uri="{BB962C8B-B14F-4D97-AF65-F5344CB8AC3E}">
        <p14:creationId xmlns:p14="http://schemas.microsoft.com/office/powerpoint/2010/main" val="392538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p>
        </p:txBody>
      </p:sp>
      <p:sp>
        <p:nvSpPr>
          <p:cNvPr id="3" name="Content Placeholder 2"/>
          <p:cNvSpPr>
            <a:spLocks noGrp="1"/>
          </p:cNvSpPr>
          <p:nvPr>
            <p:ph idx="1"/>
          </p:nvPr>
        </p:nvSpPr>
        <p:spPr>
          <a:xfrm>
            <a:off x="628650" y="996287"/>
            <a:ext cx="8189673" cy="4810789"/>
          </a:xfrm>
        </p:spPr>
        <p:txBody>
          <a:bodyPr>
            <a:normAutofit/>
          </a:bodyPr>
          <a:lstStyle/>
          <a:p>
            <a:pPr marL="0" indent="0">
              <a:buNone/>
            </a:pPr>
            <a:endParaRPr lang="en-US" sz="2600" b="1" dirty="0"/>
          </a:p>
          <a:p>
            <a:pPr marL="0" indent="0">
              <a:buNone/>
            </a:pPr>
            <a:r>
              <a:rPr lang="en-US" sz="2600" b="1" dirty="0"/>
              <a:t>Option A:  Perform a Historical Forensic Analysis</a:t>
            </a:r>
          </a:p>
          <a:p>
            <a:pPr marL="0" indent="0">
              <a:buNone/>
            </a:pPr>
            <a:endParaRPr lang="en-US" sz="2000" b="1" dirty="0"/>
          </a:p>
          <a:p>
            <a:pPr marL="0" indent="0">
              <a:buNone/>
            </a:pPr>
            <a:r>
              <a:rPr lang="en-US" sz="1800" u="sng" dirty="0"/>
              <a:t>Advantages/Disadvantages</a:t>
            </a:r>
            <a:r>
              <a:rPr lang="en-US" sz="1800" dirty="0"/>
              <a:t>:   </a:t>
            </a:r>
          </a:p>
          <a:p>
            <a:r>
              <a:rPr lang="en-US" sz="1800" dirty="0"/>
              <a:t>Hypothetically the actual amounts could be verified by individual programs.  </a:t>
            </a:r>
          </a:p>
          <a:p>
            <a:r>
              <a:rPr lang="en-US" sz="1800" dirty="0"/>
              <a:t>Difficulty in researching the congressional increases and decreases since inception of SG over the past 30 years. </a:t>
            </a:r>
          </a:p>
          <a:p>
            <a:pPr lvl="1"/>
            <a:r>
              <a:rPr lang="en-US" sz="1500" dirty="0"/>
              <a:t>Over 280 tribes that entered SG at various periods of time as well as compacted and/or returned programs at various intervals.  </a:t>
            </a:r>
          </a:p>
          <a:p>
            <a:pPr lvl="1"/>
            <a:r>
              <a:rPr lang="en-US" sz="1500" dirty="0"/>
              <a:t>Over 100 program lines to be researched per tribe.  </a:t>
            </a:r>
          </a:p>
          <a:p>
            <a:pPr marL="171450" lvl="1">
              <a:spcBef>
                <a:spcPts val="750"/>
              </a:spcBef>
            </a:pPr>
            <a:r>
              <a:rPr lang="en-US" dirty="0"/>
              <a:t>Very labor and cost intensive and could take a considerable amount of time to complete.  </a:t>
            </a:r>
          </a:p>
          <a:p>
            <a:pPr marL="171450" lvl="1">
              <a:spcBef>
                <a:spcPts val="750"/>
              </a:spcBef>
            </a:pPr>
            <a:r>
              <a:rPr lang="en-US" dirty="0"/>
              <a:t>Reality that </a:t>
            </a:r>
            <a:r>
              <a:rPr lang="en-US" dirty="0" err="1"/>
              <a:t>paycost</a:t>
            </a:r>
            <a:r>
              <a:rPr lang="en-US" dirty="0"/>
              <a:t> salary data has never been reported by program and that data would not be available.  </a:t>
            </a:r>
          </a:p>
        </p:txBody>
      </p:sp>
    </p:spTree>
    <p:extLst>
      <p:ext uri="{BB962C8B-B14F-4D97-AF65-F5344CB8AC3E}">
        <p14:creationId xmlns:p14="http://schemas.microsoft.com/office/powerpoint/2010/main" val="41407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p>
        </p:txBody>
      </p:sp>
      <p:sp>
        <p:nvSpPr>
          <p:cNvPr id="3" name="Content Placeholder 2"/>
          <p:cNvSpPr>
            <a:spLocks noGrp="1"/>
          </p:cNvSpPr>
          <p:nvPr>
            <p:ph idx="1"/>
          </p:nvPr>
        </p:nvSpPr>
        <p:spPr>
          <a:xfrm>
            <a:off x="628650" y="996287"/>
            <a:ext cx="8189673" cy="4810789"/>
          </a:xfrm>
        </p:spPr>
        <p:txBody>
          <a:bodyPr>
            <a:normAutofit fontScale="92500" lnSpcReduction="10000"/>
          </a:bodyPr>
          <a:lstStyle/>
          <a:p>
            <a:pPr marL="0" indent="0">
              <a:buNone/>
            </a:pPr>
            <a:endParaRPr lang="en-US" sz="2600" b="1" dirty="0"/>
          </a:p>
          <a:p>
            <a:pPr marL="0" indent="0">
              <a:buNone/>
            </a:pPr>
            <a:r>
              <a:rPr lang="en-US" sz="2600" b="1" dirty="0"/>
              <a:t>Option B:  Prorated Allocation </a:t>
            </a:r>
          </a:p>
          <a:p>
            <a:pPr marL="0" indent="0">
              <a:buNone/>
            </a:pPr>
            <a:endParaRPr lang="en-US" sz="2000" b="1" dirty="0"/>
          </a:p>
          <a:p>
            <a:pPr marL="0" indent="0">
              <a:buNone/>
            </a:pPr>
            <a:r>
              <a:rPr lang="en-US" sz="2000" b="1" dirty="0"/>
              <a:t>Previous Years: </a:t>
            </a:r>
          </a:p>
          <a:p>
            <a:r>
              <a:rPr lang="en-US" sz="1900" dirty="0"/>
              <a:t>The congressional increases/decreases currently recorded in non-program accounts in aggregate would be distributed on a prorated allocation basis</a:t>
            </a:r>
            <a:r>
              <a:rPr lang="en-US" sz="2000" dirty="0"/>
              <a:t>.</a:t>
            </a:r>
          </a:p>
          <a:p>
            <a:endParaRPr lang="en-US" sz="2000" dirty="0"/>
          </a:p>
          <a:p>
            <a:pPr marL="0" indent="0">
              <a:buNone/>
            </a:pPr>
            <a:r>
              <a:rPr lang="en-US" sz="2000" b="1" dirty="0"/>
              <a:t>Future Years:  (Same as Option A)</a:t>
            </a:r>
          </a:p>
          <a:p>
            <a:r>
              <a:rPr lang="en-US" sz="1900" dirty="0"/>
              <a:t>The congressional increases/decreases currently recorded in non-program accounts in aggregate would no longer be used.  </a:t>
            </a:r>
          </a:p>
          <a:p>
            <a:pPr lvl="1"/>
            <a:r>
              <a:rPr lang="en-US" sz="1900" dirty="0"/>
              <a:t>Decreases:  (T9240) Self Governance Compacts</a:t>
            </a:r>
          </a:p>
          <a:p>
            <a:pPr lvl="1"/>
            <a:r>
              <a:rPr lang="en-US" sz="1900" dirty="0"/>
              <a:t>Increases:  (T9901)- TPA General Increase </a:t>
            </a:r>
          </a:p>
          <a:p>
            <a:pPr marL="342900" lvl="1" indent="0">
              <a:buNone/>
            </a:pPr>
            <a:r>
              <a:rPr lang="en-US" sz="1900" dirty="0"/>
              <a:t>                      (T9903)- Retirement Adjustment </a:t>
            </a:r>
          </a:p>
          <a:p>
            <a:pPr marL="0" indent="0">
              <a:buNone/>
            </a:pPr>
            <a:r>
              <a:rPr lang="en-US" sz="1900" dirty="0"/>
              <a:t>                            (T9902)- Pay Cost </a:t>
            </a:r>
          </a:p>
          <a:p>
            <a:r>
              <a:rPr lang="en-US" sz="1900" dirty="0"/>
              <a:t>Future increases/decreases would be posted to the individual program lines.</a:t>
            </a:r>
          </a:p>
          <a:p>
            <a:pPr marL="0" indent="0">
              <a:buNone/>
            </a:pPr>
            <a:endParaRPr lang="en-US" sz="1900" dirty="0"/>
          </a:p>
        </p:txBody>
      </p:sp>
    </p:spTree>
    <p:extLst>
      <p:ext uri="{BB962C8B-B14F-4D97-AF65-F5344CB8AC3E}">
        <p14:creationId xmlns:p14="http://schemas.microsoft.com/office/powerpoint/2010/main" val="1167817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84809" y="1328694"/>
            <a:ext cx="7886700" cy="2115964"/>
          </a:xfrm>
          <a:prstGeom prst="rect">
            <a:avLst/>
          </a:prstGeom>
        </p:spPr>
        <p:txBody>
          <a:bodyPr>
            <a:normAutofit fontScale="85000" lnSpcReduction="20000"/>
          </a:bodyPr>
          <a:lstStyle>
            <a:lvl1pPr algn="l" defTabSz="685800" rtl="0" eaLnBrk="1" latinLnBrk="0" hangingPunct="1">
              <a:lnSpc>
                <a:spcPct val="90000"/>
              </a:lnSpc>
              <a:spcBef>
                <a:spcPct val="0"/>
              </a:spcBef>
              <a:buNone/>
              <a:defRPr sz="3300" b="1" i="0" kern="1200">
                <a:solidFill>
                  <a:srgbClr val="9C2D3B"/>
                </a:solidFill>
                <a:latin typeface="Helvetica" pitchFamily="2" charset="0"/>
                <a:ea typeface="+mj-ea"/>
                <a:cs typeface="+mj-cs"/>
              </a:defRPr>
            </a:lvl1pPr>
          </a:lstStyle>
          <a:p>
            <a:pPr algn="ctr"/>
            <a:r>
              <a:rPr lang="en-US" sz="3600" dirty="0"/>
              <a:t>TIWAHE (“Family” in Lakota)</a:t>
            </a:r>
          </a:p>
          <a:p>
            <a:pPr algn="ctr"/>
            <a:br>
              <a:rPr lang="en-US" sz="3600" dirty="0"/>
            </a:br>
            <a:r>
              <a:rPr lang="en-US" sz="3600" dirty="0"/>
              <a:t>and the</a:t>
            </a:r>
          </a:p>
          <a:p>
            <a:pPr algn="ctr"/>
            <a:r>
              <a:rPr lang="en-US" sz="3600" dirty="0"/>
              <a:t>correlation to </a:t>
            </a:r>
          </a:p>
          <a:p>
            <a:pPr algn="ctr"/>
            <a:endParaRPr lang="en-US" sz="3600" dirty="0"/>
          </a:p>
          <a:p>
            <a:pPr algn="ctr"/>
            <a:r>
              <a:rPr lang="en-US" sz="3200" dirty="0"/>
              <a:t>2019 Program Formula Matrix Update Report</a:t>
            </a:r>
          </a:p>
        </p:txBody>
      </p:sp>
      <p:sp>
        <p:nvSpPr>
          <p:cNvPr id="3" name="TextBox 2"/>
          <p:cNvSpPr txBox="1"/>
          <p:nvPr/>
        </p:nvSpPr>
        <p:spPr>
          <a:xfrm>
            <a:off x="1078173" y="4162567"/>
            <a:ext cx="7588154" cy="1754326"/>
          </a:xfrm>
          <a:prstGeom prst="rect">
            <a:avLst/>
          </a:prstGeom>
          <a:noFill/>
        </p:spPr>
        <p:txBody>
          <a:bodyPr wrap="square" rtlCol="0">
            <a:spAutoFit/>
          </a:bodyPr>
          <a:lstStyle/>
          <a:p>
            <a:r>
              <a:rPr lang="en-US" b="1" dirty="0"/>
              <a:t>SGCE Technical Workgroup: Program Formula Matrix Update Report</a:t>
            </a:r>
          </a:p>
          <a:p>
            <a:r>
              <a:rPr lang="en-US" dirty="0"/>
              <a:t>Presenters:  </a:t>
            </a:r>
          </a:p>
          <a:p>
            <a:r>
              <a:rPr lang="en-US" b="1" dirty="0"/>
              <a:t>Donna Swallows</a:t>
            </a:r>
            <a:r>
              <a:rPr lang="en-US" dirty="0"/>
              <a:t>,   Senior Accountant/Self-Governance Coordinator </a:t>
            </a:r>
          </a:p>
          <a:p>
            <a:r>
              <a:rPr lang="en-US" dirty="0"/>
              <a:t>                                  Grand Traverse Band of Ottawa and Chippewa Indians</a:t>
            </a:r>
          </a:p>
          <a:p>
            <a:r>
              <a:rPr lang="pl-PL" b="1" dirty="0"/>
              <a:t>Vickie Hanvey</a:t>
            </a:r>
            <a:r>
              <a:rPr lang="pl-PL" dirty="0"/>
              <a:t>, </a:t>
            </a:r>
            <a:r>
              <a:rPr lang="en-US" dirty="0"/>
              <a:t>       </a:t>
            </a:r>
            <a:r>
              <a:rPr lang="pl-PL" dirty="0"/>
              <a:t>Program Policy Analyst</a:t>
            </a:r>
            <a:endParaRPr lang="en-US" dirty="0"/>
          </a:p>
          <a:p>
            <a:r>
              <a:rPr lang="en-US" dirty="0"/>
              <a:t>                                  Office of Self Governance, DOI</a:t>
            </a:r>
          </a:p>
        </p:txBody>
      </p:sp>
    </p:spTree>
    <p:extLst>
      <p:ext uri="{BB962C8B-B14F-4D97-AF65-F5344CB8AC3E}">
        <p14:creationId xmlns:p14="http://schemas.microsoft.com/office/powerpoint/2010/main" val="216017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br>
              <a:rPr lang="en-US" dirty="0"/>
            </a:br>
            <a:endParaRPr lang="en-US" dirty="0"/>
          </a:p>
        </p:txBody>
      </p:sp>
      <p:sp>
        <p:nvSpPr>
          <p:cNvPr id="3" name="Content Placeholder 2"/>
          <p:cNvSpPr>
            <a:spLocks noGrp="1"/>
          </p:cNvSpPr>
          <p:nvPr>
            <p:ph idx="1"/>
          </p:nvPr>
        </p:nvSpPr>
        <p:spPr>
          <a:xfrm>
            <a:off x="628650" y="996287"/>
            <a:ext cx="8189673" cy="4810789"/>
          </a:xfrm>
        </p:spPr>
        <p:txBody>
          <a:bodyPr>
            <a:normAutofit/>
          </a:bodyPr>
          <a:lstStyle/>
          <a:p>
            <a:pPr marL="0" indent="0">
              <a:buNone/>
            </a:pPr>
            <a:endParaRPr lang="en-US" sz="2600" b="1" dirty="0"/>
          </a:p>
          <a:p>
            <a:pPr marL="0" indent="0">
              <a:buNone/>
            </a:pPr>
            <a:r>
              <a:rPr lang="en-US" sz="2600" b="1" dirty="0"/>
              <a:t>Option B:  Prorated Allocation </a:t>
            </a:r>
          </a:p>
          <a:p>
            <a:pPr marL="0" indent="0">
              <a:buNone/>
            </a:pPr>
            <a:endParaRPr lang="en-US" sz="1800" u="sng" dirty="0"/>
          </a:p>
          <a:p>
            <a:pPr marL="0" indent="0">
              <a:buNone/>
            </a:pPr>
            <a:r>
              <a:rPr lang="en-US" sz="1800" u="sng" dirty="0"/>
              <a:t>Advantages/Disadvantages</a:t>
            </a:r>
            <a:r>
              <a:rPr lang="en-US" sz="1800" dirty="0"/>
              <a:t>:   </a:t>
            </a:r>
          </a:p>
          <a:p>
            <a:r>
              <a:rPr lang="en-US" sz="1800" dirty="0"/>
              <a:t>Would not be an “actual” or “to the dollar” accounting of each program line.    </a:t>
            </a:r>
          </a:p>
          <a:p>
            <a:r>
              <a:rPr lang="en-US" sz="1800" dirty="0"/>
              <a:t>It would be a fair approximation or estimate.</a:t>
            </a:r>
          </a:p>
          <a:p>
            <a:r>
              <a:rPr lang="en-US" sz="1800" dirty="0"/>
              <a:t>Would be less labor intensive, less costly and would be easier to implement.  </a:t>
            </a:r>
          </a:p>
          <a:p>
            <a:pPr marL="0" indent="0">
              <a:buNone/>
            </a:pPr>
            <a:endParaRPr lang="en-US" sz="1800" b="1" dirty="0"/>
          </a:p>
          <a:p>
            <a:pPr marL="0" indent="0">
              <a:buNone/>
            </a:pPr>
            <a:endParaRPr lang="en-US" sz="2000" dirty="0"/>
          </a:p>
        </p:txBody>
      </p:sp>
    </p:spTree>
    <p:extLst>
      <p:ext uri="{BB962C8B-B14F-4D97-AF65-F5344CB8AC3E}">
        <p14:creationId xmlns:p14="http://schemas.microsoft.com/office/powerpoint/2010/main" val="3997468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p>
        </p:txBody>
      </p:sp>
      <p:sp>
        <p:nvSpPr>
          <p:cNvPr id="3" name="Content Placeholder 2"/>
          <p:cNvSpPr>
            <a:spLocks noGrp="1"/>
          </p:cNvSpPr>
          <p:nvPr>
            <p:ph idx="1"/>
          </p:nvPr>
        </p:nvSpPr>
        <p:spPr>
          <a:xfrm>
            <a:off x="628650" y="1746913"/>
            <a:ext cx="8189673" cy="4060163"/>
          </a:xfrm>
        </p:spPr>
        <p:txBody>
          <a:bodyPr>
            <a:normAutofit/>
          </a:bodyPr>
          <a:lstStyle/>
          <a:p>
            <a:pPr marL="0" indent="0">
              <a:buNone/>
            </a:pPr>
            <a:endParaRPr lang="en-US" sz="2600" b="1" dirty="0"/>
          </a:p>
          <a:p>
            <a:pPr marL="0" indent="0">
              <a:buNone/>
            </a:pPr>
            <a:r>
              <a:rPr lang="en-US" sz="2600" b="1" dirty="0"/>
              <a:t>Option C:  Continue current operations  </a:t>
            </a:r>
          </a:p>
          <a:p>
            <a:pPr marL="0" indent="0">
              <a:buNone/>
            </a:pPr>
            <a:endParaRPr lang="en-US" sz="2000" b="1" dirty="0"/>
          </a:p>
          <a:p>
            <a:pPr lvl="1"/>
            <a:r>
              <a:rPr lang="en-US" dirty="0"/>
              <a:t>Current operations since the inception of SG would continue </a:t>
            </a:r>
          </a:p>
          <a:p>
            <a:pPr lvl="1"/>
            <a:r>
              <a:rPr lang="en-US" dirty="0"/>
              <a:t>Funding or approval to implement recommendations are at the discretion of administration.</a:t>
            </a:r>
          </a:p>
          <a:p>
            <a:pPr marL="0" indent="0">
              <a:buNone/>
            </a:pPr>
            <a:endParaRPr lang="en-US" sz="1800" u="sng" dirty="0"/>
          </a:p>
          <a:p>
            <a:pPr marL="0" indent="0">
              <a:buNone/>
            </a:pPr>
            <a:r>
              <a:rPr lang="en-US" sz="1800" u="sng" dirty="0"/>
              <a:t>Advantages/Disadvantages</a:t>
            </a:r>
            <a:r>
              <a:rPr lang="en-US" sz="1800" dirty="0"/>
              <a:t>:   </a:t>
            </a:r>
          </a:p>
          <a:p>
            <a:pPr lvl="1"/>
            <a:r>
              <a:rPr lang="en-US" dirty="0"/>
              <a:t>Easiest path but does not address the Tribal issues and recommendations nor would it sufficiently address the OIG recommendations.   </a:t>
            </a:r>
          </a:p>
          <a:p>
            <a:pPr marL="0" indent="0">
              <a:buNone/>
            </a:pPr>
            <a:endParaRPr lang="en-US" sz="1900" dirty="0"/>
          </a:p>
        </p:txBody>
      </p:sp>
    </p:spTree>
    <p:extLst>
      <p:ext uri="{BB962C8B-B14F-4D97-AF65-F5344CB8AC3E}">
        <p14:creationId xmlns:p14="http://schemas.microsoft.com/office/powerpoint/2010/main" val="3819754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1: Base Funds</a:t>
            </a:r>
            <a:br>
              <a:rPr lang="en-US" dirty="0"/>
            </a:br>
            <a:endParaRPr lang="en-US" dirty="0"/>
          </a:p>
        </p:txBody>
      </p:sp>
      <p:sp>
        <p:nvSpPr>
          <p:cNvPr id="3" name="Content Placeholder 2"/>
          <p:cNvSpPr>
            <a:spLocks noGrp="1"/>
          </p:cNvSpPr>
          <p:nvPr>
            <p:ph idx="1"/>
          </p:nvPr>
        </p:nvSpPr>
        <p:spPr>
          <a:xfrm>
            <a:off x="628650" y="996287"/>
            <a:ext cx="8189673" cy="4810789"/>
          </a:xfrm>
        </p:spPr>
        <p:txBody>
          <a:bodyPr>
            <a:normAutofit fontScale="92500" lnSpcReduction="20000"/>
          </a:bodyPr>
          <a:lstStyle/>
          <a:p>
            <a:pPr marL="0" indent="0">
              <a:buNone/>
            </a:pPr>
            <a:endParaRPr lang="en-US" sz="2600" b="1" dirty="0"/>
          </a:p>
          <a:p>
            <a:pPr marL="0" indent="0">
              <a:buNone/>
            </a:pPr>
            <a:r>
              <a:rPr lang="en-US" sz="2800" b="1" u="sng" dirty="0"/>
              <a:t>Recommendation</a:t>
            </a:r>
            <a:r>
              <a:rPr lang="en-US" sz="2800" b="1" dirty="0"/>
              <a:t>:  Option B Prorated Allocation</a:t>
            </a:r>
          </a:p>
          <a:p>
            <a:pPr marL="0" indent="0">
              <a:buNone/>
            </a:pPr>
            <a:endParaRPr lang="en-US" sz="2800" b="1" dirty="0"/>
          </a:p>
          <a:p>
            <a:r>
              <a:rPr lang="en-US" dirty="0"/>
              <a:t>Consensus of the workgroup due to the cost benefit comparison </a:t>
            </a:r>
          </a:p>
          <a:p>
            <a:r>
              <a:rPr lang="en-US" dirty="0"/>
              <a:t>Forensic analysis would be a futile exercise as Title IV tribes have the authority to consolidate and reprogram certain funds.  </a:t>
            </a:r>
          </a:p>
          <a:p>
            <a:r>
              <a:rPr lang="en-US" dirty="0"/>
              <a:t>The tribal representatives would rather forensic analysis funds be used in a manner to best serve tribes, including but not limited to  updating the SGDB which tribes access on a daily basis.    </a:t>
            </a:r>
          </a:p>
          <a:p>
            <a:r>
              <a:rPr lang="en-US" dirty="0"/>
              <a:t>Previous Years:  perform a prorated allocation of congressional increases and decreases to individual program lines </a:t>
            </a:r>
          </a:p>
          <a:p>
            <a:r>
              <a:rPr lang="en-US" dirty="0"/>
              <a:t>Future Years:  increases/decreases would be posted to the individual program lines once the prior years’ prorated allocation is complete.</a:t>
            </a:r>
          </a:p>
          <a:p>
            <a:r>
              <a:rPr lang="en-US" dirty="0"/>
              <a:t>Non-program accounts would no longer be utilized. </a:t>
            </a:r>
          </a:p>
          <a:p>
            <a:pPr marL="342900" lvl="1" indent="0">
              <a:buNone/>
            </a:pPr>
            <a:r>
              <a:rPr lang="en-US" dirty="0"/>
              <a:t>(Self Governance Compacts, TPA General Increase, Pay Cost and Retirement Adjustment)</a:t>
            </a:r>
          </a:p>
          <a:p>
            <a:pPr marL="0" indent="0">
              <a:buNone/>
            </a:pPr>
            <a:endParaRPr lang="en-US" sz="1900" dirty="0"/>
          </a:p>
        </p:txBody>
      </p:sp>
    </p:spTree>
    <p:extLst>
      <p:ext uri="{BB962C8B-B14F-4D97-AF65-F5344CB8AC3E}">
        <p14:creationId xmlns:p14="http://schemas.microsoft.com/office/powerpoint/2010/main" val="670058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2: </a:t>
            </a:r>
            <a:r>
              <a:rPr lang="en-US" dirty="0" err="1"/>
              <a:t>Paycost</a:t>
            </a:r>
            <a:endParaRPr lang="en-US" dirty="0"/>
          </a:p>
        </p:txBody>
      </p:sp>
      <p:sp>
        <p:nvSpPr>
          <p:cNvPr id="3" name="Content Placeholder 2"/>
          <p:cNvSpPr>
            <a:spLocks noGrp="1"/>
          </p:cNvSpPr>
          <p:nvPr>
            <p:ph idx="1"/>
          </p:nvPr>
        </p:nvSpPr>
        <p:spPr>
          <a:xfrm>
            <a:off x="628650" y="1555845"/>
            <a:ext cx="8189673" cy="4251231"/>
          </a:xfrm>
        </p:spPr>
        <p:txBody>
          <a:bodyPr>
            <a:normAutofit fontScale="92500" lnSpcReduction="20000"/>
          </a:bodyPr>
          <a:lstStyle/>
          <a:p>
            <a:endParaRPr lang="en-US" sz="2400" b="1" dirty="0"/>
          </a:p>
          <a:p>
            <a:r>
              <a:rPr lang="en-US" sz="2400" b="1" dirty="0"/>
              <a:t>Title IV tribes do NOT submit salaries by individual program, rather one salary amount for all base funding</a:t>
            </a:r>
          </a:p>
          <a:p>
            <a:endParaRPr lang="en-US" sz="2400" b="1" dirty="0"/>
          </a:p>
          <a:p>
            <a:r>
              <a:rPr lang="en-US" sz="2400" b="1" dirty="0" err="1"/>
              <a:t>Paycost</a:t>
            </a:r>
            <a:r>
              <a:rPr lang="en-US" sz="2400" b="1" dirty="0"/>
              <a:t> increases are posted in aggregate to a non program line (T9902)- Pay Cost, rather than individual programs</a:t>
            </a:r>
          </a:p>
          <a:p>
            <a:endParaRPr lang="en-US" sz="2400" b="1" dirty="0"/>
          </a:p>
          <a:p>
            <a:r>
              <a:rPr lang="en-US" sz="2400" b="1" dirty="0"/>
              <a:t>Title IV Tribes have reported this way for 30 years.</a:t>
            </a:r>
          </a:p>
          <a:p>
            <a:pPr marL="0" indent="0">
              <a:buNone/>
            </a:pPr>
            <a:endParaRPr lang="en-US" sz="2400" b="1" dirty="0"/>
          </a:p>
          <a:p>
            <a:r>
              <a:rPr lang="en-US" sz="2400" b="1" dirty="0"/>
              <a:t>In order for increases/decreases to be posted to individual program line items, the way </a:t>
            </a:r>
            <a:r>
              <a:rPr lang="en-US" sz="2400" b="1" dirty="0" err="1"/>
              <a:t>paycost</a:t>
            </a:r>
            <a:r>
              <a:rPr lang="en-US" sz="2400" b="1" dirty="0"/>
              <a:t> is allocated will need to be addressed</a:t>
            </a:r>
            <a:r>
              <a:rPr lang="en-US" sz="2600" b="1" dirty="0"/>
              <a:t>.</a:t>
            </a:r>
          </a:p>
        </p:txBody>
      </p:sp>
    </p:spTree>
    <p:extLst>
      <p:ext uri="{BB962C8B-B14F-4D97-AF65-F5344CB8AC3E}">
        <p14:creationId xmlns:p14="http://schemas.microsoft.com/office/powerpoint/2010/main" val="244353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2: </a:t>
            </a:r>
            <a:r>
              <a:rPr lang="en-US" dirty="0" err="1"/>
              <a:t>Paycost</a:t>
            </a:r>
            <a:endParaRPr lang="en-US" dirty="0"/>
          </a:p>
        </p:txBody>
      </p:sp>
      <p:sp>
        <p:nvSpPr>
          <p:cNvPr id="3" name="Content Placeholder 2"/>
          <p:cNvSpPr>
            <a:spLocks noGrp="1"/>
          </p:cNvSpPr>
          <p:nvPr>
            <p:ph idx="1"/>
          </p:nvPr>
        </p:nvSpPr>
        <p:spPr>
          <a:xfrm>
            <a:off x="628650" y="1555845"/>
            <a:ext cx="8189673" cy="4251231"/>
          </a:xfrm>
        </p:spPr>
        <p:txBody>
          <a:bodyPr>
            <a:normAutofit/>
          </a:bodyPr>
          <a:lstStyle/>
          <a:p>
            <a:pPr marL="0" indent="0">
              <a:buNone/>
            </a:pPr>
            <a:endParaRPr lang="en-US" sz="2400" b="1" dirty="0"/>
          </a:p>
          <a:p>
            <a:pPr marL="0" indent="0">
              <a:buNone/>
            </a:pPr>
            <a:r>
              <a:rPr lang="en-US" sz="2400" b="1" dirty="0"/>
              <a:t>Option A:  Report by Individual program</a:t>
            </a:r>
            <a:endParaRPr lang="en-US" sz="2400" dirty="0"/>
          </a:p>
          <a:p>
            <a:pPr lvl="1"/>
            <a:r>
              <a:rPr lang="en-US" dirty="0"/>
              <a:t>Once prior years’ increases have been prorated, SG tribes would have to report salaries by individual program and pay cost would be applied to the corresponding program associated with the increase for future years.</a:t>
            </a:r>
          </a:p>
          <a:p>
            <a:pPr marL="0" indent="0">
              <a:buNone/>
            </a:pPr>
            <a:endParaRPr lang="en-US" sz="2400" b="1" dirty="0"/>
          </a:p>
          <a:p>
            <a:pPr marL="0" indent="0">
              <a:buNone/>
            </a:pPr>
            <a:r>
              <a:rPr lang="en-US" sz="2400" b="1" dirty="0"/>
              <a:t>Option B:  Continue to Report in aggregate</a:t>
            </a:r>
            <a:endParaRPr lang="en-US" sz="2400" dirty="0"/>
          </a:p>
          <a:p>
            <a:pPr lvl="1"/>
            <a:r>
              <a:rPr lang="en-US" dirty="0"/>
              <a:t>Under this option Title IV tribes would continue to submit one salary amount for all base funding.  </a:t>
            </a:r>
          </a:p>
          <a:p>
            <a:pPr lvl="1"/>
            <a:r>
              <a:rPr lang="en-US" dirty="0"/>
              <a:t>This option would require OSG to prorate each </a:t>
            </a:r>
            <a:r>
              <a:rPr lang="en-US" dirty="0" err="1"/>
              <a:t>paycost</a:t>
            </a:r>
            <a:r>
              <a:rPr lang="en-US" dirty="0"/>
              <a:t> increase to individual program line items on an annual basis. </a:t>
            </a:r>
          </a:p>
        </p:txBody>
      </p:sp>
    </p:spTree>
    <p:extLst>
      <p:ext uri="{BB962C8B-B14F-4D97-AF65-F5344CB8AC3E}">
        <p14:creationId xmlns:p14="http://schemas.microsoft.com/office/powerpoint/2010/main" val="25889968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2: </a:t>
            </a:r>
            <a:r>
              <a:rPr lang="en-US" dirty="0" err="1"/>
              <a:t>Paycost</a:t>
            </a:r>
            <a:br>
              <a:rPr lang="en-US" dirty="0"/>
            </a:br>
            <a:endParaRPr lang="en-US" dirty="0"/>
          </a:p>
        </p:txBody>
      </p:sp>
      <p:sp>
        <p:nvSpPr>
          <p:cNvPr id="3" name="Content Placeholder 2"/>
          <p:cNvSpPr>
            <a:spLocks noGrp="1"/>
          </p:cNvSpPr>
          <p:nvPr>
            <p:ph idx="1"/>
          </p:nvPr>
        </p:nvSpPr>
        <p:spPr>
          <a:xfrm>
            <a:off x="628650" y="996287"/>
            <a:ext cx="8189673" cy="4810789"/>
          </a:xfrm>
        </p:spPr>
        <p:txBody>
          <a:bodyPr>
            <a:normAutofit/>
          </a:bodyPr>
          <a:lstStyle/>
          <a:p>
            <a:pPr marL="0" indent="0">
              <a:buNone/>
            </a:pPr>
            <a:endParaRPr lang="en-US" sz="2600" b="1" dirty="0"/>
          </a:p>
          <a:p>
            <a:pPr marL="0" indent="0">
              <a:buNone/>
            </a:pPr>
            <a:r>
              <a:rPr lang="en-US" sz="2400" b="1" u="sng" dirty="0"/>
              <a:t>Recommendation</a:t>
            </a:r>
            <a:r>
              <a:rPr lang="en-US" sz="2400" b="1" dirty="0"/>
              <a:t>:  Option B Report in Aggregate</a:t>
            </a:r>
          </a:p>
          <a:p>
            <a:pPr marL="0" indent="0">
              <a:buNone/>
            </a:pPr>
            <a:endParaRPr lang="en-US" sz="3200" b="1" dirty="0"/>
          </a:p>
          <a:p>
            <a:r>
              <a:rPr lang="en-US" sz="2000" dirty="0"/>
              <a:t>Consensus of the workgroup was to continue to submit one salary amount for the calculation of the </a:t>
            </a:r>
            <a:r>
              <a:rPr lang="en-US" sz="2000" dirty="0" err="1"/>
              <a:t>paycost</a:t>
            </a:r>
            <a:r>
              <a:rPr lang="en-US" sz="2000" dirty="0"/>
              <a:t> allocation. </a:t>
            </a:r>
          </a:p>
          <a:p>
            <a:pPr marL="0" indent="0">
              <a:buNone/>
            </a:pPr>
            <a:r>
              <a:rPr lang="en-US" sz="2000" dirty="0"/>
              <a:t> </a:t>
            </a:r>
          </a:p>
          <a:p>
            <a:r>
              <a:rPr lang="en-US" sz="2000" dirty="0"/>
              <a:t>OSG staff would then be required to either manually prorate the </a:t>
            </a:r>
            <a:r>
              <a:rPr lang="en-US" sz="2000" dirty="0" err="1"/>
              <a:t>paycost</a:t>
            </a:r>
            <a:r>
              <a:rPr lang="en-US" sz="2000" dirty="0"/>
              <a:t> increase to individual programs or to upgrade SGDB to electronically perform the function of allocating to individual programs</a:t>
            </a:r>
            <a:r>
              <a:rPr lang="en-US" sz="1800" dirty="0"/>
              <a:t>.</a:t>
            </a:r>
          </a:p>
        </p:txBody>
      </p:sp>
    </p:spTree>
    <p:extLst>
      <p:ext uri="{BB962C8B-B14F-4D97-AF65-F5344CB8AC3E}">
        <p14:creationId xmlns:p14="http://schemas.microsoft.com/office/powerpoint/2010/main" val="2975423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3: CTGP</a:t>
            </a:r>
            <a:br>
              <a:rPr lang="en-US" dirty="0"/>
            </a:br>
            <a:endParaRPr lang="en-US" dirty="0"/>
          </a:p>
        </p:txBody>
      </p:sp>
      <p:sp>
        <p:nvSpPr>
          <p:cNvPr id="3" name="Content Placeholder 2"/>
          <p:cNvSpPr>
            <a:spLocks noGrp="1"/>
          </p:cNvSpPr>
          <p:nvPr>
            <p:ph idx="1"/>
          </p:nvPr>
        </p:nvSpPr>
        <p:spPr>
          <a:xfrm>
            <a:off x="628650" y="996287"/>
            <a:ext cx="8189673" cy="4810789"/>
          </a:xfrm>
        </p:spPr>
        <p:txBody>
          <a:bodyPr>
            <a:normAutofit/>
          </a:bodyPr>
          <a:lstStyle/>
          <a:p>
            <a:endParaRPr lang="en-US" sz="1800" dirty="0"/>
          </a:p>
          <a:p>
            <a:r>
              <a:rPr lang="en-US" sz="2000" dirty="0"/>
              <a:t>BIA implemented exercise that encouraged tribes to transfer programs into Consolidated Tribal Government Programs</a:t>
            </a:r>
          </a:p>
          <a:p>
            <a:r>
              <a:rPr lang="en-US" sz="2000" dirty="0"/>
              <a:t>Reduce the number of contracts and modifications</a:t>
            </a:r>
          </a:p>
          <a:p>
            <a:r>
              <a:rPr lang="en-US" sz="2000" dirty="0"/>
              <a:t>Consolidate “like-programs”</a:t>
            </a:r>
          </a:p>
          <a:p>
            <a:r>
              <a:rPr lang="en-US" sz="2000" dirty="0"/>
              <a:t>Precursor to Self Governance  </a:t>
            </a:r>
          </a:p>
          <a:p>
            <a:r>
              <a:rPr lang="en-US" sz="2000" dirty="0"/>
              <a:t>Title I and Title IV tribes transferred a number of programs into CTGP</a:t>
            </a:r>
          </a:p>
          <a:p>
            <a:r>
              <a:rPr lang="en-US" sz="2000" dirty="0"/>
              <a:t>Title IV funding agreements and/or footnotes should specify the historical individual program amounts consolidated into CTGP.  </a:t>
            </a:r>
          </a:p>
          <a:p>
            <a:r>
              <a:rPr lang="en-US" sz="2000" dirty="0"/>
              <a:t>The breakout of programs included in CTGP has not been published in the Budget Justifications (</a:t>
            </a:r>
            <a:r>
              <a:rPr lang="en-US" sz="2000" dirty="0" err="1"/>
              <a:t>Greenbook</a:t>
            </a:r>
            <a:r>
              <a:rPr lang="en-US" sz="2000" dirty="0"/>
              <a:t>) for Title IV since 2005</a:t>
            </a:r>
          </a:p>
          <a:p>
            <a:r>
              <a:rPr lang="en-US" sz="2000" dirty="0"/>
              <a:t>Programs included in CTGP may not be included in program increase calculations by program staff.</a:t>
            </a:r>
          </a:p>
        </p:txBody>
      </p:sp>
    </p:spTree>
    <p:extLst>
      <p:ext uri="{BB962C8B-B14F-4D97-AF65-F5344CB8AC3E}">
        <p14:creationId xmlns:p14="http://schemas.microsoft.com/office/powerpoint/2010/main" val="1163813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3: CTGP</a:t>
            </a:r>
            <a:br>
              <a:rPr lang="en-US" dirty="0"/>
            </a:br>
            <a:endParaRPr lang="en-US" dirty="0"/>
          </a:p>
        </p:txBody>
      </p:sp>
      <p:sp>
        <p:nvSpPr>
          <p:cNvPr id="3" name="Content Placeholder 2"/>
          <p:cNvSpPr>
            <a:spLocks noGrp="1"/>
          </p:cNvSpPr>
          <p:nvPr>
            <p:ph idx="1"/>
          </p:nvPr>
        </p:nvSpPr>
        <p:spPr>
          <a:xfrm>
            <a:off x="628650" y="1487606"/>
            <a:ext cx="8189673" cy="4319470"/>
          </a:xfrm>
        </p:spPr>
        <p:txBody>
          <a:bodyPr>
            <a:normAutofit/>
          </a:bodyPr>
          <a:lstStyle/>
          <a:p>
            <a:pPr marL="0" indent="0">
              <a:buNone/>
            </a:pPr>
            <a:r>
              <a:rPr lang="en-US" sz="2400" dirty="0"/>
              <a:t>Option A:   Publish CTGP breakout in the Green Book.</a:t>
            </a:r>
          </a:p>
          <a:p>
            <a:pPr marL="0" indent="0">
              <a:buNone/>
            </a:pPr>
            <a:r>
              <a:rPr lang="en-US" sz="1800" dirty="0"/>
              <a:t>This option was a recommendation in the recent OIG Report  which stated, “Direct the Office of Self Governance to work with tribes to track the components of the CTGP funding and publish these individual amounts each year in the BIA’s Budget Justifications.”</a:t>
            </a:r>
          </a:p>
          <a:p>
            <a:pPr marL="0" indent="0">
              <a:buNone/>
            </a:pPr>
            <a:endParaRPr lang="en-US" sz="2400" dirty="0"/>
          </a:p>
          <a:p>
            <a:pPr marL="0" indent="0">
              <a:buNone/>
            </a:pPr>
            <a:r>
              <a:rPr lang="en-US" sz="2400" dirty="0"/>
              <a:t>Option B:   Zero out CTGP line item</a:t>
            </a:r>
          </a:p>
          <a:p>
            <a:pPr marL="0" indent="0">
              <a:buNone/>
            </a:pPr>
            <a:r>
              <a:rPr lang="en-US" sz="1800" dirty="0"/>
              <a:t>Under this option the CTGP line item would be zeroed out and those programs that were once consolidated would be broken out into the original individual programs.</a:t>
            </a:r>
          </a:p>
          <a:p>
            <a:pPr marL="0" indent="0">
              <a:buNone/>
            </a:pPr>
            <a:r>
              <a:rPr lang="en-US" sz="1800" dirty="0"/>
              <a:t>NOTE: Tribal budgets may still be consolidated as determined by Tribal priorities within the authorities of Self-Governance.</a:t>
            </a:r>
          </a:p>
          <a:p>
            <a:endParaRPr lang="en-US" sz="1800" dirty="0"/>
          </a:p>
        </p:txBody>
      </p:sp>
    </p:spTree>
    <p:extLst>
      <p:ext uri="{BB962C8B-B14F-4D97-AF65-F5344CB8AC3E}">
        <p14:creationId xmlns:p14="http://schemas.microsoft.com/office/powerpoint/2010/main" val="2340148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3: CTGP</a:t>
            </a:r>
            <a:br>
              <a:rPr lang="en-US" dirty="0"/>
            </a:br>
            <a:endParaRPr lang="en-US" dirty="0"/>
          </a:p>
        </p:txBody>
      </p:sp>
      <p:sp>
        <p:nvSpPr>
          <p:cNvPr id="3" name="Content Placeholder 2"/>
          <p:cNvSpPr>
            <a:spLocks noGrp="1"/>
          </p:cNvSpPr>
          <p:nvPr>
            <p:ph idx="1"/>
          </p:nvPr>
        </p:nvSpPr>
        <p:spPr>
          <a:xfrm>
            <a:off x="464024" y="1487606"/>
            <a:ext cx="8354299" cy="4319470"/>
          </a:xfrm>
        </p:spPr>
        <p:txBody>
          <a:bodyPr>
            <a:normAutofit/>
          </a:bodyPr>
          <a:lstStyle/>
          <a:p>
            <a:pPr marL="0" indent="0">
              <a:buNone/>
            </a:pPr>
            <a:r>
              <a:rPr lang="en-US" sz="2400" b="1" u="sng" dirty="0"/>
              <a:t>Recommendation</a:t>
            </a:r>
            <a:r>
              <a:rPr lang="en-US" sz="2400" b="1" dirty="0"/>
              <a:t>: Option B:   Zero out CTGP line item</a:t>
            </a:r>
          </a:p>
          <a:p>
            <a:r>
              <a:rPr lang="en-US" sz="1800" dirty="0"/>
              <a:t>Consensus of the workgroup </a:t>
            </a:r>
          </a:p>
          <a:p>
            <a:r>
              <a:rPr lang="en-US" sz="1800" dirty="0"/>
              <a:t>Zero out the CTGP line item and breakout the individual program amounts to the actual program line item.  </a:t>
            </a:r>
          </a:p>
          <a:p>
            <a:r>
              <a:rPr lang="en-US" sz="1800" dirty="0"/>
              <a:t>Eliminates the need for footnoting the program breakout in FAs</a:t>
            </a:r>
          </a:p>
          <a:p>
            <a:r>
              <a:rPr lang="en-US" sz="1800" dirty="0"/>
              <a:t>Eliminates the need to produce a separate CTGP breakout for the Budget Justifications (</a:t>
            </a:r>
            <a:r>
              <a:rPr lang="en-US" sz="1800" dirty="0" err="1"/>
              <a:t>Greenbook</a:t>
            </a:r>
            <a:r>
              <a:rPr lang="en-US" sz="1800" dirty="0"/>
              <a:t>) </a:t>
            </a:r>
          </a:p>
          <a:p>
            <a:r>
              <a:rPr lang="en-US" sz="1800" dirty="0"/>
              <a:t>Facilitates program increase/decrease calculations by individual programs.</a:t>
            </a:r>
          </a:p>
          <a:p>
            <a:r>
              <a:rPr lang="en-US" sz="1800" dirty="0"/>
              <a:t>Requires tribal agreement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525" y="4228682"/>
            <a:ext cx="4694825" cy="164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007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4: ATG</a:t>
            </a:r>
            <a:br>
              <a:rPr lang="en-US" dirty="0"/>
            </a:br>
            <a:endParaRPr lang="en-US" dirty="0"/>
          </a:p>
        </p:txBody>
      </p:sp>
      <p:sp>
        <p:nvSpPr>
          <p:cNvPr id="3" name="Content Placeholder 2"/>
          <p:cNvSpPr>
            <a:spLocks noGrp="1"/>
          </p:cNvSpPr>
          <p:nvPr>
            <p:ph idx="1"/>
          </p:nvPr>
        </p:nvSpPr>
        <p:spPr>
          <a:xfrm>
            <a:off x="628650" y="1514901"/>
            <a:ext cx="8189673" cy="4292175"/>
          </a:xfrm>
        </p:spPr>
        <p:txBody>
          <a:bodyPr>
            <a:normAutofit/>
          </a:bodyPr>
          <a:lstStyle/>
          <a:p>
            <a:endParaRPr lang="en-US" sz="1800" dirty="0"/>
          </a:p>
          <a:p>
            <a:r>
              <a:rPr lang="en-US" sz="1800" dirty="0"/>
              <a:t>Some tribes have program funds contained within the Aid to Tribal Government (ATG) line item.  </a:t>
            </a:r>
          </a:p>
          <a:p>
            <a:r>
              <a:rPr lang="en-US" sz="1800" dirty="0"/>
              <a:t>Title IV funding agreements and/or footnotes specifies the historical individual program amounts consolidated into ATG.  </a:t>
            </a:r>
          </a:p>
          <a:p>
            <a:r>
              <a:rPr lang="en-US" sz="1800" dirty="0"/>
              <a:t>These programs may not be included in program increase calculations by program staff.  </a:t>
            </a:r>
          </a:p>
          <a:p>
            <a:r>
              <a:rPr lang="en-US" sz="1800" dirty="0"/>
              <a:t>However, unlike CTGP there are true ATG account funds.  </a:t>
            </a:r>
          </a:p>
          <a:p>
            <a:r>
              <a:rPr lang="en-US" sz="1800" dirty="0"/>
              <a:t>Program funds contained in the ATG line items was not addressed in the recent OIG Report and a recommendation was not made regarding ATG program funds.</a:t>
            </a:r>
          </a:p>
        </p:txBody>
      </p:sp>
    </p:spTree>
    <p:extLst>
      <p:ext uri="{BB962C8B-B14F-4D97-AF65-F5344CB8AC3E}">
        <p14:creationId xmlns:p14="http://schemas.microsoft.com/office/powerpoint/2010/main" val="3692799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56096"/>
            <a:ext cx="7886700" cy="3950981"/>
          </a:xfrm>
        </p:spPr>
        <p:txBody>
          <a:bodyPr>
            <a:normAutofit/>
          </a:bodyPr>
          <a:lstStyle/>
          <a:p>
            <a:pPr marL="0" indent="0">
              <a:buNone/>
            </a:pPr>
            <a:r>
              <a:rPr lang="en-US" sz="2000" b="1" dirty="0"/>
              <a:t>Purpose/Overview of Session:</a:t>
            </a:r>
          </a:p>
          <a:p>
            <a:pPr marL="0" indent="0">
              <a:buNone/>
            </a:pPr>
            <a:endParaRPr lang="en-US" sz="2000" dirty="0"/>
          </a:p>
          <a:p>
            <a:r>
              <a:rPr lang="en-US" sz="2000" dirty="0"/>
              <a:t>Panelists will discuss the August 2018 DOI IG Report, “Poor Record Keeping and Coordination within Interior threaten the impact of TIWAHE”, including the challenges identified in the report, an overview of the seven recommendations, and planned actions to address the recommendations. </a:t>
            </a:r>
          </a:p>
          <a:p>
            <a:pPr marL="0" indent="0">
              <a:buNone/>
            </a:pPr>
            <a:endParaRPr lang="en-US" sz="2000" dirty="0"/>
          </a:p>
          <a:p>
            <a:r>
              <a:rPr lang="en-US" sz="2000" dirty="0"/>
              <a:t>To the extent that planned actions from the Federal/Tribal Program Formula Matrix Update workgroup will assist to address implementation challenges, the workgroup will provide an update on their progress. </a:t>
            </a:r>
          </a:p>
        </p:txBody>
      </p:sp>
      <p:sp>
        <p:nvSpPr>
          <p:cNvPr id="4" name="Title 3"/>
          <p:cNvSpPr>
            <a:spLocks noGrp="1"/>
          </p:cNvSpPr>
          <p:nvPr>
            <p:ph type="title"/>
          </p:nvPr>
        </p:nvSpPr>
        <p:spPr>
          <a:xfrm>
            <a:off x="628650" y="653224"/>
            <a:ext cx="7886700" cy="1325563"/>
          </a:xfrm>
        </p:spPr>
        <p:txBody>
          <a:bodyPr>
            <a:normAutofit fontScale="90000"/>
          </a:bodyPr>
          <a:lstStyle/>
          <a:p>
            <a:r>
              <a:rPr lang="en-US" dirty="0"/>
              <a:t>Panel Two: </a:t>
            </a:r>
            <a:br>
              <a:rPr lang="en-US" dirty="0"/>
            </a:br>
            <a:r>
              <a:rPr lang="en-US" dirty="0"/>
              <a:t>Implementation Challenges and Solutions</a:t>
            </a:r>
            <a:br>
              <a:rPr lang="en-US" dirty="0"/>
            </a:br>
            <a:endParaRPr lang="en-US" dirty="0"/>
          </a:p>
        </p:txBody>
      </p:sp>
    </p:spTree>
    <p:extLst>
      <p:ext uri="{BB962C8B-B14F-4D97-AF65-F5344CB8AC3E}">
        <p14:creationId xmlns:p14="http://schemas.microsoft.com/office/powerpoint/2010/main" val="2981171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4: ATG</a:t>
            </a:r>
            <a:br>
              <a:rPr lang="en-US" dirty="0"/>
            </a:br>
            <a:endParaRPr lang="en-US" dirty="0"/>
          </a:p>
        </p:txBody>
      </p:sp>
      <p:sp>
        <p:nvSpPr>
          <p:cNvPr id="3" name="Content Placeholder 2"/>
          <p:cNvSpPr>
            <a:spLocks noGrp="1"/>
          </p:cNvSpPr>
          <p:nvPr>
            <p:ph idx="1"/>
          </p:nvPr>
        </p:nvSpPr>
        <p:spPr>
          <a:xfrm>
            <a:off x="628650" y="1514901"/>
            <a:ext cx="8189673" cy="4292175"/>
          </a:xfrm>
        </p:spPr>
        <p:txBody>
          <a:bodyPr>
            <a:normAutofit/>
          </a:bodyPr>
          <a:lstStyle/>
          <a:p>
            <a:pPr marL="0" indent="0">
              <a:buNone/>
            </a:pPr>
            <a:r>
              <a:rPr lang="en-US" sz="2400" b="1" u="sng" dirty="0"/>
              <a:t>Recommendation</a:t>
            </a:r>
            <a:r>
              <a:rPr lang="en-US" sz="2400" b="1" dirty="0"/>
              <a:t>: </a:t>
            </a:r>
          </a:p>
          <a:p>
            <a:pPr marL="0" indent="0">
              <a:buNone/>
            </a:pPr>
            <a:r>
              <a:rPr lang="en-US" sz="2400" b="1" dirty="0"/>
              <a:t>Breakout Only Program funds from ATG</a:t>
            </a:r>
          </a:p>
          <a:p>
            <a:endParaRPr lang="en-US" sz="1800" dirty="0"/>
          </a:p>
          <a:p>
            <a:r>
              <a:rPr lang="en-US" sz="1800" dirty="0"/>
              <a:t>Consensus of the workgroup </a:t>
            </a:r>
          </a:p>
          <a:p>
            <a:r>
              <a:rPr lang="en-US" sz="1800" dirty="0"/>
              <a:t>Breakout into individual programs line items ONLY program amounts, not true ATG funds which would remain in that account.  </a:t>
            </a:r>
          </a:p>
          <a:p>
            <a:r>
              <a:rPr lang="en-US" sz="1800" dirty="0"/>
              <a:t>Eliminate the need for footnoting the program breakout in the funding agreements.</a:t>
            </a:r>
          </a:p>
          <a:p>
            <a:r>
              <a:rPr lang="en-US" sz="1800" dirty="0"/>
              <a:t>Eliminate the need to produce a separate ATG breakout for the Budget Justifications (</a:t>
            </a:r>
            <a:r>
              <a:rPr lang="en-US" sz="1800" dirty="0" err="1"/>
              <a:t>Greenbook</a:t>
            </a:r>
            <a:r>
              <a:rPr lang="en-US" sz="1800" dirty="0"/>
              <a:t>) </a:t>
            </a:r>
          </a:p>
          <a:p>
            <a:r>
              <a:rPr lang="en-US" sz="1800" dirty="0"/>
              <a:t>Facilitate program increase/decrease calculations by individual programs. </a:t>
            </a:r>
          </a:p>
        </p:txBody>
      </p:sp>
    </p:spTree>
    <p:extLst>
      <p:ext uri="{BB962C8B-B14F-4D97-AF65-F5344CB8AC3E}">
        <p14:creationId xmlns:p14="http://schemas.microsoft.com/office/powerpoint/2010/main" val="2594260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5: SGDB</a:t>
            </a:r>
            <a:br>
              <a:rPr lang="en-US" dirty="0"/>
            </a:br>
            <a:endParaRPr lang="en-US" dirty="0"/>
          </a:p>
        </p:txBody>
      </p:sp>
      <p:sp>
        <p:nvSpPr>
          <p:cNvPr id="3" name="Content Placeholder 2"/>
          <p:cNvSpPr>
            <a:spLocks noGrp="1"/>
          </p:cNvSpPr>
          <p:nvPr>
            <p:ph idx="1"/>
          </p:nvPr>
        </p:nvSpPr>
        <p:spPr>
          <a:xfrm>
            <a:off x="628650" y="1214651"/>
            <a:ext cx="8189673" cy="4592425"/>
          </a:xfrm>
        </p:spPr>
        <p:txBody>
          <a:bodyPr>
            <a:normAutofit/>
          </a:bodyPr>
          <a:lstStyle/>
          <a:p>
            <a:pPr marL="0" indent="0">
              <a:buNone/>
            </a:pPr>
            <a:r>
              <a:rPr lang="en-US" sz="1800" dirty="0"/>
              <a:t>In order to implement the recommendations for prorating increases/decreases to individual line items, a process for calculations and posting of the results to Self Governance Data Base (SGDB) for transparency to tribes is necessary.  </a:t>
            </a:r>
          </a:p>
          <a:p>
            <a:pPr marL="0" indent="0">
              <a:buNone/>
            </a:pPr>
            <a:endParaRPr lang="en-US" sz="1800" b="1" dirty="0"/>
          </a:p>
          <a:p>
            <a:pPr marL="0" indent="0">
              <a:buNone/>
            </a:pPr>
            <a:r>
              <a:rPr lang="en-US" sz="1800" b="1" dirty="0"/>
              <a:t>Option A:  No SGDB Upgrade; Manual calculation </a:t>
            </a:r>
          </a:p>
          <a:p>
            <a:r>
              <a:rPr lang="en-US" sz="1800" dirty="0"/>
              <a:t>Under this option SGDB upgrades are either not approved or not funded.</a:t>
            </a:r>
          </a:p>
          <a:p>
            <a:r>
              <a:rPr lang="en-US" sz="1800" dirty="0"/>
              <a:t>Manual calculations utilizing excel would be required with results posted utilizing the current SGDB structure. </a:t>
            </a:r>
          </a:p>
          <a:p>
            <a:pPr marL="0" indent="0">
              <a:buNone/>
            </a:pPr>
            <a:endParaRPr lang="en-US" sz="1800" b="1" dirty="0"/>
          </a:p>
          <a:p>
            <a:pPr marL="0" indent="0">
              <a:buNone/>
            </a:pPr>
            <a:r>
              <a:rPr lang="en-US" sz="1800" b="1" dirty="0"/>
              <a:t>Option B:  SGDB Upgrade with Electronic calculation </a:t>
            </a:r>
          </a:p>
          <a:p>
            <a:r>
              <a:rPr lang="en-US" sz="1800" dirty="0"/>
              <a:t>Allows the SGDB upgrade to incorporate electronic calculations and posting.</a:t>
            </a:r>
          </a:p>
          <a:p>
            <a:r>
              <a:rPr lang="en-US" sz="1800" dirty="0"/>
              <a:t>Would require an initial cost but would likely be more cost effective and time efficient than performing manual calculations on an annual basis. </a:t>
            </a:r>
          </a:p>
          <a:p>
            <a:pPr marL="0" indent="0">
              <a:buNone/>
            </a:pPr>
            <a:endParaRPr lang="en-US" sz="1800" dirty="0"/>
          </a:p>
        </p:txBody>
      </p:sp>
    </p:spTree>
    <p:extLst>
      <p:ext uri="{BB962C8B-B14F-4D97-AF65-F5344CB8AC3E}">
        <p14:creationId xmlns:p14="http://schemas.microsoft.com/office/powerpoint/2010/main" val="752237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TPA Allocations: </a:t>
            </a:r>
            <a:br>
              <a:rPr lang="en-US" dirty="0"/>
            </a:br>
            <a:r>
              <a:rPr lang="en-US" dirty="0"/>
              <a:t>Issue : SGDB</a:t>
            </a:r>
            <a:br>
              <a:rPr lang="en-US" dirty="0"/>
            </a:br>
            <a:endParaRPr lang="en-US" dirty="0"/>
          </a:p>
        </p:txBody>
      </p:sp>
      <p:sp>
        <p:nvSpPr>
          <p:cNvPr id="3" name="Content Placeholder 2"/>
          <p:cNvSpPr>
            <a:spLocks noGrp="1"/>
          </p:cNvSpPr>
          <p:nvPr>
            <p:ph idx="1"/>
          </p:nvPr>
        </p:nvSpPr>
        <p:spPr>
          <a:xfrm>
            <a:off x="628650" y="1514901"/>
            <a:ext cx="8189673" cy="4292175"/>
          </a:xfrm>
        </p:spPr>
        <p:txBody>
          <a:bodyPr>
            <a:normAutofit/>
          </a:bodyPr>
          <a:lstStyle/>
          <a:p>
            <a:pPr marL="0" indent="0">
              <a:buNone/>
            </a:pPr>
            <a:r>
              <a:rPr lang="en-US" sz="2400" b="1" u="sng" dirty="0"/>
              <a:t>Recommendation 1</a:t>
            </a:r>
            <a:r>
              <a:rPr lang="en-US" sz="2400" b="1" dirty="0"/>
              <a:t>:  SGDB Upgrade</a:t>
            </a:r>
          </a:p>
          <a:p>
            <a:r>
              <a:rPr lang="en-US" sz="1800" dirty="0"/>
              <a:t>Consensus of the workgroup </a:t>
            </a:r>
          </a:p>
          <a:p>
            <a:r>
              <a:rPr lang="en-US" sz="1800" dirty="0"/>
              <a:t>Upgrade the SGDB which would allow electronic calculations.  </a:t>
            </a:r>
          </a:p>
          <a:p>
            <a:r>
              <a:rPr lang="en-US" sz="1800" dirty="0"/>
              <a:t>The workgroup considers that tribes would be better served to update the SGDB which tribes access on a daily basis rather than expend funds for a forensic analysis of past congressional increases and decreases.   </a:t>
            </a:r>
          </a:p>
          <a:p>
            <a:endParaRPr lang="en-US" sz="1800" dirty="0"/>
          </a:p>
          <a:p>
            <a:pPr marL="0" indent="0">
              <a:buNone/>
            </a:pPr>
            <a:r>
              <a:rPr lang="en-US" sz="2400" b="1" u="sng" dirty="0"/>
              <a:t>Recommendation 2</a:t>
            </a:r>
            <a:r>
              <a:rPr lang="en-US" sz="2400" b="1" dirty="0"/>
              <a:t>:  Funding of SGDB Upgrade</a:t>
            </a:r>
          </a:p>
          <a:p>
            <a:r>
              <a:rPr lang="en-US" sz="1800" dirty="0"/>
              <a:t>DOI should find other sources to pay for the upgrade and not out of program or OSG budget.   </a:t>
            </a:r>
          </a:p>
          <a:p>
            <a:r>
              <a:rPr lang="en-US" sz="1800" dirty="0"/>
              <a:t>Tribal workgroup members pointed out that in 2004 an ATB rescission of .24% was applied to </a:t>
            </a:r>
            <a:r>
              <a:rPr lang="en-US" sz="1800" i="1" dirty="0"/>
              <a:t>every</a:t>
            </a:r>
            <a:r>
              <a:rPr lang="en-US" sz="1800" dirty="0"/>
              <a:t> tribe for IT services.  (i.e. Red Lake had $11,419 taken each year, or $182,704 to date)</a:t>
            </a:r>
            <a:endParaRPr lang="en-US" sz="1800" dirty="0">
              <a:solidFill>
                <a:srgbClr val="FF0000"/>
              </a:solidFill>
            </a:endParaRPr>
          </a:p>
        </p:txBody>
      </p:sp>
    </p:spTree>
    <p:extLst>
      <p:ext uri="{BB962C8B-B14F-4D97-AF65-F5344CB8AC3E}">
        <p14:creationId xmlns:p14="http://schemas.microsoft.com/office/powerpoint/2010/main" val="943075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fontScale="90000"/>
          </a:bodyPr>
          <a:lstStyle/>
          <a:p>
            <a:pPr algn="ctr"/>
            <a:r>
              <a:rPr lang="en-US" dirty="0"/>
              <a:t>Summary of Phase 1 Recommendations</a:t>
            </a:r>
            <a:br>
              <a:rPr lang="en-US" dirty="0"/>
            </a:br>
            <a:endParaRPr lang="en-US" dirty="0"/>
          </a:p>
        </p:txBody>
      </p:sp>
      <p:sp>
        <p:nvSpPr>
          <p:cNvPr id="3" name="Content Placeholder 2"/>
          <p:cNvSpPr>
            <a:spLocks noGrp="1"/>
          </p:cNvSpPr>
          <p:nvPr>
            <p:ph idx="1"/>
          </p:nvPr>
        </p:nvSpPr>
        <p:spPr>
          <a:xfrm>
            <a:off x="628650" y="1514901"/>
            <a:ext cx="8189673" cy="4292175"/>
          </a:xfrm>
        </p:spPr>
        <p:txBody>
          <a:bodyPr>
            <a:normAutofit/>
          </a:bodyPr>
          <a:lstStyle/>
          <a:p>
            <a:pPr marL="0" indent="0">
              <a:buNone/>
            </a:pPr>
            <a:r>
              <a:rPr lang="en-US" sz="1800" b="1" dirty="0"/>
              <a:t>To Re-Cap, the Workgroup has completed Phase I of its work and consensus was reached on the following recommendations:</a:t>
            </a:r>
            <a:endParaRPr lang="en-US" sz="1800" dirty="0"/>
          </a:p>
          <a:p>
            <a:endParaRPr lang="en-US" sz="1800" dirty="0"/>
          </a:p>
          <a:p>
            <a:pPr marL="342900" indent="-342900">
              <a:buFont typeface="+mj-lt"/>
              <a:buAutoNum type="arabicPeriod"/>
            </a:pPr>
            <a:r>
              <a:rPr lang="en-US" sz="1800" b="1" u="sng" dirty="0"/>
              <a:t>TPA Allocation</a:t>
            </a:r>
            <a:r>
              <a:rPr lang="en-US" sz="1800" dirty="0"/>
              <a:t>:  Implement a prorated allocation of congressional increases and decreases to individual program lines for previous years. </a:t>
            </a:r>
          </a:p>
          <a:p>
            <a:pPr marL="342900" indent="-342900">
              <a:buFont typeface="+mj-lt"/>
              <a:buAutoNum type="arabicPeriod"/>
            </a:pPr>
            <a:r>
              <a:rPr lang="en-US" sz="1800" b="1" u="sng" dirty="0" err="1"/>
              <a:t>PayCosts</a:t>
            </a:r>
            <a:r>
              <a:rPr lang="en-US" sz="1800" dirty="0"/>
              <a:t>: Continue to submit one salary amount for the calculation of the </a:t>
            </a:r>
            <a:r>
              <a:rPr lang="en-US" sz="1800" dirty="0" err="1"/>
              <a:t>paycost</a:t>
            </a:r>
            <a:r>
              <a:rPr lang="en-US" sz="1800" dirty="0"/>
              <a:t> allocation. </a:t>
            </a:r>
          </a:p>
          <a:p>
            <a:pPr marL="342900" indent="-342900">
              <a:buFont typeface="+mj-lt"/>
              <a:buAutoNum type="arabicPeriod"/>
            </a:pPr>
            <a:r>
              <a:rPr lang="en-US" sz="1800" b="1" u="sng" dirty="0"/>
              <a:t>CTGP</a:t>
            </a:r>
            <a:r>
              <a:rPr lang="en-US" sz="1800" dirty="0"/>
              <a:t>:  Zero out the CTGP line item and breakout the program amounts to the actual program line item.</a:t>
            </a:r>
          </a:p>
          <a:p>
            <a:pPr marL="342900" indent="-342900">
              <a:buFont typeface="+mj-lt"/>
              <a:buAutoNum type="arabicPeriod"/>
            </a:pPr>
            <a:r>
              <a:rPr lang="en-US" sz="1800" b="1" u="sng" dirty="0"/>
              <a:t>ATG</a:t>
            </a:r>
            <a:r>
              <a:rPr lang="en-US" sz="1800" dirty="0"/>
              <a:t>:  Breakout into individual program line items ONLY program amounts.</a:t>
            </a:r>
          </a:p>
          <a:p>
            <a:pPr marL="342900" indent="-342900">
              <a:buFont typeface="+mj-lt"/>
              <a:buAutoNum type="arabicPeriod"/>
            </a:pPr>
            <a:r>
              <a:rPr lang="en-US" sz="1800" b="1" u="sng" dirty="0"/>
              <a:t>SGDB Update</a:t>
            </a:r>
            <a:r>
              <a:rPr lang="en-US" sz="1800" dirty="0"/>
              <a:t>: Request an upgrade to the SGDB which would allow electronic calculations.</a:t>
            </a:r>
          </a:p>
          <a:p>
            <a:pPr marL="342900" indent="-342900">
              <a:buFont typeface="+mj-lt"/>
              <a:buAutoNum type="arabicPeriod"/>
            </a:pPr>
            <a:r>
              <a:rPr lang="en-US" sz="1800" b="1" u="sng" dirty="0"/>
              <a:t>SGDB Funding:</a:t>
            </a:r>
            <a:r>
              <a:rPr lang="en-US" sz="1800" dirty="0"/>
              <a:t> The Department should utilize other sources of funding rather than program or OSG funds to support the SGDB system.</a:t>
            </a:r>
          </a:p>
          <a:p>
            <a:pPr marL="342900" indent="-342900">
              <a:buFont typeface="+mj-lt"/>
              <a:buAutoNum type="arabicPeriod"/>
            </a:pPr>
            <a:endParaRPr lang="en-US" sz="1800" dirty="0">
              <a:solidFill>
                <a:srgbClr val="FF0000"/>
              </a:solidFill>
            </a:endParaRPr>
          </a:p>
        </p:txBody>
      </p:sp>
    </p:spTree>
    <p:extLst>
      <p:ext uri="{BB962C8B-B14F-4D97-AF65-F5344CB8AC3E}">
        <p14:creationId xmlns:p14="http://schemas.microsoft.com/office/powerpoint/2010/main" val="574775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35AA-98B3-8942-A131-35A70498BCF4}"/>
              </a:ext>
            </a:extLst>
          </p:cNvPr>
          <p:cNvSpPr>
            <a:spLocks noGrp="1"/>
          </p:cNvSpPr>
          <p:nvPr>
            <p:ph type="title"/>
          </p:nvPr>
        </p:nvSpPr>
        <p:spPr/>
        <p:txBody>
          <a:bodyPr/>
          <a:lstStyle/>
          <a:p>
            <a:pPr algn="ctr"/>
            <a:r>
              <a:rPr lang="en-US" dirty="0"/>
              <a:t>Request</a:t>
            </a:r>
          </a:p>
        </p:txBody>
      </p:sp>
      <p:sp>
        <p:nvSpPr>
          <p:cNvPr id="3" name="Content Placeholder 2">
            <a:extLst>
              <a:ext uri="{FF2B5EF4-FFF2-40B4-BE49-F238E27FC236}">
                <a16:creationId xmlns:a16="http://schemas.microsoft.com/office/drawing/2014/main" id="{A17D2DF1-3DE4-2F4D-A884-561C12A000E0}"/>
              </a:ext>
            </a:extLst>
          </p:cNvPr>
          <p:cNvSpPr>
            <a:spLocks noGrp="1"/>
          </p:cNvSpPr>
          <p:nvPr>
            <p:ph idx="1"/>
          </p:nvPr>
        </p:nvSpPr>
        <p:spPr>
          <a:xfrm>
            <a:off x="628650" y="1539022"/>
            <a:ext cx="7886700" cy="2719079"/>
          </a:xfrm>
        </p:spPr>
        <p:txBody>
          <a:bodyPr>
            <a:normAutofit/>
          </a:bodyPr>
          <a:lstStyle/>
          <a:p>
            <a:pPr marL="0" indent="0" algn="ctr">
              <a:buNone/>
            </a:pPr>
            <a:endParaRPr lang="en-US" sz="2400" dirty="0"/>
          </a:p>
          <a:p>
            <a:pPr marL="0" indent="0" algn="ctr">
              <a:buNone/>
            </a:pPr>
            <a:endParaRPr lang="en-US" sz="2400" dirty="0"/>
          </a:p>
          <a:p>
            <a:pPr marL="0" indent="0" algn="ctr">
              <a:buNone/>
            </a:pPr>
            <a:r>
              <a:rPr lang="en-US" sz="2400" dirty="0"/>
              <a:t>OSG and the SGAC Technical Workgroup </a:t>
            </a:r>
          </a:p>
          <a:p>
            <a:pPr marL="0" indent="0" algn="ctr">
              <a:buNone/>
            </a:pPr>
            <a:r>
              <a:rPr lang="en-US" sz="2400" dirty="0"/>
              <a:t>are requesting tribal feedback</a:t>
            </a:r>
          </a:p>
          <a:p>
            <a:pPr marL="0" indent="0" algn="ctr">
              <a:buNone/>
            </a:pPr>
            <a:r>
              <a:rPr lang="en-US" sz="2400" dirty="0"/>
              <a:t> on the draft recommendations</a:t>
            </a:r>
          </a:p>
          <a:p>
            <a:pPr marL="0" indent="0" algn="ctr">
              <a:buNone/>
            </a:pPr>
            <a:r>
              <a:rPr lang="en-US" sz="2400" dirty="0"/>
              <a:t> outlined in this presentation.</a:t>
            </a:r>
          </a:p>
          <a:p>
            <a:pPr marL="0" indent="0" algn="ctr">
              <a:buNone/>
            </a:pPr>
            <a:endParaRPr lang="en-US" sz="2400" dirty="0"/>
          </a:p>
          <a:p>
            <a:pPr marL="0" indent="0" algn="ctr">
              <a:buNone/>
            </a:pPr>
            <a:endParaRPr lang="en-US" sz="2400" dirty="0">
              <a:solidFill>
                <a:srgbClr val="FF0000"/>
              </a:solidFill>
            </a:endParaRPr>
          </a:p>
        </p:txBody>
      </p:sp>
      <p:sp>
        <p:nvSpPr>
          <p:cNvPr id="4" name="TextBox 3"/>
          <p:cNvSpPr txBox="1"/>
          <p:nvPr/>
        </p:nvSpPr>
        <p:spPr>
          <a:xfrm>
            <a:off x="2347415" y="4640239"/>
            <a:ext cx="4367283" cy="1200329"/>
          </a:xfrm>
          <a:prstGeom prst="rect">
            <a:avLst/>
          </a:prstGeom>
          <a:noFill/>
          <a:ln w="6350">
            <a:solidFill>
              <a:schemeClr val="tx1"/>
            </a:solidFill>
          </a:ln>
        </p:spPr>
        <p:txBody>
          <a:bodyPr wrap="square" rtlCol="0">
            <a:spAutoFit/>
          </a:bodyPr>
          <a:lstStyle/>
          <a:p>
            <a:r>
              <a:rPr lang="en-US" dirty="0"/>
              <a:t>Contact: 	Vickie </a:t>
            </a:r>
            <a:r>
              <a:rPr lang="en-US" dirty="0" err="1"/>
              <a:t>Hanvey</a:t>
            </a:r>
            <a:r>
              <a:rPr lang="en-US" dirty="0"/>
              <a:t>,  CPA, CFE, MBA</a:t>
            </a:r>
          </a:p>
          <a:p>
            <a:r>
              <a:rPr lang="en-US" dirty="0"/>
              <a:t>                  Program Policy Analyst, OSG</a:t>
            </a:r>
          </a:p>
          <a:p>
            <a:r>
              <a:rPr lang="en-US" dirty="0"/>
              <a:t>	</a:t>
            </a:r>
            <a:r>
              <a:rPr lang="en-US" dirty="0">
                <a:hlinkClick r:id="rId2"/>
              </a:rPr>
              <a:t>vickie.hanvey@bia.gov</a:t>
            </a:r>
            <a:endParaRPr lang="en-US" dirty="0"/>
          </a:p>
          <a:p>
            <a:r>
              <a:rPr lang="en-US" dirty="0"/>
              <a:t>	918-931-0745</a:t>
            </a:r>
          </a:p>
        </p:txBody>
      </p:sp>
    </p:spTree>
    <p:extLst>
      <p:ext uri="{BB962C8B-B14F-4D97-AF65-F5344CB8AC3E}">
        <p14:creationId xmlns:p14="http://schemas.microsoft.com/office/powerpoint/2010/main" val="410916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lstStyle/>
          <a:p>
            <a:pPr algn="ctr"/>
            <a:r>
              <a:rPr lang="en-US" dirty="0"/>
              <a:t>Background</a:t>
            </a:r>
          </a:p>
        </p:txBody>
      </p:sp>
      <p:sp>
        <p:nvSpPr>
          <p:cNvPr id="3" name="Content Placeholder 2"/>
          <p:cNvSpPr>
            <a:spLocks noGrp="1"/>
          </p:cNvSpPr>
          <p:nvPr>
            <p:ph idx="1"/>
          </p:nvPr>
        </p:nvSpPr>
        <p:spPr>
          <a:xfrm>
            <a:off x="628650" y="1490597"/>
            <a:ext cx="8189673" cy="4316479"/>
          </a:xfrm>
        </p:spPr>
        <p:txBody>
          <a:bodyPr>
            <a:normAutofit/>
          </a:bodyPr>
          <a:lstStyle/>
          <a:p>
            <a:pPr marL="0" indent="0">
              <a:buNone/>
            </a:pPr>
            <a:r>
              <a:rPr lang="en-US" sz="2400" dirty="0"/>
              <a:t>2012 Program Formulas Matrix Report</a:t>
            </a:r>
          </a:p>
          <a:p>
            <a:pPr marL="0" indent="0">
              <a:buNone/>
            </a:pPr>
            <a:endParaRPr lang="en-US" sz="2000" dirty="0"/>
          </a:p>
          <a:p>
            <a:r>
              <a:rPr lang="en-US" sz="2000" dirty="0"/>
              <a:t>January 2011 SGAC established Technical Workgroup</a:t>
            </a:r>
          </a:p>
          <a:p>
            <a:r>
              <a:rPr lang="en-US" sz="2000" dirty="0"/>
              <a:t>The Workgroup developed a program formula matrix outlining the issues and proposed recommendations on the following: </a:t>
            </a:r>
          </a:p>
          <a:p>
            <a:pPr lvl="1"/>
            <a:r>
              <a:rPr lang="en-US" sz="2000" dirty="0"/>
              <a:t>how BIA funds are being distributed,</a:t>
            </a:r>
          </a:p>
          <a:p>
            <a:pPr lvl="1"/>
            <a:r>
              <a:rPr lang="en-US" sz="2000" dirty="0"/>
              <a:t>identify areas where the formulas and methodologies currently used by the BIA for distribution can be improved and provide recommendations,</a:t>
            </a:r>
          </a:p>
          <a:p>
            <a:pPr lvl="1"/>
            <a:r>
              <a:rPr lang="en-US" sz="2000" dirty="0"/>
              <a:t>confirm that Self Governance Tribes are being properly included in the formulas, and</a:t>
            </a:r>
          </a:p>
          <a:p>
            <a:pPr lvl="1"/>
            <a:r>
              <a:rPr lang="en-US" sz="2000" dirty="0"/>
              <a:t>ensure that Self Governance Tribes are being treated equally as the rest of the Tribes.</a:t>
            </a:r>
          </a:p>
          <a:p>
            <a:pPr marL="0" indent="0">
              <a:buNone/>
            </a:pPr>
            <a:endParaRPr lang="en-US" sz="2000" dirty="0"/>
          </a:p>
        </p:txBody>
      </p:sp>
    </p:spTree>
    <p:extLst>
      <p:ext uri="{BB962C8B-B14F-4D97-AF65-F5344CB8AC3E}">
        <p14:creationId xmlns:p14="http://schemas.microsoft.com/office/powerpoint/2010/main" val="304462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lstStyle/>
          <a:p>
            <a:pPr algn="ctr"/>
            <a:r>
              <a:rPr lang="en-US" dirty="0"/>
              <a:t>Background</a:t>
            </a:r>
          </a:p>
        </p:txBody>
      </p:sp>
      <p:sp>
        <p:nvSpPr>
          <p:cNvPr id="3" name="Content Placeholder 2"/>
          <p:cNvSpPr>
            <a:spLocks noGrp="1"/>
          </p:cNvSpPr>
          <p:nvPr>
            <p:ph idx="1"/>
          </p:nvPr>
        </p:nvSpPr>
        <p:spPr>
          <a:xfrm>
            <a:off x="628650" y="1177447"/>
            <a:ext cx="8189673" cy="4629629"/>
          </a:xfrm>
        </p:spPr>
        <p:txBody>
          <a:bodyPr>
            <a:normAutofit/>
          </a:bodyPr>
          <a:lstStyle/>
          <a:p>
            <a:pPr marL="0" indent="0">
              <a:buNone/>
            </a:pPr>
            <a:r>
              <a:rPr lang="en-US" sz="2400" dirty="0"/>
              <a:t>2012 Program Formulas Matrix Report</a:t>
            </a:r>
          </a:p>
          <a:p>
            <a:pPr marL="342900" lvl="1" indent="0">
              <a:buNone/>
            </a:pPr>
            <a:endParaRPr lang="en-US" dirty="0"/>
          </a:p>
          <a:p>
            <a:pPr marL="342900" lvl="1" indent="0">
              <a:buNone/>
            </a:pPr>
            <a:r>
              <a:rPr lang="en-US" dirty="0"/>
              <a:t>Program type covered:</a:t>
            </a:r>
          </a:p>
          <a:p>
            <a:pPr marL="1028700" lvl="2" indent="-342900">
              <a:buFont typeface="+mj-lt"/>
              <a:buAutoNum type="arabicPeriod"/>
            </a:pPr>
            <a:r>
              <a:rPr lang="en-US" dirty="0"/>
              <a:t>Tribal Priority Allocations (TPA)</a:t>
            </a:r>
          </a:p>
          <a:p>
            <a:pPr marL="342900" lvl="1" indent="0">
              <a:buNone/>
            </a:pPr>
            <a:r>
              <a:rPr lang="en-US" dirty="0"/>
              <a:t>Programs covered:</a:t>
            </a:r>
          </a:p>
          <a:p>
            <a:pPr marL="1143000" lvl="2" indent="-457200">
              <a:buFont typeface="+mj-lt"/>
              <a:buAutoNum type="arabicPeriod" startAt="2"/>
            </a:pPr>
            <a:r>
              <a:rPr lang="en-US" dirty="0"/>
              <a:t>Contract Support Cost (CSC)</a:t>
            </a:r>
          </a:p>
          <a:p>
            <a:pPr marL="1143000" lvl="2" indent="-457200">
              <a:buFont typeface="+mj-lt"/>
              <a:buAutoNum type="arabicPeriod" startAt="2"/>
            </a:pPr>
            <a:r>
              <a:rPr lang="en-US" dirty="0"/>
              <a:t>Welfare Assistance</a:t>
            </a:r>
          </a:p>
          <a:p>
            <a:pPr marL="1143000" lvl="2" indent="-457200">
              <a:buFont typeface="+mj-lt"/>
              <a:buAutoNum type="arabicPeriod" startAt="2"/>
            </a:pPr>
            <a:r>
              <a:rPr lang="en-US" dirty="0"/>
              <a:t>Criminal Investigations and Police Services</a:t>
            </a:r>
          </a:p>
          <a:p>
            <a:pPr marL="1143000" lvl="2" indent="-457200">
              <a:buFont typeface="+mj-lt"/>
              <a:buAutoNum type="arabicPeriod" startAt="2"/>
            </a:pPr>
            <a:r>
              <a:rPr lang="en-US" dirty="0"/>
              <a:t>Detention/Corrections</a:t>
            </a:r>
          </a:p>
          <a:p>
            <a:pPr marL="1143000" lvl="2" indent="-457200">
              <a:buFont typeface="+mj-lt"/>
              <a:buAutoNum type="arabicPeriod" startAt="2"/>
            </a:pPr>
            <a:r>
              <a:rPr lang="en-US" dirty="0"/>
              <a:t>Facilities Operations and Maintenance</a:t>
            </a:r>
          </a:p>
          <a:p>
            <a:pPr marL="1143000" lvl="2" indent="-457200">
              <a:buFont typeface="+mj-lt"/>
              <a:buAutoNum type="arabicPeriod" startAt="2"/>
            </a:pPr>
            <a:r>
              <a:rPr lang="en-US" dirty="0"/>
              <a:t>Johnson O’Malley</a:t>
            </a:r>
          </a:p>
          <a:p>
            <a:pPr marL="1143000" lvl="2" indent="-457200">
              <a:buFont typeface="+mj-lt"/>
              <a:buAutoNum type="arabicPeriod" startAt="2"/>
            </a:pPr>
            <a:r>
              <a:rPr lang="en-US" dirty="0"/>
              <a:t>Scholarships</a:t>
            </a:r>
          </a:p>
          <a:p>
            <a:pPr marL="1143000" lvl="2" indent="-457200">
              <a:buFont typeface="+mj-lt"/>
              <a:buAutoNum type="arabicPeriod" startAt="2"/>
            </a:pPr>
            <a:r>
              <a:rPr lang="en-US" dirty="0"/>
              <a:t>Adult Education</a:t>
            </a:r>
          </a:p>
          <a:p>
            <a:pPr marL="1143000" lvl="2" indent="-457200">
              <a:buFont typeface="+mj-lt"/>
              <a:buAutoNum type="arabicPeriod" startAt="2"/>
            </a:pPr>
            <a:r>
              <a:rPr lang="en-US" dirty="0"/>
              <a:t>Education Line Officers</a:t>
            </a:r>
          </a:p>
          <a:p>
            <a:pPr marL="1143000" lvl="2" indent="-457200">
              <a:buFont typeface="+mj-lt"/>
              <a:buAutoNum type="arabicPeriod" startAt="2"/>
            </a:pPr>
            <a:r>
              <a:rPr lang="en-US" dirty="0"/>
              <a:t>Pay Cost</a:t>
            </a:r>
          </a:p>
          <a:p>
            <a:pPr marL="1143000" lvl="2" indent="-457200">
              <a:buFont typeface="+mj-lt"/>
              <a:buAutoNum type="arabicPeriod" startAt="2"/>
            </a:pPr>
            <a:r>
              <a:rPr lang="en-US" dirty="0"/>
              <a:t>Indian Reservation Roads</a:t>
            </a:r>
          </a:p>
          <a:p>
            <a:pPr marL="342900" lvl="1" indent="0">
              <a:buNone/>
            </a:pPr>
            <a:endParaRPr lang="en-US" sz="2000" dirty="0"/>
          </a:p>
        </p:txBody>
      </p:sp>
    </p:spTree>
    <p:extLst>
      <p:ext uri="{BB962C8B-B14F-4D97-AF65-F5344CB8AC3E}">
        <p14:creationId xmlns:p14="http://schemas.microsoft.com/office/powerpoint/2010/main" val="3619698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lstStyle/>
          <a:p>
            <a:pPr algn="ctr"/>
            <a:r>
              <a:rPr lang="en-US" dirty="0"/>
              <a:t>Background</a:t>
            </a:r>
          </a:p>
        </p:txBody>
      </p:sp>
      <p:sp>
        <p:nvSpPr>
          <p:cNvPr id="3" name="Content Placeholder 2"/>
          <p:cNvSpPr>
            <a:spLocks noGrp="1"/>
          </p:cNvSpPr>
          <p:nvPr>
            <p:ph idx="1"/>
          </p:nvPr>
        </p:nvSpPr>
        <p:spPr>
          <a:xfrm>
            <a:off x="259307" y="1315233"/>
            <a:ext cx="6182436" cy="4491843"/>
          </a:xfrm>
        </p:spPr>
        <p:txBody>
          <a:bodyPr>
            <a:normAutofit fontScale="92500" lnSpcReduction="20000"/>
          </a:bodyPr>
          <a:lstStyle/>
          <a:p>
            <a:pPr marL="0" indent="0">
              <a:buNone/>
            </a:pPr>
            <a:r>
              <a:rPr lang="en-US" sz="2400" dirty="0"/>
              <a:t>2012 Program Formulas Matrix Report</a:t>
            </a:r>
          </a:p>
          <a:p>
            <a:pPr marL="0" lvl="0" indent="0">
              <a:buNone/>
            </a:pPr>
            <a:endParaRPr lang="en-US" sz="1800" dirty="0"/>
          </a:p>
          <a:p>
            <a:r>
              <a:rPr lang="en-US" sz="2000" dirty="0"/>
              <a:t>Developed by the Workgroup</a:t>
            </a:r>
          </a:p>
          <a:p>
            <a:r>
              <a:rPr lang="en-US" sz="2000" dirty="0"/>
              <a:t>Approved by SGAC Tribal Leadership</a:t>
            </a:r>
          </a:p>
          <a:p>
            <a:r>
              <a:rPr lang="en-US" sz="2000" dirty="0"/>
              <a:t>May 2012 Issued Report of issues and recommendations</a:t>
            </a:r>
          </a:p>
          <a:p>
            <a:r>
              <a:rPr lang="en-US" sz="2000" dirty="0"/>
              <a:t>Presented at SG Conference</a:t>
            </a:r>
          </a:p>
          <a:p>
            <a:r>
              <a:rPr lang="en-US" sz="2000" dirty="0"/>
              <a:t>No official response was received from DOI</a:t>
            </a:r>
          </a:p>
          <a:p>
            <a:r>
              <a:rPr lang="en-US" sz="2000" dirty="0"/>
              <a:t>Most of the recommendations were not implemented by the programs.</a:t>
            </a:r>
          </a:p>
          <a:p>
            <a:endParaRPr lang="en-US" sz="2000" dirty="0"/>
          </a:p>
          <a:p>
            <a:r>
              <a:rPr lang="en-US" sz="2000" dirty="0"/>
              <a:t>Federal/Tribal Workgroup Members</a:t>
            </a:r>
          </a:p>
          <a:p>
            <a:pPr lvl="1"/>
            <a:r>
              <a:rPr lang="en-US" dirty="0"/>
              <a:t>Danny Santiago, OSG</a:t>
            </a:r>
          </a:p>
          <a:p>
            <a:pPr lvl="1"/>
            <a:r>
              <a:rPr lang="en-US" dirty="0"/>
              <a:t>Cyndi Ferguson, Jamestown S’Klallam</a:t>
            </a:r>
          </a:p>
          <a:p>
            <a:pPr lvl="1"/>
            <a:r>
              <a:rPr lang="en-US" dirty="0"/>
              <a:t>Rhonda Butcher. Citizen </a:t>
            </a:r>
            <a:r>
              <a:rPr lang="en-US" dirty="0" err="1"/>
              <a:t>Potowatomi</a:t>
            </a:r>
            <a:r>
              <a:rPr lang="en-US" dirty="0"/>
              <a:t> Nation</a:t>
            </a:r>
          </a:p>
          <a:p>
            <a:pPr lvl="1"/>
            <a:r>
              <a:rPr lang="en-US" dirty="0"/>
              <a:t>Vickie </a:t>
            </a:r>
            <a:r>
              <a:rPr lang="en-US" dirty="0" err="1"/>
              <a:t>Hanvey</a:t>
            </a:r>
            <a:r>
              <a:rPr lang="en-US" dirty="0"/>
              <a:t>, Cherokee Nation</a:t>
            </a:r>
          </a:p>
          <a:p>
            <a:pPr lvl="1"/>
            <a:endParaRPr lang="en-US"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0757" y="1825624"/>
            <a:ext cx="2619972" cy="33782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28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lstStyle/>
          <a:p>
            <a:pPr algn="ctr"/>
            <a:r>
              <a:rPr lang="en-US" dirty="0"/>
              <a:t>Background</a:t>
            </a:r>
          </a:p>
        </p:txBody>
      </p:sp>
      <p:sp>
        <p:nvSpPr>
          <p:cNvPr id="3" name="Content Placeholder 2"/>
          <p:cNvSpPr>
            <a:spLocks noGrp="1"/>
          </p:cNvSpPr>
          <p:nvPr>
            <p:ph idx="1"/>
          </p:nvPr>
        </p:nvSpPr>
        <p:spPr>
          <a:xfrm>
            <a:off x="628650" y="1187355"/>
            <a:ext cx="8189673" cy="4619721"/>
          </a:xfrm>
        </p:spPr>
        <p:txBody>
          <a:bodyPr>
            <a:normAutofit fontScale="92500" lnSpcReduction="10000"/>
          </a:bodyPr>
          <a:lstStyle/>
          <a:p>
            <a:pPr marL="0" indent="0">
              <a:buNone/>
            </a:pPr>
            <a:r>
              <a:rPr lang="en-US" sz="2400" dirty="0"/>
              <a:t>2019 Program Formulas Matrix UPDATE Report</a:t>
            </a:r>
          </a:p>
          <a:p>
            <a:pPr marL="0" indent="0">
              <a:buNone/>
            </a:pPr>
            <a:endParaRPr lang="en-US" sz="2000" dirty="0"/>
          </a:p>
          <a:p>
            <a:r>
              <a:rPr lang="en-US" sz="2000" dirty="0"/>
              <a:t>SGAC established another Technical Workgroup in 2018</a:t>
            </a:r>
          </a:p>
          <a:p>
            <a:r>
              <a:rPr lang="en-US" sz="2000" dirty="0"/>
              <a:t>Update the issues and recommendations for program formulas</a:t>
            </a:r>
          </a:p>
          <a:p>
            <a:endParaRPr lang="en-US" sz="2000" dirty="0"/>
          </a:p>
          <a:p>
            <a:r>
              <a:rPr lang="en-US" sz="2000" dirty="0"/>
              <a:t>Federal/Tribal Workgroup Members</a:t>
            </a:r>
          </a:p>
          <a:p>
            <a:pPr lvl="1"/>
            <a:r>
              <a:rPr lang="en-US" sz="1700" dirty="0"/>
              <a:t>Vickie </a:t>
            </a:r>
            <a:r>
              <a:rPr lang="en-US" sz="1700" dirty="0" err="1"/>
              <a:t>Hanvey</a:t>
            </a:r>
            <a:r>
              <a:rPr lang="en-US" sz="1700" dirty="0"/>
              <a:t>, OSG</a:t>
            </a:r>
          </a:p>
          <a:p>
            <a:pPr lvl="1"/>
            <a:r>
              <a:rPr lang="en-US" sz="1700" dirty="0"/>
              <a:t>Danny Santiago, OSG</a:t>
            </a:r>
          </a:p>
          <a:p>
            <a:pPr lvl="1"/>
            <a:r>
              <a:rPr lang="en-US" sz="1700" dirty="0"/>
              <a:t>Cyndi Ferguson, SENSE, Inc.</a:t>
            </a:r>
          </a:p>
          <a:p>
            <a:pPr lvl="1"/>
            <a:r>
              <a:rPr lang="en-US" sz="1700" dirty="0"/>
              <a:t>Dave Conner, Red Lake </a:t>
            </a:r>
          </a:p>
          <a:p>
            <a:pPr lvl="1"/>
            <a:r>
              <a:rPr lang="en-US" sz="1700" dirty="0"/>
              <a:t>Donna Swallows, Grand Traverse Band of Ottawa</a:t>
            </a:r>
          </a:p>
          <a:p>
            <a:pPr lvl="1"/>
            <a:r>
              <a:rPr lang="en-US" sz="1700" dirty="0"/>
              <a:t>Jeremy </a:t>
            </a:r>
            <a:r>
              <a:rPr lang="en-US" sz="1700" dirty="0" err="1"/>
              <a:t>Arnette</a:t>
            </a:r>
            <a:r>
              <a:rPr lang="en-US" sz="1700" dirty="0"/>
              <a:t>. Citizen Potawatomi Nation</a:t>
            </a:r>
          </a:p>
          <a:p>
            <a:pPr lvl="1"/>
            <a:r>
              <a:rPr lang="en-US" sz="1700" dirty="0"/>
              <a:t>Linda Austin, Ysleta del Sur Pueblo</a:t>
            </a:r>
          </a:p>
          <a:p>
            <a:pPr lvl="1"/>
            <a:r>
              <a:rPr lang="en-US" sz="1700" dirty="0"/>
              <a:t>Robert Scabby, </a:t>
            </a:r>
            <a:r>
              <a:rPr lang="it-IT" sz="1700" dirty="0"/>
              <a:t>Salt River Pima-Maricopa Indian Community</a:t>
            </a:r>
            <a:endParaRPr lang="en-US" sz="1700" dirty="0"/>
          </a:p>
          <a:p>
            <a:pPr lvl="1"/>
            <a:r>
              <a:rPr lang="en-US" sz="1700" dirty="0"/>
              <a:t>Melanie </a:t>
            </a:r>
            <a:r>
              <a:rPr lang="en-US" sz="1700" dirty="0" err="1"/>
              <a:t>Fourkiller</a:t>
            </a:r>
            <a:r>
              <a:rPr lang="en-US" sz="1700" dirty="0"/>
              <a:t>, Choctaw Nation</a:t>
            </a:r>
          </a:p>
          <a:p>
            <a:pPr lvl="1"/>
            <a:r>
              <a:rPr lang="en-US" sz="1700" dirty="0"/>
              <a:t>Terra Branson, Muscogee (Creek) Nation</a:t>
            </a:r>
          </a:p>
          <a:p>
            <a:pPr lvl="1"/>
            <a:endParaRPr lang="en-US" sz="1700" dirty="0"/>
          </a:p>
          <a:p>
            <a:endParaRPr lang="en-US" sz="2000" dirty="0"/>
          </a:p>
          <a:p>
            <a:pPr marL="0" indent="0">
              <a:buNone/>
            </a:pPr>
            <a:endParaRPr lang="en-US" sz="2000" dirty="0"/>
          </a:p>
        </p:txBody>
      </p:sp>
    </p:spTree>
    <p:extLst>
      <p:ext uri="{BB962C8B-B14F-4D97-AF65-F5344CB8AC3E}">
        <p14:creationId xmlns:p14="http://schemas.microsoft.com/office/powerpoint/2010/main" val="1464491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lstStyle/>
          <a:p>
            <a:pPr algn="ctr"/>
            <a:r>
              <a:rPr lang="en-US" dirty="0"/>
              <a:t>Background</a:t>
            </a:r>
          </a:p>
        </p:txBody>
      </p:sp>
      <p:sp>
        <p:nvSpPr>
          <p:cNvPr id="3" name="Content Placeholder 2"/>
          <p:cNvSpPr>
            <a:spLocks noGrp="1"/>
          </p:cNvSpPr>
          <p:nvPr>
            <p:ph idx="1"/>
          </p:nvPr>
        </p:nvSpPr>
        <p:spPr>
          <a:xfrm>
            <a:off x="628650" y="1105469"/>
            <a:ext cx="8189673" cy="4701607"/>
          </a:xfrm>
        </p:spPr>
        <p:txBody>
          <a:bodyPr>
            <a:normAutofit fontScale="62500" lnSpcReduction="20000"/>
          </a:bodyPr>
          <a:lstStyle/>
          <a:p>
            <a:pPr marL="0" indent="0">
              <a:buNone/>
            </a:pPr>
            <a:endParaRPr lang="en-US" sz="2800" dirty="0"/>
          </a:p>
          <a:p>
            <a:pPr marL="0" indent="0">
              <a:buNone/>
            </a:pPr>
            <a:r>
              <a:rPr lang="en-US" sz="4000" dirty="0"/>
              <a:t>2019 Program Formulas Matrix UPDATE Report</a:t>
            </a:r>
          </a:p>
          <a:p>
            <a:pPr marL="0" indent="0">
              <a:buNone/>
            </a:pPr>
            <a:endParaRPr lang="en-US" sz="2600" dirty="0"/>
          </a:p>
          <a:p>
            <a:pPr marL="0" marR="0" indent="0">
              <a:lnSpc>
                <a:spcPct val="115000"/>
              </a:lnSpc>
              <a:spcBef>
                <a:spcPts val="0"/>
              </a:spcBef>
              <a:spcAft>
                <a:spcPts val="0"/>
              </a:spcAft>
              <a:buNone/>
            </a:pPr>
            <a:r>
              <a:rPr lang="en-US" sz="2600" b="1" dirty="0"/>
              <a:t>Phase 1:   Programs which correlate with the recent OIG Report </a:t>
            </a:r>
          </a:p>
          <a:p>
            <a:pPr lvl="1">
              <a:lnSpc>
                <a:spcPct val="115000"/>
              </a:lnSpc>
              <a:spcBef>
                <a:spcPts val="0"/>
              </a:spcBef>
            </a:pPr>
            <a:r>
              <a:rPr lang="en-US" sz="2600" dirty="0"/>
              <a:t>Tribal Priority Allocations (TPA)</a:t>
            </a:r>
            <a:r>
              <a:rPr lang="en-US" sz="2300" dirty="0"/>
              <a:t> </a:t>
            </a:r>
          </a:p>
          <a:p>
            <a:pPr lvl="1">
              <a:lnSpc>
                <a:spcPct val="115000"/>
              </a:lnSpc>
              <a:spcBef>
                <a:spcPts val="0"/>
              </a:spcBef>
            </a:pPr>
            <a:r>
              <a:rPr lang="en-US" sz="2600" dirty="0"/>
              <a:t>Consolidated Tribal government Program (CTGP) </a:t>
            </a:r>
          </a:p>
          <a:p>
            <a:pPr lvl="1">
              <a:lnSpc>
                <a:spcPct val="115000"/>
              </a:lnSpc>
              <a:spcBef>
                <a:spcPts val="0"/>
              </a:spcBef>
            </a:pPr>
            <a:r>
              <a:rPr lang="en-US" sz="2600" dirty="0"/>
              <a:t>Aid to Tribal Government (ATG)</a:t>
            </a:r>
          </a:p>
          <a:p>
            <a:pPr lvl="1">
              <a:lnSpc>
                <a:spcPct val="115000"/>
              </a:lnSpc>
              <a:spcBef>
                <a:spcPts val="0"/>
              </a:spcBef>
            </a:pPr>
            <a:r>
              <a:rPr lang="en-US" sz="2600" dirty="0" err="1"/>
              <a:t>Paycost</a:t>
            </a:r>
            <a:r>
              <a:rPr lang="en-US" sz="2600" dirty="0"/>
              <a:t> Allocations  </a:t>
            </a:r>
          </a:p>
          <a:p>
            <a:pPr marL="0" marR="0" indent="0">
              <a:lnSpc>
                <a:spcPct val="115000"/>
              </a:lnSpc>
              <a:spcBef>
                <a:spcPts val="0"/>
              </a:spcBef>
              <a:spcAft>
                <a:spcPts val="0"/>
              </a:spcAft>
              <a:buNone/>
            </a:pPr>
            <a:endParaRPr lang="en-US" sz="2600" dirty="0"/>
          </a:p>
          <a:p>
            <a:pPr marL="0" marR="0" indent="0">
              <a:lnSpc>
                <a:spcPct val="115000"/>
              </a:lnSpc>
              <a:spcBef>
                <a:spcPts val="0"/>
              </a:spcBef>
              <a:spcAft>
                <a:spcPts val="0"/>
              </a:spcAft>
              <a:buNone/>
            </a:pPr>
            <a:r>
              <a:rPr lang="en-US" sz="2600" b="1" dirty="0"/>
              <a:t>Phase 2:  Other programs</a:t>
            </a:r>
          </a:p>
          <a:p>
            <a:pPr lvl="1">
              <a:lnSpc>
                <a:spcPct val="115000"/>
              </a:lnSpc>
              <a:spcBef>
                <a:spcPts val="0"/>
              </a:spcBef>
            </a:pPr>
            <a:r>
              <a:rPr lang="en-US" sz="2600" dirty="0"/>
              <a:t>Contract Support Cost (CSC)</a:t>
            </a:r>
          </a:p>
          <a:p>
            <a:pPr lvl="1">
              <a:lnSpc>
                <a:spcPct val="115000"/>
              </a:lnSpc>
              <a:spcBef>
                <a:spcPts val="0"/>
              </a:spcBef>
            </a:pPr>
            <a:r>
              <a:rPr lang="en-US" sz="2600" dirty="0"/>
              <a:t>Welfare assistance</a:t>
            </a:r>
          </a:p>
          <a:p>
            <a:pPr lvl="1">
              <a:lnSpc>
                <a:spcPct val="115000"/>
              </a:lnSpc>
              <a:spcBef>
                <a:spcPts val="0"/>
              </a:spcBef>
            </a:pPr>
            <a:r>
              <a:rPr lang="en-US" sz="2600" dirty="0"/>
              <a:t>Law enforcement</a:t>
            </a:r>
          </a:p>
          <a:p>
            <a:pPr lvl="1">
              <a:lnSpc>
                <a:spcPct val="115000"/>
              </a:lnSpc>
              <a:spcBef>
                <a:spcPts val="0"/>
              </a:spcBef>
            </a:pPr>
            <a:r>
              <a:rPr lang="en-US" sz="2600" dirty="0"/>
              <a:t>Facilities management</a:t>
            </a:r>
          </a:p>
          <a:p>
            <a:pPr lvl="1">
              <a:lnSpc>
                <a:spcPct val="115000"/>
              </a:lnSpc>
              <a:spcBef>
                <a:spcPts val="0"/>
              </a:spcBef>
            </a:pPr>
            <a:r>
              <a:rPr lang="en-US" sz="2600" dirty="0"/>
              <a:t>Johnson O’Malley (JOM)</a:t>
            </a:r>
          </a:p>
          <a:p>
            <a:pPr lvl="1">
              <a:lnSpc>
                <a:spcPct val="115000"/>
              </a:lnSpc>
              <a:spcBef>
                <a:spcPts val="0"/>
              </a:spcBef>
            </a:pPr>
            <a:r>
              <a:rPr lang="en-US" sz="2600" dirty="0"/>
              <a:t>Scholarships</a:t>
            </a:r>
          </a:p>
          <a:p>
            <a:pPr lvl="1">
              <a:lnSpc>
                <a:spcPct val="115000"/>
              </a:lnSpc>
              <a:spcBef>
                <a:spcPts val="0"/>
              </a:spcBef>
            </a:pPr>
            <a:r>
              <a:rPr lang="en-US" sz="2600" dirty="0"/>
              <a:t>Adult education </a:t>
            </a:r>
          </a:p>
          <a:p>
            <a:pPr lvl="1">
              <a:lnSpc>
                <a:spcPct val="115000"/>
              </a:lnSpc>
              <a:spcBef>
                <a:spcPts val="0"/>
              </a:spcBef>
            </a:pPr>
            <a:r>
              <a:rPr lang="en-US" sz="2600" dirty="0"/>
              <a:t>Roads  </a:t>
            </a:r>
          </a:p>
        </p:txBody>
      </p:sp>
    </p:spTree>
    <p:extLst>
      <p:ext uri="{BB962C8B-B14F-4D97-AF65-F5344CB8AC3E}">
        <p14:creationId xmlns:p14="http://schemas.microsoft.com/office/powerpoint/2010/main" val="271093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50107"/>
          </a:xfrm>
        </p:spPr>
        <p:txBody>
          <a:bodyPr>
            <a:normAutofit/>
          </a:bodyPr>
          <a:lstStyle/>
          <a:p>
            <a:pPr algn="ctr"/>
            <a:r>
              <a:rPr lang="en-US" dirty="0"/>
              <a:t>OIG Report No. 2017-ER-018</a:t>
            </a:r>
          </a:p>
        </p:txBody>
      </p:sp>
      <p:sp>
        <p:nvSpPr>
          <p:cNvPr id="3" name="Content Placeholder 2"/>
          <p:cNvSpPr>
            <a:spLocks noGrp="1"/>
          </p:cNvSpPr>
          <p:nvPr>
            <p:ph idx="1"/>
          </p:nvPr>
        </p:nvSpPr>
        <p:spPr>
          <a:xfrm>
            <a:off x="628650" y="1227551"/>
            <a:ext cx="8189673" cy="4579525"/>
          </a:xfrm>
        </p:spPr>
        <p:txBody>
          <a:bodyPr>
            <a:normAutofit/>
          </a:bodyPr>
          <a:lstStyle/>
          <a:p>
            <a:r>
              <a:rPr lang="en-US" sz="2000" dirty="0"/>
              <a:t>Indian Affairs Offices' Poor Recordkeeping and Coordination Threaten Impact of </a:t>
            </a:r>
            <a:r>
              <a:rPr lang="en-US" sz="2000" dirty="0" err="1"/>
              <a:t>Tiwahe</a:t>
            </a:r>
            <a:r>
              <a:rPr lang="en-US" sz="2000" dirty="0"/>
              <a:t> Initiative” </a:t>
            </a:r>
          </a:p>
          <a:p>
            <a:pPr lvl="1"/>
            <a:r>
              <a:rPr lang="en-US" sz="1700" dirty="0"/>
              <a:t>Correlates to TPA Allocations issue addressed in 2012 Formula Matrix Report</a:t>
            </a:r>
          </a:p>
          <a:p>
            <a:pPr lvl="1"/>
            <a:r>
              <a:rPr lang="en-US" sz="1700" dirty="0"/>
              <a:t>Other programs (i.e. Scholarships) </a:t>
            </a:r>
          </a:p>
          <a:p>
            <a:pPr marL="342900" lvl="1" indent="0">
              <a:buNone/>
            </a:pPr>
            <a:endParaRPr lang="en-US" sz="1000" dirty="0"/>
          </a:p>
          <a:p>
            <a:r>
              <a:rPr lang="en-US" sz="2000" dirty="0" err="1"/>
              <a:t>Tiwahe</a:t>
            </a:r>
            <a:r>
              <a:rPr lang="en-US" sz="2000" dirty="0"/>
              <a:t> Initiative Components</a:t>
            </a:r>
          </a:p>
          <a:p>
            <a:pPr lvl="1"/>
            <a:r>
              <a:rPr lang="en-US" sz="1700" dirty="0"/>
              <a:t>A recurring funding increase for all tribes that operate Social Services and ICWA programs (</a:t>
            </a:r>
            <a:r>
              <a:rPr lang="en-US" sz="1700" dirty="0">
                <a:solidFill>
                  <a:srgbClr val="FF0000"/>
                </a:solidFill>
              </a:rPr>
              <a:t>only component addressed in OIG report</a:t>
            </a:r>
            <a:r>
              <a:rPr lang="en-US" sz="1700" dirty="0"/>
              <a:t>) </a:t>
            </a:r>
          </a:p>
          <a:p>
            <a:pPr lvl="1"/>
            <a:r>
              <a:rPr lang="en-US" sz="1700" dirty="0"/>
              <a:t>Additional funding for a demonstration program at 6 tribal locations</a:t>
            </a:r>
          </a:p>
          <a:p>
            <a:pPr marL="342900" lvl="1" indent="0">
              <a:buNone/>
            </a:pPr>
            <a:endParaRPr lang="en-US" sz="1000" dirty="0"/>
          </a:p>
          <a:p>
            <a:r>
              <a:rPr lang="en-US" sz="2000" dirty="0"/>
              <a:t>Scope of the report  </a:t>
            </a:r>
          </a:p>
          <a:p>
            <a:pPr marL="342900" lvl="1" indent="0">
              <a:buNone/>
            </a:pPr>
            <a:r>
              <a:rPr lang="en-US" sz="1700" dirty="0"/>
              <a:t> "We primarily focused on the distributions of funds to Title IV tribes, examining the accuracy of the distributions, how the Office of Self Governance maintained tribal records, and the internal controls present." </a:t>
            </a:r>
          </a:p>
          <a:p>
            <a:endParaRPr lang="en-US" sz="2000" dirty="0"/>
          </a:p>
        </p:txBody>
      </p:sp>
    </p:spTree>
    <p:extLst>
      <p:ext uri="{BB962C8B-B14F-4D97-AF65-F5344CB8AC3E}">
        <p14:creationId xmlns:p14="http://schemas.microsoft.com/office/powerpoint/2010/main" val="2242609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4528</TotalTime>
  <Words>2656</Words>
  <Application>Microsoft Office PowerPoint</Application>
  <PresentationFormat>On-screen Show (4:3)</PresentationFormat>
  <Paragraphs>326</Paragraphs>
  <Slides>34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Helvetica</vt:lpstr>
      <vt:lpstr>Office Theme</vt:lpstr>
      <vt:lpstr>PowerPoint Presentation</vt:lpstr>
      <vt:lpstr>PowerPoint Presentation</vt:lpstr>
      <vt:lpstr>Panel Two:  Implementation Challenges and Solutions </vt:lpstr>
      <vt:lpstr>Background</vt:lpstr>
      <vt:lpstr>Background</vt:lpstr>
      <vt:lpstr>Background</vt:lpstr>
      <vt:lpstr>Background</vt:lpstr>
      <vt:lpstr>Background</vt:lpstr>
      <vt:lpstr>OIG Report No. 2017-ER-018</vt:lpstr>
      <vt:lpstr>OIG Report No. 2017-ER-018</vt:lpstr>
      <vt:lpstr>PowerPoint Presentation</vt:lpstr>
      <vt:lpstr>Program Formula Matrix correlation to OIG Report</vt:lpstr>
      <vt:lpstr>Program Formula Matrix correlation to OIG Report</vt:lpstr>
      <vt:lpstr>TPA Allocations:  Issue 1: Base Funds</vt:lpstr>
      <vt:lpstr>TPA Allocations:  Issue 1: Base Funds</vt:lpstr>
      <vt:lpstr>TPA Allocations:  Issue 1: Base Funds </vt:lpstr>
      <vt:lpstr>TPA Allocations:  Issue 1: Base Funds </vt:lpstr>
      <vt:lpstr>TPA Allocations:  Issue 1: Base Funds</vt:lpstr>
      <vt:lpstr>TPA Allocations:  Issue 1: Base Funds</vt:lpstr>
      <vt:lpstr>TPA Allocations:  Issue 1: Base Funds </vt:lpstr>
      <vt:lpstr>TPA Allocations:  Issue 1: Base Funds</vt:lpstr>
      <vt:lpstr>TPA Allocations:  Issue 1: Base Funds </vt:lpstr>
      <vt:lpstr>TPA Allocations:  Issue 2: Paycost</vt:lpstr>
      <vt:lpstr>TPA Allocations:  Issue 2: Paycost</vt:lpstr>
      <vt:lpstr>TPA Allocations:  Issue 2: Paycost </vt:lpstr>
      <vt:lpstr>TPA Allocations:  Issue 3: CTGP </vt:lpstr>
      <vt:lpstr>TPA Allocations:  Issue 3: CTGP </vt:lpstr>
      <vt:lpstr>TPA Allocations:  Issue 3: CTGP </vt:lpstr>
      <vt:lpstr>TPA Allocations:  Issue 4: ATG </vt:lpstr>
      <vt:lpstr>TPA Allocations:  Issue 4: ATG </vt:lpstr>
      <vt:lpstr>TPA Allocations:  Issue 5: SGDB </vt:lpstr>
      <vt:lpstr>TPA Allocations:  Issue : SGDB </vt:lpstr>
      <vt:lpstr>Summary of Phase 1 Recommendations </vt:lpstr>
      <vt:lpstr>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Ricki McCarroll</dc:creator>
  <cp:lastModifiedBy>Daniel Dickerson</cp:lastModifiedBy>
  <cp:revision>57</cp:revision>
  <dcterms:created xsi:type="dcterms:W3CDTF">2019-02-06T18:23:49Z</dcterms:created>
  <dcterms:modified xsi:type="dcterms:W3CDTF">2019-03-31T21:47:25Z</dcterms:modified>
</cp:coreProperties>
</file>