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4" r:id="rId3"/>
    <p:sldId id="258" r:id="rId4"/>
    <p:sldId id="259" r:id="rId5"/>
    <p:sldId id="260" r:id="rId6"/>
    <p:sldId id="262" r:id="rId7"/>
    <p:sldId id="265" r:id="rId8"/>
    <p:sldId id="263" r:id="rId9"/>
    <p:sldId id="266" r:id="rId10"/>
    <p:sldId id="267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06"/>
    <p:restoredTop sz="94684"/>
  </p:normalViewPr>
  <p:slideViewPr>
    <p:cSldViewPr snapToGrid="0" snapToObjects="1">
      <p:cViewPr varScale="1">
        <p:scale>
          <a:sx n="64" d="100"/>
          <a:sy n="64" d="100"/>
        </p:scale>
        <p:origin x="1488" y="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3/31/2019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768349"/>
            <a:ext cx="7194406" cy="4387311"/>
          </a:xfrm>
        </p:spPr>
        <p:txBody>
          <a:bodyPr>
            <a:normAutofit/>
          </a:bodyPr>
          <a:lstStyle/>
          <a:p>
            <a:pPr algn="ctr"/>
            <a:r>
              <a:rPr lang="en-US" sz="4800" dirty="0">
                <a:solidFill>
                  <a:srgbClr val="7F2934"/>
                </a:solidFill>
              </a:rPr>
              <a:t>Tele-Psychiatry In Oneida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175114" y="4589464"/>
            <a:ext cx="3335473" cy="1500187"/>
          </a:xfrm>
        </p:spPr>
        <p:txBody>
          <a:bodyPr>
            <a:normAutofit/>
          </a:bodyPr>
          <a:lstStyle/>
          <a:p>
            <a:pPr algn="just"/>
            <a:endParaRPr lang="en-US" sz="14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E47E91C-F11E-4EF5-AD9E-1A43F07A4BC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75440" y="890079"/>
            <a:ext cx="4075889" cy="23670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97596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DC1E24-98B9-3D41-8BBD-83942CD6B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9C2D3B"/>
                </a:solidFill>
              </a:rPr>
              <a:t>Steps to Implementation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849B41-4B4D-B042-9EC3-4DCA7342357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2735" y="1668059"/>
            <a:ext cx="7886700" cy="3981451"/>
          </a:xfrm>
        </p:spPr>
        <p:txBody>
          <a:bodyPr/>
          <a:lstStyle/>
          <a:p>
            <a:r>
              <a:rPr lang="en-US" b="1" dirty="0"/>
              <a:t>Analysis to determine if this approach would be accepted by your Tribal community</a:t>
            </a:r>
          </a:p>
          <a:p>
            <a:pPr lvl="1"/>
            <a:r>
              <a:rPr lang="en-US" dirty="0"/>
              <a:t>Access to care was a major issue and determining factor</a:t>
            </a:r>
          </a:p>
          <a:p>
            <a:r>
              <a:rPr lang="en-US" b="1" dirty="0"/>
              <a:t>Analysis of vendors available to provide the service</a:t>
            </a:r>
          </a:p>
          <a:p>
            <a:pPr lvl="1"/>
            <a:r>
              <a:rPr lang="en-US" dirty="0"/>
              <a:t>We utilized </a:t>
            </a:r>
            <a:r>
              <a:rPr lang="en-US" dirty="0" err="1"/>
              <a:t>ReGroup</a:t>
            </a:r>
            <a:r>
              <a:rPr lang="en-US" dirty="0"/>
              <a:t> because they had the technology readily available and the types of providers we needed</a:t>
            </a:r>
          </a:p>
          <a:p>
            <a:r>
              <a:rPr lang="en-US" b="1" dirty="0"/>
              <a:t>Impact to existing Licensure to provide the service</a:t>
            </a:r>
          </a:p>
          <a:p>
            <a:pPr lvl="1"/>
            <a:r>
              <a:rPr lang="en-US" dirty="0"/>
              <a:t>Our existing State License DHS 35 as an Outpatient Mental Health Facility had to be modified to approve our facility to provide the services via Tele-Psychiatry</a:t>
            </a:r>
          </a:p>
          <a:p>
            <a:pPr lvl="1"/>
            <a:r>
              <a:rPr lang="en-US" dirty="0"/>
              <a:t>This process took us 9 months</a:t>
            </a:r>
          </a:p>
        </p:txBody>
      </p:sp>
    </p:spTree>
    <p:extLst>
      <p:ext uri="{BB962C8B-B14F-4D97-AF65-F5344CB8AC3E}">
        <p14:creationId xmlns:p14="http://schemas.microsoft.com/office/powerpoint/2010/main" val="35578816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On-site Preparation for State Licensure	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All of our Policies for Tele-Health had to be completed</a:t>
            </a:r>
          </a:p>
          <a:p>
            <a:r>
              <a:rPr lang="en-US" sz="3200" dirty="0"/>
              <a:t>Securing technology within our infrastructure</a:t>
            </a:r>
          </a:p>
          <a:p>
            <a:r>
              <a:rPr lang="en-US" sz="3200" dirty="0"/>
              <a:t>Developing a back-up plan if technology failed</a:t>
            </a:r>
          </a:p>
          <a:p>
            <a:r>
              <a:rPr lang="en-US" sz="3200" dirty="0"/>
              <a:t>Employee Orientation Plan</a:t>
            </a:r>
          </a:p>
        </p:txBody>
      </p:sp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dirty="0"/>
              <a:t>Tele-Health Orientation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361873"/>
            <a:ext cx="7552312" cy="4445204"/>
          </a:xfrm>
        </p:spPr>
        <p:txBody>
          <a:bodyPr>
            <a:normAutofit lnSpcReduction="10000"/>
          </a:bodyPr>
          <a:lstStyle/>
          <a:p>
            <a:pPr lvl="1"/>
            <a:r>
              <a:rPr lang="en-US" sz="2400" dirty="0"/>
              <a:t>Telehealth Orientation</a:t>
            </a:r>
          </a:p>
          <a:p>
            <a:pPr lvl="2"/>
            <a:r>
              <a:rPr lang="en-US" sz="2400" dirty="0"/>
              <a:t>Historical Uses of Telehealth</a:t>
            </a:r>
          </a:p>
          <a:p>
            <a:pPr lvl="2"/>
            <a:r>
              <a:rPr lang="en-US" sz="2400" dirty="0"/>
              <a:t>History of Telehealth</a:t>
            </a:r>
          </a:p>
          <a:p>
            <a:pPr lvl="2"/>
            <a:r>
              <a:rPr lang="en-US" sz="2400" dirty="0"/>
              <a:t>Clinical Application in Telehealth</a:t>
            </a:r>
          </a:p>
          <a:p>
            <a:pPr lvl="2"/>
            <a:r>
              <a:rPr lang="en-US" sz="2400" dirty="0"/>
              <a:t>Telecommunications Technology</a:t>
            </a:r>
          </a:p>
          <a:p>
            <a:pPr lvl="2"/>
            <a:r>
              <a:rPr lang="en-US" sz="2400" dirty="0"/>
              <a:t>Technology</a:t>
            </a:r>
          </a:p>
          <a:p>
            <a:pPr lvl="3">
              <a:buFont typeface="Courier New" panose="02070309020205020404" pitchFamily="49" charset="0"/>
              <a:buChar char="o"/>
            </a:pPr>
            <a:r>
              <a:rPr lang="en-US" sz="2400" dirty="0"/>
              <a:t>Codes</a:t>
            </a:r>
          </a:p>
          <a:p>
            <a:pPr lvl="3">
              <a:buFont typeface="Courier New" panose="02070309020205020404" pitchFamily="49" charset="0"/>
              <a:buChar char="o"/>
            </a:pPr>
            <a:r>
              <a:rPr lang="en-US" sz="2400" dirty="0"/>
              <a:t>Cameras</a:t>
            </a:r>
          </a:p>
          <a:p>
            <a:pPr lvl="3">
              <a:buFont typeface="Courier New" panose="02070309020205020404" pitchFamily="49" charset="0"/>
              <a:buChar char="o"/>
            </a:pPr>
            <a:r>
              <a:rPr lang="en-US" sz="2400" dirty="0"/>
              <a:t>Consumer Peripherals</a:t>
            </a:r>
          </a:p>
          <a:p>
            <a:pPr lvl="3">
              <a:buFont typeface="Courier New" panose="02070309020205020404" pitchFamily="49" charset="0"/>
              <a:buChar char="o"/>
            </a:pPr>
            <a:r>
              <a:rPr lang="en-US" sz="2400" dirty="0"/>
              <a:t>Transmission Equipment</a:t>
            </a:r>
          </a:p>
          <a:p>
            <a:pPr lvl="3">
              <a:buFont typeface="Courier New" panose="02070309020205020404" pitchFamily="49" charset="0"/>
              <a:buChar char="o"/>
            </a:pPr>
            <a:r>
              <a:rPr lang="en-US" sz="2400" dirty="0"/>
              <a:t>Audio Equipment</a:t>
            </a:r>
          </a:p>
          <a:p>
            <a:pPr lvl="2"/>
            <a:r>
              <a:rPr lang="en-US" sz="2550" dirty="0"/>
              <a:t>Presenting Techniques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887297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835572-A27C-0041-A286-1E84F86C9C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Tele-Health Orientation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4448E4C-E82C-4006-A39D-88908E2022C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Clinical Services</a:t>
            </a:r>
          </a:p>
          <a:p>
            <a:pPr lvl="1"/>
            <a:r>
              <a:rPr lang="en-US" dirty="0"/>
              <a:t>Safety and security during the service provision</a:t>
            </a:r>
          </a:p>
          <a:p>
            <a:r>
              <a:rPr lang="en-US" b="1" dirty="0"/>
              <a:t>Privacy and Confidentiality</a:t>
            </a:r>
          </a:p>
          <a:p>
            <a:r>
              <a:rPr lang="en-US" b="1" dirty="0"/>
              <a:t>Documentation</a:t>
            </a:r>
          </a:p>
          <a:p>
            <a:r>
              <a:rPr lang="en-US" b="1" dirty="0"/>
              <a:t>Consumer Rights</a:t>
            </a:r>
          </a:p>
          <a:p>
            <a:r>
              <a:rPr lang="en-US" b="1" dirty="0"/>
              <a:t>Back up Procedures</a:t>
            </a:r>
          </a:p>
          <a:p>
            <a:r>
              <a:rPr lang="en-US" b="1" dirty="0"/>
              <a:t>Patient Preparation for Tele-health</a:t>
            </a:r>
          </a:p>
          <a:p>
            <a:r>
              <a:rPr lang="en-US" sz="2800" b="1" dirty="0"/>
              <a:t>Market the Program to the Community!!</a:t>
            </a:r>
          </a:p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98209142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6A57CB-8020-44F0-A12E-C3B8E00584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Tele-Psychiatry Scheduling and Billing for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CD061A-D8CC-490E-8747-04FC9ACCDA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690689"/>
            <a:ext cx="7886700" cy="4243183"/>
          </a:xfrm>
        </p:spPr>
        <p:txBody>
          <a:bodyPr>
            <a:normAutofit fontScale="92500" lnSpcReduction="20000"/>
          </a:bodyPr>
          <a:lstStyle/>
          <a:p>
            <a:r>
              <a:rPr lang="en-US" b="1" dirty="0"/>
              <a:t>Define Appointment Types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BH-TEL Medication Check Follow-up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BH-TEL RX refill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BH-TEL Adult Eval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BH-TEL Medication Check</a:t>
            </a:r>
          </a:p>
          <a:p>
            <a:r>
              <a:rPr lang="en-US" b="1" dirty="0"/>
              <a:t>Billing for Telepsychiatry </a:t>
            </a:r>
            <a:r>
              <a:rPr lang="en-US" i="1" dirty="0"/>
              <a:t>(Medicaid Update No. 2004-88)</a:t>
            </a:r>
          </a:p>
          <a:p>
            <a:r>
              <a:rPr lang="en-US" b="1" dirty="0"/>
              <a:t>The service is a service that is covered under one of the Medicaid mental health or substance abuse benefits:</a:t>
            </a:r>
          </a:p>
          <a:p>
            <a:pPr lvl="1"/>
            <a:r>
              <a:rPr lang="en-US" dirty="0"/>
              <a:t>Outpatient Mental Health</a:t>
            </a:r>
          </a:p>
          <a:p>
            <a:pPr lvl="1"/>
            <a:r>
              <a:rPr lang="en-US" dirty="0"/>
              <a:t>Outpatient Substance Abuse </a:t>
            </a:r>
          </a:p>
          <a:p>
            <a:pPr lvl="1"/>
            <a:r>
              <a:rPr lang="en-US" dirty="0"/>
              <a:t>Pharmacologic Management</a:t>
            </a:r>
          </a:p>
          <a:p>
            <a:pPr lvl="1"/>
            <a:r>
              <a:rPr lang="en-US" dirty="0"/>
              <a:t>Mental Health Substance Abuse Day treatment</a:t>
            </a:r>
          </a:p>
          <a:p>
            <a:pPr lvl="1"/>
            <a:r>
              <a:rPr lang="en-US" dirty="0"/>
              <a:t>Crisis Intervention</a:t>
            </a:r>
          </a:p>
          <a:p>
            <a:pPr lvl="1"/>
            <a:r>
              <a:rPr lang="en-US" dirty="0"/>
              <a:t>Community Support Program</a:t>
            </a:r>
          </a:p>
          <a:p>
            <a:pPr lvl="1"/>
            <a:r>
              <a:rPr lang="en-US" dirty="0"/>
              <a:t>Comprehensive Community Services</a:t>
            </a:r>
          </a:p>
          <a:p>
            <a:pPr lvl="1"/>
            <a:r>
              <a:rPr lang="en-US" dirty="0"/>
              <a:t>Child/Adolescent Day treatment services</a:t>
            </a:r>
          </a:p>
          <a:p>
            <a:pPr lvl="1"/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94140716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24C3740-34A4-4173-A92B-61EAC8D918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Barriers We Experienced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3E42A6-4C12-4C86-A354-27D2B046C2C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Internal system security for the Doctor to be able to work remotely with all of our systems.</a:t>
            </a:r>
          </a:p>
          <a:p>
            <a:r>
              <a:rPr lang="en-US" b="1" dirty="0"/>
              <a:t>System speed SLOWNESS!</a:t>
            </a:r>
          </a:p>
          <a:p>
            <a:r>
              <a:rPr lang="en-US" b="1" dirty="0"/>
              <a:t>Time Delay for Credentialing of the Provider for WI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Department of Safety and Professional Services (DSPS)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3-6 months for final approval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Provider needed to be licensed in the State they are providing services</a:t>
            </a:r>
          </a:p>
          <a:p>
            <a:r>
              <a:rPr lang="en-US" b="1" dirty="0"/>
              <a:t>Getting Staff on Board</a:t>
            </a:r>
          </a:p>
          <a:p>
            <a:pPr lvl="1">
              <a:buFont typeface="Courier New" panose="02070309020205020404" pitchFamily="49" charset="0"/>
              <a:buChar char="o"/>
            </a:pPr>
            <a:r>
              <a:rPr lang="en-US" dirty="0"/>
              <a:t>Some were hesitant about using the technology</a:t>
            </a:r>
          </a:p>
          <a:p>
            <a:r>
              <a:rPr lang="en-US" b="1" dirty="0"/>
              <a:t>Change!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632102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048D76-168E-4EFA-B875-C949DDF6AA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Procedure Codes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B4541DD-3CF5-4841-9125-AE14085A9C5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The Provider indicates the “GT” Modifier on the claim detail for the specific procedure code</a:t>
            </a:r>
          </a:p>
          <a:p>
            <a:pPr lvl="1"/>
            <a:r>
              <a:rPr lang="en-US" dirty="0"/>
              <a:t>“GT” Modifier is defined: Via interactive audio and video telecommunication systems</a:t>
            </a:r>
          </a:p>
          <a:p>
            <a:pPr lvl="1"/>
            <a:r>
              <a:rPr lang="en-US" dirty="0"/>
              <a:t>This table shows the services for which tele-health and the “GT” modifier are allowed and are not allowed</a:t>
            </a:r>
          </a:p>
          <a:p>
            <a:endParaRPr lang="en-US" b="1" dirty="0"/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544BBE84-186B-4373-9F41-BC68ADBF7C1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47135180"/>
              </p:ext>
            </p:extLst>
          </p:nvPr>
        </p:nvGraphicFramePr>
        <p:xfrm>
          <a:off x="1118682" y="3590521"/>
          <a:ext cx="6599243" cy="2299081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360146">
                  <a:extLst>
                    <a:ext uri="{9D8B030D-6E8A-4147-A177-3AD203B41FA5}">
                      <a16:colId xmlns:a16="http://schemas.microsoft.com/office/drawing/2014/main" val="1954018784"/>
                    </a:ext>
                  </a:extLst>
                </a:gridCol>
                <a:gridCol w="2692400">
                  <a:extLst>
                    <a:ext uri="{9D8B030D-6E8A-4147-A177-3AD203B41FA5}">
                      <a16:colId xmlns:a16="http://schemas.microsoft.com/office/drawing/2014/main" val="3222832946"/>
                    </a:ext>
                  </a:extLst>
                </a:gridCol>
                <a:gridCol w="1546697">
                  <a:extLst>
                    <a:ext uri="{9D8B030D-6E8A-4147-A177-3AD203B41FA5}">
                      <a16:colId xmlns:a16="http://schemas.microsoft.com/office/drawing/2014/main" val="2899122683"/>
                    </a:ext>
                  </a:extLst>
                </a:gridCol>
              </a:tblGrid>
              <a:tr h="478093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 dirty="0">
                          <a:effectLst/>
                        </a:rPr>
                        <a:t>Service</a:t>
                      </a:r>
                      <a:endParaRPr lang="en-US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Procedure Code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Telehealth</a:t>
                      </a: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Services</a:t>
                      </a: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Covered?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784483101"/>
                  </a:ext>
                </a:extLst>
              </a:tr>
              <a:tr h="1173443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Outpatient Mental Health and Substance Abuse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90801, 90802, 90804, 90805, 90806, 90807,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90808, 90809, 90810, 90811, 90812, 90813,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90814, 90815, 90816, 90817, 90818, 90819,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90821, 90822, 90823, 90824, 90826, 90827,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90828, 90829, 90845, 90846, 90847, 90849,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90862, 90875, 90876, 90887, H0022, H0046,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H0047, T1006</a:t>
                      </a:r>
                      <a:r>
                        <a:rPr lang="en-US" sz="1000" u="sng">
                          <a:effectLst/>
                        </a:rPr>
                        <a:t>     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 u="none" strike="noStrike">
                          <a:effectLst/>
                        </a:rPr>
                        <a:t> 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Yes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588836122"/>
                  </a:ext>
                </a:extLst>
              </a:tr>
              <a:tr h="286856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>
                          <a:effectLst/>
                        </a:rPr>
                        <a:t> 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90853, 90857, 90865, 90870, 90871, 90880,</a:t>
                      </a:r>
                      <a:endParaRPr lang="en-US" sz="1100">
                        <a:effectLst/>
                      </a:endParaRPr>
                    </a:p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000">
                          <a:effectLst/>
                        </a:rPr>
                        <a:t>90899, H0005</a:t>
                      </a:r>
                      <a:endParaRPr lang="en-US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 dirty="0">
                          <a:effectLst/>
                        </a:rPr>
                        <a:t>NO</a:t>
                      </a:r>
                      <a:endParaRPr lang="en-US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613746861"/>
                  </a:ext>
                </a:extLst>
              </a:tr>
            </a:tbl>
          </a:graphicData>
        </a:graphic>
      </p:graphicFrame>
      <p:sp>
        <p:nvSpPr>
          <p:cNvPr id="5" name="Rectangle 1">
            <a:extLst>
              <a:ext uri="{FF2B5EF4-FFF2-40B4-BE49-F238E27FC236}">
                <a16:creationId xmlns:a16="http://schemas.microsoft.com/office/drawing/2014/main" id="{7818C5BB-B668-4333-8920-3A174D1E712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79525" y="2767013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062984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66874385-9241-463D-8F7C-E764A39D3D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2600" y="1011677"/>
            <a:ext cx="5207472" cy="3905603"/>
          </a:xfrm>
          <a:prstGeom prst="rect">
            <a:avLst/>
          </a:prstGeom>
        </p:spPr>
      </p:pic>
      <p:pic>
        <p:nvPicPr>
          <p:cNvPr id="7" name="Content Placeholder 3">
            <a:extLst>
              <a:ext uri="{FF2B5EF4-FFF2-40B4-BE49-F238E27FC236}">
                <a16:creationId xmlns:a16="http://schemas.microsoft.com/office/drawing/2014/main" id="{0774F685-AEA9-4FF7-96DE-9C52AFC1798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>
            <a:extLst/>
          </a:blip>
          <a:stretch>
            <a:fillRect/>
          </a:stretch>
        </p:blipFill>
        <p:spPr>
          <a:xfrm>
            <a:off x="5175249" y="2474570"/>
            <a:ext cx="3968751" cy="16559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282367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</TotalTime>
  <Words>494</Words>
  <Application>Microsoft Office PowerPoint</Application>
  <PresentationFormat>On-screen Show (4:3)</PresentationFormat>
  <Paragraphs>85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Arial</vt:lpstr>
      <vt:lpstr>Calibri</vt:lpstr>
      <vt:lpstr>Courier New</vt:lpstr>
      <vt:lpstr>Helvetica</vt:lpstr>
      <vt:lpstr>Times New Roman</vt:lpstr>
      <vt:lpstr>Office Theme</vt:lpstr>
      <vt:lpstr>PowerPoint Presentation</vt:lpstr>
      <vt:lpstr>Tele-Psychiatry In Oneida</vt:lpstr>
      <vt:lpstr>Steps to Implementation</vt:lpstr>
      <vt:lpstr>On-site Preparation for State Licensure </vt:lpstr>
      <vt:lpstr>Tele-Health Orientation</vt:lpstr>
      <vt:lpstr>Tele-Health Orientation</vt:lpstr>
      <vt:lpstr>Tele-Psychiatry Scheduling and Billing for Services</vt:lpstr>
      <vt:lpstr>Barriers We Experienced</vt:lpstr>
      <vt:lpstr>Procedure Codes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Debra J. Danforth</dc:creator>
  <cp:lastModifiedBy>Debra J. Danforth</cp:lastModifiedBy>
  <cp:revision>3</cp:revision>
  <dcterms:created xsi:type="dcterms:W3CDTF">2019-03-29T15:31:09Z</dcterms:created>
  <dcterms:modified xsi:type="dcterms:W3CDTF">2019-03-31T18:19:52Z</dcterms:modified>
</cp:coreProperties>
</file>