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9" r:id="rId4"/>
    <p:sldId id="264" r:id="rId5"/>
    <p:sldId id="260" r:id="rId6"/>
    <p:sldId id="265" r:id="rId7"/>
    <p:sldId id="261" r:id="rId8"/>
    <p:sldId id="266" r:id="rId9"/>
    <p:sldId id="267" r:id="rId10"/>
    <p:sldId id="262" r:id="rId11"/>
    <p:sldId id="268" r:id="rId12"/>
    <p:sldId id="269" r:id="rId13"/>
    <p:sldId id="263" r:id="rId14"/>
    <p:sldId id="271" r:id="rId15"/>
    <p:sldId id="270" r:id="rId16"/>
    <p:sldId id="272" r:id="rId17"/>
    <p:sldId id="273" r:id="rId18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9C2D3B"/>
    <a:srgbClr val="7F293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1706"/>
    <p:restoredTop sz="94684"/>
  </p:normalViewPr>
  <p:slideViewPr>
    <p:cSldViewPr snapToGrid="0" snapToObjects="1">
      <p:cViewPr varScale="1">
        <p:scale>
          <a:sx n="84" d="100"/>
          <a:sy n="84" d="100"/>
        </p:scale>
        <p:origin x="1344" y="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>
            <a:extLst>
              <a:ext uri="{FF2B5EF4-FFF2-40B4-BE49-F238E27FC236}">
                <a16:creationId xmlns:a16="http://schemas.microsoft.com/office/drawing/2014/main" id="{35BBEAC2-CA4F-3343-BC79-48189AC8D4A6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6576" y="0"/>
            <a:ext cx="9179728" cy="68847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126545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5C0AB5B-17E5-664C-B97B-AA6DEA12A6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16182" y="1709739"/>
            <a:ext cx="7194406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ECE3A2D-8E3A-4C41-B663-703787F3DB7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316182" y="4589464"/>
            <a:ext cx="7194406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7B1AF37-A026-8043-8215-5A82864009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4/3/2019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9BD3FDF-A07C-D74F-BA25-63CEECA3CE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3CE6026-BA40-B14F-AD5A-2D576287AC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A30196A2-5576-E549-A061-B0C0655F9CA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hq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0"/>
            <a:ext cx="109450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62103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4/3/2019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7BD3D19B-A672-2A41-B04E-B9CD85C0F4A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0E072C19-6F0A-524D-94A8-B9512F74187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hq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0"/>
            <a:ext cx="9144000" cy="1360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59737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4/3/2019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E97AB403-CBE8-2F4B-A7C5-B5991F446AB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4971862B-DE00-F149-A28B-8AA5D508268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hq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3461"/>
            <a:ext cx="9144000" cy="1330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053723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8EFC929-17E1-1C4F-8ECF-5D67FB9F0DE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99282DB-94A5-8543-AAF8-723EAE8E113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12FDBEE-DC18-804E-855A-4D1F448FC68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2D59F47-78A5-4349-9ABD-D551B145A4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4/3/2019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8BFB891-9588-1E4F-BA37-6747750437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8AA831A-2E7F-0F4E-B06D-2429311396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AA6D5F12-49FE-4442-8B76-D306DB5375A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355625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B1B15E9-3BA6-2D42-88E5-221FE44E52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57CF85E-07B0-F241-8887-931064ACFAF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CA9C2F2-3A38-E24E-98D8-2EFAF829D19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30200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B1ADDA0-F520-4E4B-848D-3668A3C13FC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81E883C-434E-9543-97B2-54D4A0BE02A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30200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EB121F0-45C9-C94B-A9FA-D62AD086CB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4/3/2019</a:t>
            </a:fld>
            <a:endParaRPr lang="en-US" dirty="0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A9C61E54-498B-8E49-8937-C58975D4EC1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744E3E29-7C73-9246-BC37-9B5CA50D23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FFD1889C-F179-E244-A6C2-EF24FE81C37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919823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AD5E71-9419-6B49-AEF7-D698C98D879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3BBA8DB-D8E1-3742-833B-3724D8AE24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4/3/2019</a:t>
            </a:fld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9D390BE-240D-1E44-A4FB-19E244F364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A39E133-57DC-234C-955F-396A648D07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86213591-99B2-864A-B61A-E9C32F74C3D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570762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E0DAACB-C77B-D84B-8B8E-EE8CA0FF66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4/3/2019</a:t>
            </a:fld>
            <a:endParaRPr lang="en-US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9565D40-5AE6-DE47-9409-38A4B23A1A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4305310-CFF8-8042-8A4D-B10870B022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3D334EF-06D3-684F-B4F7-8EAD822CFCC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951153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99CF5EA-E7F9-A24A-9C7C-346A219F1D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4E53BB1-CE02-2A42-9040-584ABD369CC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597CAA9-D28E-F347-A51E-0AD98F99AB9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7B23BC9-64A8-9549-87CA-F6F54DE25F39}" type="datetimeFigureOut">
              <a:rPr lang="en-US" smtClean="0"/>
              <a:t>4/3/2019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E508DE6-CB5F-C24C-96A2-1B017B1212B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663050C-36F2-EA4D-B56F-B08E022EAD1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28ABA67-FC50-654E-8A96-218D4BBD577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2384156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1" r:id="rId2"/>
    <p:sldLayoutId id="2147483650" r:id="rId3"/>
    <p:sldLayoutId id="2147483660" r:id="rId4"/>
    <p:sldLayoutId id="2147483652" r:id="rId5"/>
    <p:sldLayoutId id="2147483653" r:id="rId6"/>
    <p:sldLayoutId id="2147483654" r:id="rId7"/>
    <p:sldLayoutId id="2147483655" r:id="rId8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b="1" i="0" kern="1200">
          <a:solidFill>
            <a:srgbClr val="9C2D3B"/>
          </a:solidFill>
          <a:latin typeface="Helvetica" pitchFamily="2" charset="0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5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5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5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5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5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5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5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5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5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5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5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7540881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52CAAB3-232D-6240-92F2-1D708CC127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Restoration </a:t>
            </a:r>
            <a:r>
              <a:rPr lang="en-US" dirty="0"/>
              <a:t>of Tribal Homelands &amp; Tribal Control of Critical Land Management Activities: </a:t>
            </a:r>
            <a:r>
              <a:rPr lang="en-US" dirty="0" smtClean="0"/>
              <a:t>Land into Trust</a:t>
            </a:r>
            <a:endParaRPr lang="en-US" dirty="0">
              <a:solidFill>
                <a:srgbClr val="7F2934"/>
              </a:solidFill>
            </a:endParaRP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0868B53-D977-C042-9DC6-ED630AC25A5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316181" y="4589464"/>
            <a:ext cx="7604981" cy="1500187"/>
          </a:xfrm>
        </p:spPr>
        <p:txBody>
          <a:bodyPr/>
          <a:lstStyle/>
          <a:p>
            <a:r>
              <a:rPr lang="en-US" dirty="0" smtClean="0"/>
              <a:t>Will Mayo, Executive Director of Tribal Government and Client Services</a:t>
            </a:r>
          </a:p>
          <a:p>
            <a:r>
              <a:rPr lang="en-US" dirty="0" smtClean="0"/>
              <a:t>Tanana Chiefs Conference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2694265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Land into Trust in Alaska</a:t>
            </a:r>
            <a:endParaRPr lang="en-US" dirty="0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>
          <a:xfrm>
            <a:off x="628651" y="1560061"/>
            <a:ext cx="3105790" cy="3981451"/>
          </a:xfrm>
        </p:spPr>
        <p:txBody>
          <a:bodyPr/>
          <a:lstStyle/>
          <a:p>
            <a:r>
              <a:rPr lang="en-US" dirty="0" smtClean="0"/>
              <a:t>In 1936, the Land into Trust provision in Section 5 of the IRA was extended to Alaska tribes.</a:t>
            </a:r>
          </a:p>
          <a:p>
            <a:r>
              <a:rPr lang="en-US" dirty="0" smtClean="0"/>
              <a:t>Land into trust is the major avenue available to Alaska tribes to extend sovereignty over lands.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734441" y="1560061"/>
            <a:ext cx="5161247" cy="415085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916724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Land into Trust in Alaska</a:t>
            </a:r>
            <a:endParaRPr lang="en-US" dirty="0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>
          <a:xfrm>
            <a:off x="4272323" y="1523895"/>
            <a:ext cx="4243027" cy="3981451"/>
          </a:xfrm>
        </p:spPr>
        <p:txBody>
          <a:bodyPr/>
          <a:lstStyle/>
          <a:p>
            <a:r>
              <a:rPr lang="en-US" dirty="0" smtClean="0"/>
              <a:t>The creation of reservations in Alaska under the IRA was repealed by the Alaska Native Claims Settlement Act of 1971 (ANCSA) and the Alaska Native Allotment Act.</a:t>
            </a:r>
          </a:p>
          <a:p>
            <a:r>
              <a:rPr lang="en-US" dirty="0" smtClean="0"/>
              <a:t>The Land into Trust provision of the IRA was left intact after the ANCSA and Federal Land Policy and Management Act (FLPMA).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9870" y="1506172"/>
            <a:ext cx="2821233" cy="42318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2337880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Alaska Exception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F5C2491-A340-FA4F-BB7A-BFCAA6CF93A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513957"/>
            <a:ext cx="7886700" cy="3981451"/>
          </a:xfrm>
        </p:spPr>
        <p:txBody>
          <a:bodyPr/>
          <a:lstStyle/>
          <a:p>
            <a:r>
              <a:rPr lang="en-US" dirty="0" smtClean="0"/>
              <a:t>In 1978, the Native Village of Venetie petitioned the Secretary of the Interior (Secretary) to acquire its former reservation into trust status.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56815" y="2474259"/>
            <a:ext cx="7042156" cy="33430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8872976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Alaska Exception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F5C2491-A340-FA4F-BB7A-BFCAA6CF93A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536347"/>
            <a:ext cx="4112399" cy="4116387"/>
          </a:xfrm>
        </p:spPr>
        <p:txBody>
          <a:bodyPr/>
          <a:lstStyle/>
          <a:p>
            <a:r>
              <a:rPr lang="en-US" dirty="0" smtClean="0"/>
              <a:t>In response, the Department of the Interior (DOI) published a Solicitor’s Opinion (aka Fredericks Opinion) concluding that Congress intended to remove trust status from all native land in Alaska except for native allotments and the Annette Island Reserve.</a:t>
            </a:r>
          </a:p>
          <a:p>
            <a:r>
              <a:rPr lang="en-US" dirty="0" smtClean="0"/>
              <a:t>Then the DOI published the land into trust regulations that became known as the “Alaska Exception.”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817890" y="1536347"/>
            <a:ext cx="4130714" cy="40759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2793696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Withdrawing the Fredericks Opinion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628650" y="1483422"/>
            <a:ext cx="7886700" cy="3981451"/>
          </a:xfrm>
        </p:spPr>
        <p:txBody>
          <a:bodyPr>
            <a:normAutofit/>
          </a:bodyPr>
          <a:lstStyle/>
          <a:p>
            <a:r>
              <a:rPr lang="en-US" dirty="0" smtClean="0"/>
              <a:t>In </a:t>
            </a:r>
            <a:r>
              <a:rPr lang="en-US" dirty="0"/>
              <a:t>1994, </a:t>
            </a:r>
            <a:r>
              <a:rPr lang="en-US" dirty="0" smtClean="0"/>
              <a:t>a tribe petitioned to remove </a:t>
            </a:r>
            <a:r>
              <a:rPr lang="en-US" dirty="0"/>
              <a:t>the Alaska </a:t>
            </a:r>
            <a:r>
              <a:rPr lang="en-US" dirty="0" smtClean="0"/>
              <a:t>Exception. </a:t>
            </a:r>
            <a:r>
              <a:rPr lang="en-US" dirty="0"/>
              <a:t>T</a:t>
            </a:r>
            <a:r>
              <a:rPr lang="en-US" dirty="0" smtClean="0"/>
              <a:t>he </a:t>
            </a:r>
            <a:r>
              <a:rPr lang="en-US" dirty="0"/>
              <a:t>Secretary put the petition out for notice and </a:t>
            </a:r>
            <a:r>
              <a:rPr lang="en-US" dirty="0" smtClean="0"/>
              <a:t>comment, but </a:t>
            </a:r>
            <a:r>
              <a:rPr lang="en-US" dirty="0"/>
              <a:t>n</a:t>
            </a:r>
            <a:r>
              <a:rPr lang="en-US" dirty="0" smtClean="0"/>
              <a:t>othing </a:t>
            </a:r>
            <a:r>
              <a:rPr lang="en-US" dirty="0"/>
              <a:t>happened. 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89930" y="2489627"/>
            <a:ext cx="8764139" cy="32503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7810993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Withdrawing the Fredericks Opinion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628650" y="1556123"/>
            <a:ext cx="3197999" cy="3981451"/>
          </a:xfrm>
        </p:spPr>
        <p:txBody>
          <a:bodyPr>
            <a:normAutofit/>
          </a:bodyPr>
          <a:lstStyle/>
          <a:p>
            <a:r>
              <a:rPr lang="en-US" dirty="0" smtClean="0"/>
              <a:t>In </a:t>
            </a:r>
            <a:r>
              <a:rPr lang="en-US" dirty="0"/>
              <a:t>1999, the Secretary </a:t>
            </a:r>
            <a:r>
              <a:rPr lang="en-US" dirty="0" smtClean="0"/>
              <a:t>proposed </a:t>
            </a:r>
            <a:r>
              <a:rPr lang="en-US" dirty="0"/>
              <a:t>revisions to the </a:t>
            </a:r>
            <a:r>
              <a:rPr lang="en-US" dirty="0" smtClean="0"/>
              <a:t>regulations, but the Alaska </a:t>
            </a:r>
            <a:r>
              <a:rPr lang="en-US" dirty="0"/>
              <a:t>E</a:t>
            </a:r>
            <a:r>
              <a:rPr lang="en-US" dirty="0" smtClean="0"/>
              <a:t>xception </a:t>
            </a:r>
            <a:r>
              <a:rPr lang="en-US" dirty="0"/>
              <a:t>would remain even though “...there is a credible legal argument that ANCSA did not supersede the Secretary’s authority to take land into trust in Alaska under the IRA</a:t>
            </a:r>
            <a:r>
              <a:rPr lang="en-US" dirty="0" smtClean="0"/>
              <a:t>.”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826650" y="1556123"/>
            <a:ext cx="5208566" cy="3787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6899903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Withdrawing the Fredericks Opinion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628649" y="1502895"/>
            <a:ext cx="7886700" cy="3981451"/>
          </a:xfrm>
        </p:spPr>
        <p:txBody>
          <a:bodyPr>
            <a:normAutofit/>
          </a:bodyPr>
          <a:lstStyle/>
          <a:p>
            <a:r>
              <a:rPr lang="en-US" dirty="0" smtClean="0"/>
              <a:t>In </a:t>
            </a:r>
            <a:r>
              <a:rPr lang="en-US" dirty="0"/>
              <a:t>2001, Solicitor John </a:t>
            </a:r>
            <a:r>
              <a:rPr lang="en-US" dirty="0" smtClean="0"/>
              <a:t>Leshy </a:t>
            </a:r>
            <a:r>
              <a:rPr lang="en-US" dirty="0"/>
              <a:t>updated </a:t>
            </a:r>
            <a:r>
              <a:rPr lang="en-US" dirty="0" smtClean="0"/>
              <a:t>the Land-Into-Trust </a:t>
            </a:r>
            <a:r>
              <a:rPr lang="en-US" dirty="0"/>
              <a:t>regulations and withdrew the Fredericks </a:t>
            </a:r>
            <a:r>
              <a:rPr lang="en-US" dirty="0" smtClean="0"/>
              <a:t>Opinion, </a:t>
            </a:r>
            <a:r>
              <a:rPr lang="en-US" dirty="0"/>
              <a:t>because “...there is substantial doubt about the validity of the conclusion reached in the 1978 Opinion.” 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556016" y="2828458"/>
            <a:ext cx="6031966" cy="303479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419018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Akiachak Case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4994622" y="1576236"/>
            <a:ext cx="3520727" cy="4116387"/>
          </a:xfrm>
        </p:spPr>
        <p:txBody>
          <a:bodyPr>
            <a:normAutofit/>
          </a:bodyPr>
          <a:lstStyle/>
          <a:p>
            <a:r>
              <a:rPr lang="en-US" dirty="0"/>
              <a:t>I</a:t>
            </a:r>
            <a:r>
              <a:rPr lang="en-US" dirty="0" smtClean="0"/>
              <a:t>n </a:t>
            </a:r>
            <a:r>
              <a:rPr lang="en-US" dirty="0"/>
              <a:t>2006, a group of four tribes and an individual challenged the Alaska </a:t>
            </a:r>
            <a:r>
              <a:rPr lang="en-US" dirty="0" smtClean="0"/>
              <a:t>Exception, known </a:t>
            </a:r>
            <a:r>
              <a:rPr lang="en-US" dirty="0"/>
              <a:t>as the Akiachak case. </a:t>
            </a:r>
          </a:p>
          <a:p>
            <a:r>
              <a:rPr lang="en-US" dirty="0" smtClean="0"/>
              <a:t>The </a:t>
            </a:r>
            <a:r>
              <a:rPr lang="en-US" dirty="0"/>
              <a:t>state of Alaska </a:t>
            </a:r>
            <a:r>
              <a:rPr lang="en-US" dirty="0" smtClean="0"/>
              <a:t>intervened, </a:t>
            </a:r>
            <a:r>
              <a:rPr lang="en-US" dirty="0"/>
              <a:t>arguing that ANCSA revoked Land-Into-Trust in Alaska. </a:t>
            </a:r>
          </a:p>
          <a:p>
            <a:r>
              <a:rPr lang="en-US" dirty="0"/>
              <a:t>I</a:t>
            </a:r>
            <a:r>
              <a:rPr lang="en-US" dirty="0" smtClean="0"/>
              <a:t>n 2013</a:t>
            </a:r>
            <a:r>
              <a:rPr lang="en-US" dirty="0"/>
              <a:t>, the district court ruled in favor of the tribes. 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28650" y="1460166"/>
            <a:ext cx="4118643" cy="42324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9700748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Akiachak Case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628650" y="1511090"/>
            <a:ext cx="3651357" cy="4369550"/>
          </a:xfrm>
        </p:spPr>
        <p:txBody>
          <a:bodyPr>
            <a:normAutofit/>
          </a:bodyPr>
          <a:lstStyle/>
          <a:p>
            <a:r>
              <a:rPr lang="en-US" dirty="0" smtClean="0"/>
              <a:t>The Secretary </a:t>
            </a:r>
            <a:r>
              <a:rPr lang="en-US" dirty="0"/>
              <a:t>and the state of Alaska </a:t>
            </a:r>
            <a:r>
              <a:rPr lang="en-US" dirty="0" smtClean="0"/>
              <a:t>appealed. </a:t>
            </a:r>
          </a:p>
          <a:p>
            <a:pPr lvl="1"/>
            <a:r>
              <a:rPr lang="en-US" dirty="0"/>
              <a:t>While the appeal was pending, the DOI initiated rule </a:t>
            </a:r>
            <a:r>
              <a:rPr lang="en-US" dirty="0" smtClean="0"/>
              <a:t>making. </a:t>
            </a:r>
            <a:endParaRPr lang="en-US" dirty="0"/>
          </a:p>
          <a:p>
            <a:pPr lvl="1"/>
            <a:r>
              <a:rPr lang="en-US" dirty="0"/>
              <a:t>In 2014, after finalizing the revised regulations and removing the Alaska Exception, the Secretary voluntarily dismissed its appeal. </a:t>
            </a:r>
            <a:endParaRPr lang="en-US" dirty="0" smtClean="0"/>
          </a:p>
          <a:p>
            <a:pPr lvl="1"/>
            <a:r>
              <a:rPr lang="en-US" dirty="0"/>
              <a:t>T</a:t>
            </a:r>
            <a:r>
              <a:rPr lang="en-US" dirty="0" smtClean="0"/>
              <a:t>he </a:t>
            </a:r>
            <a:r>
              <a:rPr lang="en-US" dirty="0"/>
              <a:t>Secretary filed a motion to dismiss Alaska’s appeal as moot. The D.C. circuit court agreed that the appeal was moot. 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441371" y="1390810"/>
            <a:ext cx="4426129" cy="44898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4435157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Akiachak Case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628650" y="1513957"/>
            <a:ext cx="7886700" cy="3981451"/>
          </a:xfrm>
        </p:spPr>
        <p:txBody>
          <a:bodyPr>
            <a:normAutofit/>
          </a:bodyPr>
          <a:lstStyle/>
          <a:p>
            <a:r>
              <a:rPr lang="en-US" dirty="0" smtClean="0"/>
              <a:t>In 2017</a:t>
            </a:r>
            <a:r>
              <a:rPr lang="en-US" dirty="0"/>
              <a:t>, Solicitor Tompkins issued Opinion M-37043, affirming the Secretary’s authority to take land in trust for Alaska tribes. 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324084" y="2182266"/>
            <a:ext cx="6497284" cy="36248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996780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Withdrawal of Opinion M-37043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628650" y="1526150"/>
            <a:ext cx="7886700" cy="3981451"/>
          </a:xfrm>
        </p:spPr>
        <p:txBody>
          <a:bodyPr>
            <a:normAutofit/>
          </a:bodyPr>
          <a:lstStyle/>
          <a:p>
            <a:r>
              <a:rPr lang="en-US" dirty="0" smtClean="0"/>
              <a:t>In June </a:t>
            </a:r>
            <a:r>
              <a:rPr lang="en-US" dirty="0"/>
              <a:t>2018, Deputy Solicitor Jorjani issued Opinion </a:t>
            </a:r>
            <a:r>
              <a:rPr lang="en-US" dirty="0" smtClean="0"/>
              <a:t>M-37053 that withdraws </a:t>
            </a:r>
            <a:r>
              <a:rPr lang="en-US" dirty="0"/>
              <a:t>Opinion </a:t>
            </a:r>
            <a:r>
              <a:rPr lang="en-US" dirty="0" smtClean="0"/>
              <a:t>M-37043, stating that </a:t>
            </a:r>
            <a:r>
              <a:rPr lang="en-US" dirty="0"/>
              <a:t>the Tompkins Opinion was incomplete in its analysis. </a:t>
            </a:r>
            <a:endParaRPr lang="en-US" dirty="0" smtClean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28650" y="2512679"/>
            <a:ext cx="7842948" cy="32887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8525934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Withdrawal of Opinion M-37043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628650" y="1564368"/>
            <a:ext cx="3874194" cy="4306234"/>
          </a:xfrm>
        </p:spPr>
        <p:txBody>
          <a:bodyPr>
            <a:normAutofit/>
          </a:bodyPr>
          <a:lstStyle/>
          <a:p>
            <a:r>
              <a:rPr lang="en-US" dirty="0" smtClean="0"/>
              <a:t>Mr. Jorjani’s proposal throws </a:t>
            </a:r>
            <a:r>
              <a:rPr lang="en-US" dirty="0"/>
              <a:t>the favorable 2014 rule-making into question, concluding that an interim policy for off-reservation land-into-trust inside and outside </a:t>
            </a:r>
            <a:r>
              <a:rPr lang="en-US" dirty="0" smtClean="0"/>
              <a:t>of Alaska </a:t>
            </a:r>
            <a:r>
              <a:rPr lang="en-US" dirty="0"/>
              <a:t>is needed. </a:t>
            </a:r>
          </a:p>
          <a:p>
            <a:r>
              <a:rPr lang="en-US" dirty="0" smtClean="0"/>
              <a:t>This </a:t>
            </a:r>
            <a:r>
              <a:rPr lang="en-US" dirty="0"/>
              <a:t>ignores </a:t>
            </a:r>
            <a:r>
              <a:rPr lang="en-US" dirty="0" smtClean="0"/>
              <a:t>that </a:t>
            </a:r>
            <a:r>
              <a:rPr lang="en-US" dirty="0"/>
              <a:t>the judiciary, the DOI, and the DOJ all concluded that the Secretary’s authority was unaffected by ANCSA, FLPMA, ANILCA or any later amendments thereto. 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502844" y="1564368"/>
            <a:ext cx="4477741" cy="35954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8844025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Withdrawal of Opinion M-37043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628650" y="1480045"/>
            <a:ext cx="7886700" cy="3981451"/>
          </a:xfrm>
        </p:spPr>
        <p:txBody>
          <a:bodyPr>
            <a:normAutofit/>
          </a:bodyPr>
          <a:lstStyle/>
          <a:p>
            <a:r>
              <a:rPr lang="en-US" dirty="0" smtClean="0"/>
              <a:t>It is questionable if a Deputy </a:t>
            </a:r>
            <a:r>
              <a:rPr lang="en-US" dirty="0"/>
              <a:t>S</a:t>
            </a:r>
            <a:r>
              <a:rPr lang="en-US" dirty="0" smtClean="0"/>
              <a:t>olicitor has </a:t>
            </a:r>
            <a:r>
              <a:rPr lang="en-US" dirty="0"/>
              <a:t>the authority to withdraw a formal </a:t>
            </a:r>
            <a:r>
              <a:rPr lang="en-US" dirty="0" smtClean="0"/>
              <a:t>Solicitor’s </a:t>
            </a:r>
            <a:r>
              <a:rPr lang="en-US" dirty="0"/>
              <a:t>Opinion. </a:t>
            </a:r>
          </a:p>
          <a:p>
            <a:r>
              <a:rPr lang="en-US" dirty="0" smtClean="0"/>
              <a:t>Tompkins </a:t>
            </a:r>
            <a:r>
              <a:rPr lang="en-US" dirty="0"/>
              <a:t>Opinion is </a:t>
            </a:r>
            <a:r>
              <a:rPr lang="en-US" dirty="0" smtClean="0"/>
              <a:t>a solidly </a:t>
            </a:r>
            <a:r>
              <a:rPr lang="en-US" dirty="0"/>
              <a:t>constructed legal analysis and should be immediately reinstated. 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78887" y="2873829"/>
            <a:ext cx="7386226" cy="29606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0715960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Withdrawal of Opinion M-37043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628650" y="1541316"/>
            <a:ext cx="7886700" cy="4298550"/>
          </a:xfrm>
        </p:spPr>
        <p:txBody>
          <a:bodyPr>
            <a:normAutofit/>
          </a:bodyPr>
          <a:lstStyle/>
          <a:p>
            <a:r>
              <a:rPr lang="en-US" dirty="0" smtClean="0"/>
              <a:t>In July </a:t>
            </a:r>
            <a:r>
              <a:rPr lang="en-US" dirty="0"/>
              <a:t>2018, Principal Deputy John Tahsuda sent out a letter requesting input from Alaska tribes on questions concerning the Secretary’s authority to take land into trust in Alaska. </a:t>
            </a:r>
            <a:endParaRPr lang="en-US" dirty="0" smtClean="0"/>
          </a:p>
          <a:p>
            <a:r>
              <a:rPr lang="en-US" dirty="0" smtClean="0"/>
              <a:t>DOI is currently reviewing the tribal comments received.</a:t>
            </a:r>
          </a:p>
          <a:p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114"/>
          <a:stretch/>
        </p:blipFill>
        <p:spPr>
          <a:xfrm>
            <a:off x="1306286" y="2866879"/>
            <a:ext cx="6531428" cy="29729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486746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5DDED-FBC4-B542-86F3-567451C0DE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Withdrawal of Opinion M-37043</a:t>
            </a:r>
            <a:endParaRPr lang="en-US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628650" y="1541316"/>
            <a:ext cx="2898321" cy="4298550"/>
          </a:xfrm>
        </p:spPr>
        <p:txBody>
          <a:bodyPr>
            <a:normAutofit/>
          </a:bodyPr>
          <a:lstStyle/>
          <a:p>
            <a:r>
              <a:rPr lang="en-US" dirty="0"/>
              <a:t>The current Alaska tribal land-into-trust petitions are continuing to be processed while the regulatory review is taking place. 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427080" y="1541315"/>
            <a:ext cx="5532504" cy="42745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8992740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218</TotalTime>
  <Words>682</Words>
  <Application>Microsoft Office PowerPoint</Application>
  <PresentationFormat>On-screen Show (4:3)</PresentationFormat>
  <Paragraphs>44</Paragraphs>
  <Slides>17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1" baseType="lpstr">
      <vt:lpstr>Arial</vt:lpstr>
      <vt:lpstr>Calibri</vt:lpstr>
      <vt:lpstr>Helvetica</vt:lpstr>
      <vt:lpstr>Office Theme</vt:lpstr>
      <vt:lpstr>PowerPoint Presentation</vt:lpstr>
      <vt:lpstr>Restoration of Tribal Homelands &amp; Tribal Control of Critical Land Management Activities: Land into Trust</vt:lpstr>
      <vt:lpstr>Land into Trust in Alaska</vt:lpstr>
      <vt:lpstr>Land into Trust in Alaska</vt:lpstr>
      <vt:lpstr>The Alaska Exception</vt:lpstr>
      <vt:lpstr>The Alaska Exception</vt:lpstr>
      <vt:lpstr>Withdrawing the Fredericks Opinion</vt:lpstr>
      <vt:lpstr>Withdrawing the Fredericks Opinion</vt:lpstr>
      <vt:lpstr>Withdrawing the Fredericks Opinion</vt:lpstr>
      <vt:lpstr>Akiachak Case</vt:lpstr>
      <vt:lpstr>Akiachak Case</vt:lpstr>
      <vt:lpstr>Akiachak Case</vt:lpstr>
      <vt:lpstr>Withdrawal of Opinion M-37043</vt:lpstr>
      <vt:lpstr>Withdrawal of Opinion M-37043</vt:lpstr>
      <vt:lpstr>Withdrawal of Opinion M-37043</vt:lpstr>
      <vt:lpstr>Withdrawal of Opinion M-37043</vt:lpstr>
      <vt:lpstr>Withdrawal of Opinion M-37043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Ricki McCarroll</dc:creator>
  <cp:lastModifiedBy>Amber Vaska</cp:lastModifiedBy>
  <cp:revision>30</cp:revision>
  <dcterms:created xsi:type="dcterms:W3CDTF">2019-02-06T18:23:49Z</dcterms:created>
  <dcterms:modified xsi:type="dcterms:W3CDTF">2019-04-03T18:28:35Z</dcterms:modified>
</cp:coreProperties>
</file>