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tags/tag1.xml" ContentType="application/vnd.openxmlformats-officedocument.presentationml.tags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4"/>
  </p:notesMasterIdLst>
  <p:sldIdLst>
    <p:sldId id="385" r:id="rId2"/>
    <p:sldId id="316" r:id="rId3"/>
    <p:sldId id="317" r:id="rId4"/>
    <p:sldId id="318" r:id="rId5"/>
    <p:sldId id="319" r:id="rId6"/>
    <p:sldId id="321" r:id="rId7"/>
    <p:sldId id="322" r:id="rId8"/>
    <p:sldId id="325" r:id="rId9"/>
    <p:sldId id="326" r:id="rId10"/>
    <p:sldId id="327" r:id="rId11"/>
    <p:sldId id="328" r:id="rId12"/>
    <p:sldId id="329" r:id="rId13"/>
    <p:sldId id="330" r:id="rId14"/>
    <p:sldId id="331" r:id="rId15"/>
    <p:sldId id="332" r:id="rId16"/>
    <p:sldId id="333" r:id="rId17"/>
    <p:sldId id="334" r:id="rId18"/>
    <p:sldId id="335" r:id="rId19"/>
    <p:sldId id="336" r:id="rId20"/>
    <p:sldId id="337" r:id="rId21"/>
    <p:sldId id="362" r:id="rId22"/>
    <p:sldId id="365" r:id="rId2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06"/>
    <p:restoredTop sz="93964" autoAdjust="0"/>
  </p:normalViewPr>
  <p:slideViewPr>
    <p:cSldViewPr snapToGrid="0" snapToObjects="1">
      <p:cViewPr>
        <p:scale>
          <a:sx n="76" d="100"/>
          <a:sy n="76" d="100"/>
        </p:scale>
        <p:origin x="-1362" y="18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247AD84-BA20-4578-A330-92E197105106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E473F93-0364-4B6F-B062-CEC3277398C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349419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E473F93-0364-4B6F-B062-CEC3277398C1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864600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456942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774912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dirty="0" smtClean="0">
              <a:cs typeface="Arial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593594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887647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216406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240434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721703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848956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990188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556004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951077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610284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1DC474-DE5C-44D0-B315-E8E9A3CDEEF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868166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64527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1DC474-DE5C-44D0-B315-E8E9A3CDEEF8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868166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1DC474-DE5C-44D0-B315-E8E9A3CDEEF8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868166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1DC474-DE5C-44D0-B315-E8E9A3CDEEF8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868166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1DC474-DE5C-44D0-B315-E8E9A3CDEEF8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8681663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1DC474-DE5C-44D0-B315-E8E9A3CDEEF8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8681663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478899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D3EA49-688D-415F-BFBC-3DB11DA2267F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52136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=""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=""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=""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=""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=""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=""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=""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=""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=""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=""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=""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=""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=""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=""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=""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=""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=""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=""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=""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=""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=""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=""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=""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=""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=""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=""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=""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=""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=""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=""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4/3/2019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3.xml"/><Relationship Id="rId1" Type="http://schemas.openxmlformats.org/officeDocument/2006/relationships/tags" Target="../tags/tag1.xml"/><Relationship Id="rId4" Type="http://schemas.openxmlformats.org/officeDocument/2006/relationships/image" Target="../media/image6.gi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DOI Self Governance Orientation</a:t>
            </a:r>
            <a:endParaRPr lang="en-US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4796519" cy="1500187"/>
          </a:xfrm>
        </p:spPr>
        <p:txBody>
          <a:bodyPr>
            <a:normAutofit/>
          </a:bodyPr>
          <a:lstStyle/>
          <a:p>
            <a:endParaRPr lang="en-US" sz="2400" dirty="0" smtClean="0"/>
          </a:p>
          <a:p>
            <a:r>
              <a:rPr lang="en-US" sz="3200" dirty="0" smtClean="0">
                <a:solidFill>
                  <a:schemeClr val="tx1"/>
                </a:solidFill>
              </a:rPr>
              <a:t>Negotiations</a:t>
            </a:r>
            <a:endParaRPr lang="en-US" sz="3200" dirty="0">
              <a:solidFill>
                <a:schemeClr val="tx1"/>
              </a:solidFill>
            </a:endParaRPr>
          </a:p>
        </p:txBody>
      </p:sp>
      <p:pic>
        <p:nvPicPr>
          <p:cNvPr id="4" name="Picture 4" descr="C:\Users\matthew.kallappa\AppData\Local\Microsoft\Windows\Temporary Internet Files\Content.IE5\Z3JS8TJ0\Eagle-2[1]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8979" y="751847"/>
            <a:ext cx="3158719" cy="2232819"/>
          </a:xfrm>
          <a:prstGeom prst="rect">
            <a:avLst/>
          </a:prstGeom>
          <a:noFill/>
          <a:scene3d>
            <a:camera prst="orthographicFront">
              <a:rot lat="0" lon="11099999" rev="0"/>
            </a:camera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 descr="C:\Users\Shaunna.McCovey\AppData\Local\Microsoft\Windows\Temporary Internet Files\Content.IE5\LAUQX3X7\EH-0094[1]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000" y="3957181"/>
            <a:ext cx="2479964" cy="24799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669765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71606"/>
            <a:ext cx="8229600" cy="838200"/>
          </a:xfrm>
        </p:spPr>
        <p:txBody>
          <a:bodyPr/>
          <a:lstStyle/>
          <a:p>
            <a:r>
              <a:rPr lang="en-US" dirty="0" smtClean="0"/>
              <a:t>Negotiation 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389345"/>
            <a:ext cx="8229600" cy="4034425"/>
          </a:xfrm>
        </p:spPr>
        <p:txBody>
          <a:bodyPr>
            <a:normAutofit/>
          </a:bodyPr>
          <a:lstStyle/>
          <a:p>
            <a:pPr>
              <a:spcBef>
                <a:spcPts val="1200"/>
              </a:spcBef>
            </a:pPr>
            <a:r>
              <a:rPr lang="en-US" sz="3000" dirty="0" smtClean="0"/>
              <a:t>President’s State of the Union – Feb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BIA Green Book Published – Mar 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Draft Negotiation Guidance – April</a:t>
            </a:r>
            <a:endParaRPr lang="en-US" sz="3000" dirty="0" smtClean="0"/>
          </a:p>
          <a:p>
            <a:pPr>
              <a:spcBef>
                <a:spcPts val="1200"/>
              </a:spcBef>
            </a:pPr>
            <a:r>
              <a:rPr lang="en-US" sz="3000" dirty="0"/>
              <a:t>F</a:t>
            </a:r>
            <a:r>
              <a:rPr lang="en-US" sz="3000" dirty="0" smtClean="0"/>
              <a:t>inal Negotiation Guidance </a:t>
            </a:r>
            <a:r>
              <a:rPr lang="en-US" sz="3000" dirty="0"/>
              <a:t>issued – </a:t>
            </a:r>
            <a:r>
              <a:rPr lang="en-US" sz="3000" dirty="0" smtClean="0"/>
              <a:t>May </a:t>
            </a:r>
            <a:endParaRPr lang="en-US" sz="3000" dirty="0"/>
          </a:p>
          <a:p>
            <a:pPr>
              <a:spcBef>
                <a:spcPts val="1200"/>
              </a:spcBef>
            </a:pPr>
            <a:r>
              <a:rPr lang="en-US" sz="3000" dirty="0"/>
              <a:t>OSG Negotiator </a:t>
            </a:r>
            <a:r>
              <a:rPr lang="en-US" sz="3000" dirty="0" smtClean="0"/>
              <a:t>contacts Tribe</a:t>
            </a:r>
            <a:endParaRPr lang="en-US" sz="3000" dirty="0" smtClean="0"/>
          </a:p>
        </p:txBody>
      </p:sp>
    </p:spTree>
    <p:extLst>
      <p:ext uri="{BB962C8B-B14F-4D97-AF65-F5344CB8AC3E}">
        <p14:creationId xmlns:p14="http://schemas.microsoft.com/office/powerpoint/2010/main" val="2710678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96657"/>
            <a:ext cx="8229600" cy="838200"/>
          </a:xfrm>
        </p:spPr>
        <p:txBody>
          <a:bodyPr/>
          <a:lstStyle/>
          <a:p>
            <a:r>
              <a:rPr lang="en-US" dirty="0" smtClean="0"/>
              <a:t>Negotiation </a:t>
            </a:r>
            <a:r>
              <a:rPr lang="en-US" dirty="0" smtClean="0"/>
              <a:t>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447800"/>
            <a:ext cx="8229600" cy="4539641"/>
          </a:xfrm>
        </p:spPr>
        <p:txBody>
          <a:bodyPr>
            <a:normAutofit/>
          </a:bodyPr>
          <a:lstStyle/>
          <a:p>
            <a:pPr>
              <a:spcBef>
                <a:spcPts val="1200"/>
              </a:spcBef>
            </a:pPr>
            <a:r>
              <a:rPr lang="en-US" sz="3000" dirty="0">
                <a:cs typeface="Arial" pitchFamily="34" charset="0"/>
              </a:rPr>
              <a:t>Tribe requests negotiations begin</a:t>
            </a:r>
            <a:endParaRPr lang="en-US" sz="3000" dirty="0"/>
          </a:p>
          <a:p>
            <a:pPr>
              <a:spcBef>
                <a:spcPts val="1200"/>
              </a:spcBef>
            </a:pPr>
            <a:r>
              <a:rPr lang="en-US" sz="3000" dirty="0"/>
              <a:t>Face-to-Face negotiations upon Tribal request</a:t>
            </a:r>
          </a:p>
          <a:p>
            <a:pPr>
              <a:lnSpc>
                <a:spcPct val="80000"/>
              </a:lnSpc>
              <a:spcBef>
                <a:spcPts val="1200"/>
              </a:spcBef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pitchFamily="34" charset="0"/>
              </a:rPr>
              <a:t>Tribe </a:t>
            </a:r>
            <a:r>
              <a:rPr lang="en-US" sz="3000" dirty="0" smtClean="0">
                <a:cs typeface="Arial" pitchFamily="34" charset="0"/>
              </a:rPr>
              <a:t>can </a:t>
            </a:r>
            <a:r>
              <a:rPr lang="en-US" sz="3000" dirty="0" smtClean="0">
                <a:cs typeface="Arial" pitchFamily="34" charset="0"/>
              </a:rPr>
              <a:t>request </a:t>
            </a:r>
            <a:r>
              <a:rPr lang="en-US" sz="3000" dirty="0">
                <a:cs typeface="Arial" pitchFamily="34" charset="0"/>
              </a:rPr>
              <a:t>p</a:t>
            </a:r>
            <a:r>
              <a:rPr lang="en-US" sz="3000" dirty="0" smtClean="0">
                <a:cs typeface="Arial" pitchFamily="34" charset="0"/>
              </a:rPr>
              <a:t>re-negotiation </a:t>
            </a:r>
            <a:r>
              <a:rPr lang="en-US" sz="3000" dirty="0" smtClean="0">
                <a:cs typeface="Arial" pitchFamily="34" charset="0"/>
              </a:rPr>
              <a:t>meeting, if necessary</a:t>
            </a:r>
          </a:p>
          <a:p>
            <a:pPr>
              <a:lnSpc>
                <a:spcPct val="80000"/>
              </a:lnSpc>
              <a:spcBef>
                <a:spcPts val="1200"/>
              </a:spcBef>
              <a:buFont typeface="Arial" panose="020B0604020202020204" pitchFamily="34" charset="0"/>
              <a:buChar char="•"/>
              <a:defRPr/>
            </a:pPr>
            <a:r>
              <a:rPr lang="en-US" sz="3000" dirty="0">
                <a:cs typeface="Arial" pitchFamily="34" charset="0"/>
              </a:rPr>
              <a:t>Subsequent meetings </a:t>
            </a:r>
            <a:r>
              <a:rPr lang="en-US" sz="3000" dirty="0" smtClean="0">
                <a:cs typeface="Arial" pitchFamily="34" charset="0"/>
              </a:rPr>
              <a:t>held, if necessary</a:t>
            </a:r>
          </a:p>
          <a:p>
            <a:pPr marL="0" indent="0">
              <a:lnSpc>
                <a:spcPct val="80000"/>
              </a:lnSpc>
              <a:spcBef>
                <a:spcPts val="1200"/>
              </a:spcBef>
              <a:buNone/>
              <a:defRPr/>
            </a:pPr>
            <a:endParaRPr lang="en-US" sz="3000" dirty="0"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017269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09184"/>
            <a:ext cx="8229600" cy="838200"/>
          </a:xfrm>
        </p:spPr>
        <p:txBody>
          <a:bodyPr/>
          <a:lstStyle/>
          <a:p>
            <a:r>
              <a:rPr lang="en-US" dirty="0" smtClean="0"/>
              <a:t>Negotiation </a:t>
            </a:r>
            <a:r>
              <a:rPr lang="en-US" dirty="0" smtClean="0"/>
              <a:t>Teams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447800"/>
            <a:ext cx="3626285" cy="4389329"/>
          </a:xfrm>
        </p:spPr>
        <p:txBody>
          <a:bodyPr>
            <a:noAutofit/>
          </a:bodyPr>
          <a:lstStyle/>
          <a:p>
            <a:pPr marL="0" indent="0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buNone/>
              <a:defRPr/>
            </a:pPr>
            <a:r>
              <a:rPr lang="en-US" sz="3000" u="sng" dirty="0" smtClean="0">
                <a:cs typeface="Arial" pitchFamily="34" charset="0"/>
              </a:rPr>
              <a:t>Federal Team</a:t>
            </a:r>
            <a:endParaRPr lang="en-US" sz="3000" dirty="0" smtClean="0">
              <a:cs typeface="Arial" pitchFamily="34" charset="0"/>
            </a:endParaRPr>
          </a:p>
          <a:p>
            <a:pPr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2400" dirty="0" smtClean="0">
                <a:solidFill>
                  <a:srgbClr val="00B050"/>
                </a:solidFill>
                <a:cs typeface="Arial" pitchFamily="34" charset="0"/>
              </a:rPr>
              <a:t>OSG </a:t>
            </a:r>
            <a:r>
              <a:rPr lang="en-US" sz="2400" dirty="0">
                <a:solidFill>
                  <a:srgbClr val="00B050"/>
                </a:solidFill>
                <a:cs typeface="Arial" pitchFamily="34" charset="0"/>
              </a:rPr>
              <a:t>N</a:t>
            </a:r>
            <a:r>
              <a:rPr lang="en-US" sz="2400" dirty="0" smtClean="0">
                <a:solidFill>
                  <a:srgbClr val="00B050"/>
                </a:solidFill>
                <a:cs typeface="Arial" pitchFamily="34" charset="0"/>
              </a:rPr>
              <a:t>egotiator </a:t>
            </a:r>
            <a:r>
              <a:rPr lang="en-US" sz="2400" dirty="0" smtClean="0">
                <a:cs typeface="Arial" pitchFamily="34" charset="0"/>
              </a:rPr>
              <a:t>- Lead </a:t>
            </a:r>
            <a:r>
              <a:rPr lang="en-US" sz="2400" dirty="0">
                <a:cs typeface="Arial" pitchFamily="34" charset="0"/>
              </a:rPr>
              <a:t>negotiator for the </a:t>
            </a:r>
            <a:r>
              <a:rPr lang="en-US" sz="2400" dirty="0" smtClean="0">
                <a:cs typeface="Arial" pitchFamily="34" charset="0"/>
              </a:rPr>
              <a:t>Assistant </a:t>
            </a:r>
            <a:r>
              <a:rPr lang="en-US" sz="2400" dirty="0">
                <a:cs typeface="Arial" pitchFamily="34" charset="0"/>
              </a:rPr>
              <a:t>Secretary – Indian </a:t>
            </a:r>
            <a:r>
              <a:rPr lang="en-US" sz="2400" dirty="0" smtClean="0">
                <a:cs typeface="Arial" pitchFamily="34" charset="0"/>
              </a:rPr>
              <a:t>Affairs</a:t>
            </a:r>
            <a:endParaRPr lang="en-US" sz="2400" dirty="0"/>
          </a:p>
          <a:p>
            <a:pPr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2400" dirty="0" smtClean="0">
                <a:solidFill>
                  <a:srgbClr val="00B050"/>
                </a:solidFill>
                <a:cs typeface="Arial" pitchFamily="34" charset="0"/>
              </a:rPr>
              <a:t>BIA </a:t>
            </a:r>
            <a:r>
              <a:rPr lang="en-US" sz="2400" dirty="0">
                <a:solidFill>
                  <a:srgbClr val="00B050"/>
                </a:solidFill>
                <a:cs typeface="Arial" pitchFamily="34" charset="0"/>
              </a:rPr>
              <a:t>Regional Director </a:t>
            </a:r>
            <a:r>
              <a:rPr lang="en-US" sz="2400" dirty="0" smtClean="0">
                <a:cs typeface="Arial" pitchFamily="34" charset="0"/>
              </a:rPr>
              <a:t>- Lead </a:t>
            </a:r>
            <a:r>
              <a:rPr lang="en-US" sz="2400" dirty="0">
                <a:cs typeface="Arial" pitchFamily="34" charset="0"/>
              </a:rPr>
              <a:t>negotiator for </a:t>
            </a:r>
            <a:r>
              <a:rPr lang="en-US" sz="2400" dirty="0" smtClean="0">
                <a:cs typeface="Arial" pitchFamily="34" charset="0"/>
              </a:rPr>
              <a:t>BIA </a:t>
            </a:r>
            <a:r>
              <a:rPr lang="en-US" sz="2400" dirty="0">
                <a:cs typeface="Arial" pitchFamily="34" charset="0"/>
              </a:rPr>
              <a:t>programs </a:t>
            </a:r>
            <a:endParaRPr lang="en-US" sz="2400" dirty="0" smtClean="0">
              <a:cs typeface="Arial" pitchFamily="34" charset="0"/>
            </a:endParaRPr>
          </a:p>
          <a:p>
            <a:pPr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2400" dirty="0" smtClean="0">
                <a:cs typeface="Arial" pitchFamily="34" charset="0"/>
              </a:rPr>
              <a:t>BIA </a:t>
            </a:r>
            <a:r>
              <a:rPr lang="en-US" sz="2400" dirty="0">
                <a:cs typeface="Arial" pitchFamily="34" charset="0"/>
              </a:rPr>
              <a:t>Regional Director </a:t>
            </a:r>
            <a:r>
              <a:rPr lang="en-US" sz="2400" dirty="0" smtClean="0">
                <a:cs typeface="Arial" pitchFamily="34" charset="0"/>
              </a:rPr>
              <a:t>- Responsible </a:t>
            </a:r>
            <a:r>
              <a:rPr lang="en-US" sz="2400" dirty="0">
                <a:cs typeface="Arial" pitchFamily="34" charset="0"/>
              </a:rPr>
              <a:t>for </a:t>
            </a:r>
            <a:r>
              <a:rPr lang="en-US" sz="2400" dirty="0" smtClean="0">
                <a:cs typeface="Arial" pitchFamily="34" charset="0"/>
              </a:rPr>
              <a:t>coordinating with </a:t>
            </a:r>
            <a:r>
              <a:rPr lang="en-US" sz="2400" dirty="0">
                <a:cs typeface="Arial" pitchFamily="34" charset="0"/>
              </a:rPr>
              <a:t>and notifying </a:t>
            </a:r>
            <a:r>
              <a:rPr lang="en-US" sz="2400" dirty="0" smtClean="0">
                <a:cs typeface="Arial" pitchFamily="34" charset="0"/>
              </a:rPr>
              <a:t>pertinent </a:t>
            </a:r>
            <a:r>
              <a:rPr lang="en-US" sz="2400" dirty="0">
                <a:cs typeface="Arial" pitchFamily="34" charset="0"/>
              </a:rPr>
              <a:t>BIA program </a:t>
            </a:r>
            <a:r>
              <a:rPr lang="en-US" sz="2400" dirty="0" smtClean="0">
                <a:cs typeface="Arial" pitchFamily="34" charset="0"/>
              </a:rPr>
              <a:t>offices</a:t>
            </a:r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4680559" y="1432140"/>
            <a:ext cx="3626285" cy="438932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171450" indent="-171450" algn="l" defTabSz="685800" rtl="0" eaLnBrk="1" latinLnBrk="0" hangingPunct="1">
              <a:lnSpc>
                <a:spcPct val="90000"/>
              </a:lnSpc>
              <a:spcBef>
                <a:spcPts val="750"/>
              </a:spcBef>
              <a:buFont typeface="Arial" panose="020B0604020202020204" pitchFamily="34" charset="0"/>
              <a:buChar char="•"/>
              <a:defRPr sz="210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1pPr>
            <a:lvl2pPr marL="5143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50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buFont typeface="Arial" panose="020B0604020202020204" pitchFamily="34" charset="0"/>
              <a:buNone/>
              <a:defRPr/>
            </a:pPr>
            <a:r>
              <a:rPr lang="en-US" sz="3000" u="sng" dirty="0" smtClean="0">
                <a:cs typeface="Arial" pitchFamily="34" charset="0"/>
              </a:rPr>
              <a:t>Tribal Team</a:t>
            </a:r>
            <a:endParaRPr lang="en-US" sz="3000" dirty="0" smtClean="0">
              <a:cs typeface="Arial" pitchFamily="34" charset="0"/>
            </a:endParaRPr>
          </a:p>
          <a:p>
            <a:pPr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sz="2400" dirty="0" smtClean="0">
                <a:solidFill>
                  <a:srgbClr val="00B050"/>
                </a:solidFill>
                <a:cs typeface="Arial" pitchFamily="34" charset="0"/>
              </a:rPr>
              <a:t>Tribal lead negotiator </a:t>
            </a:r>
            <a:r>
              <a:rPr lang="en-US" sz="2400" dirty="0" smtClean="0">
                <a:cs typeface="Arial" pitchFamily="34" charset="0"/>
              </a:rPr>
              <a:t>as designated by tribe</a:t>
            </a:r>
          </a:p>
          <a:p>
            <a:pPr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sz="2400" dirty="0" smtClean="0">
                <a:cs typeface="Arial" pitchFamily="34" charset="0"/>
              </a:rPr>
              <a:t>Team membership designated by tribe</a:t>
            </a:r>
          </a:p>
          <a:p>
            <a:pPr lvl="1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dirty="0" smtClean="0">
                <a:cs typeface="Arial" pitchFamily="34" charset="0"/>
              </a:rPr>
              <a:t>Governing body</a:t>
            </a:r>
          </a:p>
          <a:p>
            <a:pPr lvl="1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dirty="0" smtClean="0">
                <a:cs typeface="Arial" pitchFamily="34" charset="0"/>
              </a:rPr>
              <a:t>Administrator</a:t>
            </a:r>
          </a:p>
          <a:p>
            <a:pPr lvl="1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dirty="0" smtClean="0">
                <a:cs typeface="Arial" pitchFamily="34" charset="0"/>
              </a:rPr>
              <a:t>Legal</a:t>
            </a:r>
          </a:p>
          <a:p>
            <a:pPr lvl="1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dirty="0" smtClean="0">
                <a:cs typeface="Arial" pitchFamily="34" charset="0"/>
              </a:rPr>
              <a:t>Finance</a:t>
            </a:r>
          </a:p>
          <a:p>
            <a:pPr lvl="1">
              <a:lnSpc>
                <a:spcPct val="80000"/>
              </a:lnSpc>
              <a:spcBef>
                <a:spcPts val="0"/>
              </a:spcBef>
              <a:spcAft>
                <a:spcPts val="1200"/>
              </a:spcAft>
              <a:defRPr/>
            </a:pPr>
            <a:r>
              <a:rPr lang="en-US" dirty="0" smtClean="0">
                <a:cs typeface="Arial" pitchFamily="34" charset="0"/>
              </a:rPr>
              <a:t>Program</a:t>
            </a:r>
            <a:endParaRPr lang="en-US" dirty="0" smtClean="0"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474331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27974"/>
            <a:ext cx="8229600" cy="762000"/>
          </a:xfrm>
        </p:spPr>
        <p:txBody>
          <a:bodyPr/>
          <a:lstStyle/>
          <a:p>
            <a:r>
              <a:rPr lang="en-US" dirty="0" smtClean="0"/>
              <a:t>Negotiation Process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277656"/>
            <a:ext cx="8229600" cy="4697260"/>
          </a:xfrm>
        </p:spPr>
        <p:txBody>
          <a:bodyPr>
            <a:normAutofit lnSpcReduction="10000"/>
          </a:bodyPr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cs typeface="Arial" pitchFamily="34" charset="0"/>
              </a:rPr>
              <a:t>Negotiations must address: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endParaRPr lang="en-US" sz="900" dirty="0" smtClean="0">
              <a:cs typeface="Arial" pitchFamily="34" charset="0"/>
            </a:endParaRP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cs typeface="Arial" pitchFamily="34" charset="0"/>
              </a:rPr>
              <a:t>Specific </a:t>
            </a:r>
            <a:r>
              <a:rPr lang="en-US" sz="2800" dirty="0">
                <a:cs typeface="Arial" pitchFamily="34" charset="0"/>
              </a:rPr>
              <a:t>intentions of the </a:t>
            </a:r>
            <a:r>
              <a:rPr lang="en-US" sz="2800" dirty="0" smtClean="0">
                <a:cs typeface="Arial" pitchFamily="34" charset="0"/>
              </a:rPr>
              <a:t>Tribe (</a:t>
            </a:r>
            <a:r>
              <a:rPr lang="en-US" sz="2800" dirty="0">
                <a:solidFill>
                  <a:srgbClr val="00B050"/>
                </a:solidFill>
                <a:cs typeface="Arial" pitchFamily="34" charset="0"/>
              </a:rPr>
              <a:t>programs</a:t>
            </a:r>
            <a:r>
              <a:rPr lang="en-US" sz="2800" dirty="0" smtClean="0">
                <a:cs typeface="Arial" pitchFamily="34" charset="0"/>
              </a:rPr>
              <a:t> to be included)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00B050"/>
                </a:solidFill>
                <a:cs typeface="Arial" pitchFamily="34" charset="0"/>
              </a:rPr>
              <a:t>Legal </a:t>
            </a:r>
            <a:r>
              <a:rPr lang="en-US" sz="2800" dirty="0">
                <a:solidFill>
                  <a:srgbClr val="00B050"/>
                </a:solidFill>
                <a:cs typeface="Arial" pitchFamily="34" charset="0"/>
              </a:rPr>
              <a:t>or program issues </a:t>
            </a:r>
            <a:r>
              <a:rPr lang="en-US" sz="2800" dirty="0">
                <a:cs typeface="Arial" pitchFamily="34" charset="0"/>
              </a:rPr>
              <a:t>identified as concerns by the BIA or </a:t>
            </a:r>
            <a:r>
              <a:rPr lang="en-US" sz="2800" dirty="0" smtClean="0">
                <a:cs typeface="Arial" pitchFamily="34" charset="0"/>
              </a:rPr>
              <a:t>Tribe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cs typeface="Arial" pitchFamily="34" charset="0"/>
              </a:rPr>
              <a:t>Options </a:t>
            </a:r>
            <a:r>
              <a:rPr lang="en-US" sz="2800" dirty="0">
                <a:cs typeface="Arial" pitchFamily="34" charset="0"/>
              </a:rPr>
              <a:t>for negotiating programs and related </a:t>
            </a:r>
            <a:r>
              <a:rPr lang="en-US" sz="2800" dirty="0">
                <a:solidFill>
                  <a:srgbClr val="00B050"/>
                </a:solidFill>
                <a:cs typeface="Arial" pitchFamily="34" charset="0"/>
              </a:rPr>
              <a:t>budget </a:t>
            </a:r>
            <a:r>
              <a:rPr lang="en-US" sz="2800" dirty="0" smtClean="0">
                <a:solidFill>
                  <a:srgbClr val="00B050"/>
                </a:solidFill>
                <a:cs typeface="Arial" pitchFamily="34" charset="0"/>
              </a:rPr>
              <a:t>amounts</a:t>
            </a:r>
            <a:endParaRPr lang="en-US" sz="2800" dirty="0">
              <a:solidFill>
                <a:srgbClr val="00B050"/>
              </a:solidFill>
              <a:cs typeface="Arial" pitchFamily="34" charset="0"/>
            </a:endParaRP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solidFill>
                  <a:srgbClr val="00B050"/>
                </a:solidFill>
                <a:cs typeface="Arial" pitchFamily="34" charset="0"/>
              </a:rPr>
              <a:t>Dates</a:t>
            </a:r>
            <a:r>
              <a:rPr lang="en-US" sz="2800" dirty="0" smtClean="0">
                <a:cs typeface="Arial" pitchFamily="34" charset="0"/>
              </a:rPr>
              <a:t> </a:t>
            </a:r>
            <a:r>
              <a:rPr lang="en-US" sz="2800" dirty="0">
                <a:cs typeface="Arial" pitchFamily="34" charset="0"/>
              </a:rPr>
              <a:t>for conducting and concluding </a:t>
            </a:r>
            <a:r>
              <a:rPr lang="en-US" sz="2800" dirty="0" smtClean="0">
                <a:cs typeface="Arial" pitchFamily="34" charset="0"/>
              </a:rPr>
              <a:t>negotiations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en-US" sz="2800" dirty="0">
                <a:solidFill>
                  <a:srgbClr val="00B050"/>
                </a:solidFill>
                <a:cs typeface="Arial" pitchFamily="34" charset="0"/>
              </a:rPr>
              <a:t>Protocols</a:t>
            </a:r>
            <a:r>
              <a:rPr lang="en-US" sz="2800" dirty="0" smtClean="0">
                <a:cs typeface="Arial" pitchFamily="34" charset="0"/>
              </a:rPr>
              <a:t> </a:t>
            </a:r>
            <a:r>
              <a:rPr lang="en-US" sz="2800" dirty="0">
                <a:cs typeface="Arial" pitchFamily="34" charset="0"/>
              </a:rPr>
              <a:t>for conducting </a:t>
            </a:r>
            <a:r>
              <a:rPr lang="en-US" sz="2800" dirty="0" smtClean="0">
                <a:cs typeface="Arial" pitchFamily="34" charset="0"/>
              </a:rPr>
              <a:t>negotiations</a:t>
            </a:r>
          </a:p>
          <a:p>
            <a:pPr lvl="1">
              <a:buFont typeface="Arial" panose="020B0604020202020204" pitchFamily="34" charset="0"/>
              <a:buChar char="•"/>
              <a:defRPr/>
            </a:pPr>
            <a:r>
              <a:rPr lang="en-US" sz="2800" dirty="0" smtClean="0">
                <a:cs typeface="Arial" pitchFamily="34" charset="0"/>
              </a:rPr>
              <a:t>Who </a:t>
            </a:r>
            <a:r>
              <a:rPr lang="en-US" sz="2800" dirty="0">
                <a:cs typeface="Arial" pitchFamily="34" charset="0"/>
              </a:rPr>
              <a:t>will </a:t>
            </a:r>
            <a:r>
              <a:rPr lang="en-US" sz="2800" dirty="0">
                <a:solidFill>
                  <a:srgbClr val="00B050"/>
                </a:solidFill>
                <a:cs typeface="Arial" pitchFamily="34" charset="0"/>
              </a:rPr>
              <a:t>prepare an initial draft </a:t>
            </a:r>
            <a:r>
              <a:rPr lang="en-US" sz="2800" dirty="0">
                <a:cs typeface="Arial" pitchFamily="34" charset="0"/>
              </a:rPr>
              <a:t>of the </a:t>
            </a:r>
            <a:r>
              <a:rPr lang="en-US" sz="2800" dirty="0" smtClean="0">
                <a:cs typeface="Arial" pitchFamily="34" charset="0"/>
              </a:rPr>
              <a:t>Compact/Funding Agreement</a:t>
            </a:r>
            <a:endParaRPr lang="en-US" sz="2800" dirty="0"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943811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DOI Self Governance Orientation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body" idx="1"/>
          </p:nvPr>
        </p:nvSpPr>
        <p:spPr/>
        <p:txBody>
          <a:bodyPr>
            <a:noAutofit/>
          </a:bodyPr>
          <a:lstStyle/>
          <a:p>
            <a:r>
              <a:rPr lang="en-US" sz="4400" dirty="0" smtClean="0"/>
              <a:t>What Exactly is Negotiated? </a:t>
            </a:r>
          </a:p>
        </p:txBody>
      </p:sp>
      <p:pic>
        <p:nvPicPr>
          <p:cNvPr id="4" name="Picture 4" descr="C:\Users\matthew.kallappa\AppData\Local\Microsoft\Windows\Temporary Internet Files\Content.IE5\Z3JS8TJ0\Eagle-2[1]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8979" y="751847"/>
            <a:ext cx="3158719" cy="2232819"/>
          </a:xfrm>
          <a:prstGeom prst="rect">
            <a:avLst/>
          </a:prstGeom>
          <a:noFill/>
          <a:scene3d>
            <a:camera prst="orthographicFront">
              <a:rot lat="0" lon="11099999" rev="0"/>
            </a:camera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210844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131190" y="304800"/>
            <a:ext cx="9012810" cy="762000"/>
          </a:xfrm>
        </p:spPr>
        <p:txBody>
          <a:bodyPr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b="1" dirty="0" smtClean="0">
                <a:solidFill>
                  <a:schemeClr val="tx2">
                    <a:satMod val="130000"/>
                  </a:schemeClr>
                </a:solidFill>
              </a:rPr>
              <a:t>Self Governance Compact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228599" y="1328803"/>
            <a:ext cx="7735941" cy="4648200"/>
          </a:xfrm>
        </p:spPr>
        <p:txBody>
          <a:bodyPr>
            <a:normAutofit/>
          </a:bodyPr>
          <a:lstStyle/>
          <a:p>
            <a:pPr marL="425196" indent="-342900" fontAlgn="auto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>
                <a:cs typeface="Arial" pitchFamily="34" charset="0"/>
              </a:rPr>
              <a:t>A </a:t>
            </a:r>
            <a:r>
              <a:rPr lang="en-US" sz="3000" dirty="0" smtClean="0">
                <a:cs typeface="Arial" pitchFamily="34" charset="0"/>
              </a:rPr>
              <a:t>compact </a:t>
            </a:r>
            <a:r>
              <a:rPr lang="en-US" sz="3000" dirty="0">
                <a:cs typeface="Arial" pitchFamily="34" charset="0"/>
              </a:rPr>
              <a:t>should generally include</a:t>
            </a:r>
            <a:r>
              <a:rPr lang="en-US" sz="3000" dirty="0" smtClean="0">
                <a:cs typeface="Arial" pitchFamily="34" charset="0"/>
              </a:rPr>
              <a:t>:</a:t>
            </a:r>
          </a:p>
          <a:p>
            <a:pPr marL="425196" indent="-342900" fontAlgn="auto"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endParaRPr lang="en-US" sz="3000" dirty="0">
              <a:cs typeface="Arial" pitchFamily="34" charset="0"/>
            </a:endParaRPr>
          </a:p>
          <a:p>
            <a:pPr marL="745236" lvl="1" indent="-342900" fontAlgn="auto"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>
                <a:cs typeface="Arial" pitchFamily="34" charset="0"/>
              </a:rPr>
              <a:t>The authority and </a:t>
            </a:r>
            <a:r>
              <a:rPr lang="en-US" sz="3000" dirty="0" smtClean="0">
                <a:cs typeface="Arial" pitchFamily="34" charset="0"/>
              </a:rPr>
              <a:t>purpose</a:t>
            </a:r>
            <a:endParaRPr lang="en-US" sz="3000" dirty="0">
              <a:cs typeface="Arial" pitchFamily="34" charset="0"/>
            </a:endParaRPr>
          </a:p>
          <a:p>
            <a:pPr marL="745236" lvl="1" indent="-342900" fontAlgn="auto"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>
                <a:cs typeface="Arial" pitchFamily="34" charset="0"/>
              </a:rPr>
              <a:t>Terms, provisions, and conditions of the </a:t>
            </a:r>
            <a:r>
              <a:rPr lang="en-US" sz="3000" dirty="0" smtClean="0">
                <a:cs typeface="Arial" pitchFamily="34" charset="0"/>
              </a:rPr>
              <a:t>compact</a:t>
            </a:r>
            <a:endParaRPr lang="en-US" sz="3000" dirty="0">
              <a:cs typeface="Arial" pitchFamily="34" charset="0"/>
            </a:endParaRPr>
          </a:p>
          <a:p>
            <a:pPr marL="745236" lvl="1" indent="-342900" fontAlgn="auto"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>
                <a:cs typeface="Arial" pitchFamily="34" charset="0"/>
              </a:rPr>
              <a:t>Obligations of the Tribe and United </a:t>
            </a:r>
            <a:r>
              <a:rPr lang="en-US" sz="3000" dirty="0" smtClean="0">
                <a:cs typeface="Arial" pitchFamily="34" charset="0"/>
              </a:rPr>
              <a:t>States</a:t>
            </a:r>
            <a:endParaRPr lang="en-US" sz="3000" dirty="0">
              <a:cs typeface="Arial" pitchFamily="34" charset="0"/>
            </a:endParaRPr>
          </a:p>
          <a:p>
            <a:pPr marL="745236" lvl="1" indent="-342900" fontAlgn="auto"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>
                <a:cs typeface="Arial" pitchFamily="34" charset="0"/>
              </a:rPr>
              <a:t>Other </a:t>
            </a:r>
            <a:r>
              <a:rPr lang="en-US" sz="3000" dirty="0" smtClean="0">
                <a:cs typeface="Arial" pitchFamily="34" charset="0"/>
              </a:rPr>
              <a:t>provisions</a:t>
            </a:r>
            <a:endParaRPr lang="en-US" sz="3000" dirty="0">
              <a:cs typeface="Arial" pitchFamily="34" charset="0"/>
            </a:endParaRPr>
          </a:p>
        </p:txBody>
      </p:sp>
      <p:pic>
        <p:nvPicPr>
          <p:cNvPr id="8196" name="Picture 4" descr="C:\Users\Shaunna.McCovey\AppData\Local\Microsoft\Windows\Temporary Internet Files\Content.IE5\5AHFD56P\clrscrollpen[1].gif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52570" y="788211"/>
            <a:ext cx="1572167" cy="16778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17368131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115865" y="342900"/>
            <a:ext cx="8920899" cy="685800"/>
          </a:xfrm>
        </p:spPr>
        <p:txBody>
          <a:bodyPr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b="1" dirty="0" smtClean="0">
                <a:solidFill>
                  <a:schemeClr val="tx2">
                    <a:satMod val="130000"/>
                  </a:schemeClr>
                </a:solidFill>
              </a:rPr>
              <a:t>Annual Funding Agreement (AFA)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sz="quarter" idx="1"/>
          </p:nvPr>
        </p:nvSpPr>
        <p:spPr>
          <a:xfrm>
            <a:off x="533400" y="1252604"/>
            <a:ext cx="8080664" cy="4659681"/>
          </a:xfrm>
        </p:spPr>
        <p:txBody>
          <a:bodyPr>
            <a:normAutofit/>
          </a:bodyPr>
          <a:lstStyle/>
          <a:p>
            <a:pPr marL="0" indent="0" fontAlgn="auto">
              <a:spcAft>
                <a:spcPts val="0"/>
              </a:spcAft>
              <a:buNone/>
              <a:defRPr/>
            </a:pPr>
            <a:r>
              <a:rPr lang="en-US" sz="3200" dirty="0" smtClean="0">
                <a:cs typeface="Arial" charset="0"/>
              </a:rPr>
              <a:t>AFAs are legally binding and mutually enforceable written agreements negotiated and entered into annually between a self-governance Tribe/Consortium and the BIA</a:t>
            </a:r>
            <a:r>
              <a:rPr lang="en-US" sz="2400" dirty="0" smtClean="0">
                <a:cs typeface="Arial" charset="0"/>
              </a:rPr>
              <a:t>.</a:t>
            </a:r>
          </a:p>
        </p:txBody>
      </p:sp>
      <p:pic>
        <p:nvPicPr>
          <p:cNvPr id="5122" name="Picture 2" descr="C:\Users\matthew.kallappa\AppData\Local\Microsoft\Windows\Temporary Internet Files\Content.IE5\3AHJ9T3N\4335907588_d94d02fa8b_z[1]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29213" y="3484401"/>
            <a:ext cx="3276600" cy="21861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50883507"/>
      </p:ext>
    </p:extLst>
  </p:cSld>
  <p:clrMapOvr>
    <a:masterClrMapping/>
  </p:clrMapOvr>
  <p:transition>
    <p:pull dir="d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90813" y="304800"/>
            <a:ext cx="8915400" cy="762000"/>
          </a:xfrm>
        </p:spPr>
        <p:txBody>
          <a:bodyPr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b="1" dirty="0" smtClean="0">
                <a:solidFill>
                  <a:schemeClr val="tx2">
                    <a:satMod val="130000"/>
                  </a:schemeClr>
                </a:solidFill>
                <a:cs typeface="Arial" charset="0"/>
              </a:rPr>
              <a:t>Annual Funding Agreements (AFAs)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09600" y="1104377"/>
            <a:ext cx="8031163" cy="4820433"/>
          </a:xfrm>
        </p:spPr>
        <p:txBody>
          <a:bodyPr>
            <a:noAutofit/>
          </a:bodyPr>
          <a:lstStyle/>
          <a:p>
            <a:pPr marL="0" indent="0" fontAlgn="auto">
              <a:spcBef>
                <a:spcPts val="1200"/>
              </a:spcBef>
              <a:buNone/>
              <a:defRPr/>
            </a:pPr>
            <a:r>
              <a:rPr lang="en-US" sz="3000" dirty="0" smtClean="0">
                <a:cs typeface="Arial" charset="0"/>
              </a:rPr>
              <a:t>The AFA must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specify the programs</a:t>
            </a:r>
            <a:r>
              <a:rPr lang="en-US" sz="3000" dirty="0" smtClean="0">
                <a:cs typeface="Arial" charset="0"/>
              </a:rPr>
              <a:t> that are included</a:t>
            </a:r>
          </a:p>
          <a:p>
            <a:pPr marL="0" indent="0" fontAlgn="auto">
              <a:spcBef>
                <a:spcPts val="1200"/>
              </a:spcBef>
              <a:buNone/>
              <a:defRPr/>
            </a:pPr>
            <a:r>
              <a:rPr lang="en-US" sz="3000" dirty="0" smtClean="0">
                <a:cs typeface="Arial" charset="0"/>
              </a:rPr>
              <a:t>It must also specify the applicable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funding</a:t>
            </a:r>
            <a:r>
              <a:rPr lang="en-US" sz="3000" dirty="0" smtClean="0">
                <a:cs typeface="Arial" charset="0"/>
              </a:rPr>
              <a:t>:</a:t>
            </a:r>
          </a:p>
          <a:p>
            <a:pPr marL="452628" indent="-342900">
              <a:spcBef>
                <a:spcPts val="1200"/>
              </a:spcBef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charset="0"/>
              </a:rPr>
              <a:t>Retained by the BIA for “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inherently federal functions</a:t>
            </a:r>
            <a:r>
              <a:rPr lang="en-US" sz="3000" dirty="0" smtClean="0">
                <a:cs typeface="Arial" charset="0"/>
              </a:rPr>
              <a:t>” identified as “BIA residuals”</a:t>
            </a:r>
          </a:p>
          <a:p>
            <a:pPr marL="452628" indent="-342900">
              <a:spcBef>
                <a:spcPts val="1200"/>
              </a:spcBef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charset="0"/>
              </a:rPr>
              <a:t>To be transferred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to the Tribe/Consortium</a:t>
            </a:r>
          </a:p>
          <a:p>
            <a:pPr marL="452628" indent="-342900">
              <a:spcBef>
                <a:spcPts val="1200"/>
              </a:spcBef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charset="0"/>
              </a:rPr>
              <a:t>Retained by the BIA to carry out functions that the Tribe/Consortium could have assumed but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elected to leave </a:t>
            </a:r>
            <a:r>
              <a:rPr lang="en-US" sz="3000" dirty="0" smtClean="0">
                <a:cs typeface="Arial" charset="0"/>
              </a:rPr>
              <a:t>with the BIA (“Retained Tribal Share”)</a:t>
            </a:r>
          </a:p>
        </p:txBody>
      </p:sp>
    </p:spTree>
    <p:extLst>
      <p:ext uri="{BB962C8B-B14F-4D97-AF65-F5344CB8AC3E}">
        <p14:creationId xmlns:p14="http://schemas.microsoft.com/office/powerpoint/2010/main" val="26975599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04800" y="685800"/>
            <a:ext cx="8839200" cy="762000"/>
          </a:xfrm>
        </p:spPr>
        <p:txBody>
          <a:bodyPr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b="1" dirty="0" smtClean="0">
                <a:solidFill>
                  <a:schemeClr val="tx2">
                    <a:satMod val="130000"/>
                  </a:schemeClr>
                </a:solidFill>
              </a:rPr>
              <a:t>Multi-Year Agreement (MFA)</a:t>
            </a:r>
          </a:p>
        </p:txBody>
      </p:sp>
      <p:sp>
        <p:nvSpPr>
          <p:cNvPr id="13315" name="Content Placeholder 2"/>
          <p:cNvSpPr>
            <a:spLocks noGrp="1"/>
          </p:cNvSpPr>
          <p:nvPr>
            <p:ph sz="quarter" idx="1"/>
          </p:nvPr>
        </p:nvSpPr>
        <p:spPr>
          <a:xfrm>
            <a:off x="381000" y="1462414"/>
            <a:ext cx="8382000" cy="4474768"/>
          </a:xfrm>
        </p:spPr>
        <p:txBody>
          <a:bodyPr>
            <a:normAutofit/>
          </a:bodyPr>
          <a:lstStyle/>
          <a:p>
            <a:pPr marL="0" indent="0" fontAlgn="auto">
              <a:spcAft>
                <a:spcPts val="0"/>
              </a:spcAft>
              <a:buNone/>
              <a:defRPr/>
            </a:pPr>
            <a:r>
              <a:rPr lang="en-US" sz="2400" dirty="0" smtClean="0">
                <a:cs typeface="Arial" charset="0"/>
              </a:rPr>
              <a:t>At the option of the Tribe/Consortium, and subject to the availability of Congressional appropriations, a FA may exceed one year (“Multi-year Funding Agreement” or MFA)</a:t>
            </a:r>
          </a:p>
          <a:p>
            <a:pPr marL="274320" indent="-274320" fontAlgn="auto">
              <a:spcAft>
                <a:spcPts val="0"/>
              </a:spcAft>
              <a:buFont typeface="Wingdings" pitchFamily="2" charset="2"/>
              <a:buChar char="v"/>
              <a:defRPr/>
            </a:pPr>
            <a:endParaRPr lang="en-US" sz="2400" dirty="0" smtClean="0">
              <a:cs typeface="Arial" charset="0"/>
            </a:endParaRPr>
          </a:p>
          <a:p>
            <a:pPr marL="3175" indent="-3175" fontAlgn="auto">
              <a:spcAft>
                <a:spcPts val="0"/>
              </a:spcAft>
              <a:buFont typeface="Monotype Sorts" pitchFamily="2" charset="2"/>
              <a:buNone/>
              <a:defRPr/>
            </a:pPr>
            <a:endParaRPr lang="en-US" sz="2400" dirty="0" smtClean="0">
              <a:cs typeface="Arial" charset="0"/>
            </a:endParaRPr>
          </a:p>
        </p:txBody>
      </p:sp>
      <p:pic>
        <p:nvPicPr>
          <p:cNvPr id="4099" name="Picture 3" descr="C:\Users\matthew.kallappa\AppData\Local\Microsoft\Windows\Temporary Internet Files\Content.IE5\3AHJ9T3N\2014-2015-2016-calendar[1]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564367"/>
            <a:ext cx="8610600" cy="33728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538296"/>
      </p:ext>
    </p:extLst>
  </p:cSld>
  <p:clrMapOvr>
    <a:masterClrMapping/>
  </p:clrMapOvr>
  <p:transition>
    <p:pull dir="d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>
          <a:xfrm>
            <a:off x="103340" y="209811"/>
            <a:ext cx="8915400" cy="76200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b="1" dirty="0">
                <a:solidFill>
                  <a:schemeClr val="tx2">
                    <a:satMod val="130000"/>
                  </a:schemeClr>
                </a:solidFill>
              </a:rPr>
              <a:t>Reprogramming Request Worksheet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sz="quarter" idx="1"/>
          </p:nvPr>
        </p:nvSpPr>
        <p:spPr>
          <a:xfrm>
            <a:off x="301625" y="1176403"/>
            <a:ext cx="8504238" cy="4848617"/>
          </a:xfrm>
        </p:spPr>
        <p:txBody>
          <a:bodyPr>
            <a:noAutofit/>
          </a:bodyPr>
          <a:lstStyle/>
          <a:p>
            <a:pPr marL="468630" indent="-342900" fontAlgn="auto"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Key </a:t>
            </a:r>
            <a:r>
              <a:rPr lang="en-US" sz="3000" dirty="0">
                <a:solidFill>
                  <a:srgbClr val="00B050"/>
                </a:solidFill>
                <a:cs typeface="Arial" charset="0"/>
              </a:rPr>
              <a:t>financial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document </a:t>
            </a:r>
            <a:r>
              <a:rPr lang="en-US" sz="3000" dirty="0">
                <a:cs typeface="Arial" charset="0"/>
              </a:rPr>
              <a:t>to be completed at </a:t>
            </a:r>
            <a:r>
              <a:rPr lang="en-US" sz="3000" dirty="0" smtClean="0">
                <a:cs typeface="Arial" charset="0"/>
              </a:rPr>
              <a:t>negotiations</a:t>
            </a:r>
          </a:p>
          <a:p>
            <a:pPr marL="468630" indent="-342900" fontAlgn="auto"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charset="0"/>
              </a:rPr>
              <a:t>Specifies funding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amounts</a:t>
            </a:r>
          </a:p>
          <a:p>
            <a:pPr marL="468630" indent="-342900" fontAlgn="auto"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charset="0"/>
              </a:rPr>
              <a:t>Specifies the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sources</a:t>
            </a:r>
            <a:r>
              <a:rPr lang="en-US" sz="3000" dirty="0" smtClean="0">
                <a:cs typeface="Arial" charset="0"/>
              </a:rPr>
              <a:t> of funding to be transferred</a:t>
            </a:r>
          </a:p>
          <a:p>
            <a:pPr marL="468630" indent="-342900" fontAlgn="auto">
              <a:spcAft>
                <a:spcPts val="1200"/>
              </a:spcAft>
              <a:buFont typeface="Arial" panose="020B0604020202020204" pitchFamily="34" charset="0"/>
              <a:buChar char="•"/>
              <a:defRPr/>
            </a:pPr>
            <a:r>
              <a:rPr lang="en-US" sz="3000" dirty="0" smtClean="0">
                <a:cs typeface="Arial" charset="0"/>
              </a:rPr>
              <a:t>Footnotes identify </a:t>
            </a:r>
            <a:r>
              <a:rPr lang="en-US" sz="3000" dirty="0" smtClean="0">
                <a:solidFill>
                  <a:srgbClr val="00B050"/>
                </a:solidFill>
                <a:cs typeface="Arial" charset="0"/>
              </a:rPr>
              <a:t>unique factors </a:t>
            </a:r>
            <a:r>
              <a:rPr lang="en-US" sz="3000" dirty="0" smtClean="0">
                <a:cs typeface="Arial" charset="0"/>
              </a:rPr>
              <a:t>concerning programs and/or amounts</a:t>
            </a:r>
          </a:p>
        </p:txBody>
      </p:sp>
    </p:spTree>
    <p:extLst>
      <p:ext uri="{BB962C8B-B14F-4D97-AF65-F5344CB8AC3E}">
        <p14:creationId xmlns:p14="http://schemas.microsoft.com/office/powerpoint/2010/main" val="2463197876"/>
      </p:ext>
    </p:extLst>
  </p:cSld>
  <p:clrMapOvr>
    <a:masterClrMapping/>
  </p:clrMapOvr>
  <p:transition>
    <p:pull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06400" y="762000"/>
            <a:ext cx="7772400" cy="1143000"/>
          </a:xfrm>
        </p:spPr>
        <p:txBody>
          <a:bodyPr>
            <a:normAutofit fontScale="90000"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smtClean="0">
                <a:solidFill>
                  <a:schemeClr val="tx2">
                    <a:satMod val="130000"/>
                  </a:schemeClr>
                </a:solidFill>
              </a:rPr>
              <a:t>Worksheets / Reprogramming Requests / Funding Agreement Online</a:t>
            </a:r>
          </a:p>
        </p:txBody>
      </p:sp>
      <p:pic>
        <p:nvPicPr>
          <p:cNvPr id="2150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33400" y="-798513"/>
            <a:ext cx="10134600" cy="8875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454356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DOI Self Governance Orientation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body" idx="1"/>
          </p:nvPr>
        </p:nvSpPr>
        <p:spPr/>
        <p:txBody>
          <a:bodyPr>
            <a:noAutofit/>
          </a:bodyPr>
          <a:lstStyle/>
          <a:p>
            <a:r>
              <a:rPr lang="en-US" sz="4400" dirty="0" smtClean="0"/>
              <a:t>What </a:t>
            </a:r>
            <a:r>
              <a:rPr lang="en-US" sz="4400" dirty="0"/>
              <a:t>R</a:t>
            </a:r>
            <a:r>
              <a:rPr lang="en-US" sz="4400" dirty="0" smtClean="0"/>
              <a:t>esources are Available for SG Negotiations? </a:t>
            </a:r>
          </a:p>
        </p:txBody>
      </p:sp>
      <p:pic>
        <p:nvPicPr>
          <p:cNvPr id="4" name="Picture 4" descr="C:\Users\matthew.kallappa\AppData\Local\Microsoft\Windows\Temporary Internet Files\Content.IE5\Z3JS8TJ0\Eagle-2[1]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8979" y="751847"/>
            <a:ext cx="3158719" cy="2232819"/>
          </a:xfrm>
          <a:prstGeom prst="rect">
            <a:avLst/>
          </a:prstGeom>
          <a:noFill/>
          <a:scene3d>
            <a:camera prst="orthographicFront">
              <a:rot lat="0" lon="11099999" rev="0"/>
            </a:camera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917217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838200"/>
          </a:xfrm>
        </p:spPr>
        <p:txBody>
          <a:bodyPr/>
          <a:lstStyle/>
          <a:p>
            <a:r>
              <a:rPr lang="en-US" b="1" dirty="0" smtClean="0"/>
              <a:t>Federal Law…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586630"/>
            <a:ext cx="8229600" cy="4745736"/>
          </a:xfrm>
        </p:spPr>
        <p:txBody>
          <a:bodyPr>
            <a:noAutofit/>
          </a:bodyPr>
          <a:lstStyle/>
          <a:p>
            <a:pPr marL="0" indent="0">
              <a:spcAft>
                <a:spcPts val="1200"/>
              </a:spcAft>
              <a:buNone/>
            </a:pPr>
            <a:r>
              <a:rPr lang="en-US" sz="3200" dirty="0" smtClean="0"/>
              <a:t>Statutes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Snyder Act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Johnson O’Malley Act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Indian Self Determination and Education Assistance Act (P.L. 93-638, as amended)</a:t>
            </a:r>
          </a:p>
          <a:p>
            <a:pPr lvl="2">
              <a:spcAft>
                <a:spcPts val="1200"/>
              </a:spcAft>
            </a:pPr>
            <a:r>
              <a:rPr lang="en-US" sz="2400" dirty="0" smtClean="0"/>
              <a:t>Title I – (25 USC 5301 et </a:t>
            </a:r>
            <a:r>
              <a:rPr lang="en-US" sz="2400" dirty="0" err="1" smtClean="0"/>
              <a:t>seq</a:t>
            </a:r>
            <a:r>
              <a:rPr lang="en-US" sz="2400" dirty="0" smtClean="0"/>
              <a:t>)</a:t>
            </a:r>
          </a:p>
          <a:p>
            <a:pPr lvl="2">
              <a:spcAft>
                <a:spcPts val="1200"/>
              </a:spcAft>
            </a:pPr>
            <a:r>
              <a:rPr lang="en-US" sz="2400" dirty="0" smtClean="0"/>
              <a:t>Title IV – (25 USC 5361)</a:t>
            </a:r>
          </a:p>
        </p:txBody>
      </p:sp>
    </p:spTree>
    <p:extLst>
      <p:ext uri="{BB962C8B-B14F-4D97-AF65-F5344CB8AC3E}">
        <p14:creationId xmlns:p14="http://schemas.microsoft.com/office/powerpoint/2010/main" val="16382596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32246" y="609600"/>
            <a:ext cx="8229600" cy="990600"/>
          </a:xfrm>
        </p:spPr>
        <p:txBody>
          <a:bodyPr>
            <a:normAutofit/>
          </a:bodyPr>
          <a:lstStyle/>
          <a:p>
            <a:r>
              <a:rPr lang="en-US" b="1" dirty="0" smtClean="0"/>
              <a:t>…and Regulations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32246" y="1741118"/>
            <a:ext cx="8178354" cy="3832963"/>
          </a:xfrm>
        </p:spPr>
        <p:txBody>
          <a:bodyPr>
            <a:noAutofit/>
          </a:bodyPr>
          <a:lstStyle/>
          <a:p>
            <a:pPr marL="0" indent="0">
              <a:spcAft>
                <a:spcPts val="1200"/>
              </a:spcAft>
              <a:buNone/>
            </a:pPr>
            <a:r>
              <a:rPr lang="en-US" sz="3200" dirty="0"/>
              <a:t>25 CFR Part </a:t>
            </a:r>
            <a:r>
              <a:rPr lang="en-US" sz="3200" dirty="0" smtClean="0"/>
              <a:t>1000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Subpart </a:t>
            </a:r>
            <a:r>
              <a:rPr lang="en-US" sz="2800" dirty="0"/>
              <a:t>E for BIA Programs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Subpart </a:t>
            </a:r>
            <a:r>
              <a:rPr lang="en-US" sz="2800" dirty="0"/>
              <a:t>G </a:t>
            </a:r>
            <a:r>
              <a:rPr lang="en-US" sz="2800" dirty="0" smtClean="0"/>
              <a:t>– Negotiation </a:t>
            </a:r>
            <a:r>
              <a:rPr lang="en-US" sz="2800" dirty="0"/>
              <a:t>Process for </a:t>
            </a:r>
            <a:r>
              <a:rPr lang="en-US" sz="2800" dirty="0" smtClean="0"/>
              <a:t>AFAs</a:t>
            </a:r>
          </a:p>
          <a:p>
            <a:pPr lvl="1">
              <a:spcAft>
                <a:spcPts val="1200"/>
              </a:spcAft>
            </a:pPr>
            <a:r>
              <a:rPr lang="en-US" sz="2800" dirty="0"/>
              <a:t>Subpart Q </a:t>
            </a:r>
            <a:r>
              <a:rPr lang="en-US" sz="2800" dirty="0" smtClean="0"/>
              <a:t>(Miscellaneous</a:t>
            </a:r>
            <a:r>
              <a:rPr lang="en-US" sz="2800" dirty="0"/>
              <a:t>)  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Appendix </a:t>
            </a:r>
            <a:r>
              <a:rPr lang="en-US" sz="2800" dirty="0"/>
              <a:t>A – Model </a:t>
            </a:r>
            <a:r>
              <a:rPr lang="en-US" sz="2800" dirty="0" smtClean="0"/>
              <a:t>Compact</a:t>
            </a:r>
            <a:endParaRPr lang="en-US" sz="2800" dirty="0"/>
          </a:p>
        </p:txBody>
      </p:sp>
      <p:pic>
        <p:nvPicPr>
          <p:cNvPr id="6146" name="Picture 2" descr="C:\Users\Shaunna.McCovey\AppData\Local\Microsoft\Windows\Temporary Internet Files\Content.IE5\9SP6O1ZQ\regulations[1]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29033" y="615725"/>
            <a:ext cx="1956246" cy="19689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041528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09392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b="1" dirty="0" smtClean="0"/>
              <a:t>OSG Negotiation </a:t>
            </a:r>
            <a:r>
              <a:rPr lang="en-US" b="1" dirty="0" smtClean="0"/>
              <a:t>Guidance to </a:t>
            </a:r>
            <a:r>
              <a:rPr lang="en-US" dirty="0"/>
              <a:t>F</a:t>
            </a:r>
            <a:r>
              <a:rPr lang="en-US" b="1" dirty="0" smtClean="0"/>
              <a:t>ederal </a:t>
            </a:r>
            <a:r>
              <a:rPr lang="en-US" dirty="0"/>
              <a:t>N</a:t>
            </a:r>
            <a:r>
              <a:rPr lang="en-US" b="1" dirty="0" smtClean="0"/>
              <a:t>egotiators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81000" y="1648217"/>
            <a:ext cx="8229600" cy="4339225"/>
          </a:xfrm>
        </p:spPr>
        <p:txBody>
          <a:bodyPr>
            <a:normAutofit/>
          </a:bodyPr>
          <a:lstStyle/>
          <a:p>
            <a:pPr marL="0" indent="0">
              <a:spcAft>
                <a:spcPts val="1200"/>
              </a:spcAft>
              <a:buNone/>
            </a:pPr>
            <a:r>
              <a:rPr lang="en-US" sz="3000" dirty="0" smtClean="0"/>
              <a:t>March</a:t>
            </a:r>
            <a:r>
              <a:rPr lang="en-US" sz="3000" dirty="0" smtClean="0"/>
              <a:t> </a:t>
            </a:r>
            <a:r>
              <a:rPr lang="en-US" sz="3000" dirty="0"/>
              <a:t>-</a:t>
            </a:r>
            <a:r>
              <a:rPr lang="en-US" sz="3000" dirty="0" smtClean="0"/>
              <a:t> President’s Budget Request (Green Book</a:t>
            </a:r>
            <a:r>
              <a:rPr lang="en-US" sz="3000" dirty="0" smtClean="0"/>
              <a:t>) published</a:t>
            </a:r>
            <a:endParaRPr lang="en-US" sz="3000" dirty="0" smtClean="0"/>
          </a:p>
          <a:p>
            <a:pPr marL="0" indent="0">
              <a:spcAft>
                <a:spcPts val="1200"/>
              </a:spcAft>
              <a:buNone/>
            </a:pPr>
            <a:r>
              <a:rPr lang="en-US" sz="3000" dirty="0" smtClean="0"/>
              <a:t>           - </a:t>
            </a:r>
            <a:r>
              <a:rPr lang="en-US" sz="3000" dirty="0" smtClean="0"/>
              <a:t>Draft circulated to feds</a:t>
            </a:r>
            <a:endParaRPr lang="en-US" sz="3000" dirty="0"/>
          </a:p>
          <a:p>
            <a:pPr marL="0" indent="0">
              <a:spcAft>
                <a:spcPts val="1200"/>
              </a:spcAft>
              <a:buNone/>
            </a:pPr>
            <a:r>
              <a:rPr lang="en-US" sz="3000" dirty="0" smtClean="0"/>
              <a:t>April </a:t>
            </a:r>
            <a:r>
              <a:rPr lang="en-US" sz="3000" dirty="0"/>
              <a:t>-</a:t>
            </a:r>
            <a:r>
              <a:rPr lang="en-US" sz="3000" dirty="0" smtClean="0"/>
              <a:t> Draft released </a:t>
            </a:r>
            <a:r>
              <a:rPr lang="en-US" sz="3000" dirty="0"/>
              <a:t>for Tribal </a:t>
            </a:r>
            <a:r>
              <a:rPr lang="en-US" sz="3000" dirty="0" smtClean="0"/>
              <a:t>comment</a:t>
            </a:r>
            <a:endParaRPr lang="en-US" sz="3000" dirty="0"/>
          </a:p>
          <a:p>
            <a:pPr marL="0" indent="0">
              <a:spcAft>
                <a:spcPts val="1200"/>
              </a:spcAft>
              <a:buNone/>
            </a:pPr>
            <a:r>
              <a:rPr lang="en-US" sz="3000" dirty="0" smtClean="0"/>
              <a:t>        - </a:t>
            </a:r>
            <a:r>
              <a:rPr lang="en-US" sz="3000" dirty="0" smtClean="0"/>
              <a:t>SG </a:t>
            </a:r>
            <a:r>
              <a:rPr lang="en-US" sz="3000" dirty="0" smtClean="0"/>
              <a:t>Annual </a:t>
            </a:r>
            <a:r>
              <a:rPr lang="en-US" sz="3000" dirty="0"/>
              <a:t>Conference</a:t>
            </a:r>
          </a:p>
          <a:p>
            <a:pPr marL="0" indent="0">
              <a:spcAft>
                <a:spcPts val="1200"/>
              </a:spcAft>
              <a:buNone/>
            </a:pPr>
            <a:r>
              <a:rPr lang="en-US" sz="3000" dirty="0" smtClean="0"/>
              <a:t>May - Final </a:t>
            </a:r>
            <a:r>
              <a:rPr lang="en-US" sz="3000" dirty="0" smtClean="0"/>
              <a:t>version</a:t>
            </a:r>
            <a:endParaRPr lang="en-US" sz="3000" dirty="0"/>
          </a:p>
        </p:txBody>
      </p:sp>
    </p:spTree>
    <p:extLst>
      <p:ext uri="{BB962C8B-B14F-4D97-AF65-F5344CB8AC3E}">
        <p14:creationId xmlns:p14="http://schemas.microsoft.com/office/powerpoint/2010/main" val="42065345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84340"/>
            <a:ext cx="8229600" cy="956153"/>
          </a:xfrm>
        </p:spPr>
        <p:txBody>
          <a:bodyPr>
            <a:normAutofit fontScale="90000"/>
          </a:bodyPr>
          <a:lstStyle/>
          <a:p>
            <a:r>
              <a:rPr lang="en-US" dirty="0"/>
              <a:t>OSG Negotiation Guidance to Federal Negotiators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753644"/>
            <a:ext cx="8229600" cy="3770334"/>
          </a:xfrm>
        </p:spPr>
        <p:txBody>
          <a:bodyPr>
            <a:noAutofit/>
          </a:bodyPr>
          <a:lstStyle/>
          <a:p>
            <a:pPr marL="0" indent="0">
              <a:spcAft>
                <a:spcPts val="1200"/>
              </a:spcAft>
              <a:buNone/>
            </a:pPr>
            <a:r>
              <a:rPr lang="en-US" sz="3300" dirty="0" smtClean="0"/>
              <a:t>Programs </a:t>
            </a:r>
            <a:r>
              <a:rPr lang="en-US" sz="3300" dirty="0" smtClean="0"/>
              <a:t>Requiring Special Attention</a:t>
            </a:r>
          </a:p>
          <a:p>
            <a:pPr lvl="1">
              <a:spcAft>
                <a:spcPts val="1200"/>
              </a:spcAft>
            </a:pPr>
            <a:r>
              <a:rPr lang="en-US" sz="3300" dirty="0" smtClean="0"/>
              <a:t>Trust Programs</a:t>
            </a:r>
          </a:p>
          <a:p>
            <a:pPr lvl="1">
              <a:spcAft>
                <a:spcPts val="1200"/>
              </a:spcAft>
            </a:pPr>
            <a:r>
              <a:rPr lang="en-US" sz="3300" dirty="0" smtClean="0"/>
              <a:t>Contract Support</a:t>
            </a:r>
          </a:p>
          <a:p>
            <a:pPr lvl="1">
              <a:spcAft>
                <a:spcPts val="1200"/>
              </a:spcAft>
            </a:pPr>
            <a:r>
              <a:rPr lang="en-US" sz="3300" dirty="0" smtClean="0"/>
              <a:t>Transportation Program</a:t>
            </a:r>
          </a:p>
          <a:p>
            <a:pPr lvl="1">
              <a:spcAft>
                <a:spcPts val="1200"/>
              </a:spcAft>
            </a:pPr>
            <a:r>
              <a:rPr lang="en-US" sz="3300" dirty="0" smtClean="0"/>
              <a:t>Law Enforcement</a:t>
            </a:r>
          </a:p>
        </p:txBody>
      </p:sp>
    </p:spTree>
    <p:extLst>
      <p:ext uri="{BB962C8B-B14F-4D97-AF65-F5344CB8AC3E}">
        <p14:creationId xmlns:p14="http://schemas.microsoft.com/office/powerpoint/2010/main" val="25478639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866"/>
            <a:ext cx="8229600" cy="968679"/>
          </a:xfrm>
        </p:spPr>
        <p:txBody>
          <a:bodyPr>
            <a:normAutofit fontScale="90000"/>
          </a:bodyPr>
          <a:lstStyle/>
          <a:p>
            <a:r>
              <a:rPr lang="en-US" dirty="0"/>
              <a:t>OSG Negotiation Guidance to Federal Negotiators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705628"/>
            <a:ext cx="8229600" cy="3805825"/>
          </a:xfrm>
        </p:spPr>
        <p:txBody>
          <a:bodyPr>
            <a:noAutofit/>
          </a:bodyPr>
          <a:lstStyle/>
          <a:p>
            <a:pPr marL="0" indent="0">
              <a:spcAft>
                <a:spcPts val="1200"/>
              </a:spcAft>
              <a:buNone/>
            </a:pPr>
            <a:r>
              <a:rPr lang="en-US" sz="3000" dirty="0" smtClean="0"/>
              <a:t>Attachments to Final Guidance:</a:t>
            </a:r>
            <a:endParaRPr lang="en-US" sz="3000" dirty="0" smtClean="0"/>
          </a:p>
          <a:p>
            <a:pPr lvl="1">
              <a:spcAft>
                <a:spcPts val="1200"/>
              </a:spcAft>
            </a:pPr>
            <a:r>
              <a:rPr lang="en-US" sz="3000" dirty="0" smtClean="0"/>
              <a:t>Process Checklist</a:t>
            </a:r>
          </a:p>
          <a:p>
            <a:pPr lvl="1">
              <a:spcAft>
                <a:spcPts val="1200"/>
              </a:spcAft>
            </a:pPr>
            <a:r>
              <a:rPr lang="en-US" sz="3000" dirty="0" smtClean="0"/>
              <a:t>Anticipated Data Calls</a:t>
            </a:r>
          </a:p>
          <a:p>
            <a:pPr lvl="1">
              <a:spcAft>
                <a:spcPts val="1200"/>
              </a:spcAft>
            </a:pPr>
            <a:r>
              <a:rPr lang="en-US" sz="3000" dirty="0" smtClean="0"/>
              <a:t>Model AFA</a:t>
            </a:r>
          </a:p>
          <a:p>
            <a:pPr lvl="1">
              <a:spcAft>
                <a:spcPts val="1200"/>
              </a:spcAft>
            </a:pPr>
            <a:r>
              <a:rPr lang="en-US" sz="3000" dirty="0" smtClean="0"/>
              <a:t>Model </a:t>
            </a:r>
            <a:r>
              <a:rPr lang="en-US" sz="3000" dirty="0" smtClean="0"/>
              <a:t>Addenda: </a:t>
            </a:r>
            <a:r>
              <a:rPr lang="en-US" sz="2700" dirty="0" smtClean="0"/>
              <a:t>Tribal Transportation Program, Appraisals Services, Beneficiary Processes Program</a:t>
            </a:r>
            <a:endParaRPr lang="en-US" sz="2700" dirty="0" smtClean="0"/>
          </a:p>
        </p:txBody>
      </p:sp>
    </p:spTree>
    <p:extLst>
      <p:ext uri="{BB962C8B-B14F-4D97-AF65-F5344CB8AC3E}">
        <p14:creationId xmlns:p14="http://schemas.microsoft.com/office/powerpoint/2010/main" val="37489629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1066800"/>
          </a:xfrm>
        </p:spPr>
        <p:txBody>
          <a:bodyPr>
            <a:normAutofit/>
          </a:bodyPr>
          <a:lstStyle/>
          <a:p>
            <a:r>
              <a:rPr lang="en-US" b="1" dirty="0" smtClean="0"/>
              <a:t>Green Book (President’s BIA Budget Request to Congress)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76400"/>
            <a:ext cx="8229600" cy="416073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 smtClean="0"/>
              <a:t>Organization Charts, Maps</a:t>
            </a:r>
          </a:p>
          <a:p>
            <a:pPr marL="0" indent="0">
              <a:buNone/>
            </a:pPr>
            <a:r>
              <a:rPr lang="en-US" sz="2800" dirty="0" smtClean="0"/>
              <a:t>Executive Summary</a:t>
            </a:r>
          </a:p>
          <a:p>
            <a:pPr lvl="1"/>
            <a:r>
              <a:rPr lang="en-US" sz="2800" dirty="0" smtClean="0"/>
              <a:t>Tribal Priorities</a:t>
            </a:r>
          </a:p>
          <a:p>
            <a:pPr lvl="1"/>
            <a:r>
              <a:rPr lang="en-US" sz="2800" dirty="0" smtClean="0"/>
              <a:t>Program Changes</a:t>
            </a:r>
          </a:p>
          <a:p>
            <a:pPr marL="0" indent="0">
              <a:buNone/>
            </a:pPr>
            <a:r>
              <a:rPr lang="en-US" sz="2800" dirty="0" smtClean="0"/>
              <a:t>Summary Tables</a:t>
            </a:r>
          </a:p>
          <a:p>
            <a:pPr marL="0" indent="0">
              <a:buNone/>
            </a:pPr>
            <a:r>
              <a:rPr lang="en-US" sz="2800" dirty="0" smtClean="0"/>
              <a:t>BIA Programs</a:t>
            </a:r>
          </a:p>
          <a:p>
            <a:pPr lvl="1"/>
            <a:r>
              <a:rPr lang="en-US" sz="2800" dirty="0" smtClean="0"/>
              <a:t>Budget Tables</a:t>
            </a:r>
          </a:p>
          <a:p>
            <a:pPr lvl="1"/>
            <a:r>
              <a:rPr lang="en-US" sz="2800" dirty="0" smtClean="0"/>
              <a:t>Program Changes</a:t>
            </a:r>
          </a:p>
          <a:p>
            <a:pPr lvl="1"/>
            <a:r>
              <a:rPr lang="en-US" sz="2800" dirty="0" smtClean="0"/>
              <a:t>Program Overview (program descriptions)</a:t>
            </a:r>
          </a:p>
        </p:txBody>
      </p:sp>
    </p:spTree>
    <p:extLst>
      <p:ext uri="{BB962C8B-B14F-4D97-AF65-F5344CB8AC3E}">
        <p14:creationId xmlns:p14="http://schemas.microsoft.com/office/powerpoint/2010/main" val="3917142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21918"/>
            <a:ext cx="8229600" cy="1066800"/>
          </a:xfrm>
        </p:spPr>
        <p:txBody>
          <a:bodyPr>
            <a:normAutofit/>
          </a:bodyPr>
          <a:lstStyle/>
          <a:p>
            <a:r>
              <a:rPr lang="en-US" b="1" dirty="0" smtClean="0"/>
              <a:t>Green Book (President’s BIA Budget Request to Congress)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588718"/>
            <a:ext cx="8229600" cy="4745736"/>
          </a:xfrm>
        </p:spPr>
        <p:txBody>
          <a:bodyPr>
            <a:normAutofit/>
          </a:bodyPr>
          <a:lstStyle/>
          <a:p>
            <a:pPr marL="0" indent="0">
              <a:spcAft>
                <a:spcPts val="1200"/>
              </a:spcAft>
              <a:buNone/>
            </a:pPr>
            <a:r>
              <a:rPr lang="en-US" sz="2800" dirty="0" smtClean="0"/>
              <a:t>Appendices:</a:t>
            </a:r>
            <a:endParaRPr lang="en-US" sz="2800" dirty="0" smtClean="0"/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Justice Services bases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Tribal </a:t>
            </a:r>
            <a:r>
              <a:rPr lang="en-US" sz="2800" dirty="0" smtClean="0"/>
              <a:t>Priority Allocation (TPA) tables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Bureau Regional Allocations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Self Governance Compact Participation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Self Governance Compact by Tribe/Consortium (SG Tribes’ Base funding)</a:t>
            </a:r>
          </a:p>
          <a:p>
            <a:pPr lvl="1">
              <a:spcAft>
                <a:spcPts val="1200"/>
              </a:spcAft>
            </a:pPr>
            <a:r>
              <a:rPr lang="en-US" sz="2800" dirty="0" smtClean="0"/>
              <a:t>Consolidated Tribal Government Program</a:t>
            </a:r>
          </a:p>
        </p:txBody>
      </p:sp>
    </p:spTree>
    <p:extLst>
      <p:ext uri="{BB962C8B-B14F-4D97-AF65-F5344CB8AC3E}">
        <p14:creationId xmlns:p14="http://schemas.microsoft.com/office/powerpoint/2010/main" val="29530902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1066800"/>
          </a:xfrm>
        </p:spPr>
        <p:txBody>
          <a:bodyPr>
            <a:normAutofit/>
          </a:bodyPr>
          <a:lstStyle/>
          <a:p>
            <a:r>
              <a:rPr lang="en-US" dirty="0" smtClean="0"/>
              <a:t>Timelines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sz="quarter" idx="1"/>
          </p:nvPr>
        </p:nvSpPr>
        <p:spPr>
          <a:xfrm>
            <a:off x="331940" y="1365337"/>
            <a:ext cx="8534400" cy="4800600"/>
          </a:xfrm>
        </p:spPr>
        <p:txBody>
          <a:bodyPr>
            <a:noAutofit/>
          </a:bodyPr>
          <a:lstStyle/>
          <a:p>
            <a:pPr marL="0" lvl="0" indent="0">
              <a:lnSpc>
                <a:spcPct val="115000"/>
              </a:lnSpc>
              <a:spcAft>
                <a:spcPts val="600"/>
              </a:spcAft>
              <a:buNone/>
              <a:tabLst>
                <a:tab pos="457200" algn="l"/>
              </a:tabLst>
            </a:pPr>
            <a:r>
              <a:rPr lang="en-US" sz="2800" dirty="0" smtClean="0">
                <a:ea typeface="Calibri"/>
                <a:cs typeface="Times New Roman"/>
              </a:rPr>
              <a:t>Complete </a:t>
            </a:r>
            <a:r>
              <a:rPr lang="en-US" sz="2800" dirty="0">
                <a:ea typeface="Calibri"/>
                <a:cs typeface="Times New Roman"/>
              </a:rPr>
              <a:t>Funding Agreement negotiations: </a:t>
            </a:r>
          </a:p>
          <a:p>
            <a:pPr marL="635508" lvl="1" indent="-342900">
              <a:lnSpc>
                <a:spcPct val="115000"/>
              </a:lnSpc>
              <a:spcAft>
                <a:spcPts val="600"/>
              </a:spcAft>
              <a:buFont typeface="Arial"/>
              <a:buChar char="•"/>
              <a:tabLst>
                <a:tab pos="457200" algn="l"/>
              </a:tabLst>
            </a:pPr>
            <a:r>
              <a:rPr lang="en-US" sz="2800" dirty="0">
                <a:ea typeface="Calibri"/>
                <a:cs typeface="Times New Roman"/>
              </a:rPr>
              <a:t>Fiscal year </a:t>
            </a:r>
            <a:r>
              <a:rPr lang="en-US" sz="2800" dirty="0" smtClean="0">
                <a:ea typeface="Calibri"/>
                <a:cs typeface="Times New Roman"/>
              </a:rPr>
              <a:t>FAs </a:t>
            </a:r>
            <a:r>
              <a:rPr lang="en-US" sz="2800" dirty="0">
                <a:ea typeface="Calibri"/>
                <a:cs typeface="Times New Roman"/>
              </a:rPr>
              <a:t>by June </a:t>
            </a:r>
            <a:r>
              <a:rPr lang="en-US" sz="2800" dirty="0" smtClean="0">
                <a:ea typeface="Calibri"/>
                <a:cs typeface="Times New Roman"/>
              </a:rPr>
              <a:t>30</a:t>
            </a:r>
            <a:endParaRPr lang="en-US" sz="2800" dirty="0">
              <a:ea typeface="Calibri"/>
              <a:cs typeface="Times New Roman"/>
            </a:endParaRPr>
          </a:p>
          <a:p>
            <a:pPr marL="635508" lvl="1" indent="-342900">
              <a:lnSpc>
                <a:spcPct val="115000"/>
              </a:lnSpc>
              <a:spcAft>
                <a:spcPts val="600"/>
              </a:spcAft>
              <a:buFont typeface="Arial"/>
              <a:buChar char="•"/>
              <a:tabLst>
                <a:tab pos="457200" algn="l"/>
              </a:tabLst>
            </a:pPr>
            <a:r>
              <a:rPr lang="en-US" sz="2800" dirty="0">
                <a:ea typeface="Calibri"/>
                <a:cs typeface="Times New Roman"/>
              </a:rPr>
              <a:t>Calendar year </a:t>
            </a:r>
            <a:r>
              <a:rPr lang="en-US" sz="2800" dirty="0" smtClean="0">
                <a:ea typeface="Calibri"/>
                <a:cs typeface="Times New Roman"/>
              </a:rPr>
              <a:t>FAs by </a:t>
            </a:r>
            <a:r>
              <a:rPr lang="en-US" sz="2800" dirty="0">
                <a:ea typeface="Calibri"/>
                <a:cs typeface="Times New Roman"/>
              </a:rPr>
              <a:t>October </a:t>
            </a:r>
            <a:r>
              <a:rPr lang="en-US" sz="2800" dirty="0" smtClean="0">
                <a:ea typeface="Calibri"/>
                <a:cs typeface="Times New Roman"/>
              </a:rPr>
              <a:t>1</a:t>
            </a:r>
            <a:endParaRPr lang="en-US" sz="2800" dirty="0">
              <a:ea typeface="Calibri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42642359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62419"/>
            <a:ext cx="8229600" cy="1066800"/>
          </a:xfrm>
        </p:spPr>
        <p:txBody>
          <a:bodyPr>
            <a:noAutofit/>
          </a:bodyPr>
          <a:lstStyle/>
          <a:p>
            <a:r>
              <a:rPr lang="en-US" dirty="0" smtClean="0"/>
              <a:t>Who is my OSG negotiator?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529219"/>
            <a:ext cx="3413342" cy="4572000"/>
          </a:xfrm>
        </p:spPr>
        <p:txBody>
          <a:bodyPr>
            <a:noAutofit/>
          </a:bodyPr>
          <a:lstStyle/>
          <a:p>
            <a:pPr marL="0" indent="0" algn="ctr">
              <a:spcAft>
                <a:spcPts val="1200"/>
              </a:spcAft>
              <a:buNone/>
            </a:pPr>
            <a:r>
              <a:rPr lang="en-US" sz="2800" u="sng" dirty="0" smtClean="0"/>
              <a:t>Matt </a:t>
            </a:r>
            <a:r>
              <a:rPr lang="en-US" sz="2800" u="sng" dirty="0" smtClean="0"/>
              <a:t>or</a:t>
            </a:r>
            <a:r>
              <a:rPr lang="en-US" sz="2800" u="sng" dirty="0" smtClean="0"/>
              <a:t> Gordon</a:t>
            </a:r>
            <a:endParaRPr lang="en-US" sz="2800" u="sng" dirty="0" smtClean="0"/>
          </a:p>
          <a:p>
            <a:pPr>
              <a:spcAft>
                <a:spcPts val="1200"/>
              </a:spcAft>
            </a:pPr>
            <a:r>
              <a:rPr lang="en-US" sz="2800" dirty="0" smtClean="0"/>
              <a:t>Alaska</a:t>
            </a:r>
          </a:p>
          <a:p>
            <a:pPr>
              <a:spcAft>
                <a:spcPts val="1200"/>
              </a:spcAft>
            </a:pPr>
            <a:r>
              <a:rPr lang="en-US" sz="2800" dirty="0" smtClean="0"/>
              <a:t>Northwest</a:t>
            </a:r>
          </a:p>
          <a:p>
            <a:pPr>
              <a:spcAft>
                <a:spcPts val="1200"/>
              </a:spcAft>
            </a:pPr>
            <a:r>
              <a:rPr lang="en-US" sz="2800" dirty="0" smtClean="0"/>
              <a:t>Pacific</a:t>
            </a:r>
          </a:p>
          <a:p>
            <a:pPr>
              <a:spcAft>
                <a:spcPts val="1200"/>
              </a:spcAft>
            </a:pPr>
            <a:r>
              <a:rPr lang="en-US" sz="2800" dirty="0" smtClean="0"/>
              <a:t>Rocky Mountain</a:t>
            </a:r>
            <a:endParaRPr lang="en-US" sz="2800" dirty="0" smtClean="0"/>
          </a:p>
          <a:p>
            <a:pPr>
              <a:spcAft>
                <a:spcPts val="1200"/>
              </a:spcAft>
            </a:pPr>
            <a:r>
              <a:rPr lang="en-US" sz="2800" dirty="0" smtClean="0"/>
              <a:t>Western</a:t>
            </a:r>
            <a:endParaRPr lang="en-US" sz="2800" dirty="0" smtClean="0"/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4567824" y="1529219"/>
            <a:ext cx="3413342" cy="457200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171450" indent="-171450" algn="l" defTabSz="685800" rtl="0" eaLnBrk="1" latinLnBrk="0" hangingPunct="1">
              <a:lnSpc>
                <a:spcPct val="90000"/>
              </a:lnSpc>
              <a:spcBef>
                <a:spcPts val="750"/>
              </a:spcBef>
              <a:buFont typeface="Arial" panose="020B0604020202020204" pitchFamily="34" charset="0"/>
              <a:buChar char="•"/>
              <a:defRPr sz="210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1pPr>
            <a:lvl2pPr marL="5143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50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b="0" i="0" kern="120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Aft>
                <a:spcPts val="1200"/>
              </a:spcAft>
              <a:buNone/>
            </a:pPr>
            <a:r>
              <a:rPr lang="en-US" sz="2800" u="sng" dirty="0" smtClean="0"/>
              <a:t>Ken or Vickie</a:t>
            </a:r>
          </a:p>
          <a:p>
            <a:pPr>
              <a:spcAft>
                <a:spcPts val="1200"/>
              </a:spcAft>
            </a:pPr>
            <a:r>
              <a:rPr lang="en-US" sz="2800" dirty="0"/>
              <a:t>Eastern</a:t>
            </a:r>
          </a:p>
          <a:p>
            <a:pPr>
              <a:spcAft>
                <a:spcPts val="1200"/>
              </a:spcAft>
            </a:pPr>
            <a:r>
              <a:rPr lang="en-US" sz="2800" dirty="0"/>
              <a:t>Eastern Oklahoma</a:t>
            </a:r>
          </a:p>
          <a:p>
            <a:pPr>
              <a:spcAft>
                <a:spcPts val="1200"/>
              </a:spcAft>
            </a:pPr>
            <a:r>
              <a:rPr lang="en-US" sz="2800" dirty="0" smtClean="0"/>
              <a:t>Midwest</a:t>
            </a:r>
          </a:p>
          <a:p>
            <a:pPr>
              <a:spcAft>
                <a:spcPts val="1200"/>
              </a:spcAft>
            </a:pPr>
            <a:r>
              <a:rPr lang="en-US" sz="2800" dirty="0" smtClean="0"/>
              <a:t>Southern Plains</a:t>
            </a:r>
          </a:p>
          <a:p>
            <a:pPr>
              <a:spcAft>
                <a:spcPts val="1200"/>
              </a:spcAft>
            </a:pPr>
            <a:r>
              <a:rPr lang="en-US" sz="2800" dirty="0" smtClean="0"/>
              <a:t>Southwest</a:t>
            </a:r>
          </a:p>
        </p:txBody>
      </p:sp>
    </p:spTree>
    <p:extLst>
      <p:ext uri="{BB962C8B-B14F-4D97-AF65-F5344CB8AC3E}">
        <p14:creationId xmlns:p14="http://schemas.microsoft.com/office/powerpoint/2010/main" val="27419293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0.5|4.3"/>
</p:tagLst>
</file>

<file path=ppt/theme/theme1.xml><?xml version="1.0" encoding="utf-8"?>
<a:theme xmlns:a="http://schemas.openxmlformats.org/drawingml/2006/main" name="2019 SGCE Conference - DOI SG Orientatio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2019 SGCE Conference - DOI SG Orientation</Template>
  <TotalTime>147</TotalTime>
  <Words>702</Words>
  <Application>Microsoft Office PowerPoint</Application>
  <PresentationFormat>On-screen Show (4:3)</PresentationFormat>
  <Paragraphs>151</Paragraphs>
  <Slides>22</Slides>
  <Notes>22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3" baseType="lpstr">
      <vt:lpstr>2019 SGCE Conference - DOI SG Orientation</vt:lpstr>
      <vt:lpstr>DOI Self Governance Orientation</vt:lpstr>
      <vt:lpstr>Negotiation Overview</vt:lpstr>
      <vt:lpstr>Negotiation Overview</vt:lpstr>
      <vt:lpstr>Negotiation Teams</vt:lpstr>
      <vt:lpstr>Negotiation Process</vt:lpstr>
      <vt:lpstr>DOI Self Governance Orientation</vt:lpstr>
      <vt:lpstr>Self Governance Compact</vt:lpstr>
      <vt:lpstr>Annual Funding Agreement (AFA)</vt:lpstr>
      <vt:lpstr>Annual Funding Agreements (AFAs)</vt:lpstr>
      <vt:lpstr>Multi-Year Agreement (MFA)</vt:lpstr>
      <vt:lpstr>Reprogramming Request Worksheet</vt:lpstr>
      <vt:lpstr>Worksheets / Reprogramming Requests / Funding Agreement Online</vt:lpstr>
      <vt:lpstr>DOI Self Governance Orientation</vt:lpstr>
      <vt:lpstr>Federal Law…</vt:lpstr>
      <vt:lpstr>…and Regulations</vt:lpstr>
      <vt:lpstr>OSG Negotiation Guidance to Federal Negotiators</vt:lpstr>
      <vt:lpstr>OSG Negotiation Guidance to Federal Negotiators</vt:lpstr>
      <vt:lpstr>OSG Negotiation Guidance to Federal Negotiators</vt:lpstr>
      <vt:lpstr>Green Book (President’s BIA Budget Request to Congress)</vt:lpstr>
      <vt:lpstr>Green Book (President’s BIA Budget Request to Congress)</vt:lpstr>
      <vt:lpstr>Timelines</vt:lpstr>
      <vt:lpstr>Who is my OSG negotiator?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Matt Kallappa</dc:creator>
  <cp:lastModifiedBy>Matt Kallappa</cp:lastModifiedBy>
  <cp:revision>16</cp:revision>
  <dcterms:created xsi:type="dcterms:W3CDTF">2019-03-25T23:49:13Z</dcterms:created>
  <dcterms:modified xsi:type="dcterms:W3CDTF">2019-04-04T04:42:56Z</dcterms:modified>
</cp:coreProperties>
</file>