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56" r:id="rId2"/>
    <p:sldId id="257" r:id="rId3"/>
    <p:sldId id="267" r:id="rId4"/>
    <p:sldId id="264" r:id="rId5"/>
    <p:sldId id="258" r:id="rId6"/>
    <p:sldId id="265" r:id="rId7"/>
    <p:sldId id="266" r:id="rId8"/>
    <p:sldId id="268" r:id="rId9"/>
    <p:sldId id="280" r:id="rId10"/>
    <p:sldId id="269" r:id="rId11"/>
    <p:sldId id="259" r:id="rId12"/>
    <p:sldId id="260" r:id="rId13"/>
    <p:sldId id="261" r:id="rId14"/>
    <p:sldId id="262" r:id="rId15"/>
    <p:sldId id="281" r:id="rId16"/>
    <p:sldId id="383" r:id="rId17"/>
    <p:sldId id="278" r:id="rId18"/>
    <p:sldId id="279" r:id="rId19"/>
    <p:sldId id="384" r:id="rId20"/>
    <p:sldId id="263" r:id="rId21"/>
    <p:sldId id="270" r:id="rId22"/>
    <p:sldId id="272" r:id="rId23"/>
    <p:sldId id="271" r:id="rId24"/>
    <p:sldId id="275" r:id="rId25"/>
    <p:sldId id="274" r:id="rId2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702"/>
    <p:restoredTop sz="94694"/>
  </p:normalViewPr>
  <p:slideViewPr>
    <p:cSldViewPr snapToGrid="0" snapToObjects="1">
      <p:cViewPr varScale="1">
        <p:scale>
          <a:sx n="121" d="100"/>
          <a:sy n="121" d="100"/>
        </p:scale>
        <p:origin x="1960" y="17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5" name="Footer Placeholder 4">
            <a:extLst>
              <a:ext uri="{FF2B5EF4-FFF2-40B4-BE49-F238E27FC236}">
                <a16:creationId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6" name="Footer Placeholder 5">
            <a:extLst>
              <a:ext uri="{FF2B5EF4-FFF2-40B4-BE49-F238E27FC236}">
                <a16:creationId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8" name="Footer Placeholder 7">
            <a:extLst>
              <a:ext uri="{FF2B5EF4-FFF2-40B4-BE49-F238E27FC236}">
                <a16:creationId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4" name="Footer Placeholder 3">
            <a:extLst>
              <a:ext uri="{FF2B5EF4-FFF2-40B4-BE49-F238E27FC236}">
                <a16:creationId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4/2/19</a:t>
            </a:fld>
            <a:endParaRPr lang="en-US"/>
          </a:p>
        </p:txBody>
      </p:sp>
      <p:sp>
        <p:nvSpPr>
          <p:cNvPr id="3" name="Footer Placeholder 2">
            <a:extLst>
              <a:ext uri="{FF2B5EF4-FFF2-40B4-BE49-F238E27FC236}">
                <a16:creationId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4/2/19</a:t>
            </a:fld>
            <a:endParaRPr lang="en-US"/>
          </a:p>
        </p:txBody>
      </p:sp>
      <p:sp>
        <p:nvSpPr>
          <p:cNvPr id="5" name="Footer Placeholder 4">
            <a:extLst>
              <a:ext uri="{FF2B5EF4-FFF2-40B4-BE49-F238E27FC236}">
                <a16:creationId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7.gif"/><Relationship Id="rId2" Type="http://schemas.openxmlformats.org/officeDocument/2006/relationships/image" Target="../media/image6.png"/><Relationship Id="rId1" Type="http://schemas.openxmlformats.org/officeDocument/2006/relationships/slideLayout" Target="../slideLayouts/slideLayout3.xml"/><Relationship Id="rId4" Type="http://schemas.openxmlformats.org/officeDocument/2006/relationships/image" Target="../media/image8.jpg"/></Relationships>
</file>

<file path=ppt/slides/_rels/slide6.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image" Target="../media/image11.jpg"/><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jpg"/><Relationship Id="rId1" Type="http://schemas.openxmlformats.org/officeDocument/2006/relationships/slideLayout" Target="../slideLayouts/slideLayout3.xml"/><Relationship Id="rId4" Type="http://schemas.openxmlformats.org/officeDocument/2006/relationships/image" Target="../media/image18.tiff"/></Relationships>
</file>

<file path=ppt/slides/_rels/slide17.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23.xml.rels><?xml version="1.0" encoding="UTF-8" standalone="yes"?>
<Relationships xmlns="http://schemas.openxmlformats.org/package/2006/relationships"><Relationship Id="rId2" Type="http://schemas.openxmlformats.org/officeDocument/2006/relationships/image" Target="../media/image21.jpg"/><Relationship Id="rId1" Type="http://schemas.openxmlformats.org/officeDocument/2006/relationships/slideLayout" Target="../slideLayouts/slideLayout8.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25.xml.rels><?xml version="1.0" encoding="UTF-8" standalone="yes"?>
<Relationships xmlns="http://schemas.openxmlformats.org/package/2006/relationships"><Relationship Id="rId2" Type="http://schemas.openxmlformats.org/officeDocument/2006/relationships/hyperlink" Target="mailto:jeffc@mcallistergarfield.com" TargetMode="External"/><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2CAAB3-232D-6240-92F2-1D708CC1274E}"/>
              </a:ext>
            </a:extLst>
          </p:cNvPr>
          <p:cNvSpPr>
            <a:spLocks noGrp="1"/>
          </p:cNvSpPr>
          <p:nvPr>
            <p:ph type="title"/>
          </p:nvPr>
        </p:nvSpPr>
        <p:spPr>
          <a:xfrm>
            <a:off x="1316182" y="311863"/>
            <a:ext cx="7194406" cy="2852737"/>
          </a:xfrm>
        </p:spPr>
        <p:txBody>
          <a:bodyPr/>
          <a:lstStyle/>
          <a:p>
            <a:r>
              <a:rPr lang="en-US" dirty="0">
                <a:solidFill>
                  <a:srgbClr val="7F2934"/>
                </a:solidFill>
                <a:latin typeface="Times New Roman" panose="02020603050405020304" pitchFamily="18" charset="0"/>
                <a:cs typeface="Times New Roman" panose="02020603050405020304" pitchFamily="18" charset="0"/>
              </a:rPr>
              <a:t>Exercising Self-Determination Through Tribal Nation Industrial Hemp Farming</a:t>
            </a:r>
          </a:p>
        </p:txBody>
      </p:sp>
      <p:sp>
        <p:nvSpPr>
          <p:cNvPr id="3" name="Text Placeholder 2">
            <a:extLst>
              <a:ext uri="{FF2B5EF4-FFF2-40B4-BE49-F238E27FC236}">
                <a16:creationId xmlns:a16="http://schemas.microsoft.com/office/drawing/2014/main" id="{70868B53-D977-C042-9DC6-ED630AC25A5F}"/>
              </a:ext>
            </a:extLst>
          </p:cNvPr>
          <p:cNvSpPr>
            <a:spLocks noGrp="1"/>
          </p:cNvSpPr>
          <p:nvPr>
            <p:ph type="body" idx="1"/>
          </p:nvPr>
        </p:nvSpPr>
        <p:spPr>
          <a:xfrm>
            <a:off x="1373788" y="3429000"/>
            <a:ext cx="7194406" cy="1500187"/>
          </a:xfrm>
        </p:spPr>
        <p:txBody>
          <a:bodyPr>
            <a:normAutofit/>
          </a:bodyPr>
          <a:lstStyle/>
          <a:p>
            <a:pPr algn="ctr"/>
            <a:r>
              <a:rPr lang="en-US" sz="3600" dirty="0">
                <a:solidFill>
                  <a:schemeClr val="tx1"/>
                </a:solidFill>
                <a:latin typeface="Times New Roman" panose="02020603050405020304" pitchFamily="18" charset="0"/>
                <a:cs typeface="Times New Roman" panose="02020603050405020304" pitchFamily="18" charset="0"/>
              </a:rPr>
              <a:t>Federal Recognition of Tribal Law in Parity with State Law</a:t>
            </a:r>
          </a:p>
        </p:txBody>
      </p:sp>
      <p:sp>
        <p:nvSpPr>
          <p:cNvPr id="4" name="TextBox 3">
            <a:extLst>
              <a:ext uri="{FF2B5EF4-FFF2-40B4-BE49-F238E27FC236}">
                <a16:creationId xmlns:a16="http://schemas.microsoft.com/office/drawing/2014/main" id="{15C3219E-BB5F-ED44-A951-3566D48D6F71}"/>
              </a:ext>
            </a:extLst>
          </p:cNvPr>
          <p:cNvSpPr txBox="1"/>
          <p:nvPr/>
        </p:nvSpPr>
        <p:spPr>
          <a:xfrm>
            <a:off x="1608083" y="4929187"/>
            <a:ext cx="6960111" cy="1200329"/>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Jeffrey A. Cormell, Esquire</a:t>
            </a:r>
          </a:p>
          <a:p>
            <a:r>
              <a:rPr lang="en-US" sz="2400" dirty="0">
                <a:latin typeface="Times New Roman" panose="02020603050405020304" pitchFamily="18" charset="0"/>
                <a:cs typeface="Times New Roman" panose="02020603050405020304" pitchFamily="18" charset="0"/>
              </a:rPr>
              <a:t>McAllister Garfield, P.C.</a:t>
            </a:r>
          </a:p>
          <a:p>
            <a:r>
              <a:rPr lang="en-US" sz="2400" dirty="0">
                <a:latin typeface="Times New Roman" panose="02020603050405020304" pitchFamily="18" charset="0"/>
                <a:cs typeface="Times New Roman" panose="02020603050405020304" pitchFamily="18" charset="0"/>
              </a:rPr>
              <a:t>Denver, Los Angeles, Bay Area, Wisconsin and Detroit</a:t>
            </a:r>
          </a:p>
        </p:txBody>
      </p:sp>
    </p:spTree>
    <p:extLst>
      <p:ext uri="{BB962C8B-B14F-4D97-AF65-F5344CB8AC3E}">
        <p14:creationId xmlns:p14="http://schemas.microsoft.com/office/powerpoint/2010/main" val="23269426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D51398-FADB-8448-B35F-B15A0D5ED583}"/>
              </a:ext>
            </a:extLst>
          </p:cNvPr>
          <p:cNvSpPr>
            <a:spLocks noGrp="1"/>
          </p:cNvSpPr>
          <p:nvPr>
            <p:ph type="title"/>
          </p:nvPr>
        </p:nvSpPr>
        <p:spPr>
          <a:xfrm>
            <a:off x="1316182" y="576263"/>
            <a:ext cx="7194406" cy="3175930"/>
          </a:xfrm>
        </p:spPr>
        <p:txBody>
          <a:bodyPr>
            <a:normAutofit/>
          </a:bodyPr>
          <a:lstStyle/>
          <a:p>
            <a:r>
              <a:rPr lang="en-US" sz="4000" dirty="0">
                <a:latin typeface="Times New Roman" panose="02020603050405020304" pitchFamily="18" charset="0"/>
                <a:cs typeface="Times New Roman" panose="02020603050405020304" pitchFamily="18" charset="0"/>
              </a:rPr>
              <a:t>Before We Start.</a:t>
            </a:r>
            <a:br>
              <a:rPr lang="en-US" sz="4000" dirty="0">
                <a:latin typeface="Times New Roman" panose="02020603050405020304" pitchFamily="18" charset="0"/>
                <a:cs typeface="Times New Roman" panose="02020603050405020304" pitchFamily="18" charset="0"/>
              </a:rPr>
            </a:br>
            <a:r>
              <a:rPr lang="en-US" sz="4000" dirty="0">
                <a:latin typeface="Times New Roman" panose="02020603050405020304" pitchFamily="18" charset="0"/>
                <a:cs typeface="Times New Roman" panose="02020603050405020304" pitchFamily="18" charset="0"/>
              </a:rPr>
              <a:t>Marijuana and Hemp</a:t>
            </a:r>
            <a:br>
              <a:rPr lang="en-US" sz="4000" dirty="0">
                <a:latin typeface="Times New Roman" panose="02020603050405020304" pitchFamily="18" charset="0"/>
                <a:cs typeface="Times New Roman" panose="02020603050405020304" pitchFamily="18" charset="0"/>
              </a:rPr>
            </a:br>
            <a:r>
              <a:rPr lang="en-US" sz="4000" dirty="0">
                <a:latin typeface="Times New Roman" panose="02020603050405020304" pitchFamily="18" charset="0"/>
                <a:cs typeface="Times New Roman" panose="02020603050405020304" pitchFamily="18" charset="0"/>
              </a:rPr>
              <a:t>What is the Difference</a:t>
            </a:r>
            <a:r>
              <a:rPr lang="en-US" dirty="0">
                <a:latin typeface="Times New Roman" panose="02020603050405020304" pitchFamily="18" charset="0"/>
                <a:cs typeface="Times New Roman" panose="02020603050405020304" pitchFamily="18" charset="0"/>
              </a:rPr>
              <a:t>?</a:t>
            </a:r>
            <a:br>
              <a:rPr lang="en-US" dirty="0">
                <a:latin typeface="Times New Roman" panose="02020603050405020304" pitchFamily="18" charset="0"/>
                <a:cs typeface="Times New Roman" panose="02020603050405020304" pitchFamily="18" charset="0"/>
              </a:rPr>
            </a:br>
            <a:br>
              <a:rPr lang="en-US" dirty="0">
                <a:latin typeface="Times New Roman" panose="02020603050405020304" pitchFamily="18" charset="0"/>
                <a:cs typeface="Times New Roman" panose="02020603050405020304" pitchFamily="18" charset="0"/>
              </a:rPr>
            </a:br>
            <a:r>
              <a:rPr lang="en-US" sz="4000" dirty="0">
                <a:latin typeface="Times New Roman" panose="02020603050405020304" pitchFamily="18" charset="0"/>
                <a:cs typeface="Times New Roman" panose="02020603050405020304" pitchFamily="18" charset="0"/>
              </a:rPr>
              <a:t>Both are Cannabis Sativa L.</a:t>
            </a:r>
            <a:endParaRPr lang="en-US" dirty="0">
              <a:latin typeface="Times New Roman" panose="02020603050405020304" pitchFamily="18" charset="0"/>
              <a:cs typeface="Times New Roman" panose="02020603050405020304" pitchFamily="18" charset="0"/>
            </a:endParaRPr>
          </a:p>
        </p:txBody>
      </p:sp>
      <p:sp>
        <p:nvSpPr>
          <p:cNvPr id="3" name="Text Placeholder 2">
            <a:extLst>
              <a:ext uri="{FF2B5EF4-FFF2-40B4-BE49-F238E27FC236}">
                <a16:creationId xmlns:a16="http://schemas.microsoft.com/office/drawing/2014/main" id="{0F52ADD7-F086-4042-A066-E2046B51E9B2}"/>
              </a:ext>
            </a:extLst>
          </p:cNvPr>
          <p:cNvSpPr>
            <a:spLocks noGrp="1"/>
          </p:cNvSpPr>
          <p:nvPr>
            <p:ph type="body" idx="1"/>
          </p:nvPr>
        </p:nvSpPr>
        <p:spPr>
          <a:xfrm>
            <a:off x="1316182" y="3864250"/>
            <a:ext cx="7194406" cy="2305322"/>
          </a:xfrm>
        </p:spPr>
        <p:txBody>
          <a:bodyPr>
            <a:normAutofit/>
          </a:bodyPr>
          <a:lstStyle/>
          <a:p>
            <a:endParaRPr lang="en-US" sz="2400" dirty="0">
              <a:solidFill>
                <a:srgbClr val="FF0000"/>
              </a:solidFill>
              <a:latin typeface="Times New Roman" panose="02020603050405020304" pitchFamily="18" charset="0"/>
              <a:cs typeface="Times New Roman" panose="02020603050405020304" pitchFamily="18" charset="0"/>
            </a:endParaRPr>
          </a:p>
          <a:p>
            <a:r>
              <a:rPr lang="en-US" sz="2400" dirty="0" err="1">
                <a:solidFill>
                  <a:srgbClr val="FF0000"/>
                </a:solidFill>
                <a:latin typeface="Times New Roman" panose="02020603050405020304" pitchFamily="18" charset="0"/>
                <a:cs typeface="Times New Roman" panose="02020603050405020304" pitchFamily="18" charset="0"/>
              </a:rPr>
              <a:t>T</a:t>
            </a:r>
            <a:r>
              <a:rPr lang="en-US" sz="2400" dirty="0" err="1">
                <a:solidFill>
                  <a:schemeClr val="tx1"/>
                </a:solidFill>
                <a:latin typeface="Times New Roman" panose="02020603050405020304" pitchFamily="18" charset="0"/>
                <a:cs typeface="Times New Roman" panose="02020603050405020304" pitchFamily="18" charset="0"/>
              </a:rPr>
              <a:t>etra</a:t>
            </a:r>
            <a:r>
              <a:rPr lang="en-US" sz="2400" dirty="0" err="1">
                <a:solidFill>
                  <a:srgbClr val="FF0000"/>
                </a:solidFill>
                <a:latin typeface="Times New Roman" panose="02020603050405020304" pitchFamily="18" charset="0"/>
                <a:cs typeface="Times New Roman" panose="02020603050405020304" pitchFamily="18" charset="0"/>
              </a:rPr>
              <a:t>H</a:t>
            </a:r>
            <a:r>
              <a:rPr lang="en-US" sz="2400" dirty="0" err="1">
                <a:solidFill>
                  <a:schemeClr val="tx1"/>
                </a:solidFill>
                <a:latin typeface="Times New Roman" panose="02020603050405020304" pitchFamily="18" charset="0"/>
                <a:cs typeface="Times New Roman" panose="02020603050405020304" pitchFamily="18" charset="0"/>
              </a:rPr>
              <a:t>ydro</a:t>
            </a:r>
            <a:r>
              <a:rPr lang="en-US" sz="2400" dirty="0" err="1">
                <a:solidFill>
                  <a:srgbClr val="FF0000"/>
                </a:solidFill>
                <a:latin typeface="Times New Roman" panose="02020603050405020304" pitchFamily="18" charset="0"/>
                <a:cs typeface="Times New Roman" panose="02020603050405020304" pitchFamily="18" charset="0"/>
              </a:rPr>
              <a:t>C</a:t>
            </a:r>
            <a:r>
              <a:rPr lang="en-US" sz="2400" dirty="0" err="1">
                <a:solidFill>
                  <a:schemeClr val="tx1"/>
                </a:solidFill>
                <a:latin typeface="Times New Roman" panose="02020603050405020304" pitchFamily="18" charset="0"/>
                <a:cs typeface="Times New Roman" panose="02020603050405020304" pitchFamily="18" charset="0"/>
              </a:rPr>
              <a:t>annadinol</a:t>
            </a:r>
            <a:r>
              <a:rPr lang="en-US" sz="2400" dirty="0">
                <a:solidFill>
                  <a:schemeClr val="tx1"/>
                </a:solidFill>
                <a:latin typeface="Times New Roman" panose="02020603050405020304" pitchFamily="18" charset="0"/>
                <a:cs typeface="Times New Roman" panose="02020603050405020304" pitchFamily="18" charset="0"/>
              </a:rPr>
              <a:t> – the psychoactive component of Cannabis Sativa L. is how the distinction is made.</a:t>
            </a:r>
          </a:p>
          <a:p>
            <a:endParaRPr lang="en-US" sz="2400" dirty="0">
              <a:solidFill>
                <a:schemeClr val="tx1"/>
              </a:solidFill>
              <a:latin typeface="Times New Roman" panose="02020603050405020304" pitchFamily="18" charset="0"/>
              <a:cs typeface="Times New Roman" panose="02020603050405020304" pitchFamily="18" charset="0"/>
            </a:endParaRPr>
          </a:p>
          <a:p>
            <a:r>
              <a:rPr lang="en-US" sz="2400" dirty="0">
                <a:solidFill>
                  <a:schemeClr val="tx1"/>
                </a:solidFill>
                <a:latin typeface="Times New Roman" panose="02020603050405020304" pitchFamily="18" charset="0"/>
                <a:cs typeface="Times New Roman" panose="02020603050405020304" pitchFamily="18" charset="0"/>
              </a:rPr>
              <a:t>Hemp – Below 0.3%		Marijuana – Above 0.3%</a:t>
            </a:r>
          </a:p>
        </p:txBody>
      </p:sp>
      <p:pic>
        <p:nvPicPr>
          <p:cNvPr id="5" name="Picture 4" descr="A close up of a plant&#10;&#10;Description automatically generated">
            <a:extLst>
              <a:ext uri="{FF2B5EF4-FFF2-40B4-BE49-F238E27FC236}">
                <a16:creationId xmlns:a16="http://schemas.microsoft.com/office/drawing/2014/main" id="{617EBB7C-26E2-4641-8CD5-0E9214398C7B}"/>
              </a:ext>
            </a:extLst>
          </p:cNvPr>
          <p:cNvPicPr>
            <a:picLocks noChangeAspect="1"/>
          </p:cNvPicPr>
          <p:nvPr/>
        </p:nvPicPr>
        <p:blipFill>
          <a:blip r:embed="rId2"/>
          <a:stretch>
            <a:fillRect/>
          </a:stretch>
        </p:blipFill>
        <p:spPr>
          <a:xfrm>
            <a:off x="7142201" y="768349"/>
            <a:ext cx="1882163" cy="1813035"/>
          </a:xfrm>
          <a:prstGeom prst="rect">
            <a:avLst/>
          </a:prstGeom>
        </p:spPr>
      </p:pic>
    </p:spTree>
    <p:extLst>
      <p:ext uri="{BB962C8B-B14F-4D97-AF65-F5344CB8AC3E}">
        <p14:creationId xmlns:p14="http://schemas.microsoft.com/office/powerpoint/2010/main" val="324558595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B6ED7F-6F24-CD4E-BDF1-D1BC28D1912B}"/>
              </a:ext>
            </a:extLst>
          </p:cNvPr>
          <p:cNvSpPr>
            <a:spLocks noGrp="1"/>
          </p:cNvSpPr>
          <p:nvPr>
            <p:ph type="title"/>
          </p:nvPr>
        </p:nvSpPr>
        <p:spPr>
          <a:xfrm>
            <a:off x="1316182" y="353904"/>
            <a:ext cx="7194406" cy="2852737"/>
          </a:xfrm>
        </p:spPr>
        <p:txBody>
          <a:bodyPr/>
          <a:lstStyle/>
          <a:p>
            <a:r>
              <a:rPr lang="en-US" dirty="0">
                <a:latin typeface="Times New Roman" panose="02020603050405020304" pitchFamily="18" charset="0"/>
                <a:cs typeface="Times New Roman" panose="02020603050405020304" pitchFamily="18" charset="0"/>
              </a:rPr>
              <a:t>Let’s Get into the Weeds</a:t>
            </a:r>
            <a:br>
              <a:rPr lang="en-US" dirty="0">
                <a:latin typeface="Times New Roman" panose="02020603050405020304" pitchFamily="18" charset="0"/>
                <a:cs typeface="Times New Roman" panose="02020603050405020304" pitchFamily="18" charset="0"/>
              </a:rPr>
            </a:br>
            <a:br>
              <a:rPr lang="en-US" dirty="0">
                <a:latin typeface="Times New Roman" panose="02020603050405020304" pitchFamily="18" charset="0"/>
                <a:cs typeface="Times New Roman" panose="02020603050405020304" pitchFamily="18" charset="0"/>
              </a:rPr>
            </a:br>
            <a:r>
              <a:rPr lang="en-US" dirty="0">
                <a:latin typeface="Times New Roman" panose="02020603050405020304" pitchFamily="18" charset="0"/>
                <a:cs typeface="Times New Roman" panose="02020603050405020304" pitchFamily="18" charset="0"/>
              </a:rPr>
              <a:t>History of Hemp Regulation in the U.S.</a:t>
            </a:r>
          </a:p>
        </p:txBody>
      </p:sp>
      <p:pic>
        <p:nvPicPr>
          <p:cNvPr id="5" name="Picture 4" descr="A close up of a box&#10;&#10;Description automatically generated">
            <a:extLst>
              <a:ext uri="{FF2B5EF4-FFF2-40B4-BE49-F238E27FC236}">
                <a16:creationId xmlns:a16="http://schemas.microsoft.com/office/drawing/2014/main" id="{F9F47A81-95F6-934B-BEFC-DB1A16BAE623}"/>
              </a:ext>
            </a:extLst>
          </p:cNvPr>
          <p:cNvPicPr>
            <a:picLocks noChangeAspect="1"/>
          </p:cNvPicPr>
          <p:nvPr/>
        </p:nvPicPr>
        <p:blipFill>
          <a:blip r:embed="rId2"/>
          <a:stretch>
            <a:fillRect/>
          </a:stretch>
        </p:blipFill>
        <p:spPr>
          <a:xfrm>
            <a:off x="1916564" y="3651360"/>
            <a:ext cx="5762414" cy="2154979"/>
          </a:xfrm>
          <a:prstGeom prst="rect">
            <a:avLst/>
          </a:prstGeom>
        </p:spPr>
      </p:pic>
    </p:spTree>
    <p:extLst>
      <p:ext uri="{BB962C8B-B14F-4D97-AF65-F5344CB8AC3E}">
        <p14:creationId xmlns:p14="http://schemas.microsoft.com/office/powerpoint/2010/main" val="412658737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p:txBody>
          <a:bodyPr/>
          <a:lstStyle/>
          <a:p>
            <a:r>
              <a:rPr lang="en-US" b="0" dirty="0">
                <a:solidFill>
                  <a:srgbClr val="C00000"/>
                </a:solidFill>
                <a:latin typeface="Times New Roman" panose="02020603050405020304" pitchFamily="18" charset="0"/>
                <a:cs typeface="Times New Roman" panose="02020603050405020304" pitchFamily="18" charset="0"/>
              </a:rPr>
              <a:t>Colonial Hemp Farming</a:t>
            </a:r>
          </a:p>
        </p:txBody>
      </p:sp>
      <p:pic>
        <p:nvPicPr>
          <p:cNvPr id="5" name="Content Placeholder 4">
            <a:extLst>
              <a:ext uri="{FF2B5EF4-FFF2-40B4-BE49-F238E27FC236}">
                <a16:creationId xmlns:a16="http://schemas.microsoft.com/office/drawing/2014/main" id="{CF87A53F-89F5-D54C-B923-F86C567B97F9}"/>
              </a:ext>
            </a:extLst>
          </p:cNvPr>
          <p:cNvPicPr>
            <a:picLocks noGrp="1" noChangeAspect="1"/>
          </p:cNvPicPr>
          <p:nvPr>
            <p:ph idx="1"/>
          </p:nvPr>
        </p:nvPicPr>
        <p:blipFill>
          <a:blip r:embed="rId2"/>
          <a:stretch>
            <a:fillRect/>
          </a:stretch>
        </p:blipFill>
        <p:spPr>
          <a:xfrm>
            <a:off x="628650" y="1366343"/>
            <a:ext cx="2585297" cy="3493025"/>
          </a:xfrm>
        </p:spPr>
      </p:pic>
      <p:pic>
        <p:nvPicPr>
          <p:cNvPr id="7" name="Picture 6" descr="A close up of a person&#10;&#10;Description automatically generated">
            <a:extLst>
              <a:ext uri="{FF2B5EF4-FFF2-40B4-BE49-F238E27FC236}">
                <a16:creationId xmlns:a16="http://schemas.microsoft.com/office/drawing/2014/main" id="{2D4C15B2-DE6B-064D-B1A1-DC50C062C71C}"/>
              </a:ext>
            </a:extLst>
          </p:cNvPr>
          <p:cNvPicPr>
            <a:picLocks noChangeAspect="1"/>
          </p:cNvPicPr>
          <p:nvPr/>
        </p:nvPicPr>
        <p:blipFill>
          <a:blip r:embed="rId3"/>
          <a:stretch>
            <a:fillRect/>
          </a:stretch>
        </p:blipFill>
        <p:spPr>
          <a:xfrm>
            <a:off x="4318298" y="1366344"/>
            <a:ext cx="3812094" cy="2062656"/>
          </a:xfrm>
          <a:prstGeom prst="rect">
            <a:avLst/>
          </a:prstGeom>
        </p:spPr>
      </p:pic>
      <p:pic>
        <p:nvPicPr>
          <p:cNvPr id="9" name="Picture 8" descr="A person standing in front of a pile of hay&#10;&#10;Description automatically generated">
            <a:extLst>
              <a:ext uri="{FF2B5EF4-FFF2-40B4-BE49-F238E27FC236}">
                <a16:creationId xmlns:a16="http://schemas.microsoft.com/office/drawing/2014/main" id="{CA435ED4-F70E-4E4C-B5B9-8BF6E1FE5F25}"/>
              </a:ext>
            </a:extLst>
          </p:cNvPr>
          <p:cNvPicPr>
            <a:picLocks noChangeAspect="1"/>
          </p:cNvPicPr>
          <p:nvPr/>
        </p:nvPicPr>
        <p:blipFill>
          <a:blip r:embed="rId4"/>
          <a:stretch>
            <a:fillRect/>
          </a:stretch>
        </p:blipFill>
        <p:spPr>
          <a:xfrm>
            <a:off x="3213947" y="3427678"/>
            <a:ext cx="3812094" cy="2539808"/>
          </a:xfrm>
          <a:prstGeom prst="rect">
            <a:avLst/>
          </a:prstGeom>
        </p:spPr>
      </p:pic>
    </p:spTree>
    <p:extLst>
      <p:ext uri="{BB962C8B-B14F-4D97-AF65-F5344CB8AC3E}">
        <p14:creationId xmlns:p14="http://schemas.microsoft.com/office/powerpoint/2010/main" val="355788160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A9DCE4-9765-5740-A1BB-0CE33D9EFCD2}"/>
              </a:ext>
            </a:extLst>
          </p:cNvPr>
          <p:cNvSpPr>
            <a:spLocks noGrp="1"/>
          </p:cNvSpPr>
          <p:nvPr>
            <p:ph type="title"/>
          </p:nvPr>
        </p:nvSpPr>
        <p:spPr>
          <a:xfrm>
            <a:off x="628650" y="365127"/>
            <a:ext cx="7886700" cy="917136"/>
          </a:xfrm>
        </p:spPr>
        <p:txBody>
          <a:bodyPr>
            <a:normAutofit/>
          </a:bodyPr>
          <a:lstStyle/>
          <a:p>
            <a:r>
              <a:rPr lang="en-US" sz="4000" dirty="0">
                <a:latin typeface="Times New Roman" panose="02020603050405020304" pitchFamily="18" charset="0"/>
                <a:cs typeface="Times New Roman" panose="02020603050405020304" pitchFamily="18" charset="0"/>
              </a:rPr>
              <a:t>     Hemp in the United States</a:t>
            </a:r>
          </a:p>
        </p:txBody>
      </p:sp>
      <p:sp>
        <p:nvSpPr>
          <p:cNvPr id="3" name="Content Placeholder 2">
            <a:extLst>
              <a:ext uri="{FF2B5EF4-FFF2-40B4-BE49-F238E27FC236}">
                <a16:creationId xmlns:a16="http://schemas.microsoft.com/office/drawing/2014/main" id="{47C32B88-2456-D944-A773-AD041AB5A252}"/>
              </a:ext>
            </a:extLst>
          </p:cNvPr>
          <p:cNvSpPr>
            <a:spLocks noGrp="1"/>
          </p:cNvSpPr>
          <p:nvPr>
            <p:ph idx="1"/>
          </p:nvPr>
        </p:nvSpPr>
        <p:spPr>
          <a:xfrm>
            <a:off x="628650" y="2277570"/>
            <a:ext cx="7886700" cy="3981451"/>
          </a:xfrm>
        </p:spPr>
        <p:txBody>
          <a:bodyPr/>
          <a:lstStyle/>
          <a:p>
            <a:endParaRPr lang="en-US" dirty="0"/>
          </a:p>
          <a:p>
            <a:r>
              <a:rPr lang="en-US" dirty="0">
                <a:latin typeface="Times New Roman" panose="02020603050405020304" pitchFamily="18" charset="0"/>
                <a:cs typeface="Times New Roman" panose="02020603050405020304" pitchFamily="18" charset="0"/>
              </a:rPr>
              <a:t>The origins of hemp in the U.S. is a debated subject.</a:t>
            </a:r>
          </a:p>
          <a:p>
            <a:endParaRPr lang="en-US" dirty="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The 1913 Yearbook of the U.S. Department of Agriculture, claims that industrial hemp came over with the British to New England and spread from there. </a:t>
            </a:r>
          </a:p>
          <a:p>
            <a:endParaRPr lang="en-US" dirty="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In 1913 the U.S., China, Russia, Hungary, Italy and France were all major producers of industrial hemp.</a:t>
            </a:r>
          </a:p>
          <a:p>
            <a:pPr marL="0" indent="0">
              <a:buNone/>
            </a:pPr>
            <a:endParaRPr lang="en-US" dirty="0">
              <a:latin typeface="Times New Roman" panose="02020603050405020304" pitchFamily="18" charset="0"/>
              <a:cs typeface="Times New Roman" panose="02020603050405020304" pitchFamily="18" charset="0"/>
            </a:endParaRPr>
          </a:p>
        </p:txBody>
      </p:sp>
      <p:pic>
        <p:nvPicPr>
          <p:cNvPr id="5" name="Picture 4" descr="A picture containing rope, object, indoor&#10;&#10;Description automatically generated">
            <a:extLst>
              <a:ext uri="{FF2B5EF4-FFF2-40B4-BE49-F238E27FC236}">
                <a16:creationId xmlns:a16="http://schemas.microsoft.com/office/drawing/2014/main" id="{6059C0D3-E5A7-854F-98F8-84833C527886}"/>
              </a:ext>
            </a:extLst>
          </p:cNvPr>
          <p:cNvPicPr>
            <a:picLocks noChangeAspect="1"/>
          </p:cNvPicPr>
          <p:nvPr/>
        </p:nvPicPr>
        <p:blipFill>
          <a:blip r:embed="rId2"/>
          <a:stretch>
            <a:fillRect/>
          </a:stretch>
        </p:blipFill>
        <p:spPr>
          <a:xfrm>
            <a:off x="1038553" y="1085800"/>
            <a:ext cx="6266136" cy="1515860"/>
          </a:xfrm>
          <a:prstGeom prst="rect">
            <a:avLst/>
          </a:prstGeom>
        </p:spPr>
      </p:pic>
    </p:spTree>
    <p:extLst>
      <p:ext uri="{BB962C8B-B14F-4D97-AF65-F5344CB8AC3E}">
        <p14:creationId xmlns:p14="http://schemas.microsoft.com/office/powerpoint/2010/main" val="27159215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07E0C1-8E0C-B04E-A06B-756DF1044934}"/>
              </a:ext>
            </a:extLst>
          </p:cNvPr>
          <p:cNvSpPr>
            <a:spLocks noGrp="1"/>
          </p:cNvSpPr>
          <p:nvPr>
            <p:ph type="title"/>
          </p:nvPr>
        </p:nvSpPr>
        <p:spPr/>
        <p:txBody>
          <a:bodyPr/>
          <a:lstStyle/>
          <a:p>
            <a:r>
              <a:rPr lang="en-US" dirty="0">
                <a:latin typeface="Times New Roman" panose="02020603050405020304" pitchFamily="18" charset="0"/>
                <a:cs typeface="Times New Roman" panose="02020603050405020304" pitchFamily="18" charset="0"/>
              </a:rPr>
              <a:t>Legislative Background </a:t>
            </a:r>
          </a:p>
        </p:txBody>
      </p:sp>
      <p:pic>
        <p:nvPicPr>
          <p:cNvPr id="5" name="Content Placeholder 4" descr="A person sitting on a bench&#10;&#10;Description automatically generated">
            <a:extLst>
              <a:ext uri="{FF2B5EF4-FFF2-40B4-BE49-F238E27FC236}">
                <a16:creationId xmlns:a16="http://schemas.microsoft.com/office/drawing/2014/main" id="{DF64A3DC-573B-E84B-BB45-88E0DC219F46}"/>
              </a:ext>
            </a:extLst>
          </p:cNvPr>
          <p:cNvPicPr>
            <a:picLocks noGrp="1" noChangeAspect="1"/>
          </p:cNvPicPr>
          <p:nvPr>
            <p:ph idx="1"/>
          </p:nvPr>
        </p:nvPicPr>
        <p:blipFill>
          <a:blip r:embed="rId2"/>
          <a:stretch>
            <a:fillRect/>
          </a:stretch>
        </p:blipFill>
        <p:spPr>
          <a:xfrm>
            <a:off x="6191250" y="1690689"/>
            <a:ext cx="2324100" cy="3492500"/>
          </a:xfrm>
        </p:spPr>
      </p:pic>
      <p:sp>
        <p:nvSpPr>
          <p:cNvPr id="6" name="TextBox 5">
            <a:extLst>
              <a:ext uri="{FF2B5EF4-FFF2-40B4-BE49-F238E27FC236}">
                <a16:creationId xmlns:a16="http://schemas.microsoft.com/office/drawing/2014/main" id="{CC1A2D07-1C1E-E049-9385-71236A5B4CAD}"/>
              </a:ext>
            </a:extLst>
          </p:cNvPr>
          <p:cNvSpPr txBox="1"/>
          <p:nvPr/>
        </p:nvSpPr>
        <p:spPr>
          <a:xfrm>
            <a:off x="628650" y="1502979"/>
            <a:ext cx="5488371" cy="4801314"/>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Times New Roman" panose="02020603050405020304" pitchFamily="18" charset="0"/>
                <a:cs typeface="Times New Roman" panose="02020603050405020304" pitchFamily="18" charset="0"/>
              </a:rPr>
              <a:t>Marihuana Tax Act of 1937 – Secretary of Treasury</a:t>
            </a:r>
          </a:p>
          <a:p>
            <a:pPr marL="742950" lvl="1" indent="-285750">
              <a:buFontTx/>
              <a:buChar char="-"/>
            </a:pPr>
            <a:r>
              <a:rPr lang="en-US" dirty="0">
                <a:latin typeface="Times New Roman" panose="02020603050405020304" pitchFamily="18" charset="0"/>
                <a:cs typeface="Times New Roman" panose="02020603050405020304" pitchFamily="18" charset="0"/>
              </a:rPr>
              <a:t>Prior to 1937 Cultivation of marijuana and hemp was widespread and legal.</a:t>
            </a:r>
          </a:p>
          <a:p>
            <a:pPr marL="742950" lvl="1" indent="-285750">
              <a:buFontTx/>
              <a:buChar char="-"/>
            </a:pPr>
            <a:r>
              <a:rPr lang="en-US" dirty="0">
                <a:latin typeface="Times New Roman" panose="02020603050405020304" pitchFamily="18" charset="0"/>
                <a:cs typeface="Times New Roman" panose="02020603050405020304" pitchFamily="18" charset="0"/>
              </a:rPr>
              <a:t>The Marijuana Tax Act of 1937 exempted certain parts of the plant, known as non-psychoactive hemp the tax was prohibitive against profitable cultivation.</a:t>
            </a:r>
          </a:p>
          <a:p>
            <a:pPr marL="285750" indent="-285750">
              <a:buFont typeface="Arial" panose="020B0604020202020204" pitchFamily="34" charset="0"/>
              <a:buChar char="•"/>
            </a:pPr>
            <a:r>
              <a:rPr lang="en-US" dirty="0">
                <a:latin typeface="Times New Roman" panose="02020603050405020304" pitchFamily="18" charset="0"/>
                <a:cs typeface="Times New Roman" panose="02020603050405020304" pitchFamily="18" charset="0"/>
              </a:rPr>
              <a:t>Controlled Substances Act of 1970 – DEA</a:t>
            </a:r>
          </a:p>
          <a:p>
            <a:pPr marL="742950" lvl="1" indent="-285750">
              <a:buFontTx/>
              <a:buChar char="-"/>
            </a:pPr>
            <a:r>
              <a:rPr lang="en-US" dirty="0">
                <a:latin typeface="Times New Roman" panose="02020603050405020304" pitchFamily="18" charset="0"/>
                <a:cs typeface="Times New Roman" panose="02020603050405020304" pitchFamily="18" charset="0"/>
              </a:rPr>
              <a:t>Illegalized the cultivation of Cannabis Sativa L, but allowed for the import of the non-psychoactive hemp.</a:t>
            </a:r>
          </a:p>
          <a:p>
            <a:pPr marL="285750" indent="-285750">
              <a:buFont typeface="Arial" panose="020B0604020202020204" pitchFamily="34" charset="0"/>
              <a:buChar char="•"/>
            </a:pPr>
            <a:r>
              <a:rPr lang="en-US" dirty="0">
                <a:latin typeface="Times New Roman" panose="02020603050405020304" pitchFamily="18" charset="0"/>
                <a:cs typeface="Times New Roman" panose="02020603050405020304" pitchFamily="18" charset="0"/>
              </a:rPr>
              <a:t>Hemp Industries Associations lawsuits against the DEA</a:t>
            </a:r>
          </a:p>
          <a:p>
            <a:pPr marL="742950" lvl="1" indent="-285750">
              <a:buFontTx/>
              <a:buChar char="-"/>
            </a:pPr>
            <a:r>
              <a:rPr lang="en-US" dirty="0">
                <a:latin typeface="Times New Roman" panose="02020603050405020304" pitchFamily="18" charset="0"/>
                <a:cs typeface="Times New Roman" panose="02020603050405020304" pitchFamily="18" charset="0"/>
              </a:rPr>
              <a:t>Distortions on the intent of the 2014 Farm Bill.</a:t>
            </a:r>
          </a:p>
          <a:p>
            <a:pPr marL="742950" lvl="1" indent="-285750">
              <a:buFontTx/>
              <a:buChar char="-"/>
            </a:pPr>
            <a:r>
              <a:rPr lang="en-US" dirty="0">
                <a:latin typeface="Times New Roman" panose="02020603050405020304" pitchFamily="18" charset="0"/>
                <a:cs typeface="Times New Roman" panose="02020603050405020304" pitchFamily="18" charset="0"/>
              </a:rPr>
              <a:t>DEA’s Extract Rule.</a:t>
            </a:r>
          </a:p>
          <a:p>
            <a:endParaRPr lang="en-US" dirty="0">
              <a:latin typeface="Times New Roman" panose="02020603050405020304" pitchFamily="18" charset="0"/>
              <a:cs typeface="Times New Roman" panose="02020603050405020304" pitchFamily="18" charset="0"/>
            </a:endParaRPr>
          </a:p>
          <a:p>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43082723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4250E9-FE51-FF41-9ED4-7C4CEFD0D380}"/>
              </a:ext>
            </a:extLst>
          </p:cNvPr>
          <p:cNvSpPr>
            <a:spLocks noGrp="1"/>
          </p:cNvSpPr>
          <p:nvPr>
            <p:ph type="title"/>
          </p:nvPr>
        </p:nvSpPr>
        <p:spPr>
          <a:xfrm>
            <a:off x="628650" y="336332"/>
            <a:ext cx="7886700" cy="725213"/>
          </a:xfrm>
        </p:spPr>
        <p:txBody>
          <a:bodyPr/>
          <a:lstStyle/>
          <a:p>
            <a:r>
              <a:rPr lang="en-US" dirty="0">
                <a:latin typeface="Times New Roman" panose="02020603050405020304" pitchFamily="18" charset="0"/>
                <a:cs typeface="Times New Roman" panose="02020603050405020304" pitchFamily="18" charset="0"/>
              </a:rPr>
              <a:t>Legislative History</a:t>
            </a:r>
          </a:p>
        </p:txBody>
      </p:sp>
      <p:sp>
        <p:nvSpPr>
          <p:cNvPr id="3" name="Content Placeholder 2">
            <a:extLst>
              <a:ext uri="{FF2B5EF4-FFF2-40B4-BE49-F238E27FC236}">
                <a16:creationId xmlns:a16="http://schemas.microsoft.com/office/drawing/2014/main" id="{15353C4D-F93C-FA4F-879D-4A1BE2B889B6}"/>
              </a:ext>
            </a:extLst>
          </p:cNvPr>
          <p:cNvSpPr>
            <a:spLocks noGrp="1"/>
          </p:cNvSpPr>
          <p:nvPr>
            <p:ph idx="1"/>
          </p:nvPr>
        </p:nvSpPr>
        <p:spPr>
          <a:xfrm>
            <a:off x="628650" y="2981763"/>
            <a:ext cx="7886700" cy="3981451"/>
          </a:xfrm>
        </p:spPr>
        <p:txBody>
          <a:bodyPr/>
          <a:lstStyle/>
          <a:p>
            <a:r>
              <a:rPr lang="en-US" dirty="0">
                <a:latin typeface="Times New Roman" panose="02020603050405020304" pitchFamily="18" charset="0"/>
                <a:cs typeface="Times New Roman" panose="02020603050405020304" pitchFamily="18" charset="0"/>
              </a:rPr>
              <a:t>Hemp was made illegal under the Controlled Substances Act of 1970.</a:t>
            </a:r>
          </a:p>
          <a:p>
            <a:r>
              <a:rPr lang="en-US" dirty="0">
                <a:latin typeface="Times New Roman" panose="02020603050405020304" pitchFamily="18" charset="0"/>
                <a:cs typeface="Times New Roman" panose="02020603050405020304" pitchFamily="18" charset="0"/>
              </a:rPr>
              <a:t>Listed “marihuana” as a Schedule I “Hallucinogenic Substance”</a:t>
            </a:r>
          </a:p>
          <a:p>
            <a:r>
              <a:rPr lang="en-US" dirty="0">
                <a:latin typeface="Times New Roman" panose="02020603050405020304" pitchFamily="18" charset="0"/>
                <a:cs typeface="Times New Roman" panose="02020603050405020304" pitchFamily="18" charset="0"/>
              </a:rPr>
              <a:t>No currently accepted medical use for marijuana use and high potential for abuse.</a:t>
            </a:r>
          </a:p>
          <a:p>
            <a:r>
              <a:rPr lang="en-US" dirty="0">
                <a:latin typeface="Times New Roman" panose="02020603050405020304" pitchFamily="18" charset="0"/>
                <a:cs typeface="Times New Roman" panose="02020603050405020304" pitchFamily="18" charset="0"/>
              </a:rPr>
              <a:t>Cole Memorandum, Wilkins Memorandum &amp; Sessions Memorandum.</a:t>
            </a:r>
          </a:p>
          <a:p>
            <a:r>
              <a:rPr lang="en-US" dirty="0">
                <a:latin typeface="Times New Roman" panose="02020603050405020304" pitchFamily="18" charset="0"/>
                <a:cs typeface="Times New Roman" panose="02020603050405020304" pitchFamily="18" charset="0"/>
              </a:rPr>
              <a:t>Legalization/end of Prohibition of Industrial Hemp in the 2014 Farm Bill.</a:t>
            </a:r>
          </a:p>
        </p:txBody>
      </p:sp>
      <p:pic>
        <p:nvPicPr>
          <p:cNvPr id="5" name="Picture 4">
            <a:extLst>
              <a:ext uri="{FF2B5EF4-FFF2-40B4-BE49-F238E27FC236}">
                <a16:creationId xmlns:a16="http://schemas.microsoft.com/office/drawing/2014/main" id="{46C13A3D-A634-904A-90A3-D8E4888BFE5B}"/>
              </a:ext>
            </a:extLst>
          </p:cNvPr>
          <p:cNvPicPr>
            <a:picLocks noChangeAspect="1"/>
          </p:cNvPicPr>
          <p:nvPr/>
        </p:nvPicPr>
        <p:blipFill>
          <a:blip r:embed="rId2"/>
          <a:stretch>
            <a:fillRect/>
          </a:stretch>
        </p:blipFill>
        <p:spPr>
          <a:xfrm>
            <a:off x="508000" y="956441"/>
            <a:ext cx="8128000" cy="2025322"/>
          </a:xfrm>
          <a:prstGeom prst="rect">
            <a:avLst/>
          </a:prstGeom>
        </p:spPr>
      </p:pic>
    </p:spTree>
    <p:extLst>
      <p:ext uri="{BB962C8B-B14F-4D97-AF65-F5344CB8AC3E}">
        <p14:creationId xmlns:p14="http://schemas.microsoft.com/office/powerpoint/2010/main" val="421154112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8A3EDC-7DC2-2A47-B519-F179E9107482}"/>
              </a:ext>
            </a:extLst>
          </p:cNvPr>
          <p:cNvSpPr>
            <a:spLocks noGrp="1"/>
          </p:cNvSpPr>
          <p:nvPr>
            <p:ph type="title"/>
          </p:nvPr>
        </p:nvSpPr>
        <p:spPr/>
        <p:txBody>
          <a:bodyPr/>
          <a:lstStyle/>
          <a:p>
            <a:r>
              <a:rPr lang="en-US" dirty="0">
                <a:latin typeface="Century Schoolbook" panose="02040604050505020304" pitchFamily="18" charset="0"/>
              </a:rPr>
              <a:t>Federal Prohibition:</a:t>
            </a:r>
            <a:br>
              <a:rPr lang="en-US" dirty="0">
                <a:latin typeface="Century Schoolbook" panose="02040604050505020304" pitchFamily="18" charset="0"/>
              </a:rPr>
            </a:br>
            <a:r>
              <a:rPr lang="en-US" dirty="0">
                <a:latin typeface="Century Schoolbook" panose="02040604050505020304" pitchFamily="18" charset="0"/>
              </a:rPr>
              <a:t>Schedule I Trafficking Penalties</a:t>
            </a:r>
            <a:endParaRPr lang="en-US" dirty="0"/>
          </a:p>
        </p:txBody>
      </p:sp>
      <p:sp>
        <p:nvSpPr>
          <p:cNvPr id="3" name="Content Placeholder 2">
            <a:extLst>
              <a:ext uri="{FF2B5EF4-FFF2-40B4-BE49-F238E27FC236}">
                <a16:creationId xmlns:a16="http://schemas.microsoft.com/office/drawing/2014/main" id="{2C7821B5-0E30-8A41-80A5-B83B28B4BFDC}"/>
              </a:ext>
            </a:extLst>
          </p:cNvPr>
          <p:cNvSpPr>
            <a:spLocks noGrp="1"/>
          </p:cNvSpPr>
          <p:nvPr>
            <p:ph idx="1"/>
          </p:nvPr>
        </p:nvSpPr>
        <p:spPr>
          <a:xfrm>
            <a:off x="628650" y="1556657"/>
            <a:ext cx="7886700" cy="4250419"/>
          </a:xfrm>
        </p:spPr>
        <p:txBody>
          <a:bodyPr>
            <a:normAutofit/>
          </a:bodyPr>
          <a:lstStyle/>
          <a:p>
            <a:pPr marL="0" indent="0">
              <a:buNone/>
            </a:pPr>
            <a:r>
              <a:rPr lang="en-US" sz="2800" b="1" dirty="0">
                <a:latin typeface="Times New Roman" panose="02020603050405020304" pitchFamily="18" charset="0"/>
                <a:cs typeface="Times New Roman" panose="02020603050405020304" pitchFamily="18" charset="0"/>
              </a:rPr>
              <a:t>Marijuana:</a:t>
            </a:r>
            <a:endParaRPr lang="en-US" sz="2800" dirty="0">
              <a:latin typeface="Times New Roman" panose="02020603050405020304" pitchFamily="18" charset="0"/>
              <a:cs typeface="Times New Roman" panose="02020603050405020304" pitchFamily="18" charset="0"/>
            </a:endParaRPr>
          </a:p>
          <a:p>
            <a:pPr marL="0" indent="0">
              <a:buNone/>
            </a:pPr>
            <a:r>
              <a:rPr lang="en-US" sz="2800" dirty="0">
                <a:latin typeface="Times New Roman" panose="02020603050405020304" pitchFamily="18" charset="0"/>
                <a:cs typeface="Times New Roman" panose="02020603050405020304" pitchFamily="18" charset="0"/>
              </a:rPr>
              <a:t>Under 50 kilograms, 10 kilograms of hashish, </a:t>
            </a:r>
          </a:p>
          <a:p>
            <a:pPr marL="0" indent="0">
              <a:buNone/>
            </a:pPr>
            <a:r>
              <a:rPr lang="en-US" sz="2800" dirty="0">
                <a:latin typeface="Times New Roman" panose="02020603050405020304" pitchFamily="18" charset="0"/>
                <a:cs typeface="Times New Roman" panose="02020603050405020304" pitchFamily="18" charset="0"/>
              </a:rPr>
              <a:t>1 kilogram of hashish oil, or 1 to 49 plants</a:t>
            </a:r>
          </a:p>
          <a:p>
            <a:pPr marL="0" indent="0">
              <a:buNone/>
            </a:pPr>
            <a:r>
              <a:rPr lang="en-US" sz="2800" dirty="0">
                <a:latin typeface="Times New Roman" panose="02020603050405020304" pitchFamily="18" charset="0"/>
                <a:cs typeface="Times New Roman" panose="02020603050405020304" pitchFamily="18" charset="0"/>
              </a:rPr>
              <a:t>1</a:t>
            </a:r>
            <a:r>
              <a:rPr lang="en-US" sz="2800" baseline="30000" dirty="0">
                <a:latin typeface="Times New Roman" panose="02020603050405020304" pitchFamily="18" charset="0"/>
                <a:cs typeface="Times New Roman" panose="02020603050405020304" pitchFamily="18" charset="0"/>
              </a:rPr>
              <a:t>st</a:t>
            </a:r>
            <a:r>
              <a:rPr lang="en-US" sz="2800" dirty="0">
                <a:latin typeface="Times New Roman" panose="02020603050405020304" pitchFamily="18" charset="0"/>
                <a:cs typeface="Times New Roman" panose="02020603050405020304" pitchFamily="18" charset="0"/>
              </a:rPr>
              <a:t> Offense: 			Felony</a:t>
            </a:r>
          </a:p>
          <a:p>
            <a:pPr marL="0" indent="0">
              <a:buNone/>
            </a:pPr>
            <a:r>
              <a:rPr lang="en-US" sz="2800" dirty="0">
                <a:latin typeface="Times New Roman" panose="02020603050405020304" pitchFamily="18" charset="0"/>
                <a:cs typeface="Times New Roman" panose="02020603050405020304" pitchFamily="18" charset="0"/>
              </a:rPr>
              <a:t>					$250,000/$1 Million	</a:t>
            </a:r>
          </a:p>
          <a:p>
            <a:pPr marL="0" indent="0">
              <a:buNone/>
            </a:pPr>
            <a:r>
              <a:rPr lang="en-US" sz="2800" dirty="0">
                <a:latin typeface="Times New Roman" panose="02020603050405020304" pitchFamily="18" charset="0"/>
                <a:cs typeface="Times New Roman" panose="02020603050405020304" pitchFamily="18" charset="0"/>
              </a:rPr>
              <a:t>					Up to 5 years</a:t>
            </a:r>
          </a:p>
          <a:p>
            <a:endParaRPr lang="en-US" dirty="0"/>
          </a:p>
        </p:txBody>
      </p:sp>
      <p:pic>
        <p:nvPicPr>
          <p:cNvPr id="4" name="Picture 3">
            <a:extLst>
              <a:ext uri="{FF2B5EF4-FFF2-40B4-BE49-F238E27FC236}">
                <a16:creationId xmlns:a16="http://schemas.microsoft.com/office/drawing/2014/main" id="{74EB3D7B-35CF-3D4A-B48B-02695AC0916B}"/>
              </a:ext>
            </a:extLst>
          </p:cNvPr>
          <p:cNvPicPr>
            <a:picLocks noChangeAspect="1"/>
          </p:cNvPicPr>
          <p:nvPr/>
        </p:nvPicPr>
        <p:blipFill>
          <a:blip r:embed="rId2">
            <a:duotone>
              <a:prstClr val="black"/>
              <a:srgbClr val="92D050">
                <a:tint val="45000"/>
                <a:satMod val="400000"/>
              </a:srgbClr>
            </a:duotone>
          </a:blip>
          <a:stretch>
            <a:fillRect/>
          </a:stretch>
        </p:blipFill>
        <p:spPr>
          <a:xfrm>
            <a:off x="413658" y="3533776"/>
            <a:ext cx="3581400" cy="2273300"/>
          </a:xfrm>
          <a:prstGeom prst="rect">
            <a:avLst/>
          </a:prstGeom>
          <a:ln w="889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368946665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EBDA6C6-1F54-9A4A-82ED-174ED06C7079}"/>
              </a:ext>
            </a:extLst>
          </p:cNvPr>
          <p:cNvSpPr>
            <a:spLocks noGrp="1"/>
          </p:cNvSpPr>
          <p:nvPr>
            <p:ph type="title"/>
          </p:nvPr>
        </p:nvSpPr>
        <p:spPr>
          <a:xfrm>
            <a:off x="544568" y="157545"/>
            <a:ext cx="7886700" cy="925021"/>
          </a:xfrm>
        </p:spPr>
        <p:txBody>
          <a:bodyPr/>
          <a:lstStyle/>
          <a:p>
            <a:r>
              <a:rPr lang="en-US" dirty="0">
                <a:latin typeface="Times New Roman" panose="02020603050405020304" pitchFamily="18" charset="0"/>
                <a:cs typeface="Times New Roman" panose="02020603050405020304" pitchFamily="18" charset="0"/>
              </a:rPr>
              <a:t>Farm Bill of 2014</a:t>
            </a:r>
          </a:p>
        </p:txBody>
      </p:sp>
      <p:sp>
        <p:nvSpPr>
          <p:cNvPr id="3" name="Content Placeholder 2">
            <a:extLst>
              <a:ext uri="{FF2B5EF4-FFF2-40B4-BE49-F238E27FC236}">
                <a16:creationId xmlns:a16="http://schemas.microsoft.com/office/drawing/2014/main" id="{0F2451D2-C389-6E45-A7F3-0CB672BEB3C4}"/>
              </a:ext>
            </a:extLst>
          </p:cNvPr>
          <p:cNvSpPr>
            <a:spLocks noGrp="1"/>
          </p:cNvSpPr>
          <p:nvPr>
            <p:ph idx="1"/>
          </p:nvPr>
        </p:nvSpPr>
        <p:spPr>
          <a:xfrm>
            <a:off x="544568" y="2719004"/>
            <a:ext cx="7886700" cy="3981451"/>
          </a:xfrm>
        </p:spPr>
        <p:txBody>
          <a:bodyPr/>
          <a:lstStyle/>
          <a:p>
            <a:r>
              <a:rPr lang="en-US" dirty="0">
                <a:latin typeface="Times New Roman" panose="02020603050405020304" pitchFamily="18" charset="0"/>
                <a:cs typeface="Times New Roman" panose="02020603050405020304" pitchFamily="18" charset="0"/>
              </a:rPr>
              <a:t>Agriculture Act of 2014 – “Industrial Hemp” as “the plant Cannabis sativa L. and </a:t>
            </a:r>
            <a:r>
              <a:rPr lang="en-US" i="1" dirty="0">
                <a:latin typeface="Times New Roman" panose="02020603050405020304" pitchFamily="18" charset="0"/>
                <a:cs typeface="Times New Roman" panose="02020603050405020304" pitchFamily="18" charset="0"/>
              </a:rPr>
              <a:t>any part of such plant, </a:t>
            </a:r>
            <a:r>
              <a:rPr lang="en-US" dirty="0">
                <a:latin typeface="Times New Roman" panose="02020603050405020304" pitchFamily="18" charset="0"/>
                <a:cs typeface="Times New Roman" panose="02020603050405020304" pitchFamily="18" charset="0"/>
              </a:rPr>
              <a:t>whether growing or not, with delta-9 tetrahydrocannabinol concentration of not more than 0.3 percent on a dry weight basis.”</a:t>
            </a:r>
          </a:p>
          <a:p>
            <a:r>
              <a:rPr lang="en-US" dirty="0">
                <a:latin typeface="Times New Roman" panose="02020603050405020304" pitchFamily="18" charset="0"/>
                <a:cs typeface="Times New Roman" panose="02020603050405020304" pitchFamily="18" charset="0"/>
              </a:rPr>
              <a:t>Agricultural Pilot Projects to “study the growth, cultivation, or marketing of industrial hemp.”</a:t>
            </a:r>
          </a:p>
          <a:p>
            <a:pPr marL="0" indent="0">
              <a:buNone/>
            </a:pPr>
            <a:r>
              <a:rPr lang="en-US" dirty="0">
                <a:latin typeface="Times New Roman" panose="02020603050405020304" pitchFamily="18" charset="0"/>
                <a:cs typeface="Times New Roman" panose="02020603050405020304" pitchFamily="18" charset="0"/>
              </a:rPr>
              <a:t>	1)Permitted under state law</a:t>
            </a:r>
          </a:p>
          <a:p>
            <a:pPr marL="0" indent="0">
              <a:buNone/>
            </a:pPr>
            <a:r>
              <a:rPr lang="en-US" dirty="0">
                <a:latin typeface="Times New Roman" panose="02020603050405020304" pitchFamily="18" charset="0"/>
                <a:cs typeface="Times New Roman" panose="02020603050405020304" pitchFamily="18" charset="0"/>
              </a:rPr>
              <a:t>	2) Done under the supervision of institutions of higher learning 		and/or state departments of agriculture</a:t>
            </a:r>
          </a:p>
        </p:txBody>
      </p:sp>
      <p:pic>
        <p:nvPicPr>
          <p:cNvPr id="5" name="Picture 4" descr="A sign on the grass&#10;&#10;Description automatically generated">
            <a:extLst>
              <a:ext uri="{FF2B5EF4-FFF2-40B4-BE49-F238E27FC236}">
                <a16:creationId xmlns:a16="http://schemas.microsoft.com/office/drawing/2014/main" id="{564163D7-7F08-BB4A-95C3-F9F53C546031}"/>
              </a:ext>
            </a:extLst>
          </p:cNvPr>
          <p:cNvPicPr>
            <a:picLocks noChangeAspect="1"/>
          </p:cNvPicPr>
          <p:nvPr/>
        </p:nvPicPr>
        <p:blipFill>
          <a:blip r:embed="rId2"/>
          <a:stretch>
            <a:fillRect/>
          </a:stretch>
        </p:blipFill>
        <p:spPr>
          <a:xfrm>
            <a:off x="1222814" y="945274"/>
            <a:ext cx="6530208" cy="1562100"/>
          </a:xfrm>
          <a:prstGeom prst="rect">
            <a:avLst/>
          </a:prstGeom>
        </p:spPr>
      </p:pic>
    </p:spTree>
    <p:extLst>
      <p:ext uri="{BB962C8B-B14F-4D97-AF65-F5344CB8AC3E}">
        <p14:creationId xmlns:p14="http://schemas.microsoft.com/office/powerpoint/2010/main" val="373893030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a:xfrm>
            <a:off x="628650" y="365127"/>
            <a:ext cx="7886700" cy="840388"/>
          </a:xfrm>
        </p:spPr>
        <p:txBody>
          <a:bodyPr/>
          <a:lstStyle/>
          <a:p>
            <a:r>
              <a:rPr lang="en-US" b="0" dirty="0">
                <a:solidFill>
                  <a:srgbClr val="C00000"/>
                </a:solidFill>
                <a:latin typeface="Times New Roman" panose="02020603050405020304" pitchFamily="18" charset="0"/>
                <a:cs typeface="Times New Roman" panose="02020603050405020304" pitchFamily="18" charset="0"/>
              </a:rPr>
              <a:t>Tribes Under the 2014 Farm Bill</a:t>
            </a:r>
            <a:endParaRPr lang="en-US"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597119" y="1205514"/>
            <a:ext cx="7886700" cy="4711810"/>
          </a:xfrm>
        </p:spPr>
        <p:txBody>
          <a:bodyPr>
            <a:normAutofit/>
          </a:bodyPr>
          <a:lstStyle/>
          <a:p>
            <a:r>
              <a:rPr lang="en-US" dirty="0">
                <a:latin typeface="Times New Roman" panose="02020603050405020304" pitchFamily="18" charset="0"/>
                <a:cs typeface="Times New Roman" panose="02020603050405020304" pitchFamily="18" charset="0"/>
              </a:rPr>
              <a:t>2014 Farm Bill – States and Federal Holdings</a:t>
            </a:r>
          </a:p>
          <a:p>
            <a:pPr marL="342900" lvl="1" indent="0">
              <a:buNone/>
            </a:pPr>
            <a:r>
              <a:rPr lang="en-US" b="1" dirty="0">
                <a:latin typeface="Times New Roman" panose="02020603050405020304" pitchFamily="18" charset="0"/>
                <a:cs typeface="Times New Roman" panose="02020603050405020304" pitchFamily="18" charset="0"/>
              </a:rPr>
              <a:t>Menominee Indian Tribe of Wisconsin v. Drug Enforcement Administration and U.S. Department of Justice</a:t>
            </a:r>
            <a:r>
              <a:rPr lang="en-US" dirty="0">
                <a:latin typeface="Times New Roman" panose="02020603050405020304" pitchFamily="18" charset="0"/>
                <a:cs typeface="Times New Roman" panose="02020603050405020304" pitchFamily="18" charset="0"/>
              </a:rPr>
              <a:t>, 2016 WL 2997499</a:t>
            </a:r>
          </a:p>
          <a:p>
            <a:pPr marL="342900" lvl="1" indent="0">
              <a:buNone/>
            </a:pPr>
            <a:r>
              <a:rPr lang="en-US" dirty="0">
                <a:latin typeface="Times New Roman" panose="02020603050405020304" pitchFamily="18" charset="0"/>
                <a:cs typeface="Times New Roman" panose="02020603050405020304" pitchFamily="18" charset="0"/>
              </a:rPr>
              <a:t>“The Tribe argues that the Agricultural Act of 2014 in which the hemp statute was included contains several definitions of “State” that encompass “any other territory or possession of the U.S., language which courts have construed as broad enough to include Indian tribes. Drawing these provisions, the Tribe argues that State, as used in the law, includes Indian tribes. The hemp statute, however, is a stand-alone provision specifically designated as “miscellaneous.” The hemp statute is not part of any broader statutory scheme. Moreover, the hemp statute contains its own definitional subsection. Under these circumstances, it would be arbitrary to look to definitions in unrelated parts of the same title of the U.S.C. and apply such definitions to the statute at issue. For these reasons, </a:t>
            </a:r>
            <a:r>
              <a:rPr lang="en-US" b="1" dirty="0">
                <a:latin typeface="Times New Roman" panose="02020603050405020304" pitchFamily="18" charset="0"/>
                <a:cs typeface="Times New Roman" panose="02020603050405020304" pitchFamily="18" charset="0"/>
              </a:rPr>
              <a:t>the Court denies the Tribe’s request for declaratory relief to the effect that “State” as used in the hemp statute includes Indian tribes, and rejects the Tribe’s theory that it acted as a “State” when it enacted its own law allowing hemp cultivation.</a:t>
            </a:r>
          </a:p>
          <a:p>
            <a:endParaRPr lang="en-US" dirty="0"/>
          </a:p>
        </p:txBody>
      </p:sp>
    </p:spTree>
    <p:extLst>
      <p:ext uri="{BB962C8B-B14F-4D97-AF65-F5344CB8AC3E}">
        <p14:creationId xmlns:p14="http://schemas.microsoft.com/office/powerpoint/2010/main" val="410916724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55DDED-FBC4-B542-86F3-567451C0DEE8}"/>
              </a:ext>
            </a:extLst>
          </p:cNvPr>
          <p:cNvSpPr>
            <a:spLocks noGrp="1"/>
          </p:cNvSpPr>
          <p:nvPr>
            <p:ph type="title"/>
          </p:nvPr>
        </p:nvSpPr>
        <p:spPr>
          <a:xfrm>
            <a:off x="628650" y="365127"/>
            <a:ext cx="7886700" cy="990084"/>
          </a:xfrm>
        </p:spPr>
        <p:txBody>
          <a:bodyPr>
            <a:normAutofit/>
          </a:bodyPr>
          <a:lstStyle/>
          <a:p>
            <a:r>
              <a:rPr lang="en-US" sz="4000" dirty="0">
                <a:latin typeface="Times New Roman" panose="02020603050405020304" pitchFamily="18" charset="0"/>
                <a:cs typeface="Times New Roman" panose="02020603050405020304" pitchFamily="18" charset="0"/>
              </a:rPr>
              <a:t>The Watershed Year of 2018</a:t>
            </a:r>
          </a:p>
        </p:txBody>
      </p:sp>
      <p:pic>
        <p:nvPicPr>
          <p:cNvPr id="6" name="Content Placeholder 5" descr="A picture containing toiletry, bottle&#10;&#10;Description automatically generated">
            <a:extLst>
              <a:ext uri="{FF2B5EF4-FFF2-40B4-BE49-F238E27FC236}">
                <a16:creationId xmlns:a16="http://schemas.microsoft.com/office/drawing/2014/main" id="{DD41D1AD-391D-C846-A26B-8C94EE528899}"/>
              </a:ext>
            </a:extLst>
          </p:cNvPr>
          <p:cNvPicPr>
            <a:picLocks noGrp="1" noChangeAspect="1"/>
          </p:cNvPicPr>
          <p:nvPr>
            <p:ph sz="half" idx="1"/>
          </p:nvPr>
        </p:nvPicPr>
        <p:blipFill>
          <a:blip r:embed="rId2"/>
          <a:stretch>
            <a:fillRect/>
          </a:stretch>
        </p:blipFill>
        <p:spPr>
          <a:xfrm>
            <a:off x="1136389" y="1825625"/>
            <a:ext cx="3273358" cy="2045849"/>
          </a:xfrm>
        </p:spPr>
      </p:pic>
      <p:sp>
        <p:nvSpPr>
          <p:cNvPr id="4" name="Content Placeholder 3">
            <a:extLst>
              <a:ext uri="{FF2B5EF4-FFF2-40B4-BE49-F238E27FC236}">
                <a16:creationId xmlns:a16="http://schemas.microsoft.com/office/drawing/2014/main" id="{360461AC-F9D4-FC43-BF86-A38A61491F3B}"/>
              </a:ext>
            </a:extLst>
          </p:cNvPr>
          <p:cNvSpPr>
            <a:spLocks noGrp="1"/>
          </p:cNvSpPr>
          <p:nvPr>
            <p:ph sz="half" idx="2"/>
          </p:nvPr>
        </p:nvSpPr>
        <p:spPr/>
        <p:txBody>
          <a:bodyPr>
            <a:normAutofit lnSpcReduction="10000"/>
          </a:bodyPr>
          <a:lstStyle/>
          <a:p>
            <a:r>
              <a:rPr lang="en-US" sz="2400" dirty="0">
                <a:latin typeface="Times New Roman" panose="02020603050405020304" pitchFamily="18" charset="0"/>
                <a:cs typeface="Times New Roman" panose="02020603050405020304" pitchFamily="18" charset="0"/>
              </a:rPr>
              <a:t>Expiration of 2014 Farm Bill on September 30, 2018.</a:t>
            </a:r>
          </a:p>
          <a:p>
            <a:endParaRPr lang="en-US" sz="2400" dirty="0">
              <a:latin typeface="Times New Roman" panose="02020603050405020304" pitchFamily="18" charset="0"/>
              <a:cs typeface="Times New Roman" panose="02020603050405020304" pitchFamily="18" charset="0"/>
            </a:endParaRPr>
          </a:p>
          <a:p>
            <a:r>
              <a:rPr lang="en-US" sz="2400" dirty="0">
                <a:latin typeface="Times New Roman" panose="02020603050405020304" pitchFamily="18" charset="0"/>
                <a:cs typeface="Times New Roman" panose="02020603050405020304" pitchFamily="18" charset="0"/>
              </a:rPr>
              <a:t>December 20, 2018 the 2018 Farm Bill was signed into Law.</a:t>
            </a:r>
          </a:p>
          <a:p>
            <a:endParaRPr lang="en-US" sz="2400" dirty="0">
              <a:latin typeface="Times New Roman" panose="02020603050405020304" pitchFamily="18" charset="0"/>
              <a:cs typeface="Times New Roman" panose="02020603050405020304" pitchFamily="18" charset="0"/>
            </a:endParaRPr>
          </a:p>
          <a:p>
            <a:r>
              <a:rPr lang="en-US" sz="2400" dirty="0">
                <a:latin typeface="Times New Roman" panose="02020603050405020304" pitchFamily="18" charset="0"/>
                <a:cs typeface="Times New Roman" panose="02020603050405020304" pitchFamily="18" charset="0"/>
              </a:rPr>
              <a:t>St. Croix Chippewa Indians of Wisconsin v. Brad Schimel, Wisconsin Attorney General</a:t>
            </a:r>
          </a:p>
          <a:p>
            <a:endParaRPr lang="en-US" dirty="0"/>
          </a:p>
          <a:p>
            <a:endParaRPr lang="en-US" dirty="0"/>
          </a:p>
        </p:txBody>
      </p:sp>
      <p:sp>
        <p:nvSpPr>
          <p:cNvPr id="7" name="TextBox 6">
            <a:extLst>
              <a:ext uri="{FF2B5EF4-FFF2-40B4-BE49-F238E27FC236}">
                <a16:creationId xmlns:a16="http://schemas.microsoft.com/office/drawing/2014/main" id="{3C6E3412-4FFA-754F-842E-EDE8FA2B3A62}"/>
              </a:ext>
            </a:extLst>
          </p:cNvPr>
          <p:cNvSpPr txBox="1"/>
          <p:nvPr/>
        </p:nvSpPr>
        <p:spPr>
          <a:xfrm>
            <a:off x="1061545" y="4025462"/>
            <a:ext cx="3348202" cy="1631216"/>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Times New Roman" panose="02020603050405020304" pitchFamily="18" charset="0"/>
                <a:cs typeface="Times New Roman" panose="02020603050405020304" pitchFamily="18" charset="0"/>
              </a:rPr>
              <a:t>FDA approval of </a:t>
            </a:r>
            <a:r>
              <a:rPr lang="en-US" sz="2000" dirty="0" err="1">
                <a:latin typeface="Times New Roman" panose="02020603050405020304" pitchFamily="18" charset="0"/>
                <a:cs typeface="Times New Roman" panose="02020603050405020304" pitchFamily="18" charset="0"/>
              </a:rPr>
              <a:t>Epidiolex</a:t>
            </a:r>
            <a:r>
              <a:rPr lang="en-US" sz="2000" dirty="0">
                <a:latin typeface="Times New Roman" panose="02020603050405020304" pitchFamily="18" charset="0"/>
                <a:cs typeface="Times New Roman" panose="02020603050405020304" pitchFamily="18" charset="0"/>
              </a:rPr>
              <a:t> on June 25, 2018.</a:t>
            </a:r>
          </a:p>
          <a:p>
            <a:endParaRPr lang="en-US" sz="20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000" dirty="0">
                <a:latin typeface="Times New Roman" panose="02020603050405020304" pitchFamily="18" charset="0"/>
                <a:cs typeface="Times New Roman" panose="02020603050405020304" pitchFamily="18" charset="0"/>
              </a:rPr>
              <a:t>A year prescription of </a:t>
            </a:r>
            <a:r>
              <a:rPr lang="en-US" sz="2000" dirty="0" err="1">
                <a:latin typeface="Times New Roman" panose="02020603050405020304" pitchFamily="18" charset="0"/>
                <a:cs typeface="Times New Roman" panose="02020603050405020304" pitchFamily="18" charset="0"/>
              </a:rPr>
              <a:t>Epidiolex</a:t>
            </a:r>
            <a:r>
              <a:rPr lang="en-US" sz="2000" dirty="0">
                <a:latin typeface="Times New Roman" panose="02020603050405020304" pitchFamily="18" charset="0"/>
                <a:cs typeface="Times New Roman" panose="02020603050405020304" pitchFamily="18" charset="0"/>
              </a:rPr>
              <a:t> is $32,500.</a:t>
            </a:r>
          </a:p>
        </p:txBody>
      </p:sp>
    </p:spTree>
    <p:extLst>
      <p:ext uri="{BB962C8B-B14F-4D97-AF65-F5344CB8AC3E}">
        <p14:creationId xmlns:p14="http://schemas.microsoft.com/office/powerpoint/2010/main" val="168872976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01FD9B-AE7C-4E45-8ACA-E22F67EEC172}"/>
              </a:ext>
            </a:extLst>
          </p:cNvPr>
          <p:cNvSpPr>
            <a:spLocks noGrp="1"/>
          </p:cNvSpPr>
          <p:nvPr>
            <p:ph type="title"/>
          </p:nvPr>
        </p:nvSpPr>
        <p:spPr>
          <a:xfrm>
            <a:off x="629841" y="365126"/>
            <a:ext cx="7886700" cy="633357"/>
          </a:xfrm>
        </p:spPr>
        <p:txBody>
          <a:bodyPr>
            <a:noAutofit/>
          </a:bodyPr>
          <a:lstStyle/>
          <a:p>
            <a:r>
              <a:rPr lang="en-US" sz="4000" dirty="0">
                <a:latin typeface="Times New Roman" panose="02020603050405020304" pitchFamily="18" charset="0"/>
                <a:cs typeface="Times New Roman" panose="02020603050405020304" pitchFamily="18" charset="0"/>
              </a:rPr>
              <a:t>2018 Farm Bill</a:t>
            </a:r>
          </a:p>
        </p:txBody>
      </p:sp>
      <p:sp>
        <p:nvSpPr>
          <p:cNvPr id="4" name="Content Placeholder 3">
            <a:extLst>
              <a:ext uri="{FF2B5EF4-FFF2-40B4-BE49-F238E27FC236}">
                <a16:creationId xmlns:a16="http://schemas.microsoft.com/office/drawing/2014/main" id="{DF07F39C-1D63-004A-9D0F-342E31D3F71B}"/>
              </a:ext>
            </a:extLst>
          </p:cNvPr>
          <p:cNvSpPr>
            <a:spLocks noGrp="1"/>
          </p:cNvSpPr>
          <p:nvPr>
            <p:ph sz="half" idx="2"/>
          </p:nvPr>
        </p:nvSpPr>
        <p:spPr>
          <a:xfrm>
            <a:off x="629841" y="2446391"/>
            <a:ext cx="7483365" cy="3699641"/>
          </a:xfrm>
        </p:spPr>
        <p:txBody>
          <a:bodyPr/>
          <a:lstStyle/>
          <a:p>
            <a:r>
              <a:rPr lang="en-US" dirty="0">
                <a:latin typeface="Times New Roman" panose="02020603050405020304" pitchFamily="18" charset="0"/>
                <a:cs typeface="Times New Roman" panose="02020603050405020304" pitchFamily="18" charset="0"/>
              </a:rPr>
              <a:t>Provides administrative mechanism for Tribes to assume primary regulatory authority over the production of industrial hemp and hemp products, including cannabidiol (CBD).</a:t>
            </a:r>
          </a:p>
          <a:p>
            <a:endParaRPr lang="en-US" dirty="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Authorizes transport and shipment of tribally produced hemp and hemp products, also opens the door for federal crop insurance and federal loans to produce hemp.</a:t>
            </a:r>
          </a:p>
          <a:p>
            <a:endParaRPr lang="en-US" dirty="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Removed industrial hemp from the CSA as defined as Cannabis sativa L. at dried weight with less than 0.3% THC.</a:t>
            </a:r>
          </a:p>
        </p:txBody>
      </p:sp>
      <p:pic>
        <p:nvPicPr>
          <p:cNvPr id="8" name="Picture 7" descr="A picture containing tree, text&#10;&#10;Description automatically generated">
            <a:extLst>
              <a:ext uri="{FF2B5EF4-FFF2-40B4-BE49-F238E27FC236}">
                <a16:creationId xmlns:a16="http://schemas.microsoft.com/office/drawing/2014/main" id="{D2271450-387E-1A44-A415-9781B2E8F8E0}"/>
              </a:ext>
            </a:extLst>
          </p:cNvPr>
          <p:cNvPicPr>
            <a:picLocks noChangeAspect="1"/>
          </p:cNvPicPr>
          <p:nvPr/>
        </p:nvPicPr>
        <p:blipFill>
          <a:blip r:embed="rId2"/>
          <a:stretch>
            <a:fillRect/>
          </a:stretch>
        </p:blipFill>
        <p:spPr>
          <a:xfrm>
            <a:off x="394138" y="924910"/>
            <a:ext cx="8355724" cy="1521482"/>
          </a:xfrm>
          <a:prstGeom prst="rect">
            <a:avLst/>
          </a:prstGeom>
        </p:spPr>
      </p:pic>
    </p:spTree>
    <p:extLst>
      <p:ext uri="{BB962C8B-B14F-4D97-AF65-F5344CB8AC3E}">
        <p14:creationId xmlns:p14="http://schemas.microsoft.com/office/powerpoint/2010/main" val="2265892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835572-A27C-0041-A286-1E84F86C9C94}"/>
              </a:ext>
            </a:extLst>
          </p:cNvPr>
          <p:cNvSpPr>
            <a:spLocks noGrp="1"/>
          </p:cNvSpPr>
          <p:nvPr>
            <p:ph type="title"/>
          </p:nvPr>
        </p:nvSpPr>
        <p:spPr/>
        <p:txBody>
          <a:bodyPr>
            <a:normAutofit/>
          </a:bodyPr>
          <a:lstStyle/>
          <a:p>
            <a:r>
              <a:rPr lang="en-US" sz="4000" dirty="0">
                <a:latin typeface="Times New Roman" panose="02020603050405020304" pitchFamily="18" charset="0"/>
                <a:cs typeface="Times New Roman" panose="02020603050405020304" pitchFamily="18" charset="0"/>
              </a:rPr>
              <a:t>2018 Farm Bill</a:t>
            </a:r>
          </a:p>
        </p:txBody>
      </p:sp>
      <p:sp>
        <p:nvSpPr>
          <p:cNvPr id="3" name="TextBox 2">
            <a:extLst>
              <a:ext uri="{FF2B5EF4-FFF2-40B4-BE49-F238E27FC236}">
                <a16:creationId xmlns:a16="http://schemas.microsoft.com/office/drawing/2014/main" id="{A8DDBFA6-F9EB-024B-99A4-021A9552ACC1}"/>
              </a:ext>
            </a:extLst>
          </p:cNvPr>
          <p:cNvSpPr txBox="1"/>
          <p:nvPr/>
        </p:nvSpPr>
        <p:spPr>
          <a:xfrm>
            <a:off x="628650" y="1597572"/>
            <a:ext cx="7886700" cy="4893647"/>
          </a:xfrm>
          <a:prstGeom prst="rect">
            <a:avLst/>
          </a:prstGeom>
          <a:noFill/>
        </p:spPr>
        <p:txBody>
          <a:bodyPr wrap="square" rtlCol="0">
            <a:spAutoFit/>
          </a:bodyPr>
          <a:lstStyle/>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Section 297B State and Tribal Plans ‘‘(1) In General.—A State or Indian tribe desiring to have primary regulatory authority over the production of hemp in the State or territory of the Indian tribe shall submit to the Secretary, through the State department of agriculture (in consultation with the Governor and chief law enforcement officer of the State) or the Tribal government, as applicable, a plan under which the State or Indian tribe monitors and regulates that production as described in paragraph (2).</a:t>
            </a: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b="1" dirty="0">
                <a:latin typeface="Times New Roman" panose="02020603050405020304" pitchFamily="18" charset="0"/>
                <a:cs typeface="Times New Roman" panose="02020603050405020304" pitchFamily="18" charset="0"/>
              </a:rPr>
              <a:t>Tribal law in parity with state law.</a:t>
            </a:r>
          </a:p>
          <a:p>
            <a:pPr marL="285750" lvl="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a:p>
            <a:pPr lvl="0"/>
            <a:endParaRPr lang="en-US" dirty="0">
              <a:latin typeface="Times New Roman" panose="02020603050405020304" pitchFamily="18" charset="0"/>
              <a:cs typeface="Times New Roman" panose="02020603050405020304" pitchFamily="18" charset="0"/>
            </a:endParaRPr>
          </a:p>
          <a:p>
            <a:pPr lvl="0"/>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98209142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B32CFB-C435-C442-AB0E-992E5F8D6D65}"/>
              </a:ext>
            </a:extLst>
          </p:cNvPr>
          <p:cNvSpPr>
            <a:spLocks noGrp="1"/>
          </p:cNvSpPr>
          <p:nvPr>
            <p:ph type="title"/>
          </p:nvPr>
        </p:nvSpPr>
        <p:spPr/>
        <p:txBody>
          <a:bodyPr>
            <a:normAutofit/>
          </a:bodyPr>
          <a:lstStyle/>
          <a:p>
            <a:r>
              <a:rPr lang="en-US" sz="4000" dirty="0">
                <a:latin typeface="Times New Roman" panose="02020603050405020304" pitchFamily="18" charset="0"/>
                <a:cs typeface="Times New Roman" panose="02020603050405020304" pitchFamily="18" charset="0"/>
              </a:rPr>
              <a:t>2018 Farm Bill</a:t>
            </a:r>
          </a:p>
        </p:txBody>
      </p:sp>
      <p:sp>
        <p:nvSpPr>
          <p:cNvPr id="4" name="TextBox 3">
            <a:extLst>
              <a:ext uri="{FF2B5EF4-FFF2-40B4-BE49-F238E27FC236}">
                <a16:creationId xmlns:a16="http://schemas.microsoft.com/office/drawing/2014/main" id="{FE3BDC02-C5A3-AA4F-ACC7-09BD954CF5A5}"/>
              </a:ext>
            </a:extLst>
          </p:cNvPr>
          <p:cNvSpPr txBox="1"/>
          <p:nvPr/>
        </p:nvSpPr>
        <p:spPr>
          <a:xfrm>
            <a:off x="348343" y="1690689"/>
            <a:ext cx="8327571" cy="3970318"/>
          </a:xfrm>
          <a:prstGeom prst="rect">
            <a:avLst/>
          </a:prstGeom>
          <a:noFill/>
        </p:spPr>
        <p:txBody>
          <a:bodyPr wrap="square" rtlCol="0">
            <a:spAutoFit/>
          </a:bodyPr>
          <a:lstStyle/>
          <a:p>
            <a:r>
              <a:rPr lang="en-US" sz="2800" dirty="0">
                <a:latin typeface="Times New Roman" panose="02020603050405020304" pitchFamily="18" charset="0"/>
                <a:cs typeface="Times New Roman" panose="02020603050405020304" pitchFamily="18" charset="0"/>
              </a:rPr>
              <a:t>Tribal Nations need to develop plans which shall include:</a:t>
            </a:r>
          </a:p>
          <a:p>
            <a:endParaRPr lang="en-US" sz="28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	Procedures for annual inspection.</a:t>
            </a:r>
          </a:p>
          <a:p>
            <a:r>
              <a:rPr lang="en-US" sz="2800" dirty="0">
                <a:latin typeface="Times New Roman" panose="02020603050405020304" pitchFamily="18" charset="0"/>
                <a:cs typeface="Times New Roman" panose="02020603050405020304" pitchFamily="18" charset="0"/>
              </a:rPr>
              <a:t>	</a:t>
            </a:r>
          </a:p>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	Procedures for submitting information to USDA.</a:t>
            </a:r>
          </a:p>
          <a:p>
            <a:endParaRPr lang="en-US" sz="28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	Certification that the Tribe has the “resources and 	personnel” to carry out the plan.</a:t>
            </a:r>
          </a:p>
        </p:txBody>
      </p:sp>
    </p:spTree>
    <p:extLst>
      <p:ext uri="{BB962C8B-B14F-4D97-AF65-F5344CB8AC3E}">
        <p14:creationId xmlns:p14="http://schemas.microsoft.com/office/powerpoint/2010/main" val="419370263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C7EC02AF-CC23-A940-A672-E7CFA72D7AF0}"/>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90133" y="977250"/>
            <a:ext cx="3964813" cy="2590800"/>
          </a:xfrm>
          <a:prstGeom prst="rect">
            <a:avLst/>
          </a:prstGeom>
          <a:ln w="88900" cap="sq" cmpd="thickThin">
            <a:solidFill>
              <a:srgbClr val="000000"/>
            </a:solidFill>
            <a:prstDash val="solid"/>
            <a:miter lim="800000"/>
          </a:ln>
          <a:effectLst>
            <a:innerShdw blurRad="76200">
              <a:srgbClr val="000000"/>
            </a:innerShdw>
          </a:effectLst>
        </p:spPr>
      </p:pic>
      <p:pic>
        <p:nvPicPr>
          <p:cNvPr id="6" name="Picture 5">
            <a:extLst>
              <a:ext uri="{FF2B5EF4-FFF2-40B4-BE49-F238E27FC236}">
                <a16:creationId xmlns:a16="http://schemas.microsoft.com/office/drawing/2014/main" id="{89FE263D-A0E4-C64C-9C9A-E042A5F5A5D1}"/>
              </a:ext>
            </a:extLst>
          </p:cNvPr>
          <p:cNvPicPr>
            <a:picLocks noChangeAspect="1"/>
          </p:cNvPicPr>
          <p:nvPr/>
        </p:nvPicPr>
        <p:blipFill>
          <a:blip r:embed="rId3"/>
          <a:stretch>
            <a:fillRect/>
          </a:stretch>
        </p:blipFill>
        <p:spPr>
          <a:xfrm>
            <a:off x="4989056" y="958200"/>
            <a:ext cx="3505200" cy="2628900"/>
          </a:xfrm>
          <a:prstGeom prst="rect">
            <a:avLst/>
          </a:prstGeom>
          <a:ln w="88900" cap="sq" cmpd="thickThin">
            <a:solidFill>
              <a:srgbClr val="000000"/>
            </a:solidFill>
            <a:prstDash val="solid"/>
            <a:miter lim="800000"/>
          </a:ln>
          <a:effectLst>
            <a:innerShdw blurRad="76200">
              <a:srgbClr val="000000"/>
            </a:innerShdw>
          </a:effectLst>
        </p:spPr>
      </p:pic>
      <p:pic>
        <p:nvPicPr>
          <p:cNvPr id="9" name="Picture 8">
            <a:extLst>
              <a:ext uri="{FF2B5EF4-FFF2-40B4-BE49-F238E27FC236}">
                <a16:creationId xmlns:a16="http://schemas.microsoft.com/office/drawing/2014/main" id="{DC8D3D5F-49E3-E244-A1E0-A40302E35B02}"/>
              </a:ext>
            </a:extLst>
          </p:cNvPr>
          <p:cNvPicPr>
            <a:picLocks noChangeAspect="1"/>
          </p:cNvPicPr>
          <p:nvPr/>
        </p:nvPicPr>
        <p:blipFill rotWithShape="1">
          <a:blip r:embed="rId4"/>
          <a:srcRect t="12497" r="739"/>
          <a:stretch/>
        </p:blipFill>
        <p:spPr>
          <a:xfrm>
            <a:off x="2971800" y="3735139"/>
            <a:ext cx="2743200" cy="2315472"/>
          </a:xfrm>
          <a:prstGeom prst="rect">
            <a:avLst/>
          </a:prstGeom>
          <a:ln w="88900" cap="sq" cmpd="thickThin">
            <a:solidFill>
              <a:srgbClr val="000000"/>
            </a:solidFill>
            <a:prstDash val="solid"/>
            <a:miter lim="800000"/>
          </a:ln>
          <a:effectLst>
            <a:innerShdw blurRad="76200">
              <a:srgbClr val="000000"/>
            </a:innerShdw>
          </a:effectLst>
        </p:spPr>
      </p:pic>
      <p:sp>
        <p:nvSpPr>
          <p:cNvPr id="3" name="TextBox 2">
            <a:extLst>
              <a:ext uri="{FF2B5EF4-FFF2-40B4-BE49-F238E27FC236}">
                <a16:creationId xmlns:a16="http://schemas.microsoft.com/office/drawing/2014/main" id="{AB2127AD-FCAE-6544-8E4F-6A1F3735E7F7}"/>
              </a:ext>
            </a:extLst>
          </p:cNvPr>
          <p:cNvSpPr txBox="1"/>
          <p:nvPr/>
        </p:nvSpPr>
        <p:spPr>
          <a:xfrm>
            <a:off x="304800" y="246120"/>
            <a:ext cx="7924800" cy="523220"/>
          </a:xfrm>
          <a:prstGeom prst="rect">
            <a:avLst/>
          </a:prstGeom>
          <a:noFill/>
        </p:spPr>
        <p:txBody>
          <a:bodyPr wrap="square" rtlCol="0">
            <a:spAutoFit/>
          </a:bodyPr>
          <a:lstStyle/>
          <a:p>
            <a:r>
              <a:rPr lang="en-US" sz="2800" b="1" dirty="0">
                <a:solidFill>
                  <a:srgbClr val="C00000"/>
                </a:solidFill>
                <a:latin typeface="Times New Roman" panose="02020603050405020304" pitchFamily="18" charset="0"/>
                <a:cs typeface="Times New Roman" panose="02020603050405020304" pitchFamily="18" charset="0"/>
              </a:rPr>
              <a:t>Native Leaders in Hemp</a:t>
            </a:r>
          </a:p>
        </p:txBody>
      </p:sp>
    </p:spTree>
    <p:extLst>
      <p:ext uri="{BB962C8B-B14F-4D97-AF65-F5344CB8AC3E}">
        <p14:creationId xmlns:p14="http://schemas.microsoft.com/office/powerpoint/2010/main" val="211530126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F0A29C-CF0C-874A-9433-4F7F737A1830}"/>
              </a:ext>
            </a:extLst>
          </p:cNvPr>
          <p:cNvSpPr>
            <a:spLocks noGrp="1"/>
          </p:cNvSpPr>
          <p:nvPr>
            <p:ph type="title"/>
          </p:nvPr>
        </p:nvSpPr>
        <p:spPr/>
        <p:txBody>
          <a:bodyPr/>
          <a:lstStyle/>
          <a:p>
            <a:endParaRPr lang="en-US" dirty="0"/>
          </a:p>
        </p:txBody>
      </p:sp>
      <p:sp>
        <p:nvSpPr>
          <p:cNvPr id="3" name="Text Placeholder 2">
            <a:extLst>
              <a:ext uri="{FF2B5EF4-FFF2-40B4-BE49-F238E27FC236}">
                <a16:creationId xmlns:a16="http://schemas.microsoft.com/office/drawing/2014/main" id="{1BD1F962-8A76-CB46-A0E3-474C3250090F}"/>
              </a:ext>
            </a:extLst>
          </p:cNvPr>
          <p:cNvSpPr>
            <a:spLocks noGrp="1"/>
          </p:cNvSpPr>
          <p:nvPr>
            <p:ph type="body" idx="1"/>
          </p:nvPr>
        </p:nvSpPr>
        <p:spPr/>
        <p:txBody>
          <a:bodyPr/>
          <a:lstStyle/>
          <a:p>
            <a:endParaRPr lang="en-US"/>
          </a:p>
        </p:txBody>
      </p:sp>
      <p:pic>
        <p:nvPicPr>
          <p:cNvPr id="4" name="Google Shape;173;p20">
            <a:extLst>
              <a:ext uri="{FF2B5EF4-FFF2-40B4-BE49-F238E27FC236}">
                <a16:creationId xmlns:a16="http://schemas.microsoft.com/office/drawing/2014/main" id="{BD28AA86-6A87-2A48-BACD-CDE0760CE9F4}"/>
              </a:ext>
            </a:extLst>
          </p:cNvPr>
          <p:cNvPicPr preferRelativeResize="0"/>
          <p:nvPr/>
        </p:nvPicPr>
        <p:blipFill rotWithShape="1">
          <a:blip r:embed="rId2">
            <a:alphaModFix/>
          </a:blip>
          <a:srcRect l="5451" r="6053"/>
          <a:stretch/>
        </p:blipFill>
        <p:spPr>
          <a:xfrm>
            <a:off x="1316182" y="1796143"/>
            <a:ext cx="7630886" cy="4865914"/>
          </a:xfrm>
          <a:prstGeom prst="rect">
            <a:avLst/>
          </a:prstGeom>
          <a:ln w="88900" cap="sq" cmpd="thickThin">
            <a:solidFill>
              <a:srgbClr val="000000"/>
            </a:solidFill>
            <a:prstDash val="solid"/>
            <a:miter lim="800000"/>
          </a:ln>
          <a:effectLst>
            <a:innerShdw blurRad="76200">
              <a:srgbClr val="000000"/>
            </a:innerShdw>
          </a:effectLst>
        </p:spPr>
      </p:pic>
      <p:sp>
        <p:nvSpPr>
          <p:cNvPr id="5" name="TextBox 4">
            <a:extLst>
              <a:ext uri="{FF2B5EF4-FFF2-40B4-BE49-F238E27FC236}">
                <a16:creationId xmlns:a16="http://schemas.microsoft.com/office/drawing/2014/main" id="{A3F3EAF6-C127-D141-9ECA-F3A95A30FC30}"/>
              </a:ext>
            </a:extLst>
          </p:cNvPr>
          <p:cNvSpPr txBox="1"/>
          <p:nvPr/>
        </p:nvSpPr>
        <p:spPr>
          <a:xfrm>
            <a:off x="1524000" y="250371"/>
            <a:ext cx="7217229" cy="707886"/>
          </a:xfrm>
          <a:prstGeom prst="rect">
            <a:avLst/>
          </a:prstGeom>
          <a:noFill/>
        </p:spPr>
        <p:txBody>
          <a:bodyPr wrap="square" rtlCol="0">
            <a:spAutoFit/>
          </a:bodyPr>
          <a:lstStyle/>
          <a:p>
            <a:r>
              <a:rPr lang="en-US" sz="4000" b="1" dirty="0">
                <a:solidFill>
                  <a:srgbClr val="C00000"/>
                </a:solidFill>
                <a:latin typeface="Times New Roman" panose="02020603050405020304" pitchFamily="18" charset="0"/>
                <a:cs typeface="Times New Roman" panose="02020603050405020304" pitchFamily="18" charset="0"/>
              </a:rPr>
              <a:t>Hemp Products</a:t>
            </a:r>
          </a:p>
        </p:txBody>
      </p:sp>
    </p:spTree>
    <p:extLst>
      <p:ext uri="{BB962C8B-B14F-4D97-AF65-F5344CB8AC3E}">
        <p14:creationId xmlns:p14="http://schemas.microsoft.com/office/powerpoint/2010/main" val="38837414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Google Shape;179;p21">
            <a:extLst>
              <a:ext uri="{FF2B5EF4-FFF2-40B4-BE49-F238E27FC236}">
                <a16:creationId xmlns:a16="http://schemas.microsoft.com/office/drawing/2014/main" id="{CD550A03-9A78-0549-BBB6-B360DE4D3F4C}"/>
              </a:ext>
            </a:extLst>
          </p:cNvPr>
          <p:cNvPicPr preferRelativeResize="0"/>
          <p:nvPr/>
        </p:nvPicPr>
        <p:blipFill>
          <a:blip r:embed="rId2">
            <a:alphaModFix/>
          </a:blip>
          <a:stretch>
            <a:fillRect/>
          </a:stretch>
        </p:blipFill>
        <p:spPr>
          <a:xfrm>
            <a:off x="2255384" y="1765525"/>
            <a:ext cx="5800725" cy="4667250"/>
          </a:xfrm>
          <a:prstGeom prst="rect">
            <a:avLst/>
          </a:prstGeom>
          <a:ln w="88900" cap="sq" cmpd="thickThin">
            <a:solidFill>
              <a:srgbClr val="000000"/>
            </a:solidFill>
            <a:prstDash val="solid"/>
            <a:miter lim="800000"/>
          </a:ln>
          <a:effectLst>
            <a:innerShdw blurRad="76200">
              <a:srgbClr val="000000"/>
            </a:innerShdw>
          </a:effectLst>
        </p:spPr>
      </p:pic>
      <p:sp>
        <p:nvSpPr>
          <p:cNvPr id="5" name="TextBox 4">
            <a:extLst>
              <a:ext uri="{FF2B5EF4-FFF2-40B4-BE49-F238E27FC236}">
                <a16:creationId xmlns:a16="http://schemas.microsoft.com/office/drawing/2014/main" id="{F8552EEC-2953-F445-86DC-9AF4726A1277}"/>
              </a:ext>
            </a:extLst>
          </p:cNvPr>
          <p:cNvSpPr txBox="1"/>
          <p:nvPr/>
        </p:nvSpPr>
        <p:spPr>
          <a:xfrm>
            <a:off x="1676400" y="250371"/>
            <a:ext cx="7064829" cy="707886"/>
          </a:xfrm>
          <a:prstGeom prst="rect">
            <a:avLst/>
          </a:prstGeom>
          <a:noFill/>
        </p:spPr>
        <p:txBody>
          <a:bodyPr wrap="square" rtlCol="0">
            <a:spAutoFit/>
          </a:bodyPr>
          <a:lstStyle/>
          <a:p>
            <a:r>
              <a:rPr lang="en-US" sz="4000" b="1" dirty="0">
                <a:solidFill>
                  <a:srgbClr val="C00000"/>
                </a:solidFill>
                <a:latin typeface="Times New Roman" panose="02020603050405020304" pitchFamily="18" charset="0"/>
                <a:cs typeface="Times New Roman" panose="02020603050405020304" pitchFamily="18" charset="0"/>
              </a:rPr>
              <a:t>Hemp Products</a:t>
            </a:r>
          </a:p>
        </p:txBody>
      </p:sp>
    </p:spTree>
    <p:extLst>
      <p:ext uri="{BB962C8B-B14F-4D97-AF65-F5344CB8AC3E}">
        <p14:creationId xmlns:p14="http://schemas.microsoft.com/office/powerpoint/2010/main" val="17933336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B5565C-8D83-7E47-9C47-8553F90CDB6D}"/>
              </a:ext>
            </a:extLst>
          </p:cNvPr>
          <p:cNvSpPr>
            <a:spLocks noGrp="1"/>
          </p:cNvSpPr>
          <p:nvPr>
            <p:ph type="title"/>
          </p:nvPr>
        </p:nvSpPr>
        <p:spPr>
          <a:xfrm>
            <a:off x="1316182" y="153083"/>
            <a:ext cx="7194406" cy="1077004"/>
          </a:xfrm>
        </p:spPr>
        <p:txBody>
          <a:bodyPr>
            <a:normAutofit/>
          </a:bodyPr>
          <a:lstStyle/>
          <a:p>
            <a:r>
              <a:rPr lang="en-US" sz="4000" dirty="0">
                <a:latin typeface="Times New Roman" panose="02020603050405020304" pitchFamily="18" charset="0"/>
                <a:cs typeface="Times New Roman" panose="02020603050405020304" pitchFamily="18" charset="0"/>
              </a:rPr>
              <a:t>Hemp Products</a:t>
            </a:r>
          </a:p>
        </p:txBody>
      </p:sp>
      <p:sp>
        <p:nvSpPr>
          <p:cNvPr id="3" name="Text Placeholder 2">
            <a:extLst>
              <a:ext uri="{FF2B5EF4-FFF2-40B4-BE49-F238E27FC236}">
                <a16:creationId xmlns:a16="http://schemas.microsoft.com/office/drawing/2014/main" id="{81E64816-DD0E-7449-9913-622067F0179A}"/>
              </a:ext>
            </a:extLst>
          </p:cNvPr>
          <p:cNvSpPr>
            <a:spLocks noGrp="1"/>
          </p:cNvSpPr>
          <p:nvPr>
            <p:ph type="body" idx="1"/>
          </p:nvPr>
        </p:nvSpPr>
        <p:spPr>
          <a:xfrm>
            <a:off x="1316182" y="1436914"/>
            <a:ext cx="7194406" cy="4652737"/>
          </a:xfrm>
        </p:spPr>
        <p:txBody>
          <a:bodyPr>
            <a:normAutofit fontScale="92500" lnSpcReduction="10000"/>
          </a:bodyPr>
          <a:lstStyle/>
          <a:p>
            <a:r>
              <a:rPr lang="en-US" sz="2600" dirty="0">
                <a:solidFill>
                  <a:schemeClr val="tx1"/>
                </a:solidFill>
                <a:latin typeface="Times New Roman" panose="02020603050405020304" pitchFamily="18" charset="0"/>
                <a:cs typeface="Times New Roman" panose="02020603050405020304" pitchFamily="18" charset="0"/>
              </a:rPr>
              <a:t>Industrial hemp is composed of five major classes: </a:t>
            </a:r>
          </a:p>
          <a:p>
            <a:endParaRPr lang="en-US" sz="2600" dirty="0">
              <a:solidFill>
                <a:schemeClr val="tx1"/>
              </a:solidFill>
              <a:latin typeface="Times New Roman" panose="02020603050405020304" pitchFamily="18" charset="0"/>
              <a:cs typeface="Times New Roman" panose="02020603050405020304" pitchFamily="18" charset="0"/>
            </a:endParaRPr>
          </a:p>
          <a:p>
            <a:r>
              <a:rPr lang="en-US" sz="2600" dirty="0">
                <a:solidFill>
                  <a:schemeClr val="tx1"/>
                </a:solidFill>
                <a:latin typeface="Times New Roman" panose="02020603050405020304" pitchFamily="18" charset="0"/>
                <a:cs typeface="Times New Roman" panose="02020603050405020304" pitchFamily="18" charset="0"/>
              </a:rPr>
              <a:t>Oilseed/grain</a:t>
            </a:r>
          </a:p>
          <a:p>
            <a:endParaRPr lang="en-US" sz="2600" dirty="0">
              <a:solidFill>
                <a:schemeClr val="tx1"/>
              </a:solidFill>
              <a:latin typeface="Times New Roman" panose="02020603050405020304" pitchFamily="18" charset="0"/>
              <a:cs typeface="Times New Roman" panose="02020603050405020304" pitchFamily="18" charset="0"/>
            </a:endParaRPr>
          </a:p>
          <a:p>
            <a:r>
              <a:rPr lang="en-US" sz="2600" dirty="0">
                <a:solidFill>
                  <a:schemeClr val="tx1"/>
                </a:solidFill>
                <a:latin typeface="Times New Roman" panose="02020603050405020304" pitchFamily="18" charset="0"/>
                <a:cs typeface="Times New Roman" panose="02020603050405020304" pitchFamily="18" charset="0"/>
              </a:rPr>
              <a:t>Fiber: </a:t>
            </a:r>
            <a:r>
              <a:rPr lang="en-US" sz="2600" dirty="0" err="1">
                <a:solidFill>
                  <a:schemeClr val="tx1"/>
                </a:solidFill>
                <a:latin typeface="Times New Roman" panose="02020603050405020304" pitchFamily="18" charset="0"/>
                <a:cs typeface="Times New Roman" panose="02020603050405020304" pitchFamily="18" charset="0"/>
              </a:rPr>
              <a:t>bast</a:t>
            </a:r>
            <a:r>
              <a:rPr lang="en-US" sz="2600" dirty="0">
                <a:solidFill>
                  <a:schemeClr val="tx1"/>
                </a:solidFill>
                <a:latin typeface="Times New Roman" panose="02020603050405020304" pitchFamily="18" charset="0"/>
                <a:cs typeface="Times New Roman" panose="02020603050405020304" pitchFamily="18" charset="0"/>
              </a:rPr>
              <a:t> or </a:t>
            </a:r>
            <a:r>
              <a:rPr lang="en-US" sz="2600" dirty="0" err="1">
                <a:solidFill>
                  <a:schemeClr val="tx1"/>
                </a:solidFill>
                <a:latin typeface="Times New Roman" panose="02020603050405020304" pitchFamily="18" charset="0"/>
                <a:cs typeface="Times New Roman" panose="02020603050405020304" pitchFamily="18" charset="0"/>
              </a:rPr>
              <a:t>hurd</a:t>
            </a:r>
            <a:r>
              <a:rPr lang="en-US" sz="2600" dirty="0">
                <a:solidFill>
                  <a:schemeClr val="tx1"/>
                </a:solidFill>
                <a:latin typeface="Times New Roman" panose="02020603050405020304" pitchFamily="18" charset="0"/>
                <a:cs typeface="Times New Roman" panose="02020603050405020304" pitchFamily="18" charset="0"/>
              </a:rPr>
              <a:t> </a:t>
            </a:r>
          </a:p>
          <a:p>
            <a:endParaRPr lang="en-US" sz="2600" dirty="0">
              <a:solidFill>
                <a:schemeClr val="tx1"/>
              </a:solidFill>
              <a:latin typeface="Times New Roman" panose="02020603050405020304" pitchFamily="18" charset="0"/>
              <a:cs typeface="Times New Roman" panose="02020603050405020304" pitchFamily="18" charset="0"/>
            </a:endParaRPr>
          </a:p>
          <a:p>
            <a:r>
              <a:rPr lang="en-US" sz="2600" dirty="0">
                <a:solidFill>
                  <a:schemeClr val="tx1"/>
                </a:solidFill>
                <a:latin typeface="Times New Roman" panose="02020603050405020304" pitchFamily="18" charset="0"/>
                <a:cs typeface="Times New Roman" panose="02020603050405020304" pitchFamily="18" charset="0"/>
              </a:rPr>
              <a:t>CBD</a:t>
            </a:r>
          </a:p>
          <a:p>
            <a:endParaRPr lang="en-US" sz="2600" dirty="0">
              <a:solidFill>
                <a:schemeClr val="tx1"/>
              </a:solidFill>
              <a:latin typeface="Times New Roman" panose="02020603050405020304" pitchFamily="18" charset="0"/>
              <a:cs typeface="Times New Roman" panose="02020603050405020304" pitchFamily="18" charset="0"/>
            </a:endParaRPr>
          </a:p>
          <a:p>
            <a:r>
              <a:rPr lang="en-US" sz="2600" dirty="0">
                <a:solidFill>
                  <a:schemeClr val="tx1"/>
                </a:solidFill>
                <a:latin typeface="Times New Roman" panose="02020603050405020304" pitchFamily="18" charset="0"/>
                <a:cs typeface="Times New Roman" panose="02020603050405020304" pitchFamily="18" charset="0"/>
              </a:rPr>
              <a:t>Dual purpose: produces both fiber and seed, but not to the yield or quality of single purpose cultivars</a:t>
            </a:r>
          </a:p>
          <a:p>
            <a:endParaRPr lang="en-US" sz="2600" dirty="0">
              <a:solidFill>
                <a:schemeClr val="tx1"/>
              </a:solidFill>
              <a:latin typeface="Times New Roman" panose="02020603050405020304" pitchFamily="18" charset="0"/>
              <a:cs typeface="Times New Roman" panose="02020603050405020304" pitchFamily="18" charset="0"/>
            </a:endParaRPr>
          </a:p>
          <a:p>
            <a:r>
              <a:rPr lang="en-US" sz="2600" dirty="0">
                <a:solidFill>
                  <a:schemeClr val="tx1"/>
                </a:solidFill>
                <a:latin typeface="Times New Roman" panose="02020603050405020304" pitchFamily="18" charset="0"/>
                <a:cs typeface="Times New Roman" panose="02020603050405020304" pitchFamily="18" charset="0"/>
              </a:rPr>
              <a:t>Tri-crop: grown as a single crop for seed, fiber and CBD</a:t>
            </a:r>
          </a:p>
          <a:p>
            <a:endParaRPr lang="en-US" dirty="0"/>
          </a:p>
        </p:txBody>
      </p:sp>
    </p:spTree>
    <p:extLst>
      <p:ext uri="{BB962C8B-B14F-4D97-AF65-F5344CB8AC3E}">
        <p14:creationId xmlns:p14="http://schemas.microsoft.com/office/powerpoint/2010/main" val="116557662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B2E8392A-5959-1F49-9820-AF2E834920A4}"/>
              </a:ext>
            </a:extLst>
          </p:cNvPr>
          <p:cNvSpPr txBox="1"/>
          <p:nvPr/>
        </p:nvSpPr>
        <p:spPr>
          <a:xfrm>
            <a:off x="651641" y="262759"/>
            <a:ext cx="7472856" cy="707886"/>
          </a:xfrm>
          <a:prstGeom prst="rect">
            <a:avLst/>
          </a:prstGeom>
          <a:noFill/>
        </p:spPr>
        <p:txBody>
          <a:bodyPr wrap="square" rtlCol="0">
            <a:spAutoFit/>
          </a:bodyPr>
          <a:lstStyle/>
          <a:p>
            <a:r>
              <a:rPr lang="en-US" sz="4000" dirty="0">
                <a:solidFill>
                  <a:srgbClr val="C00000"/>
                </a:solidFill>
                <a:latin typeface="Times New Roman" panose="02020603050405020304" pitchFamily="18" charset="0"/>
                <a:cs typeface="Times New Roman" panose="02020603050405020304" pitchFamily="18" charset="0"/>
              </a:rPr>
              <a:t>What Now?</a:t>
            </a:r>
          </a:p>
        </p:txBody>
      </p:sp>
      <p:sp>
        <p:nvSpPr>
          <p:cNvPr id="3" name="TextBox 2">
            <a:extLst>
              <a:ext uri="{FF2B5EF4-FFF2-40B4-BE49-F238E27FC236}">
                <a16:creationId xmlns:a16="http://schemas.microsoft.com/office/drawing/2014/main" id="{98A74313-4AC3-944B-A793-BCAE1BA6216F}"/>
              </a:ext>
            </a:extLst>
          </p:cNvPr>
          <p:cNvSpPr txBox="1"/>
          <p:nvPr/>
        </p:nvSpPr>
        <p:spPr>
          <a:xfrm>
            <a:off x="735724" y="1135117"/>
            <a:ext cx="7535917" cy="4524315"/>
          </a:xfrm>
          <a:prstGeom prst="rect">
            <a:avLst/>
          </a:prstGeom>
          <a:noFill/>
        </p:spPr>
        <p:txBody>
          <a:bodyPr wrap="square" rtlCol="0">
            <a:spAutoFit/>
          </a:bodyPr>
          <a:lstStyle/>
          <a:p>
            <a:pPr marL="457200" indent="-45720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Decide on what your Tribal Nation wants to do, fiber, CBD or both.</a:t>
            </a:r>
          </a:p>
          <a:p>
            <a:pPr marL="457200" indent="-457200">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Create a Tribal ordinance and regulatory body for industrial hemp cultivation, processing, and distribution.</a:t>
            </a:r>
          </a:p>
          <a:p>
            <a:pPr marL="457200" indent="-457200">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Submit industrial hemp plan to the Secretary of Agriculture at the USDA</a:t>
            </a:r>
          </a:p>
        </p:txBody>
      </p:sp>
    </p:spTree>
    <p:extLst>
      <p:ext uri="{BB962C8B-B14F-4D97-AF65-F5344CB8AC3E}">
        <p14:creationId xmlns:p14="http://schemas.microsoft.com/office/powerpoint/2010/main" val="133632102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98A1FDFE-17CD-2741-BD46-4EC393A573BD}"/>
              </a:ext>
            </a:extLst>
          </p:cNvPr>
          <p:cNvSpPr txBox="1"/>
          <p:nvPr/>
        </p:nvSpPr>
        <p:spPr>
          <a:xfrm>
            <a:off x="536028" y="357352"/>
            <a:ext cx="7662041" cy="707886"/>
          </a:xfrm>
          <a:prstGeom prst="rect">
            <a:avLst/>
          </a:prstGeom>
          <a:noFill/>
        </p:spPr>
        <p:txBody>
          <a:bodyPr wrap="square" rtlCol="0">
            <a:spAutoFit/>
          </a:bodyPr>
          <a:lstStyle/>
          <a:p>
            <a:r>
              <a:rPr lang="en-US" sz="4000" dirty="0">
                <a:solidFill>
                  <a:srgbClr val="C00000"/>
                </a:solidFill>
                <a:latin typeface="Times New Roman" panose="02020603050405020304" pitchFamily="18" charset="0"/>
                <a:cs typeface="Times New Roman" panose="02020603050405020304" pitchFamily="18" charset="0"/>
              </a:rPr>
              <a:t>Exercising Sovereignty</a:t>
            </a:r>
          </a:p>
        </p:txBody>
      </p:sp>
      <p:sp>
        <p:nvSpPr>
          <p:cNvPr id="3" name="TextBox 2">
            <a:extLst>
              <a:ext uri="{FF2B5EF4-FFF2-40B4-BE49-F238E27FC236}">
                <a16:creationId xmlns:a16="http://schemas.microsoft.com/office/drawing/2014/main" id="{C557C5EB-DF0D-3B4D-817E-1824FA3F7849}"/>
              </a:ext>
            </a:extLst>
          </p:cNvPr>
          <p:cNvSpPr txBox="1"/>
          <p:nvPr/>
        </p:nvSpPr>
        <p:spPr>
          <a:xfrm>
            <a:off x="651641" y="1065238"/>
            <a:ext cx="7840718" cy="4524315"/>
          </a:xfrm>
          <a:prstGeom prst="rect">
            <a:avLst/>
          </a:prstGeom>
          <a:noFill/>
        </p:spPr>
        <p:txBody>
          <a:bodyPr wrap="square" rtlCol="0">
            <a:spAutoFit/>
          </a:bodyPr>
          <a:lstStyle/>
          <a:p>
            <a:endParaRPr lang="en-US" sz="24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Use of revenue derived from industrial hemp to subsidize other governmental functions.</a:t>
            </a:r>
          </a:p>
          <a:p>
            <a:pPr marL="285750" indent="-285750">
              <a:buFont typeface="Arial" panose="020B0604020202020204" pitchFamily="34" charset="0"/>
              <a:buChar char="•"/>
            </a:pPr>
            <a:endParaRPr lang="en-US" sz="24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2018 Farm Bill authorizes interstate commerce of industrial hemp and hemp products.</a:t>
            </a:r>
          </a:p>
          <a:p>
            <a:pPr marL="285750" indent="-285750">
              <a:buFont typeface="Arial" panose="020B0604020202020204" pitchFamily="34" charset="0"/>
              <a:buChar char="•"/>
            </a:pPr>
            <a:endParaRPr lang="en-US" sz="24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Tribal Alliances/Trade Networks.</a:t>
            </a:r>
          </a:p>
          <a:p>
            <a:pPr marL="285750" indent="-285750">
              <a:buFont typeface="Arial" panose="020B0604020202020204" pitchFamily="34" charset="0"/>
              <a:buChar char="•"/>
            </a:pPr>
            <a:endParaRPr lang="en-US" sz="24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Empower tribal citizens to create businesses involved in industrial hemp: farming, processing, packaging, transportation, distribution.</a:t>
            </a:r>
          </a:p>
        </p:txBody>
      </p:sp>
    </p:spTree>
    <p:extLst>
      <p:ext uri="{BB962C8B-B14F-4D97-AF65-F5344CB8AC3E}">
        <p14:creationId xmlns:p14="http://schemas.microsoft.com/office/powerpoint/2010/main" val="131872649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A3AC93B4-0E8C-6542-AC61-426E195628C0}"/>
              </a:ext>
            </a:extLst>
          </p:cNvPr>
          <p:cNvSpPr txBox="1"/>
          <p:nvPr/>
        </p:nvSpPr>
        <p:spPr>
          <a:xfrm>
            <a:off x="409903" y="252248"/>
            <a:ext cx="8219090" cy="707886"/>
          </a:xfrm>
          <a:prstGeom prst="rect">
            <a:avLst/>
          </a:prstGeom>
          <a:noFill/>
        </p:spPr>
        <p:txBody>
          <a:bodyPr wrap="square" rtlCol="0">
            <a:spAutoFit/>
          </a:bodyPr>
          <a:lstStyle/>
          <a:p>
            <a:r>
              <a:rPr lang="en-US" sz="4000" dirty="0">
                <a:solidFill>
                  <a:srgbClr val="C00000"/>
                </a:solidFill>
                <a:latin typeface="Times New Roman" panose="02020603050405020304" pitchFamily="18" charset="0"/>
                <a:cs typeface="Times New Roman" panose="02020603050405020304" pitchFamily="18" charset="0"/>
              </a:rPr>
              <a:t>Global Hemp Industry Outlook 2019 </a:t>
            </a:r>
          </a:p>
        </p:txBody>
      </p:sp>
      <p:sp>
        <p:nvSpPr>
          <p:cNvPr id="3" name="TextBox 2">
            <a:extLst>
              <a:ext uri="{FF2B5EF4-FFF2-40B4-BE49-F238E27FC236}">
                <a16:creationId xmlns:a16="http://schemas.microsoft.com/office/drawing/2014/main" id="{18DC3F41-DF4C-0247-B06D-93665A0F2F83}"/>
              </a:ext>
            </a:extLst>
          </p:cNvPr>
          <p:cNvSpPr txBox="1"/>
          <p:nvPr/>
        </p:nvSpPr>
        <p:spPr>
          <a:xfrm>
            <a:off x="546538" y="1243786"/>
            <a:ext cx="8082455" cy="4739759"/>
          </a:xfrm>
          <a:prstGeom prst="rect">
            <a:avLst/>
          </a:prstGeom>
          <a:noFill/>
        </p:spPr>
        <p:txBody>
          <a:bodyPr wrap="square" rtlCol="0">
            <a:spAutoFit/>
          </a:bodyPr>
          <a:lstStyle/>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$3,700,000,000.00 in global hemp industry sales in 2018 </a:t>
            </a:r>
          </a:p>
          <a:p>
            <a:pPr marL="285750" indent="-285750">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350% increase from 2017’s total of $820,000,000.00</a:t>
            </a:r>
          </a:p>
          <a:p>
            <a:pPr marL="285750" indent="-285750">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Projection of $5,700,000,000.00 by 2020</a:t>
            </a:r>
          </a:p>
          <a:p>
            <a:pPr marL="285750" indent="-285750">
              <a:buFont typeface="Arial" panose="020B0604020202020204" pitchFamily="34" charset="0"/>
              <a:buChar char="•"/>
            </a:pPr>
            <a:endParaRPr lang="en-US" sz="2000" dirty="0">
              <a:latin typeface="Times New Roman" panose="02020603050405020304" pitchFamily="18" charset="0"/>
              <a:cs typeface="Times New Roman" panose="02020603050405020304" pitchFamily="18" charset="0"/>
            </a:endParaRPr>
          </a:p>
          <a:p>
            <a:r>
              <a:rPr lang="en-US" sz="2000" dirty="0">
                <a:latin typeface="Times New Roman" panose="02020603050405020304" pitchFamily="18" charset="0"/>
                <a:cs typeface="Times New Roman" panose="02020603050405020304" pitchFamily="18" charset="0"/>
              </a:rPr>
              <a:t>Source: New Frontier Data, “The Global State of Hemp: 2019 Industry Outlook”.</a:t>
            </a: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83342730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567CAB53-645D-034A-B1BC-9ECD800CF7A0}"/>
              </a:ext>
            </a:extLst>
          </p:cNvPr>
          <p:cNvSpPr txBox="1"/>
          <p:nvPr/>
        </p:nvSpPr>
        <p:spPr>
          <a:xfrm>
            <a:off x="567559" y="367862"/>
            <a:ext cx="7966841" cy="707886"/>
          </a:xfrm>
          <a:prstGeom prst="rect">
            <a:avLst/>
          </a:prstGeom>
          <a:noFill/>
        </p:spPr>
        <p:txBody>
          <a:bodyPr wrap="square" rtlCol="0">
            <a:spAutoFit/>
          </a:bodyPr>
          <a:lstStyle/>
          <a:p>
            <a:r>
              <a:rPr lang="en-US" sz="4000" dirty="0">
                <a:solidFill>
                  <a:srgbClr val="C00000"/>
                </a:solidFill>
                <a:latin typeface="Times New Roman" panose="02020603050405020304" pitchFamily="18" charset="0"/>
                <a:cs typeface="Times New Roman" panose="02020603050405020304" pitchFamily="18" charset="0"/>
              </a:rPr>
              <a:t>Regulatory Jungle</a:t>
            </a:r>
          </a:p>
        </p:txBody>
      </p:sp>
      <p:sp>
        <p:nvSpPr>
          <p:cNvPr id="4" name="TextBox 3">
            <a:extLst>
              <a:ext uri="{FF2B5EF4-FFF2-40B4-BE49-F238E27FC236}">
                <a16:creationId xmlns:a16="http://schemas.microsoft.com/office/drawing/2014/main" id="{DE4BC3F6-9893-9242-AA9B-3A6E26815419}"/>
              </a:ext>
            </a:extLst>
          </p:cNvPr>
          <p:cNvSpPr txBox="1"/>
          <p:nvPr/>
        </p:nvSpPr>
        <p:spPr>
          <a:xfrm>
            <a:off x="567559" y="2673708"/>
            <a:ext cx="7567448" cy="3108543"/>
          </a:xfrm>
          <a:prstGeom prst="rect">
            <a:avLst/>
          </a:prstGeom>
          <a:noFill/>
        </p:spPr>
        <p:txBody>
          <a:bodyPr wrap="square" rtlCol="0">
            <a:spAutoFit/>
          </a:bodyPr>
          <a:lstStyle/>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FDA regulatory authority over CBD.</a:t>
            </a:r>
          </a:p>
          <a:p>
            <a:pPr marL="457200" indent="-457200">
              <a:buFont typeface="Arial" panose="020B0604020202020204" pitchFamily="34" charset="0"/>
              <a:buChar char="•"/>
            </a:pPr>
            <a:endParaRPr lang="en-US" sz="28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I.R.C. 280e.</a:t>
            </a:r>
          </a:p>
          <a:p>
            <a:pPr marL="457200" indent="-457200">
              <a:buFont typeface="Arial" panose="020B0604020202020204" pitchFamily="34" charset="0"/>
              <a:buChar char="•"/>
            </a:pPr>
            <a:endParaRPr lang="en-US" sz="28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P.L. 280 and non- P.L. 280.</a:t>
            </a:r>
          </a:p>
          <a:p>
            <a:pPr marL="457200" indent="-457200">
              <a:buFont typeface="Arial" panose="020B0604020202020204" pitchFamily="34" charset="0"/>
              <a:buChar char="•"/>
            </a:pPr>
            <a:endParaRPr lang="en-US" sz="2800" dirty="0">
              <a:latin typeface="Times New Roman" panose="02020603050405020304" pitchFamily="18" charset="0"/>
              <a:cs typeface="Times New Roman" panose="02020603050405020304" pitchFamily="18" charset="0"/>
            </a:endParaRPr>
          </a:p>
          <a:p>
            <a:pPr marL="457200" indent="-457200">
              <a:buFont typeface="Arial" panose="020B0604020202020204" pitchFamily="34" charset="0"/>
              <a:buChar char="•"/>
            </a:pPr>
            <a:r>
              <a:rPr lang="en-US" sz="2800" dirty="0">
                <a:latin typeface="Times New Roman" panose="02020603050405020304" pitchFamily="18" charset="0"/>
                <a:cs typeface="Times New Roman" panose="02020603050405020304" pitchFamily="18" charset="0"/>
              </a:rPr>
              <a:t>USDA</a:t>
            </a:r>
          </a:p>
        </p:txBody>
      </p:sp>
      <p:pic>
        <p:nvPicPr>
          <p:cNvPr id="6" name="Picture 5" descr="A view of a mountain&#10;&#10;Description automatically generated">
            <a:extLst>
              <a:ext uri="{FF2B5EF4-FFF2-40B4-BE49-F238E27FC236}">
                <a16:creationId xmlns:a16="http://schemas.microsoft.com/office/drawing/2014/main" id="{377C3A9A-0B0B-0F42-AB34-946856627F93}"/>
              </a:ext>
            </a:extLst>
          </p:cNvPr>
          <p:cNvPicPr>
            <a:picLocks noChangeAspect="1"/>
          </p:cNvPicPr>
          <p:nvPr/>
        </p:nvPicPr>
        <p:blipFill>
          <a:blip r:embed="rId2"/>
          <a:stretch>
            <a:fillRect/>
          </a:stretch>
        </p:blipFill>
        <p:spPr>
          <a:xfrm>
            <a:off x="515007" y="1075749"/>
            <a:ext cx="8113985" cy="1362652"/>
          </a:xfrm>
          <a:prstGeom prst="rect">
            <a:avLst/>
          </a:prstGeom>
        </p:spPr>
      </p:pic>
    </p:spTree>
    <p:extLst>
      <p:ext uri="{BB962C8B-B14F-4D97-AF65-F5344CB8AC3E}">
        <p14:creationId xmlns:p14="http://schemas.microsoft.com/office/powerpoint/2010/main" val="77619799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49FB99EA-0993-EE41-AF5E-08D4E5C9F1B0}"/>
              </a:ext>
            </a:extLst>
          </p:cNvPr>
          <p:cNvSpPr txBox="1"/>
          <p:nvPr/>
        </p:nvSpPr>
        <p:spPr>
          <a:xfrm>
            <a:off x="504497" y="346841"/>
            <a:ext cx="7882758" cy="707886"/>
          </a:xfrm>
          <a:prstGeom prst="rect">
            <a:avLst/>
          </a:prstGeom>
          <a:noFill/>
        </p:spPr>
        <p:txBody>
          <a:bodyPr wrap="square" rtlCol="0">
            <a:spAutoFit/>
          </a:bodyPr>
          <a:lstStyle/>
          <a:p>
            <a:r>
              <a:rPr lang="en-US" sz="4000" dirty="0">
                <a:solidFill>
                  <a:srgbClr val="C00000"/>
                </a:solidFill>
                <a:latin typeface="Times New Roman" panose="02020603050405020304" pitchFamily="18" charset="0"/>
                <a:cs typeface="Times New Roman" panose="02020603050405020304" pitchFamily="18" charset="0"/>
              </a:rPr>
              <a:t>Doing Business in Indian Country</a:t>
            </a:r>
          </a:p>
        </p:txBody>
      </p:sp>
      <p:sp>
        <p:nvSpPr>
          <p:cNvPr id="3" name="TextBox 2">
            <a:extLst>
              <a:ext uri="{FF2B5EF4-FFF2-40B4-BE49-F238E27FC236}">
                <a16:creationId xmlns:a16="http://schemas.microsoft.com/office/drawing/2014/main" id="{6A4FB14D-8565-2F4B-9B69-85B7FB884AA4}"/>
              </a:ext>
            </a:extLst>
          </p:cNvPr>
          <p:cNvSpPr txBox="1"/>
          <p:nvPr/>
        </p:nvSpPr>
        <p:spPr>
          <a:xfrm>
            <a:off x="604345" y="1116282"/>
            <a:ext cx="7683062" cy="4801314"/>
          </a:xfrm>
          <a:prstGeom prst="rect">
            <a:avLst/>
          </a:prstGeom>
          <a:noFill/>
        </p:spPr>
        <p:txBody>
          <a:bodyPr wrap="square" rtlCol="0">
            <a:spAutoFit/>
          </a:bodyPr>
          <a:lstStyle/>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Consult legal counsel early in the process.</a:t>
            </a:r>
          </a:p>
          <a:p>
            <a:pPr lvl="1"/>
            <a:r>
              <a:rPr lang="en-US" sz="2400" u="sng" dirty="0">
                <a:latin typeface="Times New Roman" panose="02020603050405020304" pitchFamily="18" charset="0"/>
                <a:cs typeface="Times New Roman" panose="02020603050405020304" pitchFamily="18" charset="0"/>
              </a:rPr>
              <a:t>Someone who knows both Indian law and cannabis law.</a:t>
            </a:r>
          </a:p>
          <a:p>
            <a:pPr marL="285750" indent="-285750">
              <a:buFont typeface="Arial" panose="020B0604020202020204" pitchFamily="34" charset="0"/>
              <a:buChar char="•"/>
            </a:pPr>
            <a:endParaRPr lang="en-US" sz="2400" u="sng"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Use inherent tribal competitive advantages: sovereign immunity, taxation.</a:t>
            </a:r>
          </a:p>
          <a:p>
            <a:pPr marL="285750" indent="-285750">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Use civil regulatory jurisdiction.</a:t>
            </a:r>
          </a:p>
          <a:p>
            <a:pPr marL="285750" indent="-285750">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3200" dirty="0">
                <a:latin typeface="Times New Roman" panose="02020603050405020304" pitchFamily="18" charset="0"/>
                <a:cs typeface="Times New Roman" panose="02020603050405020304" pitchFamily="18" charset="0"/>
              </a:rPr>
              <a:t>Know and understand state/federal marijuana laws.</a:t>
            </a:r>
          </a:p>
        </p:txBody>
      </p:sp>
    </p:spTree>
    <p:extLst>
      <p:ext uri="{BB962C8B-B14F-4D97-AF65-F5344CB8AC3E}">
        <p14:creationId xmlns:p14="http://schemas.microsoft.com/office/powerpoint/2010/main" val="167887668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50075A95-BF7F-2D49-8CD5-5E17C8E18B55}"/>
              </a:ext>
            </a:extLst>
          </p:cNvPr>
          <p:cNvSpPr txBox="1"/>
          <p:nvPr/>
        </p:nvSpPr>
        <p:spPr>
          <a:xfrm>
            <a:off x="646386" y="1986456"/>
            <a:ext cx="7851228" cy="3354765"/>
          </a:xfrm>
          <a:prstGeom prst="rect">
            <a:avLst/>
          </a:prstGeom>
          <a:noFill/>
        </p:spPr>
        <p:txBody>
          <a:bodyPr wrap="square" rtlCol="0">
            <a:spAutoFit/>
          </a:bodyPr>
          <a:lstStyle/>
          <a:p>
            <a:pPr lvl="1"/>
            <a:r>
              <a:rPr lang="en-US" sz="2400" dirty="0">
                <a:latin typeface="Century Schoolbook"/>
                <a:cs typeface="Century Schoolbook"/>
              </a:rPr>
              <a:t>Jeffrey A. Cormell, Esq.</a:t>
            </a:r>
          </a:p>
          <a:p>
            <a:pPr lvl="1"/>
            <a:r>
              <a:rPr lang="en-US" sz="2400" dirty="0">
                <a:latin typeface="Century Schoolbook"/>
                <a:cs typeface="Century Schoolbook"/>
              </a:rPr>
              <a:t>McAllister Garfield, P.C. </a:t>
            </a:r>
          </a:p>
          <a:p>
            <a:pPr lvl="1"/>
            <a:r>
              <a:rPr lang="en-US" sz="2400" dirty="0">
                <a:latin typeface="Century Schoolbook"/>
                <a:cs typeface="Century Schoolbook"/>
              </a:rPr>
              <a:t>501 S. Cherry St., Suite 480</a:t>
            </a:r>
          </a:p>
          <a:p>
            <a:pPr lvl="1"/>
            <a:r>
              <a:rPr lang="en-US" sz="2400" dirty="0">
                <a:latin typeface="Century Schoolbook"/>
                <a:cs typeface="Century Schoolbook"/>
              </a:rPr>
              <a:t>Denver, CO 80246</a:t>
            </a:r>
          </a:p>
          <a:p>
            <a:pPr lvl="1"/>
            <a:r>
              <a:rPr lang="en-US" sz="2400" dirty="0">
                <a:latin typeface="Century Schoolbook"/>
                <a:cs typeface="Century Schoolbook"/>
              </a:rPr>
              <a:t>Phone:  720-722-0048</a:t>
            </a:r>
          </a:p>
          <a:p>
            <a:pPr lvl="1"/>
            <a:r>
              <a:rPr lang="en-US" sz="2400" dirty="0">
                <a:latin typeface="Century Schoolbook"/>
                <a:cs typeface="Century Schoolbook"/>
              </a:rPr>
              <a:t>Jeff Mobile: 715-699-2092</a:t>
            </a:r>
          </a:p>
          <a:p>
            <a:pPr lvl="1"/>
            <a:r>
              <a:rPr lang="en-US" sz="2400" dirty="0">
                <a:latin typeface="Century Schoolbook"/>
                <a:cs typeface="Century Schoolbook"/>
              </a:rPr>
              <a:t>Email: </a:t>
            </a:r>
            <a:r>
              <a:rPr lang="en-US" sz="2400" dirty="0">
                <a:solidFill>
                  <a:srgbClr val="0000FF"/>
                </a:solidFill>
                <a:latin typeface="Century Schoolbook"/>
                <a:cs typeface="Century Schoolbook"/>
                <a:hlinkClick r:id="rId2"/>
              </a:rPr>
              <a:t>jeffc@mcallistergarfield.com</a:t>
            </a:r>
            <a:endParaRPr lang="en-US" sz="2400" dirty="0">
              <a:solidFill>
                <a:srgbClr val="0000FF"/>
              </a:solidFill>
              <a:latin typeface="Century Schoolbook"/>
              <a:cs typeface="Century Schoolbook"/>
            </a:endParaRPr>
          </a:p>
          <a:p>
            <a:pPr lvl="1"/>
            <a:endParaRPr lang="en-US" sz="2400" dirty="0">
              <a:solidFill>
                <a:srgbClr val="0000FF"/>
              </a:solidFill>
              <a:latin typeface="Century Schoolbook"/>
              <a:cs typeface="Century Schoolbook"/>
            </a:endParaRPr>
          </a:p>
          <a:p>
            <a:pPr lvl="1"/>
            <a:r>
              <a:rPr lang="en-US" sz="2000" dirty="0">
                <a:solidFill>
                  <a:srgbClr val="0000FF"/>
                </a:solidFill>
                <a:latin typeface="Century Schoolbook"/>
                <a:cs typeface="Century Schoolbook"/>
              </a:rPr>
              <a:t>Offices in Colorado, California, Wisconsin and Michigan         </a:t>
            </a:r>
          </a:p>
        </p:txBody>
      </p:sp>
      <p:sp>
        <p:nvSpPr>
          <p:cNvPr id="3" name="TextBox 2">
            <a:extLst>
              <a:ext uri="{FF2B5EF4-FFF2-40B4-BE49-F238E27FC236}">
                <a16:creationId xmlns:a16="http://schemas.microsoft.com/office/drawing/2014/main" id="{3BA7EAE0-E2D8-B346-8505-CBA119E684F1}"/>
              </a:ext>
            </a:extLst>
          </p:cNvPr>
          <p:cNvSpPr txBox="1"/>
          <p:nvPr/>
        </p:nvSpPr>
        <p:spPr>
          <a:xfrm>
            <a:off x="1093076" y="1217015"/>
            <a:ext cx="7593724" cy="584775"/>
          </a:xfrm>
          <a:prstGeom prst="rect">
            <a:avLst/>
          </a:prstGeom>
          <a:noFill/>
        </p:spPr>
        <p:txBody>
          <a:bodyPr wrap="square" rtlCol="0">
            <a:spAutoFit/>
          </a:bodyPr>
          <a:lstStyle/>
          <a:p>
            <a:r>
              <a:rPr lang="en-US" sz="3200" dirty="0">
                <a:solidFill>
                  <a:srgbClr val="C00000"/>
                </a:solidFill>
                <a:latin typeface="Times New Roman" panose="02020603050405020304" pitchFamily="18" charset="0"/>
                <a:cs typeface="Times New Roman" panose="02020603050405020304" pitchFamily="18" charset="0"/>
              </a:rPr>
              <a:t>Contact:</a:t>
            </a:r>
          </a:p>
        </p:txBody>
      </p:sp>
      <p:sp>
        <p:nvSpPr>
          <p:cNvPr id="4" name="TextBox 3">
            <a:extLst>
              <a:ext uri="{FF2B5EF4-FFF2-40B4-BE49-F238E27FC236}">
                <a16:creationId xmlns:a16="http://schemas.microsoft.com/office/drawing/2014/main" id="{98D5D277-34BA-9449-93AD-4BD5E10BCCA1}"/>
              </a:ext>
            </a:extLst>
          </p:cNvPr>
          <p:cNvSpPr txBox="1"/>
          <p:nvPr/>
        </p:nvSpPr>
        <p:spPr>
          <a:xfrm>
            <a:off x="735724" y="378372"/>
            <a:ext cx="8061435" cy="769441"/>
          </a:xfrm>
          <a:prstGeom prst="rect">
            <a:avLst/>
          </a:prstGeom>
          <a:noFill/>
        </p:spPr>
        <p:txBody>
          <a:bodyPr wrap="square" rtlCol="0">
            <a:spAutoFit/>
          </a:bodyPr>
          <a:lstStyle/>
          <a:p>
            <a:pPr algn="ctr"/>
            <a:r>
              <a:rPr lang="en-US" sz="4400" dirty="0">
                <a:solidFill>
                  <a:srgbClr val="C00000"/>
                </a:solidFill>
                <a:latin typeface="Times New Roman" panose="02020603050405020304" pitchFamily="18" charset="0"/>
                <a:cs typeface="Times New Roman" panose="02020603050405020304" pitchFamily="18" charset="0"/>
              </a:rPr>
              <a:t>Questions?</a:t>
            </a:r>
          </a:p>
        </p:txBody>
      </p:sp>
    </p:spTree>
    <p:extLst>
      <p:ext uri="{BB962C8B-B14F-4D97-AF65-F5344CB8AC3E}">
        <p14:creationId xmlns:p14="http://schemas.microsoft.com/office/powerpoint/2010/main" val="3507319113"/>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2773</TotalTime>
  <Words>1217</Words>
  <Application>Microsoft Macintosh PowerPoint</Application>
  <PresentationFormat>On-screen Show (4:3)</PresentationFormat>
  <Paragraphs>144</Paragraphs>
  <Slides>25</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25</vt:i4>
      </vt:variant>
    </vt:vector>
  </HeadingPairs>
  <TitlesOfParts>
    <vt:vector size="31" baseType="lpstr">
      <vt:lpstr>Arial</vt:lpstr>
      <vt:lpstr>Calibri</vt:lpstr>
      <vt:lpstr>Century Schoolbook</vt:lpstr>
      <vt:lpstr>Helvetica</vt:lpstr>
      <vt:lpstr>Times New Roman</vt:lpstr>
      <vt:lpstr>Office Theme</vt:lpstr>
      <vt:lpstr>PowerPoint Presentation</vt:lpstr>
      <vt:lpstr>Exercising Self-Determination Through Tribal Nation Industrial Hemp Farming</vt:lpstr>
      <vt:lpstr>Before We Start. Marijuana and Hemp What is the Difference?  Both are Cannabis Sativa L.</vt:lpstr>
      <vt:lpstr>Let’s Get into the Weeds  History of Hemp Regulation in the U.S.</vt:lpstr>
      <vt:lpstr>Colonial Hemp Farming</vt:lpstr>
      <vt:lpstr>     Hemp in the United States</vt:lpstr>
      <vt:lpstr>Legislative Background </vt:lpstr>
      <vt:lpstr>Legislative History</vt:lpstr>
      <vt:lpstr>Federal Prohibition: Schedule I Trafficking Penalties</vt:lpstr>
      <vt:lpstr>Farm Bill of 2014</vt:lpstr>
      <vt:lpstr>Tribes Under the 2014 Farm Bill</vt:lpstr>
      <vt:lpstr>The Watershed Year of 2018</vt:lpstr>
      <vt:lpstr>2018 Farm Bill</vt:lpstr>
      <vt:lpstr>2018 Farm Bill</vt:lpstr>
      <vt:lpstr>2018 Farm Bill</vt:lpstr>
      <vt:lpstr>PowerPoint Presentation</vt:lpstr>
      <vt:lpstr>PowerPoint Presentation</vt:lpstr>
      <vt:lpstr>PowerPoint Presentation</vt:lpstr>
      <vt:lpstr>Hemp Products</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Jeff Cormell</cp:lastModifiedBy>
  <cp:revision>33</cp:revision>
  <dcterms:created xsi:type="dcterms:W3CDTF">2019-02-06T18:23:49Z</dcterms:created>
  <dcterms:modified xsi:type="dcterms:W3CDTF">2019-04-03T00:56:01Z</dcterms:modified>
</cp:coreProperties>
</file>