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9" r:id="rId4"/>
    <p:sldId id="278" r:id="rId5"/>
    <p:sldId id="279" r:id="rId6"/>
    <p:sldId id="281" r:id="rId7"/>
    <p:sldId id="267" r:id="rId8"/>
    <p:sldId id="282" r:id="rId9"/>
    <p:sldId id="292" r:id="rId10"/>
    <p:sldId id="291" r:id="rId11"/>
    <p:sldId id="273" r:id="rId12"/>
    <p:sldId id="283" r:id="rId13"/>
    <p:sldId id="284" r:id="rId14"/>
    <p:sldId id="271" r:id="rId15"/>
    <p:sldId id="285" r:id="rId16"/>
    <p:sldId id="270" r:id="rId17"/>
    <p:sldId id="286" r:id="rId18"/>
    <p:sldId id="288" r:id="rId19"/>
    <p:sldId id="289" r:id="rId20"/>
    <p:sldId id="263"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2D3B"/>
    <a:srgbClr val="7F2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6"/>
    <p:restoredTop sz="72382" autoAdjust="0"/>
  </p:normalViewPr>
  <p:slideViewPr>
    <p:cSldViewPr snapToGrid="0" snapToObjects="1">
      <p:cViewPr varScale="1">
        <p:scale>
          <a:sx n="84" d="100"/>
          <a:sy n="84" d="100"/>
        </p:scale>
        <p:origin x="26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83CAA-3C13-4D68-8D98-3D72438BA279}" type="datetimeFigureOut">
              <a:rPr lang="en-US" smtClean="0"/>
              <a:t>4/1/2019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C6568-015E-4E54-B81F-D48DB492A27E}" type="slidenum">
              <a:rPr lang="en-US" smtClean="0"/>
              <a:t>‹#›</a:t>
            </a:fld>
            <a:endParaRPr lang="en-US"/>
          </a:p>
        </p:txBody>
      </p:sp>
    </p:spTree>
    <p:extLst>
      <p:ext uri="{BB962C8B-B14F-4D97-AF65-F5344CB8AC3E}">
        <p14:creationId xmlns:p14="http://schemas.microsoft.com/office/powerpoint/2010/main" val="149348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C6568-015E-4E54-B81F-D48DB492A27E}" type="slidenum">
              <a:rPr lang="en-US" smtClean="0"/>
              <a:t>3</a:t>
            </a:fld>
            <a:endParaRPr lang="en-US"/>
          </a:p>
        </p:txBody>
      </p:sp>
    </p:spTree>
    <p:extLst>
      <p:ext uri="{BB962C8B-B14F-4D97-AF65-F5344CB8AC3E}">
        <p14:creationId xmlns:p14="http://schemas.microsoft.com/office/powerpoint/2010/main" val="213167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government has the responsibility to provide health care to Tribes.</a:t>
            </a:r>
          </a:p>
          <a:p>
            <a:endParaRPr lang="en-US" dirty="0" smtClean="0"/>
          </a:p>
          <a:p>
            <a:r>
              <a:rPr lang="en-US" dirty="0" smtClean="0"/>
              <a:t>Tribes also have inherent sovereignty</a:t>
            </a:r>
            <a:r>
              <a:rPr lang="en-US" baseline="0" dirty="0" smtClean="0"/>
              <a:t> that lets them govern themselves.</a:t>
            </a:r>
          </a:p>
          <a:p>
            <a:endParaRPr lang="en-US" baseline="0" dirty="0" smtClean="0"/>
          </a:p>
          <a:p>
            <a:r>
              <a:rPr lang="en-US" baseline="0" dirty="0" smtClean="0"/>
              <a:t>Adding the states into the mix is detrimental to both of these dynamics.</a:t>
            </a:r>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14</a:t>
            </a:fld>
            <a:endParaRPr lang="en-US"/>
          </a:p>
        </p:txBody>
      </p:sp>
    </p:spTree>
    <p:extLst>
      <p:ext uri="{BB962C8B-B14F-4D97-AF65-F5344CB8AC3E}">
        <p14:creationId xmlns:p14="http://schemas.microsoft.com/office/powerpoint/2010/main" val="263649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government has the responsibility to provide health care to Tribes.</a:t>
            </a:r>
          </a:p>
          <a:p>
            <a:endParaRPr lang="en-US" dirty="0" smtClean="0"/>
          </a:p>
          <a:p>
            <a:r>
              <a:rPr lang="en-US" dirty="0" smtClean="0"/>
              <a:t>Tribes also have inherent sovereignty</a:t>
            </a:r>
            <a:r>
              <a:rPr lang="en-US" baseline="0" dirty="0" smtClean="0"/>
              <a:t> that lets them govern themselves.</a:t>
            </a:r>
          </a:p>
          <a:p>
            <a:endParaRPr lang="en-US" baseline="0" dirty="0" smtClean="0"/>
          </a:p>
          <a:p>
            <a:r>
              <a:rPr lang="en-US" baseline="0" dirty="0" smtClean="0"/>
              <a:t>Adding the states into the mix is detrimental to both of these dynamics.</a:t>
            </a:r>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15</a:t>
            </a:fld>
            <a:endParaRPr lang="en-US"/>
          </a:p>
        </p:txBody>
      </p:sp>
    </p:spTree>
    <p:extLst>
      <p:ext uri="{BB962C8B-B14F-4D97-AF65-F5344CB8AC3E}">
        <p14:creationId xmlns:p14="http://schemas.microsoft.com/office/powerpoint/2010/main" val="36307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Sarah Wovcha, ED of Children’s Dental Services in Minnesota</a:t>
            </a:r>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16</a:t>
            </a:fld>
            <a:endParaRPr lang="en-US"/>
          </a:p>
        </p:txBody>
      </p:sp>
    </p:spTree>
    <p:extLst>
      <p:ext uri="{BB962C8B-B14F-4D97-AF65-F5344CB8AC3E}">
        <p14:creationId xmlns:p14="http://schemas.microsoft.com/office/powerpoint/2010/main" val="388057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C6568-015E-4E54-B81F-D48DB492A27E}" type="slidenum">
              <a:rPr lang="en-US" smtClean="0"/>
              <a:t>4</a:t>
            </a:fld>
            <a:endParaRPr lang="en-US"/>
          </a:p>
        </p:txBody>
      </p:sp>
    </p:spTree>
    <p:extLst>
      <p:ext uri="{BB962C8B-B14F-4D97-AF65-F5344CB8AC3E}">
        <p14:creationId xmlns:p14="http://schemas.microsoft.com/office/powerpoint/2010/main" val="280096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C6568-015E-4E54-B81F-D48DB492A27E}" type="slidenum">
              <a:rPr lang="en-US" smtClean="0"/>
              <a:t>5</a:t>
            </a:fld>
            <a:endParaRPr lang="en-US"/>
          </a:p>
        </p:txBody>
      </p:sp>
    </p:spTree>
    <p:extLst>
      <p:ext uri="{BB962C8B-B14F-4D97-AF65-F5344CB8AC3E}">
        <p14:creationId xmlns:p14="http://schemas.microsoft.com/office/powerpoint/2010/main" val="265405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C6568-015E-4E54-B81F-D48DB492A27E}" type="slidenum">
              <a:rPr lang="en-US" smtClean="0"/>
              <a:t>6</a:t>
            </a:fld>
            <a:endParaRPr lang="en-US"/>
          </a:p>
        </p:txBody>
      </p:sp>
    </p:spTree>
    <p:extLst>
      <p:ext uri="{BB962C8B-B14F-4D97-AF65-F5344CB8AC3E}">
        <p14:creationId xmlns:p14="http://schemas.microsoft.com/office/powerpoint/2010/main" val="115402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2DB493-9C5D-4D76-B736-2C3295FDD405}" type="slidenum">
              <a:rPr lang="en-US" smtClean="0"/>
              <a:t>7</a:t>
            </a:fld>
            <a:endParaRPr lang="en-US"/>
          </a:p>
        </p:txBody>
      </p:sp>
    </p:spTree>
    <p:extLst>
      <p:ext uri="{BB962C8B-B14F-4D97-AF65-F5344CB8AC3E}">
        <p14:creationId xmlns:p14="http://schemas.microsoft.com/office/powerpoint/2010/main" val="120718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8</a:t>
            </a:fld>
            <a:endParaRPr lang="en-US"/>
          </a:p>
        </p:txBody>
      </p:sp>
    </p:spTree>
    <p:extLst>
      <p:ext uri="{BB962C8B-B14F-4D97-AF65-F5344CB8AC3E}">
        <p14:creationId xmlns:p14="http://schemas.microsoft.com/office/powerpoint/2010/main" val="75864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Ok so this all sounds great. Who could be against this? Lots of oral health organizations</a:t>
            </a:r>
            <a:r>
              <a:rPr lang="en-US" altLang="en-US" baseline="0" dirty="0" smtClean="0"/>
              <a:t> are in favor of dental therapy, but the main opposition has engaged in scare tactics for years. I’ll give you three quick examples and offer some data that goes against their arguments.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11</a:t>
            </a:fld>
            <a:endParaRPr lang="en-US"/>
          </a:p>
        </p:txBody>
      </p:sp>
    </p:spTree>
    <p:extLst>
      <p:ext uri="{BB962C8B-B14F-4D97-AF65-F5344CB8AC3E}">
        <p14:creationId xmlns:p14="http://schemas.microsoft.com/office/powerpoint/2010/main" val="350755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Ok so this all sounds great. Who could be against this? Lots of oral health organizations</a:t>
            </a:r>
            <a:r>
              <a:rPr lang="en-US" altLang="en-US" baseline="0" dirty="0" smtClean="0"/>
              <a:t> are in favor of dental therapy, but the main opposition has engaged in scare tactics for years. I’ll give you three quick examples and offer some data that goes against their arguments.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12</a:t>
            </a:fld>
            <a:endParaRPr lang="en-US"/>
          </a:p>
        </p:txBody>
      </p:sp>
    </p:spTree>
    <p:extLst>
      <p:ext uri="{BB962C8B-B14F-4D97-AF65-F5344CB8AC3E}">
        <p14:creationId xmlns:p14="http://schemas.microsoft.com/office/powerpoint/2010/main" val="139324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Ok so this all sounds great. Who could be against this? Lots of oral health organizations</a:t>
            </a:r>
            <a:r>
              <a:rPr lang="en-US" altLang="en-US" baseline="0" dirty="0" smtClean="0"/>
              <a:t> are in favor of dental therapy, but the main opposition has engaged in scare tactics for years. I’ll give you three quick examples and offer some data that goes against their arguments.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A2DB493-9C5D-4D76-B736-2C3295FDD405}" type="slidenum">
              <a:rPr lang="en-US" smtClean="0"/>
              <a:t>13</a:t>
            </a:fld>
            <a:endParaRPr lang="en-US"/>
          </a:p>
        </p:txBody>
      </p:sp>
    </p:spTree>
    <p:extLst>
      <p:ext uri="{BB962C8B-B14F-4D97-AF65-F5344CB8AC3E}">
        <p14:creationId xmlns:p14="http://schemas.microsoft.com/office/powerpoint/2010/main" val="1007128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5BBEAC2-CA4F-3343-BC79-48189AC8D4A6}"/>
              </a:ext>
            </a:extLst>
          </p:cNvPr>
          <p:cNvPicPr>
            <a:picLocks noChangeAspect="1"/>
          </p:cNvPicPr>
          <p:nvPr userDrawn="1"/>
        </p:nvPicPr>
        <p:blipFill>
          <a:blip r:embed="rId2"/>
          <a:stretch>
            <a:fillRect/>
          </a:stretch>
        </p:blipFill>
        <p:spPr>
          <a:xfrm>
            <a:off x="-36576" y="0"/>
            <a:ext cx="9179728" cy="6884796"/>
          </a:xfrm>
          <a:prstGeom prst="rect">
            <a:avLst/>
          </a:prstGeom>
        </p:spPr>
      </p:pic>
    </p:spTree>
    <p:extLst>
      <p:ext uri="{BB962C8B-B14F-4D97-AF65-F5344CB8AC3E}">
        <p14:creationId xmlns:p14="http://schemas.microsoft.com/office/powerpoint/2010/main" val="101126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0AB5B-17E5-664C-B97B-AA6DEA12A62B}"/>
              </a:ext>
            </a:extLst>
          </p:cNvPr>
          <p:cNvSpPr>
            <a:spLocks noGrp="1"/>
          </p:cNvSpPr>
          <p:nvPr>
            <p:ph type="title"/>
          </p:nvPr>
        </p:nvSpPr>
        <p:spPr>
          <a:xfrm>
            <a:off x="1316182" y="1709739"/>
            <a:ext cx="7194406"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CECE3A2D-8E3A-4C41-B663-703787F3DB7C}"/>
              </a:ext>
            </a:extLst>
          </p:cNvPr>
          <p:cNvSpPr>
            <a:spLocks noGrp="1"/>
          </p:cNvSpPr>
          <p:nvPr>
            <p:ph type="body" idx="1"/>
          </p:nvPr>
        </p:nvSpPr>
        <p:spPr>
          <a:xfrm>
            <a:off x="1316182" y="4589464"/>
            <a:ext cx="7194406"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7B1AF37-A026-8043-8215-5A828640090E}"/>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5" name="Footer Placeholder 4">
            <a:extLst>
              <a:ext uri="{FF2B5EF4-FFF2-40B4-BE49-F238E27FC236}">
                <a16:creationId xmlns:a16="http://schemas.microsoft.com/office/drawing/2014/main" xmlns="" id="{A9BD3FDF-A07C-D74F-BA25-63CEECA3C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CE6026-BA40-B14F-AD5A-2D576287ACAE}"/>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7" name="Picture 6">
            <a:extLst>
              <a:ext uri="{FF2B5EF4-FFF2-40B4-BE49-F238E27FC236}">
                <a16:creationId xmlns:a16="http://schemas.microsoft.com/office/drawing/2014/main" xmlns="" id="{A30196A2-5576-E549-A061-B0C0655F9CAA}"/>
              </a:ext>
            </a:extLst>
          </p:cNvPr>
          <p:cNvPicPr>
            <a:picLocks noChangeAspect="1"/>
          </p:cNvPicPr>
          <p:nvPr userDrawn="1"/>
        </p:nvPicPr>
        <p:blipFill rotWithShape="1">
          <a:blip r:embed="rId2"/>
          <a:srcRect r="88030"/>
          <a:stretch/>
        </p:blipFill>
        <p:spPr>
          <a:xfrm>
            <a:off x="0" y="0"/>
            <a:ext cx="1094509" cy="6858000"/>
          </a:xfrm>
          <a:prstGeom prst="rect">
            <a:avLst/>
          </a:prstGeom>
        </p:spPr>
      </p:pic>
    </p:spTree>
    <p:extLst>
      <p:ext uri="{BB962C8B-B14F-4D97-AF65-F5344CB8AC3E}">
        <p14:creationId xmlns:p14="http://schemas.microsoft.com/office/powerpoint/2010/main" val="24162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5EB49-3509-264B-8955-EED0DB639B1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33317041-5B85-8949-A427-541178CEA869}"/>
              </a:ext>
            </a:extLst>
          </p:cNvPr>
          <p:cNvSpPr>
            <a:spLocks noGrp="1"/>
          </p:cNvSpPr>
          <p:nvPr>
            <p:ph idx="1"/>
          </p:nvPr>
        </p:nvSpPr>
        <p:spPr>
          <a:xfrm>
            <a:off x="628650" y="1825625"/>
            <a:ext cx="78867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B4D51-2768-4840-9367-A8BDEE5FD16E}"/>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5" name="Footer Placeholder 4">
            <a:extLst>
              <a:ext uri="{FF2B5EF4-FFF2-40B4-BE49-F238E27FC236}">
                <a16:creationId xmlns:a16="http://schemas.microsoft.com/office/drawing/2014/main" xmlns="" id="{7FD88ACC-52F5-A740-A55E-6DC78B760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889C85-FA0E-014F-98C4-BA00AC2A4453}"/>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7" name="Picture 6">
            <a:extLst>
              <a:ext uri="{FF2B5EF4-FFF2-40B4-BE49-F238E27FC236}">
                <a16:creationId xmlns:a16="http://schemas.microsoft.com/office/drawing/2014/main" xmlns="" id="{7BD3D19B-A672-2A41-B04E-B9CD85C0F4AC}"/>
              </a:ext>
            </a:extLst>
          </p:cNvPr>
          <p:cNvPicPr>
            <a:picLocks noChangeAspect="1"/>
          </p:cNvPicPr>
          <p:nvPr userDrawn="1"/>
        </p:nvPicPr>
        <p:blipFill>
          <a:blip r:embed="rId2"/>
          <a:stretch>
            <a:fillRect/>
          </a:stretch>
        </p:blipFill>
        <p:spPr>
          <a:xfrm>
            <a:off x="0" y="5943600"/>
            <a:ext cx="9144000" cy="914400"/>
          </a:xfrm>
          <a:prstGeom prst="rect">
            <a:avLst/>
          </a:prstGeom>
        </p:spPr>
      </p:pic>
      <p:pic>
        <p:nvPicPr>
          <p:cNvPr id="9" name="Picture 8">
            <a:extLst>
              <a:ext uri="{FF2B5EF4-FFF2-40B4-BE49-F238E27FC236}">
                <a16:creationId xmlns:a16="http://schemas.microsoft.com/office/drawing/2014/main" xmlns="" id="{0E072C19-6F0A-524D-94A8-B9512F74187E}"/>
              </a:ext>
            </a:extLst>
          </p:cNvPr>
          <p:cNvPicPr>
            <a:picLocks noChangeAspect="1"/>
          </p:cNvPicPr>
          <p:nvPr userDrawn="1"/>
        </p:nvPicPr>
        <p:blipFill rotWithShape="1">
          <a:blip r:embed="rId2"/>
          <a:srcRect t="85116"/>
          <a:stretch/>
        </p:blipFill>
        <p:spPr>
          <a:xfrm>
            <a:off x="0" y="0"/>
            <a:ext cx="9144000" cy="136095"/>
          </a:xfrm>
          <a:prstGeom prst="rect">
            <a:avLst/>
          </a:prstGeom>
        </p:spPr>
      </p:pic>
    </p:spTree>
    <p:extLst>
      <p:ext uri="{BB962C8B-B14F-4D97-AF65-F5344CB8AC3E}">
        <p14:creationId xmlns:p14="http://schemas.microsoft.com/office/powerpoint/2010/main" val="197597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5EB49-3509-264B-8955-EED0DB639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317041-5B85-8949-A427-541178CEA869}"/>
              </a:ext>
            </a:extLst>
          </p:cNvPr>
          <p:cNvSpPr>
            <a:spLocks noGrp="1"/>
          </p:cNvSpPr>
          <p:nvPr>
            <p:ph idx="1"/>
          </p:nvPr>
        </p:nvSpPr>
        <p:spPr>
          <a:xfrm>
            <a:off x="628650" y="1825625"/>
            <a:ext cx="78867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B4D51-2768-4840-9367-A8BDEE5FD16E}"/>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5" name="Footer Placeholder 4">
            <a:extLst>
              <a:ext uri="{FF2B5EF4-FFF2-40B4-BE49-F238E27FC236}">
                <a16:creationId xmlns:a16="http://schemas.microsoft.com/office/drawing/2014/main" xmlns="" id="{7FD88ACC-52F5-A740-A55E-6DC78B760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889C85-FA0E-014F-98C4-BA00AC2A4453}"/>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8" name="Picture 7">
            <a:extLst>
              <a:ext uri="{FF2B5EF4-FFF2-40B4-BE49-F238E27FC236}">
                <a16:creationId xmlns:a16="http://schemas.microsoft.com/office/drawing/2014/main" xmlns="" id="{E97AB403-CBE8-2F4B-A7C5-B5991F446AB2}"/>
              </a:ext>
            </a:extLst>
          </p:cNvPr>
          <p:cNvPicPr>
            <a:picLocks noChangeAspect="1"/>
          </p:cNvPicPr>
          <p:nvPr userDrawn="1"/>
        </p:nvPicPr>
        <p:blipFill>
          <a:blip r:embed="rId2"/>
          <a:stretch>
            <a:fillRect/>
          </a:stretch>
        </p:blipFill>
        <p:spPr>
          <a:xfrm>
            <a:off x="0" y="5942012"/>
            <a:ext cx="9144000" cy="914400"/>
          </a:xfrm>
          <a:prstGeom prst="rect">
            <a:avLst/>
          </a:prstGeom>
        </p:spPr>
      </p:pic>
      <p:pic>
        <p:nvPicPr>
          <p:cNvPr id="9" name="Picture 8">
            <a:extLst>
              <a:ext uri="{FF2B5EF4-FFF2-40B4-BE49-F238E27FC236}">
                <a16:creationId xmlns:a16="http://schemas.microsoft.com/office/drawing/2014/main" xmlns="" id="{4971862B-DE00-F149-A28B-8AA5D508268E}"/>
              </a:ext>
            </a:extLst>
          </p:cNvPr>
          <p:cNvPicPr>
            <a:picLocks noChangeAspect="1"/>
          </p:cNvPicPr>
          <p:nvPr userDrawn="1"/>
        </p:nvPicPr>
        <p:blipFill rotWithShape="1">
          <a:blip r:embed="rId2"/>
          <a:srcRect t="85448"/>
          <a:stretch/>
        </p:blipFill>
        <p:spPr>
          <a:xfrm>
            <a:off x="0" y="3461"/>
            <a:ext cx="9144000" cy="133063"/>
          </a:xfrm>
          <a:prstGeom prst="rect">
            <a:avLst/>
          </a:prstGeom>
        </p:spPr>
      </p:pic>
    </p:spTree>
    <p:extLst>
      <p:ext uri="{BB962C8B-B14F-4D97-AF65-F5344CB8AC3E}">
        <p14:creationId xmlns:p14="http://schemas.microsoft.com/office/powerpoint/2010/main" val="398053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EFC929-17E1-1C4F-8ECF-5D67FB9F0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9282DB-94A5-8543-AAF8-723EAE8E113B}"/>
              </a:ext>
            </a:extLst>
          </p:cNvPr>
          <p:cNvSpPr>
            <a:spLocks noGrp="1"/>
          </p:cNvSpPr>
          <p:nvPr>
            <p:ph sz="half" idx="1"/>
          </p:nvPr>
        </p:nvSpPr>
        <p:spPr>
          <a:xfrm>
            <a:off x="628650" y="1825625"/>
            <a:ext cx="38862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12FDBEE-DC18-804E-855A-4D1F448FC68E}"/>
              </a:ext>
            </a:extLst>
          </p:cNvPr>
          <p:cNvSpPr>
            <a:spLocks noGrp="1"/>
          </p:cNvSpPr>
          <p:nvPr>
            <p:ph sz="half" idx="2"/>
          </p:nvPr>
        </p:nvSpPr>
        <p:spPr>
          <a:xfrm>
            <a:off x="4629150" y="1825625"/>
            <a:ext cx="3886200" cy="3981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D59F47-78A5-4349-9ABD-D551B145A401}"/>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6" name="Footer Placeholder 5">
            <a:extLst>
              <a:ext uri="{FF2B5EF4-FFF2-40B4-BE49-F238E27FC236}">
                <a16:creationId xmlns:a16="http://schemas.microsoft.com/office/drawing/2014/main" xmlns="" id="{B8BFB891-9588-1E4F-BA37-674775043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AA831A-2E7F-0F4E-B06D-24293113961E}"/>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8" name="Picture 7">
            <a:extLst>
              <a:ext uri="{FF2B5EF4-FFF2-40B4-BE49-F238E27FC236}">
                <a16:creationId xmlns:a16="http://schemas.microsoft.com/office/drawing/2014/main" xmlns="" id="{AA6D5F12-49FE-4442-8B76-D306DB5375AD}"/>
              </a:ext>
            </a:extLst>
          </p:cNvPr>
          <p:cNvPicPr>
            <a:picLocks noChangeAspect="1"/>
          </p:cNvPicPr>
          <p:nvPr userDrawn="1"/>
        </p:nvPicPr>
        <p:blipFill>
          <a:blip r:embed="rId2"/>
          <a:stretch>
            <a:fillRect/>
          </a:stretch>
        </p:blipFill>
        <p:spPr>
          <a:xfrm>
            <a:off x="0" y="5942012"/>
            <a:ext cx="9144000" cy="914400"/>
          </a:xfrm>
          <a:prstGeom prst="rect">
            <a:avLst/>
          </a:prstGeom>
        </p:spPr>
      </p:pic>
    </p:spTree>
    <p:extLst>
      <p:ext uri="{BB962C8B-B14F-4D97-AF65-F5344CB8AC3E}">
        <p14:creationId xmlns:p14="http://schemas.microsoft.com/office/powerpoint/2010/main" val="146355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B15E9-3BA6-2D42-88E5-221FE44E52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7CF85E-07B0-F241-8887-931064ACFAF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4CA9C2F2-3A38-E24E-98D8-2EFAF829D192}"/>
              </a:ext>
            </a:extLst>
          </p:cNvPr>
          <p:cNvSpPr>
            <a:spLocks noGrp="1"/>
          </p:cNvSpPr>
          <p:nvPr>
            <p:ph sz="half" idx="2"/>
          </p:nvPr>
        </p:nvSpPr>
        <p:spPr>
          <a:xfrm>
            <a:off x="629842" y="2505075"/>
            <a:ext cx="3868340" cy="3302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B1ADDA0-F520-4E4B-848D-3668A3C13FC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281E883C-434E-9543-97B2-54D4A0BE02A0}"/>
              </a:ext>
            </a:extLst>
          </p:cNvPr>
          <p:cNvSpPr>
            <a:spLocks noGrp="1"/>
          </p:cNvSpPr>
          <p:nvPr>
            <p:ph sz="quarter" idx="4"/>
          </p:nvPr>
        </p:nvSpPr>
        <p:spPr>
          <a:xfrm>
            <a:off x="4629150" y="2505075"/>
            <a:ext cx="3887391" cy="33020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B121F0-45C9-C94B-A9FA-D62AD086CB75}"/>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8" name="Footer Placeholder 7">
            <a:extLst>
              <a:ext uri="{FF2B5EF4-FFF2-40B4-BE49-F238E27FC236}">
                <a16:creationId xmlns:a16="http://schemas.microsoft.com/office/drawing/2014/main" xmlns="" id="{A9C61E54-498B-8E49-8937-C58975D4EC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44E3E29-7C73-9246-BC37-9B5CA50D2301}"/>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10" name="Picture 9">
            <a:extLst>
              <a:ext uri="{FF2B5EF4-FFF2-40B4-BE49-F238E27FC236}">
                <a16:creationId xmlns:a16="http://schemas.microsoft.com/office/drawing/2014/main" xmlns="" id="{FFD1889C-F179-E244-A6C2-EF24FE81C371}"/>
              </a:ext>
            </a:extLst>
          </p:cNvPr>
          <p:cNvPicPr>
            <a:picLocks noChangeAspect="1"/>
          </p:cNvPicPr>
          <p:nvPr userDrawn="1"/>
        </p:nvPicPr>
        <p:blipFill>
          <a:blip r:embed="rId2"/>
          <a:stretch>
            <a:fillRect/>
          </a:stretch>
        </p:blipFill>
        <p:spPr>
          <a:xfrm>
            <a:off x="0" y="5943600"/>
            <a:ext cx="9144000" cy="914400"/>
          </a:xfrm>
          <a:prstGeom prst="rect">
            <a:avLst/>
          </a:prstGeom>
        </p:spPr>
      </p:pic>
    </p:spTree>
    <p:extLst>
      <p:ext uri="{BB962C8B-B14F-4D97-AF65-F5344CB8AC3E}">
        <p14:creationId xmlns:p14="http://schemas.microsoft.com/office/powerpoint/2010/main" val="79198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D5E71-9419-6B49-AEF7-D698C98D87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BBA8DB-D8E1-3742-833B-3724D8AE24B4}"/>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4" name="Footer Placeholder 3">
            <a:extLst>
              <a:ext uri="{FF2B5EF4-FFF2-40B4-BE49-F238E27FC236}">
                <a16:creationId xmlns:a16="http://schemas.microsoft.com/office/drawing/2014/main" xmlns="" id="{89D390BE-240D-1E44-A4FB-19E244F364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A39E133-57DC-234C-955F-396A648D0710}"/>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6" name="Picture 5">
            <a:extLst>
              <a:ext uri="{FF2B5EF4-FFF2-40B4-BE49-F238E27FC236}">
                <a16:creationId xmlns:a16="http://schemas.microsoft.com/office/drawing/2014/main" xmlns="" id="{86213591-99B2-864A-B61A-E9C32F74C3D0}"/>
              </a:ext>
            </a:extLst>
          </p:cNvPr>
          <p:cNvPicPr>
            <a:picLocks noChangeAspect="1"/>
          </p:cNvPicPr>
          <p:nvPr userDrawn="1"/>
        </p:nvPicPr>
        <p:blipFill>
          <a:blip r:embed="rId2"/>
          <a:stretch>
            <a:fillRect/>
          </a:stretch>
        </p:blipFill>
        <p:spPr>
          <a:xfrm>
            <a:off x="0" y="5943600"/>
            <a:ext cx="9144000" cy="914400"/>
          </a:xfrm>
          <a:prstGeom prst="rect">
            <a:avLst/>
          </a:prstGeom>
        </p:spPr>
      </p:pic>
    </p:spTree>
    <p:extLst>
      <p:ext uri="{BB962C8B-B14F-4D97-AF65-F5344CB8AC3E}">
        <p14:creationId xmlns:p14="http://schemas.microsoft.com/office/powerpoint/2010/main" val="242570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0DAACB-C77B-D84B-8B8E-EE8CA0FF665B}"/>
              </a:ext>
            </a:extLst>
          </p:cNvPr>
          <p:cNvSpPr>
            <a:spLocks noGrp="1"/>
          </p:cNvSpPr>
          <p:nvPr>
            <p:ph type="dt" sz="half" idx="10"/>
          </p:nvPr>
        </p:nvSpPr>
        <p:spPr/>
        <p:txBody>
          <a:bodyPr/>
          <a:lstStyle/>
          <a:p>
            <a:fld id="{E7B23BC9-64A8-9549-87CA-F6F54DE25F39}" type="datetimeFigureOut">
              <a:rPr lang="en-US" smtClean="0"/>
              <a:t>4/1/2019</a:t>
            </a:fld>
            <a:endParaRPr lang="en-US"/>
          </a:p>
        </p:txBody>
      </p:sp>
      <p:sp>
        <p:nvSpPr>
          <p:cNvPr id="3" name="Footer Placeholder 2">
            <a:extLst>
              <a:ext uri="{FF2B5EF4-FFF2-40B4-BE49-F238E27FC236}">
                <a16:creationId xmlns:a16="http://schemas.microsoft.com/office/drawing/2014/main" xmlns="" id="{89565D40-5AE6-DE47-9409-38A4B23A1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4305310-CFF8-8042-8A4D-B10870B0223C}"/>
              </a:ext>
            </a:extLst>
          </p:cNvPr>
          <p:cNvSpPr>
            <a:spLocks noGrp="1"/>
          </p:cNvSpPr>
          <p:nvPr>
            <p:ph type="sldNum" sz="quarter" idx="12"/>
          </p:nvPr>
        </p:nvSpPr>
        <p:spPr/>
        <p:txBody>
          <a:bodyPr/>
          <a:lstStyle/>
          <a:p>
            <a:fld id="{B28ABA67-FC50-654E-8A96-218D4BBD5773}" type="slidenum">
              <a:rPr lang="en-US" smtClean="0"/>
              <a:t>‹#›</a:t>
            </a:fld>
            <a:endParaRPr lang="en-US"/>
          </a:p>
        </p:txBody>
      </p:sp>
      <p:pic>
        <p:nvPicPr>
          <p:cNvPr id="6" name="Picture 5">
            <a:extLst>
              <a:ext uri="{FF2B5EF4-FFF2-40B4-BE49-F238E27FC236}">
                <a16:creationId xmlns:a16="http://schemas.microsoft.com/office/drawing/2014/main" xmlns="" id="{C3D334EF-06D3-684F-B4F7-8EAD822CFCC5}"/>
              </a:ext>
            </a:extLst>
          </p:cNvPr>
          <p:cNvPicPr>
            <a:picLocks noChangeAspect="1"/>
          </p:cNvPicPr>
          <p:nvPr userDrawn="1"/>
        </p:nvPicPr>
        <p:blipFill>
          <a:blip r:embed="rId2"/>
          <a:stretch>
            <a:fillRect/>
          </a:stretch>
        </p:blipFill>
        <p:spPr>
          <a:xfrm>
            <a:off x="0" y="5942012"/>
            <a:ext cx="9144000" cy="914400"/>
          </a:xfrm>
          <a:prstGeom prst="rect">
            <a:avLst/>
          </a:prstGeom>
        </p:spPr>
      </p:pic>
    </p:spTree>
    <p:extLst>
      <p:ext uri="{BB962C8B-B14F-4D97-AF65-F5344CB8AC3E}">
        <p14:creationId xmlns:p14="http://schemas.microsoft.com/office/powerpoint/2010/main" val="374951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99CF5EA-E7F9-A24A-9C7C-346A219F1D2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4E53BB1-CE02-2A42-9040-584ABD369C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E597CAA9-D28E-F347-A51E-0AD98F99AB9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B23BC9-64A8-9549-87CA-F6F54DE25F39}" type="datetimeFigureOut">
              <a:rPr lang="en-US" smtClean="0"/>
              <a:t>4/1/2019</a:t>
            </a:fld>
            <a:endParaRPr lang="en-US"/>
          </a:p>
        </p:txBody>
      </p:sp>
      <p:sp>
        <p:nvSpPr>
          <p:cNvPr id="5" name="Footer Placeholder 4">
            <a:extLst>
              <a:ext uri="{FF2B5EF4-FFF2-40B4-BE49-F238E27FC236}">
                <a16:creationId xmlns:a16="http://schemas.microsoft.com/office/drawing/2014/main" xmlns="" id="{7E508DE6-CB5F-C24C-96A2-1B017B1212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663050C-36F2-EA4D-B56F-B08E022EAD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8ABA67-FC50-654E-8A96-218D4BBD5773}" type="slidenum">
              <a:rPr lang="en-US" smtClean="0"/>
              <a:t>‹#›</a:t>
            </a:fld>
            <a:endParaRPr lang="en-US"/>
          </a:p>
        </p:txBody>
      </p:sp>
    </p:spTree>
    <p:extLst>
      <p:ext uri="{BB962C8B-B14F-4D97-AF65-F5344CB8AC3E}">
        <p14:creationId xmlns:p14="http://schemas.microsoft.com/office/powerpoint/2010/main" val="412384156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53" r:id="rId6"/>
    <p:sldLayoutId id="2147483654" r:id="rId7"/>
    <p:sldLayoutId id="2147483655" r:id="rId8"/>
  </p:sldLayoutIdLst>
  <p:txStyles>
    <p:title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hyperlink" Target="mailto:bweber@nihb.org"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40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19995" y="857250"/>
            <a:ext cx="9143999" cy="12358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 name="Straight Connector 1"/>
          <p:cNvCxnSpPr/>
          <p:nvPr/>
        </p:nvCxnSpPr>
        <p:spPr>
          <a:xfrm>
            <a:off x="3046652" y="2093119"/>
            <a:ext cx="0" cy="3213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080153" y="2093119"/>
            <a:ext cx="0" cy="3213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839292" y="5655781"/>
            <a:ext cx="4843085" cy="253916"/>
            <a:chOff x="3785722" y="6398036"/>
            <a:chExt cx="6457446" cy="338554"/>
          </a:xfrm>
        </p:grpSpPr>
        <p:sp>
          <p:nvSpPr>
            <p:cNvPr id="38" name="Rectangle 37"/>
            <p:cNvSpPr/>
            <p:nvPr/>
          </p:nvSpPr>
          <p:spPr>
            <a:xfrm>
              <a:off x="3785722" y="6437427"/>
              <a:ext cx="236018" cy="236018"/>
            </a:xfrm>
            <a:prstGeom prst="rect">
              <a:avLst/>
            </a:prstGeom>
            <a:solidFill>
              <a:srgbClr val="E92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p:cNvSpPr/>
            <p:nvPr/>
          </p:nvSpPr>
          <p:spPr>
            <a:xfrm>
              <a:off x="4013649" y="6398036"/>
              <a:ext cx="3261091" cy="338554"/>
            </a:xfrm>
            <a:prstGeom prst="rect">
              <a:avLst/>
            </a:prstGeom>
          </p:spPr>
          <p:txBody>
            <a:bodyPr wrap="square">
              <a:spAutoFit/>
            </a:bodyPr>
            <a:lstStyle/>
            <a:p>
              <a:r>
                <a:rPr lang="en-US" sz="1050" dirty="0">
                  <a:solidFill>
                    <a:srgbClr val="000000"/>
                  </a:solidFill>
                  <a:latin typeface="Franklin Gothic Book" charset="0"/>
                  <a:ea typeface="Franklin Gothic Book" charset="0"/>
                  <a:cs typeface="Franklin Gothic Book" charset="0"/>
                </a:rPr>
                <a:t>No DT Communities</a:t>
              </a:r>
              <a:endParaRPr lang="en-US" sz="1050" dirty="0">
                <a:latin typeface="Franklin Gothic Book" charset="0"/>
                <a:ea typeface="Franklin Gothic Book" charset="0"/>
                <a:cs typeface="Franklin Gothic Book" charset="0"/>
              </a:endParaRPr>
            </a:p>
          </p:txBody>
        </p:sp>
        <p:sp>
          <p:nvSpPr>
            <p:cNvPr id="41" name="Rectangle 40"/>
            <p:cNvSpPr/>
            <p:nvPr/>
          </p:nvSpPr>
          <p:spPr>
            <a:xfrm>
              <a:off x="6754150" y="6437427"/>
              <a:ext cx="236018" cy="236018"/>
            </a:xfrm>
            <a:prstGeom prst="rect">
              <a:avLst/>
            </a:prstGeom>
            <a:solidFill>
              <a:srgbClr val="18C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p:cNvSpPr/>
            <p:nvPr/>
          </p:nvSpPr>
          <p:spPr>
            <a:xfrm>
              <a:off x="6982077" y="6398036"/>
              <a:ext cx="3261091" cy="338554"/>
            </a:xfrm>
            <a:prstGeom prst="rect">
              <a:avLst/>
            </a:prstGeom>
          </p:spPr>
          <p:txBody>
            <a:bodyPr wrap="square">
              <a:spAutoFit/>
            </a:bodyPr>
            <a:lstStyle/>
            <a:p>
              <a:r>
                <a:rPr lang="en-US" sz="1050" dirty="0">
                  <a:solidFill>
                    <a:srgbClr val="000000"/>
                  </a:solidFill>
                  <a:latin typeface="Franklin Gothic Book" charset="0"/>
                  <a:ea typeface="Franklin Gothic Book" charset="0"/>
                  <a:cs typeface="Franklin Gothic Book" charset="0"/>
                </a:rPr>
                <a:t>High DT Communities</a:t>
              </a:r>
              <a:endParaRPr lang="en-US" sz="1050" dirty="0">
                <a:latin typeface="Franklin Gothic Book" charset="0"/>
                <a:ea typeface="Franklin Gothic Book" charset="0"/>
                <a:cs typeface="Franklin Gothic Book" charset="0"/>
              </a:endParaRPr>
            </a:p>
          </p:txBody>
        </p:sp>
      </p:grpSp>
      <p:sp>
        <p:nvSpPr>
          <p:cNvPr id="46" name="Rectangle 45"/>
          <p:cNvSpPr/>
          <p:nvPr/>
        </p:nvSpPr>
        <p:spPr>
          <a:xfrm>
            <a:off x="255375" y="2223523"/>
            <a:ext cx="2445818" cy="646331"/>
          </a:xfrm>
          <a:prstGeom prst="rect">
            <a:avLst/>
          </a:prstGeom>
        </p:spPr>
        <p:txBody>
          <a:bodyPr wrap="square">
            <a:spAutoFit/>
          </a:bodyPr>
          <a:lstStyle/>
          <a:p>
            <a:pPr algn="ctr"/>
            <a:r>
              <a:rPr lang="en-US" dirty="0">
                <a:solidFill>
                  <a:srgbClr val="000000"/>
                </a:solidFill>
                <a:latin typeface="Franklin Gothic Demi" charset="0"/>
                <a:ea typeface="Franklin Gothic Demi" charset="0"/>
                <a:cs typeface="Franklin Gothic Demi" charset="0"/>
              </a:rPr>
              <a:t>More kids get preventative care.</a:t>
            </a:r>
            <a:endParaRPr lang="en-US" dirty="0">
              <a:latin typeface="Franklin Gothic Demi" charset="0"/>
              <a:ea typeface="Franklin Gothic Demi" charset="0"/>
              <a:cs typeface="Franklin Gothic Demi" charset="0"/>
            </a:endParaRPr>
          </a:p>
        </p:txBody>
      </p:sp>
      <p:sp>
        <p:nvSpPr>
          <p:cNvPr id="47" name="Rectangle 46"/>
          <p:cNvSpPr/>
          <p:nvPr/>
        </p:nvSpPr>
        <p:spPr>
          <a:xfrm>
            <a:off x="1" y="1261212"/>
            <a:ext cx="9143999" cy="600164"/>
          </a:xfrm>
          <a:prstGeom prst="rect">
            <a:avLst/>
          </a:prstGeom>
        </p:spPr>
        <p:txBody>
          <a:bodyPr wrap="square">
            <a:spAutoFit/>
          </a:bodyPr>
          <a:lstStyle/>
          <a:p>
            <a:pPr algn="ctr"/>
            <a:r>
              <a:rPr lang="en-US" sz="3300" b="1" dirty="0">
                <a:solidFill>
                  <a:srgbClr val="9C2D3B"/>
                </a:solidFill>
                <a:latin typeface="Helvetica" pitchFamily="2" charset="0"/>
                <a:ea typeface="+mj-ea"/>
                <a:cs typeface="+mj-cs"/>
              </a:rPr>
              <a:t>In High-DT </a:t>
            </a:r>
            <a:r>
              <a:rPr lang="en-US" sz="3300" b="1" dirty="0" smtClean="0">
                <a:solidFill>
                  <a:srgbClr val="9C2D3B"/>
                </a:solidFill>
                <a:latin typeface="Helvetica" pitchFamily="2" charset="0"/>
                <a:ea typeface="+mj-ea"/>
                <a:cs typeface="+mj-cs"/>
              </a:rPr>
              <a:t>Communities</a:t>
            </a:r>
            <a:endParaRPr lang="en-US" sz="3300" b="1" dirty="0">
              <a:solidFill>
                <a:srgbClr val="9C2D3B"/>
              </a:solidFill>
              <a:latin typeface="Helvetica" pitchFamily="2" charset="0"/>
              <a:ea typeface="+mj-ea"/>
              <a:cs typeface="+mj-cs"/>
            </a:endParaRPr>
          </a:p>
        </p:txBody>
      </p:sp>
      <p:cxnSp>
        <p:nvCxnSpPr>
          <p:cNvPr id="48" name="Straight Connector 47"/>
          <p:cNvCxnSpPr/>
          <p:nvPr/>
        </p:nvCxnSpPr>
        <p:spPr>
          <a:xfrm>
            <a:off x="1" y="2093119"/>
            <a:ext cx="9143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359710" y="2229105"/>
            <a:ext cx="2445818" cy="646331"/>
          </a:xfrm>
          <a:prstGeom prst="rect">
            <a:avLst/>
          </a:prstGeom>
        </p:spPr>
        <p:txBody>
          <a:bodyPr wrap="square">
            <a:spAutoFit/>
          </a:bodyPr>
          <a:lstStyle/>
          <a:p>
            <a:pPr algn="ctr"/>
            <a:r>
              <a:rPr lang="en-US" dirty="0">
                <a:solidFill>
                  <a:srgbClr val="000000"/>
                </a:solidFill>
                <a:latin typeface="Franklin Gothic Demi" charset="0"/>
                <a:ea typeface="Franklin Gothic Demi" charset="0"/>
                <a:cs typeface="Franklin Gothic Demi" charset="0"/>
              </a:rPr>
              <a:t>Kids need fewer front teeth extractions.</a:t>
            </a:r>
            <a:endParaRPr lang="en-US" dirty="0">
              <a:latin typeface="Franklin Gothic Demi" charset="0"/>
              <a:ea typeface="Franklin Gothic Demi" charset="0"/>
              <a:cs typeface="Franklin Gothic Demi" charset="0"/>
            </a:endParaRPr>
          </a:p>
        </p:txBody>
      </p:sp>
      <p:sp>
        <p:nvSpPr>
          <p:cNvPr id="52" name="Rectangle 51"/>
          <p:cNvSpPr/>
          <p:nvPr/>
        </p:nvSpPr>
        <p:spPr>
          <a:xfrm>
            <a:off x="6425971" y="2229105"/>
            <a:ext cx="2372213" cy="646331"/>
          </a:xfrm>
          <a:prstGeom prst="rect">
            <a:avLst/>
          </a:prstGeom>
        </p:spPr>
        <p:txBody>
          <a:bodyPr wrap="square">
            <a:spAutoFit/>
          </a:bodyPr>
          <a:lstStyle/>
          <a:p>
            <a:pPr algn="ctr"/>
            <a:r>
              <a:rPr lang="en-US" dirty="0">
                <a:solidFill>
                  <a:srgbClr val="000000"/>
                </a:solidFill>
                <a:latin typeface="Franklin Gothic Demi" charset="0"/>
                <a:ea typeface="Franklin Gothic Demi" charset="0"/>
                <a:cs typeface="Franklin Gothic Demi" charset="0"/>
              </a:rPr>
              <a:t>Fewer kids need general anesthesia. </a:t>
            </a:r>
            <a:endParaRPr lang="en-US" dirty="0">
              <a:latin typeface="Franklin Gothic Demi" charset="0"/>
              <a:ea typeface="Franklin Gothic Demi" charset="0"/>
              <a:cs typeface="Franklin Gothic Demi" charset="0"/>
            </a:endParaRPr>
          </a:p>
        </p:txBody>
      </p:sp>
      <p:grpSp>
        <p:nvGrpSpPr>
          <p:cNvPr id="18" name="Group 17"/>
          <p:cNvGrpSpPr/>
          <p:nvPr/>
        </p:nvGrpSpPr>
        <p:grpSpPr>
          <a:xfrm>
            <a:off x="297382" y="2896873"/>
            <a:ext cx="2445818" cy="2432881"/>
            <a:chOff x="396510" y="2719497"/>
            <a:chExt cx="3261090" cy="3243841"/>
          </a:xfrm>
        </p:grpSpPr>
        <p:sp>
          <p:nvSpPr>
            <p:cNvPr id="8" name="Rectangle 7"/>
            <p:cNvSpPr/>
            <p:nvPr/>
          </p:nvSpPr>
          <p:spPr>
            <a:xfrm>
              <a:off x="396510" y="5594006"/>
              <a:ext cx="3261090" cy="369332"/>
            </a:xfrm>
            <a:prstGeom prst="rect">
              <a:avLst/>
            </a:prstGeom>
          </p:spPr>
          <p:txBody>
            <a:bodyPr wrap="square">
              <a:spAutoFit/>
            </a:bodyPr>
            <a:lstStyle/>
            <a:p>
              <a:pPr algn="ctr"/>
              <a:r>
                <a:rPr lang="en-US" sz="1200" dirty="0">
                  <a:solidFill>
                    <a:srgbClr val="000000"/>
                  </a:solidFill>
                  <a:latin typeface="Franklin Gothic Demi" charset="0"/>
                  <a:ea typeface="Franklin Gothic Demi" charset="0"/>
                  <a:cs typeface="Franklin Gothic Demi" charset="0"/>
                </a:rPr>
                <a:t>Child Preventative Care</a:t>
              </a:r>
              <a:endParaRPr lang="en-US" sz="1200" dirty="0">
                <a:latin typeface="Franklin Gothic Demi" charset="0"/>
                <a:ea typeface="Franklin Gothic Demi" charset="0"/>
                <a:cs typeface="Franklin Gothic Demi"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98" y="2993419"/>
              <a:ext cx="2217420" cy="2265680"/>
            </a:xfrm>
            <a:prstGeom prst="rect">
              <a:avLst/>
            </a:prstGeom>
          </p:spPr>
        </p:pic>
        <p:sp>
          <p:nvSpPr>
            <p:cNvPr id="25" name="Rectangle 24"/>
            <p:cNvSpPr/>
            <p:nvPr/>
          </p:nvSpPr>
          <p:spPr>
            <a:xfrm>
              <a:off x="1347323" y="3561264"/>
              <a:ext cx="679732" cy="553997"/>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15.5%</a:t>
              </a:r>
              <a:endParaRPr lang="en-US" sz="1050" dirty="0">
                <a:latin typeface="Franklin Gothic Demi" charset="0"/>
                <a:ea typeface="Franklin Gothic Demi" charset="0"/>
                <a:cs typeface="Franklin Gothic Demi" charset="0"/>
              </a:endParaRPr>
            </a:p>
          </p:txBody>
        </p:sp>
        <p:sp>
          <p:nvSpPr>
            <p:cNvPr id="26" name="Rectangle 25"/>
            <p:cNvSpPr/>
            <p:nvPr/>
          </p:nvSpPr>
          <p:spPr>
            <a:xfrm>
              <a:off x="1971044" y="2719497"/>
              <a:ext cx="679732" cy="553997"/>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24.8%</a:t>
              </a:r>
              <a:endParaRPr lang="en-US" sz="1050" dirty="0">
                <a:latin typeface="Franklin Gothic Demi" charset="0"/>
                <a:ea typeface="Franklin Gothic Demi" charset="0"/>
                <a:cs typeface="Franklin Gothic Demi" charset="0"/>
              </a:endParaRPr>
            </a:p>
          </p:txBody>
        </p:sp>
      </p:grpSp>
      <p:grpSp>
        <p:nvGrpSpPr>
          <p:cNvPr id="21" name="Group 20"/>
          <p:cNvGrpSpPr/>
          <p:nvPr/>
        </p:nvGrpSpPr>
        <p:grpSpPr>
          <a:xfrm>
            <a:off x="6383606" y="3127706"/>
            <a:ext cx="2445818" cy="2202048"/>
            <a:chOff x="8511475" y="3027274"/>
            <a:chExt cx="3261090" cy="2936064"/>
          </a:xfrm>
        </p:grpSpPr>
        <p:sp>
          <p:nvSpPr>
            <p:cNvPr id="10" name="Rectangle 9"/>
            <p:cNvSpPr/>
            <p:nvPr/>
          </p:nvSpPr>
          <p:spPr>
            <a:xfrm>
              <a:off x="8511475" y="5594006"/>
              <a:ext cx="3261090" cy="369332"/>
            </a:xfrm>
            <a:prstGeom prst="rect">
              <a:avLst/>
            </a:prstGeom>
          </p:spPr>
          <p:txBody>
            <a:bodyPr wrap="square">
              <a:spAutoFit/>
            </a:bodyPr>
            <a:lstStyle/>
            <a:p>
              <a:pPr algn="ctr"/>
              <a:r>
                <a:rPr lang="en-US" sz="1200" dirty="0">
                  <a:solidFill>
                    <a:srgbClr val="000000"/>
                  </a:solidFill>
                  <a:latin typeface="Franklin Gothic Demi" charset="0"/>
                  <a:ea typeface="Franklin Gothic Demi" charset="0"/>
                  <a:cs typeface="Franklin Gothic Demi" charset="0"/>
                </a:rPr>
                <a:t>Child General Anesthesia Rate</a:t>
              </a:r>
              <a:endParaRPr lang="en-US" sz="1200" dirty="0">
                <a:latin typeface="Franklin Gothic Demi" charset="0"/>
                <a:ea typeface="Franklin Gothic Demi" charset="0"/>
                <a:cs typeface="Franklin Gothic Demi"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508" y="3027274"/>
              <a:ext cx="2217420" cy="2265680"/>
            </a:xfrm>
            <a:prstGeom prst="rect">
              <a:avLst/>
            </a:prstGeom>
          </p:spPr>
        </p:pic>
        <p:sp>
          <p:nvSpPr>
            <p:cNvPr id="27" name="Rectangle 26"/>
            <p:cNvSpPr/>
            <p:nvPr/>
          </p:nvSpPr>
          <p:spPr>
            <a:xfrm>
              <a:off x="9535513" y="4260177"/>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7.9%</a:t>
              </a:r>
              <a:endParaRPr lang="en-US" sz="1050" dirty="0">
                <a:latin typeface="Franklin Gothic Demi" charset="0"/>
                <a:ea typeface="Franklin Gothic Demi" charset="0"/>
                <a:cs typeface="Franklin Gothic Demi" charset="0"/>
              </a:endParaRPr>
            </a:p>
          </p:txBody>
        </p:sp>
        <p:sp>
          <p:nvSpPr>
            <p:cNvPr id="28" name="Rectangle 27"/>
            <p:cNvSpPr/>
            <p:nvPr/>
          </p:nvSpPr>
          <p:spPr>
            <a:xfrm>
              <a:off x="10167328" y="4484822"/>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5.5%</a:t>
              </a:r>
              <a:endParaRPr lang="en-US" sz="1050" dirty="0">
                <a:latin typeface="Franklin Gothic Demi" charset="0"/>
                <a:ea typeface="Franklin Gothic Demi" charset="0"/>
                <a:cs typeface="Franklin Gothic Demi" charset="0"/>
              </a:endParaRPr>
            </a:p>
          </p:txBody>
        </p:sp>
      </p:grpSp>
      <p:grpSp>
        <p:nvGrpSpPr>
          <p:cNvPr id="19" name="Group 18"/>
          <p:cNvGrpSpPr/>
          <p:nvPr/>
        </p:nvGrpSpPr>
        <p:grpSpPr>
          <a:xfrm>
            <a:off x="3359710" y="3127706"/>
            <a:ext cx="2445818" cy="2202048"/>
            <a:chOff x="4479613" y="3027274"/>
            <a:chExt cx="3261090" cy="2936064"/>
          </a:xfrm>
        </p:grpSpPr>
        <p:sp>
          <p:nvSpPr>
            <p:cNvPr id="9" name="Rectangle 8"/>
            <p:cNvSpPr/>
            <p:nvPr/>
          </p:nvSpPr>
          <p:spPr>
            <a:xfrm>
              <a:off x="4479613" y="5594006"/>
              <a:ext cx="3261090" cy="369332"/>
            </a:xfrm>
            <a:prstGeom prst="rect">
              <a:avLst/>
            </a:prstGeom>
          </p:spPr>
          <p:txBody>
            <a:bodyPr wrap="square">
              <a:spAutoFit/>
            </a:bodyPr>
            <a:lstStyle/>
            <a:p>
              <a:pPr algn="ctr"/>
              <a:r>
                <a:rPr lang="en-US" sz="1200" dirty="0">
                  <a:solidFill>
                    <a:srgbClr val="000000"/>
                  </a:solidFill>
                  <a:latin typeface="Franklin Gothic Demi" charset="0"/>
                  <a:ea typeface="Franklin Gothic Demi" charset="0"/>
                  <a:cs typeface="Franklin Gothic Demi" charset="0"/>
                </a:rPr>
                <a:t>Child Extraction Rate</a:t>
              </a:r>
              <a:endParaRPr lang="en-US" sz="1200" dirty="0">
                <a:latin typeface="Franklin Gothic Demi" charset="0"/>
                <a:ea typeface="Franklin Gothic Demi" charset="0"/>
                <a:cs typeface="Franklin Gothic Demi"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400" y="3027274"/>
              <a:ext cx="2217420" cy="2265680"/>
            </a:xfrm>
            <a:prstGeom prst="rect">
              <a:avLst/>
            </a:prstGeom>
          </p:spPr>
        </p:pic>
        <p:sp>
          <p:nvSpPr>
            <p:cNvPr id="29" name="Rectangle 28"/>
            <p:cNvSpPr/>
            <p:nvPr/>
          </p:nvSpPr>
          <p:spPr>
            <a:xfrm>
              <a:off x="5442927" y="4319033"/>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7.3%</a:t>
              </a:r>
              <a:endParaRPr lang="en-US" sz="1050" dirty="0">
                <a:latin typeface="Franklin Gothic Demi" charset="0"/>
                <a:ea typeface="Franklin Gothic Demi" charset="0"/>
                <a:cs typeface="Franklin Gothic Demi" charset="0"/>
              </a:endParaRPr>
            </a:p>
          </p:txBody>
        </p:sp>
        <p:sp>
          <p:nvSpPr>
            <p:cNvPr id="30" name="Rectangle 29"/>
            <p:cNvSpPr/>
            <p:nvPr/>
          </p:nvSpPr>
          <p:spPr>
            <a:xfrm>
              <a:off x="6074742" y="4792599"/>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1.9%</a:t>
              </a:r>
              <a:endParaRPr lang="en-US" sz="1050" dirty="0">
                <a:latin typeface="Franklin Gothic Demi" charset="0"/>
                <a:ea typeface="Franklin Gothic Demi" charset="0"/>
                <a:cs typeface="Franklin Gothic Demi" charset="0"/>
              </a:endParaRPr>
            </a:p>
          </p:txBody>
        </p:sp>
      </p:grpSp>
    </p:spTree>
    <p:extLst>
      <p:ext uri="{BB962C8B-B14F-4D97-AF65-F5344CB8AC3E}">
        <p14:creationId xmlns:p14="http://schemas.microsoft.com/office/powerpoint/2010/main" val="3997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500"/>
                            </p:stCondLst>
                            <p:childTnLst>
                              <p:par>
                                <p:cTn id="34" presetID="10" presetClass="entr" presetSubtype="0" fill="hold" nodeType="afterEffect">
                                  <p:stCondLst>
                                    <p:cond delay="10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a:t>Misinformation: </a:t>
            </a:r>
            <a:br>
              <a:rPr lang="en-US" sz="3000" dirty="0"/>
            </a:br>
            <a:r>
              <a:rPr lang="en-US" sz="3000" dirty="0">
                <a:solidFill>
                  <a:srgbClr val="39383E"/>
                </a:solidFill>
              </a:rPr>
              <a:t>DTs</a:t>
            </a:r>
            <a:r>
              <a:rPr lang="en-US" sz="3000" dirty="0"/>
              <a:t> </a:t>
            </a:r>
            <a:r>
              <a:rPr lang="en-US" sz="3000" dirty="0">
                <a:solidFill>
                  <a:srgbClr val="39383E"/>
                </a:solidFill>
              </a:rPr>
              <a:t>are </a:t>
            </a:r>
            <a:r>
              <a:rPr lang="en-US" sz="3000" dirty="0" smtClean="0">
                <a:solidFill>
                  <a:srgbClr val="39383E"/>
                </a:solidFill>
              </a:rPr>
              <a:t>Unsafe</a:t>
            </a:r>
            <a:endParaRPr lang="en-US" sz="3000" dirty="0">
              <a:solidFill>
                <a:srgbClr val="39383E"/>
              </a:solidFill>
            </a:endParaRPr>
          </a:p>
        </p:txBody>
      </p:sp>
      <p:sp>
        <p:nvSpPr>
          <p:cNvPr id="3" name="Content Placeholder 2"/>
          <p:cNvSpPr>
            <a:spLocks noGrp="1"/>
          </p:cNvSpPr>
          <p:nvPr>
            <p:ph sz="half" idx="1"/>
          </p:nvPr>
        </p:nvSpPr>
        <p:spPr>
          <a:xfrm>
            <a:off x="457200" y="2009394"/>
            <a:ext cx="5203061" cy="3865626"/>
          </a:xfrm>
        </p:spPr>
        <p:txBody>
          <a:bodyPr>
            <a:normAutofit lnSpcReduction="10000"/>
          </a:bodyPr>
          <a:lstStyle/>
          <a:p>
            <a:r>
              <a:rPr lang="en-US" dirty="0" smtClean="0"/>
              <a:t>Strong record of quality care in Alaska and in states that license DTs to practice, such as Minnesota</a:t>
            </a:r>
          </a:p>
          <a:p>
            <a:pPr marL="85725" indent="0">
              <a:buNone/>
            </a:pPr>
            <a:endParaRPr lang="en-US" dirty="0" smtClean="0"/>
          </a:p>
          <a:p>
            <a:r>
              <a:rPr lang="en-US" dirty="0" smtClean="0"/>
              <a:t>Liability insurance for DTs in MN is $93/year!</a:t>
            </a:r>
          </a:p>
          <a:p>
            <a:pPr lvl="1"/>
            <a:r>
              <a:rPr lang="en-US" dirty="0" smtClean="0"/>
              <a:t>Average for a dentist is $775/year</a:t>
            </a:r>
          </a:p>
          <a:p>
            <a:pPr marL="85725" indent="0">
              <a:buNone/>
            </a:pPr>
            <a:endParaRPr lang="en-US" dirty="0" smtClean="0"/>
          </a:p>
          <a:p>
            <a:r>
              <a:rPr lang="en-US" dirty="0" smtClean="0"/>
              <a:t>Education program for DTs provides more time on the procedures they will perform than dentists receive in their education</a:t>
            </a:r>
            <a:endParaRPr lang="en-US" dirty="0"/>
          </a:p>
        </p:txBody>
      </p:sp>
      <p:pic>
        <p:nvPicPr>
          <p:cNvPr id="5" name="Picture 4"/>
          <p:cNvPicPr>
            <a:picLocks noChangeAspect="1"/>
          </p:cNvPicPr>
          <p:nvPr/>
        </p:nvPicPr>
        <p:blipFill>
          <a:blip r:embed="rId3"/>
          <a:stretch>
            <a:fillRect/>
          </a:stretch>
        </p:blipFill>
        <p:spPr>
          <a:xfrm>
            <a:off x="6112252" y="1400461"/>
            <a:ext cx="2403098" cy="17930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261" y="3394710"/>
            <a:ext cx="3307080" cy="2480310"/>
          </a:xfrm>
          <a:prstGeom prst="rect">
            <a:avLst/>
          </a:prstGeom>
        </p:spPr>
      </p:pic>
    </p:spTree>
    <p:extLst>
      <p:ext uri="{BB962C8B-B14F-4D97-AF65-F5344CB8AC3E}">
        <p14:creationId xmlns:p14="http://schemas.microsoft.com/office/powerpoint/2010/main" val="412954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33357" y="2067582"/>
            <a:ext cx="4211479" cy="3158610"/>
          </a:xfrm>
          <a:prstGeom prst="rect">
            <a:avLst/>
          </a:prstGeom>
        </p:spPr>
      </p:pic>
      <p:sp>
        <p:nvSpPr>
          <p:cNvPr id="8" name="Rectangle 12"/>
          <p:cNvSpPr txBox="1">
            <a:spLocks/>
          </p:cNvSpPr>
          <p:nvPr/>
        </p:nvSpPr>
        <p:spPr>
          <a:xfrm>
            <a:off x="0" y="179325"/>
            <a:ext cx="8665028" cy="1325563"/>
          </a:xfrm>
          <a:prstGeom prst="rect">
            <a:avLst/>
          </a:prstGeom>
          <a:ln w="12700">
            <a:solidFill>
              <a:schemeClr val="bg1"/>
            </a:solidFill>
            <a:miter lim="800000"/>
            <a:headEnd/>
            <a:tailEnd/>
          </a:ln>
        </p:spPr>
        <p:txBody>
          <a:bodyPr vert="horz" lIns="68580" tIns="34290" rIns="68580" bIns="34290" rtlCol="0" anchor="ctr">
            <a:noAutofit/>
          </a:bodyPr>
          <a:lst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a:lstStyle>
          <a:p>
            <a:pPr marL="257175" algn="ctr"/>
            <a:r>
              <a:rPr lang="en-US" altLang="en-US" sz="3000" dirty="0" smtClean="0"/>
              <a:t>Misinformation:</a:t>
            </a:r>
            <a:r>
              <a:rPr lang="en-US" altLang="en-US" sz="3000" dirty="0" smtClean="0">
                <a:solidFill>
                  <a:srgbClr val="39383E"/>
                </a:solidFill>
              </a:rPr>
              <a:t> </a:t>
            </a:r>
            <a:br>
              <a:rPr lang="en-US" altLang="en-US" sz="3000" dirty="0" smtClean="0">
                <a:solidFill>
                  <a:srgbClr val="39383E"/>
                </a:solidFill>
              </a:rPr>
            </a:br>
            <a:r>
              <a:rPr lang="en-US" altLang="en-US" sz="3000" dirty="0" smtClean="0">
                <a:solidFill>
                  <a:srgbClr val="39383E"/>
                </a:solidFill>
              </a:rPr>
              <a:t>Only Hygienists are Qualified to Become DT’s</a:t>
            </a:r>
            <a:endParaRPr lang="en-US" altLang="en-US" sz="3000" dirty="0">
              <a:solidFill>
                <a:srgbClr val="39383E"/>
              </a:solidFill>
            </a:endParaRPr>
          </a:p>
        </p:txBody>
      </p:sp>
      <p:sp>
        <p:nvSpPr>
          <p:cNvPr id="10" name="Content Placeholder 1"/>
          <p:cNvSpPr>
            <a:spLocks noGrp="1"/>
          </p:cNvSpPr>
          <p:nvPr>
            <p:ph idx="1"/>
          </p:nvPr>
        </p:nvSpPr>
        <p:spPr>
          <a:xfrm>
            <a:off x="262890" y="1520431"/>
            <a:ext cx="5012735" cy="4252912"/>
          </a:xfrm>
        </p:spPr>
        <p:txBody>
          <a:bodyPr>
            <a:normAutofit fontScale="85000" lnSpcReduction="10000"/>
          </a:bodyPr>
          <a:lstStyle/>
          <a:p>
            <a:r>
              <a:rPr lang="en-US" dirty="0" smtClean="0"/>
              <a:t>Some states have required DTs to have a hygiene license</a:t>
            </a:r>
          </a:p>
          <a:p>
            <a:pPr lvl="1"/>
            <a:r>
              <a:rPr lang="en-US" dirty="0" smtClean="0"/>
              <a:t>Not required by CODA</a:t>
            </a:r>
          </a:p>
          <a:p>
            <a:pPr lvl="1"/>
            <a:r>
              <a:rPr lang="en-US" dirty="0" smtClean="0"/>
              <a:t>Political compromise</a:t>
            </a:r>
            <a:endParaRPr lang="en-US" dirty="0"/>
          </a:p>
          <a:p>
            <a:pPr marL="342900" lvl="1" indent="0">
              <a:buNone/>
            </a:pPr>
            <a:endParaRPr lang="en-US" dirty="0" smtClean="0"/>
          </a:p>
          <a:p>
            <a:r>
              <a:rPr lang="en-US" dirty="0" smtClean="0"/>
              <a:t>Not only unnecessary, but counterproductive</a:t>
            </a:r>
          </a:p>
          <a:p>
            <a:endParaRPr lang="en-US" dirty="0"/>
          </a:p>
          <a:p>
            <a:r>
              <a:rPr lang="en-US" dirty="0" smtClean="0"/>
              <a:t>DT education program is accessible to AI/ANs</a:t>
            </a:r>
          </a:p>
          <a:p>
            <a:pPr lvl="1"/>
            <a:r>
              <a:rPr lang="en-US" dirty="0" smtClean="0"/>
              <a:t>Historically, colleges and medical schools have not actively recruited AI/AN students</a:t>
            </a:r>
          </a:p>
          <a:p>
            <a:endParaRPr lang="en-US" dirty="0"/>
          </a:p>
          <a:p>
            <a:r>
              <a:rPr lang="en-US" dirty="0" smtClean="0"/>
              <a:t>Few AI/ANs are hygienists or in hygiene school </a:t>
            </a:r>
          </a:p>
          <a:p>
            <a:pPr lvl="1"/>
            <a:r>
              <a:rPr lang="en-US" dirty="0" smtClean="0"/>
              <a:t>Pool of DT employees goes from &gt;90% AI/AN to &gt;90% white</a:t>
            </a:r>
          </a:p>
          <a:p>
            <a:pPr lvl="1"/>
            <a:r>
              <a:rPr lang="en-US" dirty="0" smtClean="0"/>
              <a:t>Rural Tribes struggle to hire providers</a:t>
            </a:r>
            <a:endParaRPr lang="en-US" dirty="0"/>
          </a:p>
        </p:txBody>
      </p:sp>
    </p:spTree>
    <p:extLst>
      <p:ext uri="{BB962C8B-B14F-4D97-AF65-F5344CB8AC3E}">
        <p14:creationId xmlns:p14="http://schemas.microsoft.com/office/powerpoint/2010/main" val="109799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txBox="1">
            <a:spLocks/>
          </p:cNvSpPr>
          <p:nvPr/>
        </p:nvSpPr>
        <p:spPr>
          <a:xfrm>
            <a:off x="0" y="133605"/>
            <a:ext cx="8665028" cy="1325563"/>
          </a:xfrm>
          <a:prstGeom prst="rect">
            <a:avLst/>
          </a:prstGeom>
          <a:ln w="12700">
            <a:solidFill>
              <a:schemeClr val="bg1"/>
            </a:solidFill>
            <a:miter lim="800000"/>
            <a:headEnd/>
            <a:tailEnd/>
          </a:ln>
        </p:spPr>
        <p:txBody>
          <a:bodyPr vert="horz" lIns="68580" tIns="34290" rIns="68580" bIns="34290" rtlCol="0" anchor="ctr">
            <a:noAutofit/>
          </a:bodyPr>
          <a:lst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a:lstStyle>
          <a:p>
            <a:pPr marL="257175" algn="ctr"/>
            <a:r>
              <a:rPr lang="en-US" altLang="en-US" sz="3000" dirty="0" smtClean="0"/>
              <a:t>Misinformation:</a:t>
            </a:r>
            <a:r>
              <a:rPr lang="en-US" altLang="en-US" sz="3000" dirty="0" smtClean="0">
                <a:solidFill>
                  <a:srgbClr val="39383E"/>
                </a:solidFill>
              </a:rPr>
              <a:t> </a:t>
            </a:r>
            <a:br>
              <a:rPr lang="en-US" altLang="en-US" sz="3000" dirty="0" smtClean="0">
                <a:solidFill>
                  <a:srgbClr val="39383E"/>
                </a:solidFill>
              </a:rPr>
            </a:br>
            <a:r>
              <a:rPr lang="en-US" altLang="en-US" sz="3000" dirty="0">
                <a:solidFill>
                  <a:srgbClr val="39383E"/>
                </a:solidFill>
              </a:rPr>
              <a:t>DT’s create a </a:t>
            </a:r>
            <a:r>
              <a:rPr lang="en-US" altLang="en-US" sz="3000" dirty="0" smtClean="0">
                <a:solidFill>
                  <a:srgbClr val="39383E"/>
                </a:solidFill>
              </a:rPr>
              <a:t>Two-Tiered System</a:t>
            </a:r>
            <a:endParaRPr lang="en-US" altLang="en-US" sz="3000" dirty="0">
              <a:solidFill>
                <a:srgbClr val="39383E"/>
              </a:solidFill>
            </a:endParaRPr>
          </a:p>
        </p:txBody>
      </p:sp>
      <p:sp>
        <p:nvSpPr>
          <p:cNvPr id="6" name="Content Placeholder 1"/>
          <p:cNvSpPr>
            <a:spLocks noGrp="1"/>
          </p:cNvSpPr>
          <p:nvPr>
            <p:ph idx="1"/>
          </p:nvPr>
        </p:nvSpPr>
        <p:spPr>
          <a:xfrm>
            <a:off x="411480" y="1477807"/>
            <a:ext cx="4972050" cy="4274820"/>
          </a:xfrm>
        </p:spPr>
        <p:txBody>
          <a:bodyPr>
            <a:normAutofit fontScale="92500"/>
          </a:bodyPr>
          <a:lstStyle/>
          <a:p>
            <a:r>
              <a:rPr lang="en-US" dirty="0" smtClean="0"/>
              <a:t>Dental therapists are finally reaching communities that have never had adequate oral health care services</a:t>
            </a:r>
          </a:p>
          <a:p>
            <a:endParaRPr lang="en-US" dirty="0" smtClean="0"/>
          </a:p>
          <a:p>
            <a:r>
              <a:rPr lang="en-US" dirty="0" smtClean="0"/>
              <a:t>Many communities have had traumatic experiences with dentists that make it difficult for oral health care providers to build trust</a:t>
            </a:r>
          </a:p>
          <a:p>
            <a:pPr lvl="1"/>
            <a:r>
              <a:rPr lang="en-US" dirty="0" smtClean="0"/>
              <a:t>Dentists in Alaska visited irregularly and when they did arrive, often just pulled teeth</a:t>
            </a:r>
          </a:p>
          <a:p>
            <a:endParaRPr lang="en-US" dirty="0" smtClean="0"/>
          </a:p>
          <a:p>
            <a:r>
              <a:rPr lang="en-US" dirty="0" smtClean="0"/>
              <a:t>Some </a:t>
            </a:r>
            <a:r>
              <a:rPr lang="en-US" dirty="0"/>
              <a:t>people have access to regular oral health care, and some do </a:t>
            </a:r>
            <a:r>
              <a:rPr lang="en-US" dirty="0" smtClean="0"/>
              <a:t>not</a:t>
            </a:r>
          </a:p>
          <a:p>
            <a:pPr lvl="1"/>
            <a:r>
              <a:rPr lang="en-US" dirty="0" smtClean="0"/>
              <a:t>The two-tiered system is what we have now!</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700" y="1600200"/>
            <a:ext cx="3126105" cy="2344579"/>
          </a:xfrm>
          <a:prstGeom prst="rect">
            <a:avLst/>
          </a:prstGeom>
        </p:spPr>
      </p:pic>
      <p:pic>
        <p:nvPicPr>
          <p:cNvPr id="11" name="Picture 10"/>
          <p:cNvPicPr>
            <a:picLocks noChangeAspect="1"/>
          </p:cNvPicPr>
          <p:nvPr/>
        </p:nvPicPr>
        <p:blipFill>
          <a:blip r:embed="rId4"/>
          <a:stretch>
            <a:fillRect/>
          </a:stretch>
        </p:blipFill>
        <p:spPr>
          <a:xfrm>
            <a:off x="5955030" y="3944779"/>
            <a:ext cx="2835261" cy="1593056"/>
          </a:xfrm>
          <a:prstGeom prst="rect">
            <a:avLst/>
          </a:prstGeom>
        </p:spPr>
      </p:pic>
    </p:spTree>
    <p:extLst>
      <p:ext uri="{BB962C8B-B14F-4D97-AF65-F5344CB8AC3E}">
        <p14:creationId xmlns:p14="http://schemas.microsoft.com/office/powerpoint/2010/main" val="103055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746"/>
            <a:ext cx="7886700" cy="1325563"/>
          </a:xfrm>
        </p:spPr>
        <p:txBody>
          <a:bodyPr/>
          <a:lstStyle/>
          <a:p>
            <a:r>
              <a:rPr lang="en-US" sz="3000" dirty="0"/>
              <a:t>How Can Tribes Hire Dental Therapists?</a:t>
            </a:r>
          </a:p>
        </p:txBody>
      </p:sp>
      <p:sp>
        <p:nvSpPr>
          <p:cNvPr id="3" name="Content Placeholder 2"/>
          <p:cNvSpPr>
            <a:spLocks noGrp="1"/>
          </p:cNvSpPr>
          <p:nvPr>
            <p:ph sz="half" idx="1"/>
          </p:nvPr>
        </p:nvSpPr>
        <p:spPr>
          <a:xfrm>
            <a:off x="271462" y="1172051"/>
            <a:ext cx="5294947" cy="4262438"/>
          </a:xfrm>
        </p:spPr>
        <p:txBody>
          <a:bodyPr>
            <a:noAutofit/>
          </a:bodyPr>
          <a:lstStyle/>
          <a:p>
            <a:pPr marL="0" indent="0">
              <a:buNone/>
            </a:pPr>
            <a:r>
              <a:rPr lang="en-US" sz="2000" dirty="0" smtClean="0"/>
              <a:t>Three Avenues:</a:t>
            </a:r>
          </a:p>
          <a:p>
            <a:r>
              <a:rPr lang="en-US" sz="2000" dirty="0" smtClean="0"/>
              <a:t>Swinomish Route: Licensing DTs at the Tribal level</a:t>
            </a:r>
          </a:p>
          <a:p>
            <a:r>
              <a:rPr lang="en-US" sz="2000" dirty="0"/>
              <a:t>State Legislation: Complying with state requirements for </a:t>
            </a:r>
            <a:r>
              <a:rPr lang="en-US" sz="2000" dirty="0" smtClean="0"/>
              <a:t>DTs</a:t>
            </a:r>
          </a:p>
          <a:p>
            <a:pPr lvl="1"/>
            <a:r>
              <a:rPr lang="en-US" sz="1700" dirty="0" smtClean="0"/>
              <a:t>Only because of IHCIA Restriction</a:t>
            </a:r>
            <a:endParaRPr lang="en-US" sz="1700" dirty="0"/>
          </a:p>
          <a:p>
            <a:r>
              <a:rPr lang="en-US" sz="2000" dirty="0" smtClean="0"/>
              <a:t>CHAP Implementation: Employing federally certified providers</a:t>
            </a:r>
          </a:p>
          <a:p>
            <a:endParaRPr lang="en-US" sz="2000" dirty="0" smtClean="0"/>
          </a:p>
          <a:p>
            <a:r>
              <a:rPr lang="en-US" sz="2000" dirty="0" smtClean="0"/>
              <a:t>Indian Health Care Improvement Act (25 </a:t>
            </a:r>
            <a:r>
              <a:rPr lang="en-US" sz="2000" dirty="0"/>
              <a:t>USC </a:t>
            </a:r>
            <a:r>
              <a:rPr lang="en-US" sz="2000" dirty="0" smtClean="0"/>
              <a:t>§1616l(d))</a:t>
            </a:r>
          </a:p>
          <a:p>
            <a:pPr lvl="1"/>
            <a:r>
              <a:rPr lang="en-US" dirty="0" smtClean="0"/>
              <a:t>Once CHAP expands to Lower 48</a:t>
            </a:r>
          </a:p>
          <a:p>
            <a:pPr lvl="1"/>
            <a:r>
              <a:rPr lang="en-US" dirty="0" smtClean="0"/>
              <a:t>Tribes cannot use DTs under national CHAP unless their state gives them permission</a:t>
            </a:r>
          </a:p>
          <a:p>
            <a:pPr lvl="1"/>
            <a:r>
              <a:rPr lang="en-US" dirty="0" smtClean="0"/>
              <a:t>Extremely problematic!</a:t>
            </a:r>
            <a:endParaRPr lang="en-US" dirty="0"/>
          </a:p>
        </p:txBody>
      </p:sp>
      <p:pic>
        <p:nvPicPr>
          <p:cNvPr id="5" name="Picture 4"/>
          <p:cNvPicPr>
            <a:picLocks noChangeAspect="1"/>
          </p:cNvPicPr>
          <p:nvPr/>
        </p:nvPicPr>
        <p:blipFill>
          <a:blip r:embed="rId3"/>
          <a:stretch>
            <a:fillRect/>
          </a:stretch>
        </p:blipFill>
        <p:spPr>
          <a:xfrm>
            <a:off x="5674994" y="1175003"/>
            <a:ext cx="3366135" cy="18850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280" y="3223260"/>
            <a:ext cx="3373849" cy="2457994"/>
          </a:xfrm>
          <a:prstGeom prst="rect">
            <a:avLst/>
          </a:prstGeom>
        </p:spPr>
      </p:pic>
    </p:spTree>
    <p:extLst>
      <p:ext uri="{BB962C8B-B14F-4D97-AF65-F5344CB8AC3E}">
        <p14:creationId xmlns:p14="http://schemas.microsoft.com/office/powerpoint/2010/main" val="533282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sz="3000" dirty="0" smtClean="0"/>
              <a:t>How Swinomish Did It</a:t>
            </a:r>
            <a:endParaRPr lang="en-US" sz="3000" dirty="0"/>
          </a:p>
        </p:txBody>
      </p:sp>
      <p:sp>
        <p:nvSpPr>
          <p:cNvPr id="6" name="Content Placeholder 3"/>
          <p:cNvSpPr>
            <a:spLocks noGrp="1"/>
          </p:cNvSpPr>
          <p:nvPr>
            <p:ph idx="1"/>
          </p:nvPr>
        </p:nvSpPr>
        <p:spPr>
          <a:xfrm>
            <a:off x="149177" y="1175003"/>
            <a:ext cx="5633646" cy="4800600"/>
          </a:xfrm>
        </p:spPr>
        <p:txBody>
          <a:bodyPr>
            <a:normAutofit fontScale="92500" lnSpcReduction="10000"/>
          </a:bodyPr>
          <a:lstStyle/>
          <a:p>
            <a:r>
              <a:rPr lang="en-US" dirty="0" smtClean="0"/>
              <a:t>In January 2016, Swinomish hired a Dental Therapist</a:t>
            </a:r>
            <a:r>
              <a:rPr lang="en-US" dirty="0"/>
              <a:t> </a:t>
            </a:r>
            <a:r>
              <a:rPr lang="en-US" dirty="0" smtClean="0"/>
              <a:t>using its sovereignty</a:t>
            </a:r>
          </a:p>
          <a:p>
            <a:pPr marL="85725" indent="0">
              <a:buNone/>
            </a:pPr>
            <a:endParaRPr lang="en-US" dirty="0" smtClean="0"/>
          </a:p>
          <a:p>
            <a:r>
              <a:rPr lang="en-US" dirty="0" smtClean="0"/>
              <a:t>The Tribe decided to create its own licensing board with processes and standards outside of CHAP</a:t>
            </a:r>
          </a:p>
          <a:p>
            <a:pPr marL="85725" indent="0">
              <a:buNone/>
            </a:pPr>
            <a:endParaRPr lang="en-US" dirty="0" smtClean="0"/>
          </a:p>
          <a:p>
            <a:r>
              <a:rPr lang="en-US" dirty="0" smtClean="0"/>
              <a:t>Developing this process took years of sustained Administrative support</a:t>
            </a:r>
          </a:p>
          <a:p>
            <a:endParaRPr lang="en-US" dirty="0"/>
          </a:p>
          <a:p>
            <a:r>
              <a:rPr lang="en-US" dirty="0" smtClean="0"/>
              <a:t>Three years later, dental therapy has brought in revenue to support the expansion of the Tribe’s dental clinic</a:t>
            </a:r>
          </a:p>
          <a:p>
            <a:endParaRPr lang="en-US" dirty="0" smtClean="0"/>
          </a:p>
          <a:p>
            <a:r>
              <a:rPr lang="en-US" dirty="0" smtClean="0"/>
              <a:t>Reciprocity agreements may make Swinomish licensed DTs able to practice at other Tribes</a:t>
            </a:r>
          </a:p>
          <a:p>
            <a:endParaRPr lang="en-US" dirty="0" smtClean="0"/>
          </a:p>
        </p:txBody>
      </p:sp>
      <p:pic>
        <p:nvPicPr>
          <p:cNvPr id="8" name="Picture 2" descr="http://d1jrw5jterzxwu.cloudfront.net/sites/default/files/styles/article_header_image/public/article_media/ncai_president_brian_cladoosby_speaking_on_new_dental_health_initiative.jpg?itok=B5fDqwRo"/>
          <p:cNvPicPr>
            <a:picLocks noChangeAspect="1" noChangeArrowheads="1"/>
          </p:cNvPicPr>
          <p:nvPr/>
        </p:nvPicPr>
        <p:blipFill rotWithShape="1">
          <a:blip r:embed="rId3">
            <a:extLst>
              <a:ext uri="{28A0092B-C50C-407E-A947-70E740481C1C}">
                <a14:useLocalDpi xmlns:a14="http://schemas.microsoft.com/office/drawing/2010/main" val="0"/>
              </a:ext>
            </a:extLst>
          </a:blip>
          <a:srcRect r="53389"/>
          <a:stretch/>
        </p:blipFill>
        <p:spPr bwMode="auto">
          <a:xfrm>
            <a:off x="6031634" y="911828"/>
            <a:ext cx="3019802" cy="3714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86456" y="3562073"/>
            <a:ext cx="2619040" cy="1964281"/>
          </a:xfrm>
          <a:prstGeom prst="rect">
            <a:avLst/>
          </a:prstGeom>
        </p:spPr>
      </p:pic>
    </p:spTree>
    <p:extLst>
      <p:ext uri="{BB962C8B-B14F-4D97-AF65-F5344CB8AC3E}">
        <p14:creationId xmlns:p14="http://schemas.microsoft.com/office/powerpoint/2010/main" val="310061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Advocating in State Legislatures</a:t>
            </a:r>
            <a:endParaRPr lang="en-US" dirty="0"/>
          </a:p>
        </p:txBody>
      </p:sp>
      <p:sp>
        <p:nvSpPr>
          <p:cNvPr id="3" name="Content Placeholder 2"/>
          <p:cNvSpPr>
            <a:spLocks noGrp="1"/>
          </p:cNvSpPr>
          <p:nvPr>
            <p:ph sz="half" idx="1"/>
          </p:nvPr>
        </p:nvSpPr>
        <p:spPr>
          <a:xfrm>
            <a:off x="205740" y="1360171"/>
            <a:ext cx="4170623" cy="4446906"/>
          </a:xfrm>
        </p:spPr>
        <p:txBody>
          <a:bodyPr>
            <a:normAutofit/>
          </a:bodyPr>
          <a:lstStyle/>
          <a:p>
            <a:r>
              <a:rPr lang="en-US" dirty="0" smtClean="0"/>
              <a:t>Many Tribes have begun advocating to their state legislatures to license DTs or at least allow DHATs to practice </a:t>
            </a:r>
          </a:p>
          <a:p>
            <a:pPr marL="85725" indent="0">
              <a:buNone/>
            </a:pPr>
            <a:endParaRPr lang="en-US" dirty="0" smtClean="0"/>
          </a:p>
          <a:p>
            <a:r>
              <a:rPr lang="en-US" dirty="0" smtClean="0"/>
              <a:t>Washington State, Arizona, Maine, Minnesota, Idaho, New Mexico, and Michigan allow DTs on Tribal land </a:t>
            </a:r>
          </a:p>
          <a:p>
            <a:pPr lvl="1"/>
            <a:r>
              <a:rPr lang="en-US" dirty="0" smtClean="0"/>
              <a:t>Oregon has Tribal pilot projects</a:t>
            </a:r>
          </a:p>
          <a:p>
            <a:pPr lvl="1"/>
            <a:r>
              <a:rPr lang="en-US" dirty="0" smtClean="0"/>
              <a:t>Active Tribal campaigns in Wisconsin, Montana, &amp; North Dakota</a:t>
            </a:r>
            <a:endParaRPr lang="en-US" dirty="0"/>
          </a:p>
        </p:txBody>
      </p:sp>
      <p:pic>
        <p:nvPicPr>
          <p:cNvPr id="4" name="Picture 3"/>
          <p:cNvPicPr>
            <a:picLocks noChangeAspect="1"/>
          </p:cNvPicPr>
          <p:nvPr/>
        </p:nvPicPr>
        <p:blipFill>
          <a:blip r:embed="rId3"/>
          <a:stretch>
            <a:fillRect/>
          </a:stretch>
        </p:blipFill>
        <p:spPr>
          <a:xfrm>
            <a:off x="7064097" y="1690689"/>
            <a:ext cx="2033826" cy="2033826"/>
          </a:xfrm>
          <a:prstGeom prst="rect">
            <a:avLst/>
          </a:prstGeom>
        </p:spPr>
      </p:pic>
      <p:pic>
        <p:nvPicPr>
          <p:cNvPr id="5" name="Picture 4"/>
          <p:cNvPicPr>
            <a:picLocks noChangeAspect="1"/>
          </p:cNvPicPr>
          <p:nvPr/>
        </p:nvPicPr>
        <p:blipFill>
          <a:blip r:embed="rId4"/>
          <a:stretch>
            <a:fillRect/>
          </a:stretch>
        </p:blipFill>
        <p:spPr>
          <a:xfrm>
            <a:off x="4429951" y="3300413"/>
            <a:ext cx="1617234" cy="19876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7184" y="3968054"/>
            <a:ext cx="2776776" cy="1793382"/>
          </a:xfrm>
          <a:prstGeom prst="rect">
            <a:avLst/>
          </a:prstGeom>
        </p:spPr>
      </p:pic>
      <p:pic>
        <p:nvPicPr>
          <p:cNvPr id="7" name="Picture 6"/>
          <p:cNvPicPr>
            <a:picLocks noChangeAspect="1"/>
          </p:cNvPicPr>
          <p:nvPr/>
        </p:nvPicPr>
        <p:blipFill>
          <a:blip r:embed="rId6"/>
          <a:stretch>
            <a:fillRect/>
          </a:stretch>
        </p:blipFill>
        <p:spPr>
          <a:xfrm>
            <a:off x="4913573" y="1756704"/>
            <a:ext cx="2001249" cy="1421940"/>
          </a:xfrm>
          <a:prstGeom prst="rect">
            <a:avLst/>
          </a:prstGeom>
        </p:spPr>
      </p:pic>
    </p:spTree>
    <p:extLst>
      <p:ext uri="{BB962C8B-B14F-4D97-AF65-F5344CB8AC3E}">
        <p14:creationId xmlns:p14="http://schemas.microsoft.com/office/powerpoint/2010/main" val="354343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2274570"/>
            <a:ext cx="4194810" cy="3680460"/>
          </a:xfrm>
        </p:spPr>
        <p:txBody>
          <a:bodyPr>
            <a:normAutofit lnSpcReduction="10000"/>
          </a:bodyPr>
          <a:lstStyle/>
          <a:p>
            <a:r>
              <a:rPr lang="en-US" dirty="0"/>
              <a:t>DTs can practice in certain settings</a:t>
            </a:r>
          </a:p>
          <a:p>
            <a:pPr lvl="1"/>
            <a:r>
              <a:rPr lang="en-US" dirty="0"/>
              <a:t>Tribal and Urban Indian programs, federal programs, FQHCs and Look-Alikes, nonprofits serving underserved populations</a:t>
            </a:r>
          </a:p>
          <a:p>
            <a:r>
              <a:rPr lang="en-US" dirty="0"/>
              <a:t>Requires DTs to have a hygiene license</a:t>
            </a:r>
          </a:p>
          <a:p>
            <a:pPr lvl="1"/>
            <a:r>
              <a:rPr lang="en-US" dirty="0"/>
              <a:t>Tribal exemption</a:t>
            </a:r>
          </a:p>
          <a:p>
            <a:r>
              <a:rPr lang="en-US" dirty="0"/>
              <a:t>Preceptorship is 1000 hours</a:t>
            </a:r>
          </a:p>
          <a:p>
            <a:r>
              <a:rPr lang="en-US" dirty="0"/>
              <a:t>State Medicaid agency reimbursement issue</a:t>
            </a:r>
          </a:p>
          <a:p>
            <a:endParaRPr lang="en-US" dirty="0"/>
          </a:p>
        </p:txBody>
      </p:sp>
      <p:sp>
        <p:nvSpPr>
          <p:cNvPr id="4" name="Content Placeholder 3"/>
          <p:cNvSpPr>
            <a:spLocks noGrp="1"/>
          </p:cNvSpPr>
          <p:nvPr>
            <p:ph sz="half" idx="2"/>
          </p:nvPr>
        </p:nvSpPr>
        <p:spPr>
          <a:xfrm>
            <a:off x="4629150" y="2274570"/>
            <a:ext cx="3886200" cy="3532506"/>
          </a:xfrm>
        </p:spPr>
        <p:txBody>
          <a:bodyPr>
            <a:normAutofit lnSpcReduction="10000"/>
          </a:bodyPr>
          <a:lstStyle/>
          <a:p>
            <a:r>
              <a:rPr lang="en-US" dirty="0"/>
              <a:t>DTs can practice in certain settings </a:t>
            </a:r>
          </a:p>
          <a:p>
            <a:pPr lvl="1"/>
            <a:r>
              <a:rPr lang="en-US" dirty="0"/>
              <a:t>Tribal and Urban Indian programs, FQHCs, schools, clinics and mobile programs serving underserved populations, and any setting in a dental shortage area</a:t>
            </a:r>
          </a:p>
          <a:p>
            <a:r>
              <a:rPr lang="en-US" dirty="0"/>
              <a:t>CODA-based, no hygiene requirement</a:t>
            </a:r>
          </a:p>
          <a:p>
            <a:r>
              <a:rPr lang="en-US" dirty="0"/>
              <a:t>Preceptorship is 500 hours</a:t>
            </a:r>
          </a:p>
          <a:p>
            <a:endParaRPr lang="en-US" dirty="0"/>
          </a:p>
        </p:txBody>
      </p:sp>
      <p:sp>
        <p:nvSpPr>
          <p:cNvPr id="6" name="TextBox 5"/>
          <p:cNvSpPr txBox="1"/>
          <p:nvPr/>
        </p:nvSpPr>
        <p:spPr>
          <a:xfrm>
            <a:off x="342900" y="1832253"/>
            <a:ext cx="2114550" cy="369332"/>
          </a:xfrm>
          <a:prstGeom prst="rect">
            <a:avLst/>
          </a:prstGeom>
          <a:noFill/>
        </p:spPr>
        <p:txBody>
          <a:bodyPr wrap="square" rtlCol="0">
            <a:spAutoFit/>
          </a:bodyPr>
          <a:lstStyle/>
          <a:p>
            <a:r>
              <a:rPr lang="en-US" b="1" dirty="0" smtClean="0">
                <a:latin typeface="Helvetica" panose="020B0604020202020204" pitchFamily="34" charset="0"/>
                <a:cs typeface="Helvetica" panose="020B0604020202020204" pitchFamily="34" charset="0"/>
              </a:rPr>
              <a:t>Arizona</a:t>
            </a:r>
            <a:endParaRPr lang="en-US" b="1" dirty="0">
              <a:latin typeface="Helvetica" panose="020B0604020202020204" pitchFamily="34" charset="0"/>
              <a:cs typeface="Helvetica" panose="020B0604020202020204" pitchFamily="34" charset="0"/>
            </a:endParaRPr>
          </a:p>
        </p:txBody>
      </p:sp>
      <p:sp>
        <p:nvSpPr>
          <p:cNvPr id="7" name="TextBox 6"/>
          <p:cNvSpPr txBox="1"/>
          <p:nvPr/>
        </p:nvSpPr>
        <p:spPr>
          <a:xfrm>
            <a:off x="4629150" y="1832253"/>
            <a:ext cx="2606040" cy="369332"/>
          </a:xfrm>
          <a:prstGeom prst="rect">
            <a:avLst/>
          </a:prstGeom>
          <a:noFill/>
        </p:spPr>
        <p:txBody>
          <a:bodyPr wrap="square" rtlCol="0">
            <a:spAutoFit/>
          </a:bodyPr>
          <a:lstStyle/>
          <a:p>
            <a:r>
              <a:rPr lang="en-US" b="1" dirty="0" smtClean="0">
                <a:latin typeface="Helvetica" panose="020B0604020202020204" pitchFamily="34" charset="0"/>
                <a:cs typeface="Helvetica" panose="020B0604020202020204" pitchFamily="34" charset="0"/>
              </a:rPr>
              <a:t>Michigan</a:t>
            </a:r>
            <a:endParaRPr lang="en-US" b="1" dirty="0">
              <a:latin typeface="Helvetica" panose="020B0604020202020204" pitchFamily="34" charset="0"/>
              <a:cs typeface="Helvetica" panose="020B0604020202020204" pitchFamily="34" charset="0"/>
            </a:endParaRPr>
          </a:p>
        </p:txBody>
      </p:sp>
      <p:sp>
        <p:nvSpPr>
          <p:cNvPr id="8" name="Title 1">
            <a:extLst>
              <a:ext uri="{FF2B5EF4-FFF2-40B4-BE49-F238E27FC236}">
                <a16:creationId xmlns:a16="http://schemas.microsoft.com/office/drawing/2014/main" xmlns="" id="{1101FD9B-AE7C-4E45-8ACA-E22F67EEC172}"/>
              </a:ext>
            </a:extLst>
          </p:cNvPr>
          <p:cNvSpPr>
            <a:spLocks noGrp="1"/>
          </p:cNvSpPr>
          <p:nvPr>
            <p:ph type="title"/>
          </p:nvPr>
        </p:nvSpPr>
        <p:spPr/>
        <p:txBody>
          <a:bodyPr/>
          <a:lstStyle/>
          <a:p>
            <a:r>
              <a:rPr lang="en-US" dirty="0"/>
              <a:t>New State Dental Therapy </a:t>
            </a:r>
            <a:r>
              <a:rPr lang="en-US" dirty="0" smtClean="0"/>
              <a:t>Laws:</a:t>
            </a:r>
            <a:br>
              <a:rPr lang="en-US" dirty="0" smtClean="0"/>
            </a:br>
            <a:r>
              <a:rPr lang="en-US" sz="2600" dirty="0" smtClean="0"/>
              <a:t>Currently in Rules Making Phase</a:t>
            </a:r>
            <a:endParaRPr lang="en-US" sz="2600" dirty="0"/>
          </a:p>
        </p:txBody>
      </p:sp>
    </p:spTree>
    <p:extLst>
      <p:ext uri="{BB962C8B-B14F-4D97-AF65-F5344CB8AC3E}">
        <p14:creationId xmlns:p14="http://schemas.microsoft.com/office/powerpoint/2010/main" val="243838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2274570"/>
            <a:ext cx="4194810" cy="3680460"/>
          </a:xfrm>
        </p:spPr>
        <p:txBody>
          <a:bodyPr>
            <a:normAutofit/>
          </a:bodyPr>
          <a:lstStyle/>
          <a:p>
            <a:r>
              <a:rPr lang="en-US" dirty="0"/>
              <a:t>DTs can practice in federal or Tribal health programs</a:t>
            </a:r>
          </a:p>
          <a:p>
            <a:pPr lvl="1"/>
            <a:r>
              <a:rPr lang="en-US" dirty="0"/>
              <a:t>Settings include schools and long term care facilities</a:t>
            </a:r>
          </a:p>
          <a:p>
            <a:r>
              <a:rPr lang="en-US" dirty="0"/>
              <a:t>CODA-based</a:t>
            </a:r>
          </a:p>
          <a:p>
            <a:r>
              <a:rPr lang="en-US" dirty="0"/>
              <a:t>No Hygiene license requirement</a:t>
            </a:r>
          </a:p>
          <a:p>
            <a:r>
              <a:rPr lang="en-US" dirty="0"/>
              <a:t>DTs work for 500 hours under direct supervision</a:t>
            </a:r>
          </a:p>
          <a:p>
            <a:endParaRPr lang="en-US" dirty="0"/>
          </a:p>
        </p:txBody>
      </p:sp>
      <p:sp>
        <p:nvSpPr>
          <p:cNvPr id="4" name="Content Placeholder 3"/>
          <p:cNvSpPr>
            <a:spLocks noGrp="1"/>
          </p:cNvSpPr>
          <p:nvPr>
            <p:ph sz="half" idx="2"/>
          </p:nvPr>
        </p:nvSpPr>
        <p:spPr>
          <a:xfrm>
            <a:off x="4629150" y="2274570"/>
            <a:ext cx="3886200" cy="3532506"/>
          </a:xfrm>
        </p:spPr>
        <p:txBody>
          <a:bodyPr>
            <a:normAutofit/>
          </a:bodyPr>
          <a:lstStyle/>
          <a:p>
            <a:r>
              <a:rPr lang="en-US" dirty="0"/>
              <a:t>DTs can practice in certain settings statewide</a:t>
            </a:r>
          </a:p>
          <a:p>
            <a:pPr lvl="1"/>
            <a:r>
              <a:rPr lang="en-US" dirty="0"/>
              <a:t>FQHCs, Tribal and IHS facilities</a:t>
            </a:r>
          </a:p>
          <a:p>
            <a:r>
              <a:rPr lang="en-US" dirty="0"/>
              <a:t>Hygiene Requirement</a:t>
            </a:r>
          </a:p>
          <a:p>
            <a:pPr lvl="1"/>
            <a:r>
              <a:rPr lang="en-US" dirty="0"/>
              <a:t>But Tribes can follow CODA standards</a:t>
            </a:r>
          </a:p>
          <a:p>
            <a:endParaRPr lang="en-US" dirty="0"/>
          </a:p>
        </p:txBody>
      </p:sp>
      <p:sp>
        <p:nvSpPr>
          <p:cNvPr id="6" name="TextBox 5"/>
          <p:cNvSpPr txBox="1"/>
          <p:nvPr/>
        </p:nvSpPr>
        <p:spPr>
          <a:xfrm>
            <a:off x="342900" y="1832253"/>
            <a:ext cx="2114550" cy="369332"/>
          </a:xfrm>
          <a:prstGeom prst="rect">
            <a:avLst/>
          </a:prstGeom>
          <a:noFill/>
        </p:spPr>
        <p:txBody>
          <a:bodyPr wrap="square" rtlCol="0">
            <a:spAutoFit/>
          </a:bodyPr>
          <a:lstStyle/>
          <a:p>
            <a:r>
              <a:rPr lang="en-US" b="1" dirty="0" smtClean="0">
                <a:latin typeface="Helvetica" panose="020B0604020202020204" pitchFamily="34" charset="0"/>
                <a:cs typeface="Helvetica" panose="020B0604020202020204" pitchFamily="34" charset="0"/>
              </a:rPr>
              <a:t>Idaho</a:t>
            </a:r>
            <a:endParaRPr lang="en-US" b="1" dirty="0">
              <a:latin typeface="Helvetica" panose="020B0604020202020204" pitchFamily="34" charset="0"/>
              <a:cs typeface="Helvetica" panose="020B0604020202020204" pitchFamily="34" charset="0"/>
            </a:endParaRPr>
          </a:p>
        </p:txBody>
      </p:sp>
      <p:sp>
        <p:nvSpPr>
          <p:cNvPr id="7" name="TextBox 6"/>
          <p:cNvSpPr txBox="1"/>
          <p:nvPr/>
        </p:nvSpPr>
        <p:spPr>
          <a:xfrm>
            <a:off x="4629150" y="1832253"/>
            <a:ext cx="2606040" cy="369332"/>
          </a:xfrm>
          <a:prstGeom prst="rect">
            <a:avLst/>
          </a:prstGeom>
          <a:noFill/>
        </p:spPr>
        <p:txBody>
          <a:bodyPr wrap="square" rtlCol="0">
            <a:spAutoFit/>
          </a:bodyPr>
          <a:lstStyle/>
          <a:p>
            <a:r>
              <a:rPr lang="en-US" b="1" dirty="0" smtClean="0">
                <a:latin typeface="Helvetica" panose="020B0604020202020204" pitchFamily="34" charset="0"/>
                <a:cs typeface="Helvetica" panose="020B0604020202020204" pitchFamily="34" charset="0"/>
              </a:rPr>
              <a:t>New Mexico</a:t>
            </a:r>
            <a:endParaRPr lang="en-US" b="1" dirty="0">
              <a:latin typeface="Helvetica" panose="020B0604020202020204" pitchFamily="34" charset="0"/>
              <a:cs typeface="Helvetica" panose="020B0604020202020204" pitchFamily="34" charset="0"/>
            </a:endParaRPr>
          </a:p>
        </p:txBody>
      </p:sp>
      <p:sp>
        <p:nvSpPr>
          <p:cNvPr id="8" name="Title 1">
            <a:extLst>
              <a:ext uri="{FF2B5EF4-FFF2-40B4-BE49-F238E27FC236}">
                <a16:creationId xmlns:a16="http://schemas.microsoft.com/office/drawing/2014/main" xmlns="" id="{1101FD9B-AE7C-4E45-8ACA-E22F67EEC172}"/>
              </a:ext>
            </a:extLst>
          </p:cNvPr>
          <p:cNvSpPr>
            <a:spLocks noGrp="1"/>
          </p:cNvSpPr>
          <p:nvPr>
            <p:ph type="title"/>
          </p:nvPr>
        </p:nvSpPr>
        <p:spPr/>
        <p:txBody>
          <a:bodyPr/>
          <a:lstStyle/>
          <a:p>
            <a:r>
              <a:rPr lang="en-US" dirty="0"/>
              <a:t>New State Dental Therapy </a:t>
            </a:r>
            <a:r>
              <a:rPr lang="en-US" dirty="0" smtClean="0"/>
              <a:t>Laws:</a:t>
            </a:r>
            <a:br>
              <a:rPr lang="en-US" dirty="0" smtClean="0"/>
            </a:br>
            <a:r>
              <a:rPr lang="en-US" sz="2600" dirty="0" smtClean="0"/>
              <a:t>Passed in 2019</a:t>
            </a:r>
            <a:endParaRPr lang="en-US" sz="2600" dirty="0"/>
          </a:p>
        </p:txBody>
      </p:sp>
    </p:spTree>
    <p:extLst>
      <p:ext uri="{BB962C8B-B14F-4D97-AF65-F5344CB8AC3E}">
        <p14:creationId xmlns:p14="http://schemas.microsoft.com/office/powerpoint/2010/main" val="336343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8620" y="1690688"/>
            <a:ext cx="5680710" cy="4070031"/>
          </a:xfrm>
        </p:spPr>
        <p:txBody>
          <a:bodyPr>
            <a:normAutofit fontScale="92500" lnSpcReduction="10000"/>
          </a:bodyPr>
          <a:lstStyle/>
          <a:p>
            <a:r>
              <a:rPr lang="en-US" dirty="0" smtClean="0"/>
              <a:t>Community Colleges are a good fit for dental therapy education programs</a:t>
            </a:r>
          </a:p>
          <a:p>
            <a:pPr lvl="1"/>
            <a:r>
              <a:rPr lang="en-US" dirty="0" smtClean="0"/>
              <a:t>Many are beginning to look at DT programs in states that passed legislation</a:t>
            </a:r>
          </a:p>
          <a:p>
            <a:pPr marL="342900" lvl="1" indent="0">
              <a:buNone/>
            </a:pPr>
            <a:endParaRPr lang="en-US" dirty="0" smtClean="0"/>
          </a:p>
          <a:p>
            <a:r>
              <a:rPr lang="en-US" dirty="0" smtClean="0"/>
              <a:t>Many TCU’s offer Associate’s degrees on a two calendar year track</a:t>
            </a:r>
          </a:p>
          <a:p>
            <a:pPr lvl="1"/>
            <a:r>
              <a:rPr lang="en-US" dirty="0" smtClean="0"/>
              <a:t>Natural fit for Alaska DT model</a:t>
            </a:r>
          </a:p>
          <a:p>
            <a:pPr marL="342900" lvl="1" indent="0">
              <a:buNone/>
            </a:pPr>
            <a:endParaRPr lang="en-US" dirty="0" smtClean="0"/>
          </a:p>
          <a:p>
            <a:r>
              <a:rPr lang="en-US" dirty="0" smtClean="0"/>
              <a:t>NIHB is working with AIHEC to ensure TCUs are aware of DT and its potential</a:t>
            </a:r>
          </a:p>
          <a:p>
            <a:pPr marL="0" indent="0">
              <a:buNone/>
            </a:pPr>
            <a:endParaRPr lang="en-US" dirty="0" smtClean="0"/>
          </a:p>
          <a:p>
            <a:r>
              <a:rPr lang="en-US" dirty="0" smtClean="0"/>
              <a:t>Developing a TCU specific DT curriculum with ANTHC</a:t>
            </a:r>
            <a:endParaRPr lang="en-US" dirty="0"/>
          </a:p>
        </p:txBody>
      </p:sp>
      <p:sp>
        <p:nvSpPr>
          <p:cNvPr id="8" name="Title 1">
            <a:extLst>
              <a:ext uri="{FF2B5EF4-FFF2-40B4-BE49-F238E27FC236}">
                <a16:creationId xmlns:a16="http://schemas.microsoft.com/office/drawing/2014/main" xmlns="" id="{1101FD9B-AE7C-4E45-8ACA-E22F67EEC172}"/>
              </a:ext>
            </a:extLst>
          </p:cNvPr>
          <p:cNvSpPr>
            <a:spLocks noGrp="1"/>
          </p:cNvSpPr>
          <p:nvPr>
            <p:ph type="title"/>
          </p:nvPr>
        </p:nvSpPr>
        <p:spPr/>
        <p:txBody>
          <a:bodyPr/>
          <a:lstStyle/>
          <a:p>
            <a:r>
              <a:rPr lang="en-US" dirty="0" smtClean="0"/>
              <a:t>Tribal Colleges and Universities</a:t>
            </a:r>
            <a:endParaRPr lang="en-US" sz="26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99147" y="2258851"/>
            <a:ext cx="3075941" cy="2306956"/>
          </a:xfrm>
          <a:prstGeom prst="rect">
            <a:avLst/>
          </a:prstGeom>
        </p:spPr>
      </p:pic>
      <p:pic>
        <p:nvPicPr>
          <p:cNvPr id="9" name="Picture 8"/>
          <p:cNvPicPr>
            <a:picLocks noChangeAspect="1"/>
          </p:cNvPicPr>
          <p:nvPr/>
        </p:nvPicPr>
        <p:blipFill>
          <a:blip r:embed="rId3"/>
          <a:stretch>
            <a:fillRect/>
          </a:stretch>
        </p:blipFill>
        <p:spPr>
          <a:xfrm>
            <a:off x="6208393" y="3990656"/>
            <a:ext cx="2457450" cy="18573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460" y="1554479"/>
            <a:ext cx="1837369" cy="1378027"/>
          </a:xfrm>
          <a:prstGeom prst="rect">
            <a:avLst/>
          </a:prstGeom>
        </p:spPr>
      </p:pic>
    </p:spTree>
    <p:extLst>
      <p:ext uri="{BB962C8B-B14F-4D97-AF65-F5344CB8AC3E}">
        <p14:creationId xmlns:p14="http://schemas.microsoft.com/office/powerpoint/2010/main" val="9687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CAAB3-232D-6240-92F2-1D708CC1274E}"/>
              </a:ext>
            </a:extLst>
          </p:cNvPr>
          <p:cNvSpPr>
            <a:spLocks noGrp="1"/>
          </p:cNvSpPr>
          <p:nvPr>
            <p:ph type="title"/>
          </p:nvPr>
        </p:nvSpPr>
        <p:spPr>
          <a:xfrm>
            <a:off x="1316181" y="1709739"/>
            <a:ext cx="7540435" cy="2852737"/>
          </a:xfrm>
        </p:spPr>
        <p:txBody>
          <a:bodyPr/>
          <a:lstStyle/>
          <a:p>
            <a:r>
              <a:rPr lang="en-US" dirty="0"/>
              <a:t>Expanding Dental Therapy in Tribal Communities</a:t>
            </a:r>
            <a:endParaRPr lang="en-US" dirty="0">
              <a:solidFill>
                <a:srgbClr val="7F2934"/>
              </a:solidFill>
            </a:endParaRPr>
          </a:p>
        </p:txBody>
      </p:sp>
      <p:sp>
        <p:nvSpPr>
          <p:cNvPr id="3" name="Text Placeholder 2">
            <a:extLst>
              <a:ext uri="{FF2B5EF4-FFF2-40B4-BE49-F238E27FC236}">
                <a16:creationId xmlns:a16="http://schemas.microsoft.com/office/drawing/2014/main" xmlns="" id="{70868B53-D977-C042-9DC6-ED630AC25A5F}"/>
              </a:ext>
            </a:extLst>
          </p:cNvPr>
          <p:cNvSpPr>
            <a:spLocks noGrp="1"/>
          </p:cNvSpPr>
          <p:nvPr>
            <p:ph type="body" idx="1"/>
          </p:nvPr>
        </p:nvSpPr>
        <p:spPr/>
        <p:txBody>
          <a:bodyPr/>
          <a:lstStyle/>
          <a:p>
            <a:r>
              <a:rPr lang="en-US" dirty="0" smtClean="0"/>
              <a:t>Brett Weber, National Indian Health Board</a:t>
            </a:r>
          </a:p>
          <a:p>
            <a:r>
              <a:rPr lang="en-US" dirty="0" smtClean="0"/>
              <a:t>Christina Peters, Northwest Portland Area Indian Health Board</a:t>
            </a:r>
          </a:p>
          <a:p>
            <a:r>
              <a:rPr lang="en-US" dirty="0" smtClean="0"/>
              <a:t>Andrew Shogren, Suquamish Tribe</a:t>
            </a:r>
            <a:endParaRPr lang="en-US" dirty="0"/>
          </a:p>
        </p:txBody>
      </p:sp>
    </p:spTree>
    <p:extLst>
      <p:ext uri="{BB962C8B-B14F-4D97-AF65-F5344CB8AC3E}">
        <p14:creationId xmlns:p14="http://schemas.microsoft.com/office/powerpoint/2010/main" val="232694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7018" y="5344661"/>
            <a:ext cx="5186772" cy="492443"/>
          </a:xfrm>
          <a:prstGeom prst="rect">
            <a:avLst/>
          </a:prstGeom>
          <a:noFill/>
        </p:spPr>
        <p:txBody>
          <a:bodyPr wrap="square" rtlCol="0">
            <a:spAutoFit/>
          </a:bodyPr>
          <a:lstStyle/>
          <a:p>
            <a:r>
              <a:rPr lang="en-US" sz="2600" b="1" dirty="0" smtClean="0">
                <a:solidFill>
                  <a:srgbClr val="C00000"/>
                </a:solidFill>
              </a:rPr>
              <a:t>www.nihb.org/oralhealthinitiative</a:t>
            </a:r>
            <a:endParaRPr lang="en-US" sz="26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93449">
            <a:off x="893397" y="1898861"/>
            <a:ext cx="2767243" cy="32184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690" y="1413703"/>
            <a:ext cx="2993987" cy="35469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00891">
            <a:off x="5789124" y="1739077"/>
            <a:ext cx="2610359" cy="3362857"/>
          </a:xfrm>
          <a:prstGeom prst="rect">
            <a:avLst/>
          </a:prstGeom>
        </p:spPr>
      </p:pic>
      <p:sp>
        <p:nvSpPr>
          <p:cNvPr id="7" name="Title 1">
            <a:extLst>
              <a:ext uri="{FF2B5EF4-FFF2-40B4-BE49-F238E27FC236}">
                <a16:creationId xmlns:a16="http://schemas.microsoft.com/office/drawing/2014/main" xmlns="" id="{DE835572-A27C-0041-A286-1E84F86C9C94}"/>
              </a:ext>
            </a:extLst>
          </p:cNvPr>
          <p:cNvSpPr txBox="1">
            <a:spLocks/>
          </p:cNvSpPr>
          <p:nvPr/>
        </p:nvSpPr>
        <p:spPr>
          <a:xfrm>
            <a:off x="617220" y="366881"/>
            <a:ext cx="7886700" cy="1325563"/>
          </a:xfrm>
          <a:prstGeom prst="rect">
            <a:avLst/>
          </a:prstGeom>
        </p:spPr>
        <p:txBody>
          <a:bodyPr/>
          <a:lst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a:lstStyle>
          <a:p>
            <a:pPr algn="ctr"/>
            <a:r>
              <a:rPr lang="en-US" smtClean="0"/>
              <a:t>Resources for Getting Started at the Tribal Level</a:t>
            </a:r>
            <a:endParaRPr lang="en-US" dirty="0"/>
          </a:p>
        </p:txBody>
      </p:sp>
    </p:spTree>
    <p:extLst>
      <p:ext uri="{BB962C8B-B14F-4D97-AF65-F5344CB8AC3E}">
        <p14:creationId xmlns:p14="http://schemas.microsoft.com/office/powerpoint/2010/main" val="1336321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7122" y="5321608"/>
            <a:ext cx="5186772" cy="492443"/>
          </a:xfrm>
          <a:prstGeom prst="rect">
            <a:avLst/>
          </a:prstGeom>
          <a:noFill/>
        </p:spPr>
        <p:txBody>
          <a:bodyPr wrap="square" rtlCol="0">
            <a:spAutoFit/>
          </a:bodyPr>
          <a:lstStyle/>
          <a:p>
            <a:r>
              <a:rPr lang="en-US" sz="2600" b="1" dirty="0" smtClean="0">
                <a:solidFill>
                  <a:srgbClr val="C00000"/>
                </a:solidFill>
              </a:rPr>
              <a:t>www.nihb.org/oralhealthinitiative</a:t>
            </a:r>
            <a:endParaRPr lang="en-US" sz="2600" b="1" dirty="0">
              <a:solidFill>
                <a:srgbClr val="C00000"/>
              </a:solidFill>
            </a:endParaRPr>
          </a:p>
        </p:txBody>
      </p:sp>
      <p:sp>
        <p:nvSpPr>
          <p:cNvPr id="7" name="Title 1">
            <a:extLst>
              <a:ext uri="{FF2B5EF4-FFF2-40B4-BE49-F238E27FC236}">
                <a16:creationId xmlns:a16="http://schemas.microsoft.com/office/drawing/2014/main" xmlns="" id="{DE835572-A27C-0041-A286-1E84F86C9C94}"/>
              </a:ext>
            </a:extLst>
          </p:cNvPr>
          <p:cNvSpPr txBox="1">
            <a:spLocks/>
          </p:cNvSpPr>
          <p:nvPr/>
        </p:nvSpPr>
        <p:spPr>
          <a:xfrm>
            <a:off x="617220" y="366881"/>
            <a:ext cx="7886700" cy="1325563"/>
          </a:xfrm>
          <a:prstGeom prst="rect">
            <a:avLst/>
          </a:prstGeom>
        </p:spPr>
        <p:txBody>
          <a:bodyPr/>
          <a:lst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a:lstStyle>
          <a:p>
            <a:pPr algn="ctr"/>
            <a:r>
              <a:rPr lang="en-US" sz="5000" dirty="0" smtClean="0"/>
              <a:t>Contact information</a:t>
            </a:r>
            <a:endParaRPr lang="en-US" sz="5000" dirty="0"/>
          </a:p>
        </p:txBody>
      </p:sp>
      <p:sp>
        <p:nvSpPr>
          <p:cNvPr id="8" name="Content Placeholder 3">
            <a:extLst>
              <a:ext uri="{FF2B5EF4-FFF2-40B4-BE49-F238E27FC236}">
                <a16:creationId xmlns:a16="http://schemas.microsoft.com/office/drawing/2014/main" xmlns="" id="{DF07F39C-1D63-004A-9D0F-342E31D3F71B}"/>
              </a:ext>
            </a:extLst>
          </p:cNvPr>
          <p:cNvSpPr txBox="1">
            <a:spLocks/>
          </p:cNvSpPr>
          <p:nvPr/>
        </p:nvSpPr>
        <p:spPr>
          <a:xfrm>
            <a:off x="1727122" y="1316355"/>
            <a:ext cx="6445328" cy="33020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3600" b="1" dirty="0" smtClean="0"/>
          </a:p>
          <a:p>
            <a:pPr marL="0" indent="0">
              <a:buNone/>
            </a:pPr>
            <a:r>
              <a:rPr lang="en-US" sz="3600" b="1" dirty="0" smtClean="0"/>
              <a:t>Brett Weber</a:t>
            </a:r>
          </a:p>
          <a:p>
            <a:pPr marL="0" indent="0">
              <a:buNone/>
            </a:pPr>
            <a:endParaRPr lang="en-US" sz="3600" dirty="0" smtClean="0"/>
          </a:p>
          <a:p>
            <a:pPr marL="0" indent="0">
              <a:buNone/>
            </a:pPr>
            <a:r>
              <a:rPr lang="en-US" sz="2800" dirty="0" smtClean="0"/>
              <a:t>Congressional Relations Coordinator</a:t>
            </a:r>
          </a:p>
          <a:p>
            <a:pPr marL="0" indent="0">
              <a:buNone/>
            </a:pPr>
            <a:r>
              <a:rPr lang="en-US" sz="2800" dirty="0" smtClean="0">
                <a:hlinkClick r:id="rId2"/>
              </a:rPr>
              <a:t>bweber@nihb.org</a:t>
            </a:r>
            <a:r>
              <a:rPr lang="en-US" sz="2800" dirty="0" smtClean="0"/>
              <a:t> </a:t>
            </a:r>
            <a:endParaRPr lang="en-US" sz="2800" dirty="0"/>
          </a:p>
        </p:txBody>
      </p:sp>
    </p:spTree>
    <p:extLst>
      <p:ext uri="{BB962C8B-B14F-4D97-AF65-F5344CB8AC3E}">
        <p14:creationId xmlns:p14="http://schemas.microsoft.com/office/powerpoint/2010/main" val="453949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C35AA-98B3-8942-A131-35A70498BCF4}"/>
              </a:ext>
            </a:extLst>
          </p:cNvPr>
          <p:cNvSpPr>
            <a:spLocks noGrp="1"/>
          </p:cNvSpPr>
          <p:nvPr>
            <p:ph type="title"/>
          </p:nvPr>
        </p:nvSpPr>
        <p:spPr/>
        <p:txBody>
          <a:bodyPr>
            <a:normAutofit/>
          </a:bodyPr>
          <a:lstStyle/>
          <a:p>
            <a:r>
              <a:rPr lang="en-US" sz="3100" dirty="0" smtClean="0"/>
              <a:t>Oral Health Crisis in Tribal Communities</a:t>
            </a:r>
            <a:endParaRPr lang="en-US" sz="3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8975" y="1402484"/>
            <a:ext cx="3862359" cy="4049625"/>
          </a:xfrm>
        </p:spPr>
      </p:pic>
      <p:sp>
        <p:nvSpPr>
          <p:cNvPr id="5" name="TextBox 4"/>
          <p:cNvSpPr txBox="1"/>
          <p:nvPr/>
        </p:nvSpPr>
        <p:spPr>
          <a:xfrm>
            <a:off x="0" y="1190196"/>
            <a:ext cx="5058975"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Oral health disease in AI/AN children is four </a:t>
            </a:r>
            <a:r>
              <a:rPr lang="en-US" dirty="0"/>
              <a:t>times </a:t>
            </a:r>
            <a:r>
              <a:rPr lang="en-US" dirty="0" smtClean="0"/>
              <a:t>as high as in</a:t>
            </a:r>
            <a:r>
              <a:rPr lang="en-US" dirty="0"/>
              <a:t> </a:t>
            </a:r>
            <a:r>
              <a:rPr lang="en-US" dirty="0" smtClean="0"/>
              <a:t>white </a:t>
            </a:r>
            <a:r>
              <a:rPr lang="en-US" dirty="0"/>
              <a:t>children nationwide. </a:t>
            </a:r>
            <a:endParaRPr lang="en-US" dirty="0" smtClean="0"/>
          </a:p>
          <a:p>
            <a:pPr marL="742950" lvl="1" indent="-285750">
              <a:buFont typeface="Arial" panose="020B0604020202020204" pitchFamily="34" charset="0"/>
              <a:buChar char="•"/>
            </a:pPr>
            <a:r>
              <a:rPr lang="en-US" dirty="0" smtClean="0"/>
              <a:t>Often </a:t>
            </a:r>
            <a:r>
              <a:rPr lang="en-US" dirty="0"/>
              <a:t>requires treatment </a:t>
            </a:r>
            <a:r>
              <a:rPr lang="en-US" dirty="0" smtClean="0"/>
              <a:t>under general anesthesia</a:t>
            </a:r>
          </a:p>
          <a:p>
            <a:pPr marL="742950" lvl="1" indent="-285750">
              <a:buFont typeface="Arial" panose="020B0604020202020204" pitchFamily="34" charset="0"/>
              <a:buChar char="•"/>
            </a:pPr>
            <a:r>
              <a:rPr lang="en-US" dirty="0" smtClean="0"/>
              <a:t>Costs over </a:t>
            </a:r>
            <a:r>
              <a:rPr lang="en-US" dirty="0"/>
              <a:t>$6,000 per </a:t>
            </a:r>
            <a:r>
              <a:rPr lang="en-US" dirty="0" smtClean="0"/>
              <a:t>child</a:t>
            </a:r>
          </a:p>
          <a:p>
            <a:pPr lvl="1"/>
            <a:endParaRPr lang="en-US" dirty="0"/>
          </a:p>
          <a:p>
            <a:pPr marL="285750" indent="-285750">
              <a:buFont typeface="Arial" panose="020B0604020202020204" pitchFamily="34" charset="0"/>
              <a:buChar char="•"/>
            </a:pPr>
            <a:r>
              <a:rPr lang="en-US" dirty="0" smtClean="0"/>
              <a:t>2016 IHS survey found AI/AN </a:t>
            </a:r>
            <a:r>
              <a:rPr lang="en-US" dirty="0"/>
              <a:t>children </a:t>
            </a:r>
            <a:r>
              <a:rPr lang="en-US" dirty="0" smtClean="0"/>
              <a:t>age 6-9 were 5x </a:t>
            </a:r>
            <a:r>
              <a:rPr lang="en-US" dirty="0"/>
              <a:t>more </a:t>
            </a:r>
            <a:r>
              <a:rPr lang="en-US" dirty="0" smtClean="0"/>
              <a:t>likely than average to </a:t>
            </a:r>
            <a:r>
              <a:rPr lang="en-US" dirty="0"/>
              <a:t>have untreated cavities </a:t>
            </a:r>
            <a:r>
              <a:rPr lang="en-US" dirty="0" smtClean="0"/>
              <a:t>in </a:t>
            </a:r>
            <a:r>
              <a:rPr lang="en-US" i="1" dirty="0" smtClean="0"/>
              <a:t>permanent</a:t>
            </a:r>
            <a:r>
              <a:rPr lang="en-US" dirty="0" smtClean="0"/>
              <a:t> </a:t>
            </a:r>
            <a:r>
              <a:rPr lang="en-US" dirty="0"/>
              <a:t>teeth</a:t>
            </a:r>
            <a:r>
              <a:rPr lang="en-US" dirty="0" smtClean="0"/>
              <a:t>.</a:t>
            </a:r>
          </a:p>
          <a:p>
            <a:endParaRPr lang="en-US" dirty="0" smtClean="0"/>
          </a:p>
          <a:p>
            <a:pPr marL="285750" indent="-285750">
              <a:buFont typeface="Arial" panose="020B0604020202020204" pitchFamily="34" charset="0"/>
              <a:buChar char="•"/>
            </a:pPr>
            <a:r>
              <a:rPr lang="en-US" dirty="0" smtClean="0"/>
              <a:t>46% of AI/AN adults aged 65+ had untreated dental caries</a:t>
            </a:r>
          </a:p>
          <a:p>
            <a:pPr marL="742950" lvl="1" indent="-285750">
              <a:buFont typeface="Arial" panose="020B0604020202020204" pitchFamily="34" charset="0"/>
              <a:buChar char="•"/>
            </a:pPr>
            <a:r>
              <a:rPr lang="en-US" dirty="0" smtClean="0"/>
              <a:t>Compared to 19% of non-native adults age 65+.</a:t>
            </a:r>
          </a:p>
          <a:p>
            <a:pPr lvl="1"/>
            <a:endParaRPr lang="en-US" dirty="0" smtClean="0"/>
          </a:p>
          <a:p>
            <a:pPr marL="285750" indent="-285750">
              <a:buFont typeface="Arial" panose="020B0604020202020204" pitchFamily="34" charset="0"/>
              <a:buChar char="•"/>
            </a:pPr>
            <a:r>
              <a:rPr lang="en-US" dirty="0" smtClean="0"/>
              <a:t>Lack </a:t>
            </a:r>
            <a:r>
              <a:rPr lang="en-US" dirty="0"/>
              <a:t>of oral health care services in Tribal communities has impacted </a:t>
            </a:r>
            <a:r>
              <a:rPr lang="en-US" dirty="0" smtClean="0"/>
              <a:t>generations!</a:t>
            </a:r>
            <a:endParaRPr lang="en-US" dirty="0"/>
          </a:p>
        </p:txBody>
      </p:sp>
    </p:spTree>
    <p:extLst>
      <p:ext uri="{BB962C8B-B14F-4D97-AF65-F5344CB8AC3E}">
        <p14:creationId xmlns:p14="http://schemas.microsoft.com/office/powerpoint/2010/main" val="410916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C35AA-98B3-8942-A131-35A70498BCF4}"/>
              </a:ext>
            </a:extLst>
          </p:cNvPr>
          <p:cNvSpPr>
            <a:spLocks noGrp="1"/>
          </p:cNvSpPr>
          <p:nvPr>
            <p:ph type="title"/>
          </p:nvPr>
        </p:nvSpPr>
        <p:spPr/>
        <p:txBody>
          <a:bodyPr>
            <a:normAutofit/>
          </a:bodyPr>
          <a:lstStyle/>
          <a:p>
            <a:r>
              <a:rPr lang="en-US" sz="3100" dirty="0" smtClean="0"/>
              <a:t>A Solution: Dental Therapy</a:t>
            </a:r>
            <a:endParaRPr lang="en-US" sz="3100" dirty="0"/>
          </a:p>
        </p:txBody>
      </p:sp>
      <p:pic>
        <p:nvPicPr>
          <p:cNvPr id="6" name="Picture 2" descr="https://partners.wkkf.org/workgroups/StrategicFramework/Sites/FoodHealthWellBeing/Health/DHAT/Image%20Library/-18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38" y="1820926"/>
            <a:ext cx="3578525" cy="279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3"/>
          <p:cNvSpPr txBox="1">
            <a:spLocks/>
          </p:cNvSpPr>
          <p:nvPr/>
        </p:nvSpPr>
        <p:spPr>
          <a:xfrm>
            <a:off x="3794263" y="1435102"/>
            <a:ext cx="5261279" cy="50792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a:spcBef>
                <a:spcPct val="0"/>
              </a:spcBef>
              <a:buClr>
                <a:srgbClr val="C00000"/>
              </a:buClr>
              <a:buSzPct val="110000"/>
            </a:pPr>
            <a:r>
              <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rPr>
              <a:t>Model began in the 1920s</a:t>
            </a:r>
          </a:p>
          <a:p>
            <a:pPr marL="342900">
              <a:spcBef>
                <a:spcPct val="0"/>
              </a:spcBef>
              <a:buClr>
                <a:srgbClr val="C00000"/>
              </a:buClr>
              <a:buSzPct val="110000"/>
            </a:pPr>
            <a:endPar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rPr>
              <a:t>Dental therapists practice in 54 countries, including the US, Canada, England, Australia, New Zealand and The Netherlands</a:t>
            </a:r>
          </a:p>
          <a:p>
            <a:pPr marL="342900">
              <a:spcBef>
                <a:spcPct val="0"/>
              </a:spcBef>
              <a:buClr>
                <a:srgbClr val="C00000"/>
              </a:buClr>
              <a:buSzPct val="110000"/>
            </a:pPr>
            <a:endPar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rPr>
              <a:t>Under supervision of dentists, dental therapists can practice in remote settings where there is need for additional provider capacity</a:t>
            </a:r>
          </a:p>
          <a:p>
            <a:pPr marL="342900">
              <a:spcBef>
                <a:spcPct val="0"/>
              </a:spcBef>
              <a:buClr>
                <a:srgbClr val="C00000"/>
              </a:buClr>
              <a:buSzPct val="110000"/>
            </a:pPr>
            <a:endPar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rPr>
              <a:t>Evidence shows care provided by dental therapists is high quality, cost effective and safe</a:t>
            </a:r>
          </a:p>
          <a:p>
            <a:pPr marL="342900">
              <a:spcBef>
                <a:spcPct val="0"/>
              </a:spcBef>
              <a:buClr>
                <a:srgbClr val="C00000"/>
              </a:buClr>
              <a:buSzPct val="110000"/>
            </a:pPr>
            <a:endParaRPr lang="en-US" altLang="en-US" sz="1800" dirty="0" smtClean="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smtClean="0">
                <a:solidFill>
                  <a:srgbClr val="39383E"/>
                </a:solidFill>
                <a:latin typeface="Arial" panose="020B0604020202020204" pitchFamily="34" charset="0"/>
                <a:cs typeface="Arial" panose="020B0604020202020204" pitchFamily="34" charset="0"/>
              </a:rPr>
              <a:t>History of providing routine and preventive care in community settings</a:t>
            </a:r>
          </a:p>
          <a:p>
            <a:pPr marL="566738" lvl="1">
              <a:spcBef>
                <a:spcPct val="0"/>
              </a:spcBef>
              <a:buClr>
                <a:srgbClr val="C00000"/>
              </a:buClr>
            </a:pPr>
            <a:endParaRPr lang="en-US" altLang="en-US" sz="1350" dirty="0">
              <a:solidFill>
                <a:srgbClr val="222268"/>
              </a:solidFill>
              <a:ea typeface="ヒラギノ角ゴ Pro W3" charset="-128"/>
            </a:endParaRPr>
          </a:p>
        </p:txBody>
      </p:sp>
    </p:spTree>
    <p:extLst>
      <p:ext uri="{BB962C8B-B14F-4D97-AF65-F5344CB8AC3E}">
        <p14:creationId xmlns:p14="http://schemas.microsoft.com/office/powerpoint/2010/main" val="35056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C35AA-98B3-8942-A131-35A70498BCF4}"/>
              </a:ext>
            </a:extLst>
          </p:cNvPr>
          <p:cNvSpPr>
            <a:spLocks noGrp="1"/>
          </p:cNvSpPr>
          <p:nvPr>
            <p:ph type="title"/>
          </p:nvPr>
        </p:nvSpPr>
        <p:spPr/>
        <p:txBody>
          <a:bodyPr>
            <a:normAutofit/>
          </a:bodyPr>
          <a:lstStyle/>
          <a:p>
            <a:r>
              <a:rPr lang="en-US" sz="3100" dirty="0" smtClean="0"/>
              <a:t>What Exactly are Dental Therapists</a:t>
            </a:r>
            <a:endParaRPr lang="en-US" sz="3100" dirty="0"/>
          </a:p>
        </p:txBody>
      </p:sp>
      <p:sp>
        <p:nvSpPr>
          <p:cNvPr id="7" name="Rectangle 13"/>
          <p:cNvSpPr txBox="1">
            <a:spLocks/>
          </p:cNvSpPr>
          <p:nvPr/>
        </p:nvSpPr>
        <p:spPr>
          <a:xfrm>
            <a:off x="4081939" y="1435102"/>
            <a:ext cx="4973603" cy="50792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a:spcBef>
                <a:spcPct val="0"/>
              </a:spcBef>
              <a:buClr>
                <a:srgbClr val="C00000"/>
              </a:buClr>
              <a:buSzPct val="110000"/>
            </a:pPr>
            <a:r>
              <a:rPr lang="en-US" altLang="en-US" sz="1800" dirty="0">
                <a:solidFill>
                  <a:srgbClr val="39383E"/>
                </a:solidFill>
                <a:latin typeface="Arial" panose="020B0604020202020204" pitchFamily="34" charset="0"/>
                <a:ea typeface="ヒラギノ角ゴ Pro W3" charset="-128"/>
                <a:cs typeface="Arial" panose="020B0604020202020204" pitchFamily="34" charset="0"/>
              </a:rPr>
              <a:t>Midlevel, focused providers</a:t>
            </a:r>
          </a:p>
          <a:p>
            <a:pPr marL="565785" lvl="1">
              <a:spcBef>
                <a:spcPct val="0"/>
              </a:spcBef>
              <a:buClr>
                <a:srgbClr val="C00000"/>
              </a:buClr>
              <a:buSzPct val="110000"/>
            </a:pPr>
            <a:r>
              <a:rPr lang="en-US" altLang="en-US" dirty="0">
                <a:solidFill>
                  <a:srgbClr val="39383E"/>
                </a:solidFill>
                <a:latin typeface="Arial" panose="020B0604020202020204" pitchFamily="34" charset="0"/>
                <a:ea typeface="ヒラギノ角ゴ Pro W3" charset="-128"/>
                <a:cs typeface="Arial" panose="020B0604020202020204" pitchFamily="34" charset="0"/>
              </a:rPr>
              <a:t>NPs and PAs of dentistry</a:t>
            </a:r>
          </a:p>
          <a:p>
            <a:pPr marL="394335" lvl="1" indent="0">
              <a:spcBef>
                <a:spcPct val="0"/>
              </a:spcBef>
              <a:buClr>
                <a:srgbClr val="C00000"/>
              </a:buClr>
              <a:buSzPct val="110000"/>
              <a:buNone/>
            </a:pPr>
            <a:endParaRPr lang="en-US" altLang="en-US" dirty="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a:solidFill>
                  <a:srgbClr val="39383E"/>
                </a:solidFill>
                <a:latin typeface="Arial" panose="020B0604020202020204" pitchFamily="34" charset="0"/>
                <a:ea typeface="ヒラギノ角ゴ Pro W3" charset="-128"/>
                <a:cs typeface="Arial" panose="020B0604020202020204" pitchFamily="34" charset="0"/>
              </a:rPr>
              <a:t>Dentists can do ~500 procedures, </a:t>
            </a:r>
          </a:p>
          <a:p>
            <a:pPr marL="565785" lvl="1">
              <a:spcBef>
                <a:spcPct val="0"/>
              </a:spcBef>
              <a:buClr>
                <a:srgbClr val="C00000"/>
              </a:buClr>
              <a:buSzPct val="110000"/>
            </a:pPr>
            <a:r>
              <a:rPr lang="en-US" altLang="en-US" dirty="0">
                <a:solidFill>
                  <a:srgbClr val="39383E"/>
                </a:solidFill>
                <a:latin typeface="Arial" panose="020B0604020202020204" pitchFamily="34" charset="0"/>
                <a:ea typeface="ヒラギノ角ゴ Pro W3" charset="-128"/>
                <a:cs typeface="Arial" panose="020B0604020202020204" pitchFamily="34" charset="0"/>
              </a:rPr>
              <a:t>DTs can do ~50 procedures</a:t>
            </a:r>
          </a:p>
          <a:p>
            <a:pPr indent="0">
              <a:spcBef>
                <a:spcPct val="0"/>
              </a:spcBef>
              <a:buClr>
                <a:srgbClr val="C00000"/>
              </a:buClr>
              <a:buSzPct val="110000"/>
              <a:buNone/>
            </a:pPr>
            <a:endParaRPr lang="en-US" altLang="en-US" sz="1800" dirty="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a:solidFill>
                  <a:srgbClr val="39383E"/>
                </a:solidFill>
                <a:latin typeface="Arial" panose="020B0604020202020204" pitchFamily="34" charset="0"/>
                <a:ea typeface="ヒラギノ角ゴ Pro W3" charset="-128"/>
                <a:cs typeface="Arial" panose="020B0604020202020204" pitchFamily="34" charset="0"/>
              </a:rPr>
              <a:t>But those 50 are the most commonly needed</a:t>
            </a:r>
          </a:p>
          <a:p>
            <a:pPr marL="565785" lvl="1">
              <a:spcBef>
                <a:spcPct val="0"/>
              </a:spcBef>
              <a:buClr>
                <a:srgbClr val="C00000"/>
              </a:buClr>
              <a:buSzPct val="110000"/>
            </a:pPr>
            <a:r>
              <a:rPr lang="en-US" altLang="en-US" dirty="0">
                <a:solidFill>
                  <a:srgbClr val="39383E"/>
                </a:solidFill>
                <a:latin typeface="Arial" panose="020B0604020202020204" pitchFamily="34" charset="0"/>
                <a:ea typeface="ヒラギノ角ゴ Pro W3" charset="-128"/>
                <a:cs typeface="Arial" panose="020B0604020202020204" pitchFamily="34" charset="0"/>
              </a:rPr>
              <a:t>Meets between half and two thirds of patient need</a:t>
            </a:r>
          </a:p>
          <a:p>
            <a:pPr marL="565785" lvl="1">
              <a:spcBef>
                <a:spcPct val="0"/>
              </a:spcBef>
              <a:buClr>
                <a:srgbClr val="C00000"/>
              </a:buClr>
              <a:buSzPct val="110000"/>
            </a:pPr>
            <a:r>
              <a:rPr lang="en-US" altLang="en-US" dirty="0">
                <a:solidFill>
                  <a:srgbClr val="39383E"/>
                </a:solidFill>
                <a:latin typeface="Arial" panose="020B0604020202020204" pitchFamily="34" charset="0"/>
                <a:ea typeface="ヒラギノ角ゴ Pro W3" charset="-128"/>
                <a:cs typeface="Arial" panose="020B0604020202020204" pitchFamily="34" charset="0"/>
              </a:rPr>
              <a:t>DTs focus on preventative and restorative services</a:t>
            </a:r>
          </a:p>
          <a:p>
            <a:pPr marL="565785" lvl="1">
              <a:spcBef>
                <a:spcPct val="0"/>
              </a:spcBef>
              <a:buClr>
                <a:srgbClr val="C00000"/>
              </a:buClr>
              <a:buSzPct val="110000"/>
            </a:pPr>
            <a:endParaRPr lang="en-US" altLang="en-US" dirty="0">
              <a:solidFill>
                <a:srgbClr val="39383E"/>
              </a:solidFill>
              <a:latin typeface="Arial" panose="020B0604020202020204" pitchFamily="34" charset="0"/>
              <a:ea typeface="ヒラギノ角ゴ Pro W3" charset="-128"/>
              <a:cs typeface="Arial" panose="020B0604020202020204" pitchFamily="34" charset="0"/>
            </a:endParaRPr>
          </a:p>
          <a:p>
            <a:pPr marL="342900">
              <a:spcBef>
                <a:spcPct val="0"/>
              </a:spcBef>
              <a:buClr>
                <a:srgbClr val="C00000"/>
              </a:buClr>
              <a:buSzPct val="110000"/>
            </a:pPr>
            <a:r>
              <a:rPr lang="en-US" altLang="en-US" sz="1800" dirty="0">
                <a:solidFill>
                  <a:srgbClr val="39383E"/>
                </a:solidFill>
                <a:latin typeface="Arial" panose="020B0604020202020204" pitchFamily="34" charset="0"/>
                <a:ea typeface="ヒラギノ角ゴ Pro W3" charset="-128"/>
                <a:cs typeface="Arial" panose="020B0604020202020204" pitchFamily="34" charset="0"/>
              </a:rPr>
              <a:t>Practice under the general supervision of a dentist</a:t>
            </a:r>
          </a:p>
          <a:p>
            <a:pPr marL="565785" lvl="1">
              <a:spcBef>
                <a:spcPct val="0"/>
              </a:spcBef>
              <a:buClr>
                <a:srgbClr val="C00000"/>
              </a:buClr>
              <a:buSzPct val="110000"/>
            </a:pPr>
            <a:r>
              <a:rPr lang="en-US" altLang="en-US" dirty="0">
                <a:solidFill>
                  <a:srgbClr val="39383E"/>
                </a:solidFill>
                <a:latin typeface="Arial" panose="020B0604020202020204" pitchFamily="34" charset="0"/>
                <a:ea typeface="ヒラギノ角ゴ Pro W3" charset="-128"/>
                <a:cs typeface="Arial" panose="020B0604020202020204" pitchFamily="34" charset="0"/>
              </a:rPr>
              <a:t>Dentist is available for consultation</a:t>
            </a:r>
            <a:endParaRPr lang="en-US" altLang="en-US" sz="1200" dirty="0">
              <a:solidFill>
                <a:srgbClr val="222268"/>
              </a:solidFill>
              <a:ea typeface="ヒラギノ角ゴ Pro W3" charset="-128"/>
            </a:endParaRPr>
          </a:p>
          <a:p>
            <a:pPr marL="566738" lvl="1">
              <a:spcBef>
                <a:spcPct val="0"/>
              </a:spcBef>
              <a:buClr>
                <a:srgbClr val="C00000"/>
              </a:buClr>
            </a:pPr>
            <a:endParaRPr lang="en-US" altLang="en-US" sz="1350" dirty="0">
              <a:solidFill>
                <a:srgbClr val="222268"/>
              </a:solidFill>
              <a:ea typeface="ヒラギノ角ゴ Pro W3" charset="-128"/>
            </a:endParaRPr>
          </a:p>
        </p:txBody>
      </p:sp>
      <p:pic>
        <p:nvPicPr>
          <p:cNvPr id="5" name="Picture 4"/>
          <p:cNvPicPr>
            <a:picLocks noChangeAspect="1"/>
          </p:cNvPicPr>
          <p:nvPr/>
        </p:nvPicPr>
        <p:blipFill>
          <a:blip r:embed="rId3"/>
          <a:stretch>
            <a:fillRect/>
          </a:stretch>
        </p:blipFill>
        <p:spPr>
          <a:xfrm>
            <a:off x="210027" y="1413749"/>
            <a:ext cx="3871912" cy="18006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7" y="3408375"/>
            <a:ext cx="3551872" cy="2367915"/>
          </a:xfrm>
          <a:prstGeom prst="rect">
            <a:avLst/>
          </a:prstGeom>
        </p:spPr>
      </p:pic>
    </p:spTree>
    <p:extLst>
      <p:ext uri="{BB962C8B-B14F-4D97-AF65-F5344CB8AC3E}">
        <p14:creationId xmlns:p14="http://schemas.microsoft.com/office/powerpoint/2010/main" val="24766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C35AA-98B3-8942-A131-35A70498BCF4}"/>
              </a:ext>
            </a:extLst>
          </p:cNvPr>
          <p:cNvSpPr>
            <a:spLocks noGrp="1"/>
          </p:cNvSpPr>
          <p:nvPr>
            <p:ph type="title"/>
          </p:nvPr>
        </p:nvSpPr>
        <p:spPr>
          <a:xfrm>
            <a:off x="628650" y="-65336"/>
            <a:ext cx="7886700" cy="1325563"/>
          </a:xfrm>
        </p:spPr>
        <p:txBody>
          <a:bodyPr>
            <a:normAutofit/>
          </a:bodyPr>
          <a:lstStyle/>
          <a:p>
            <a:r>
              <a:rPr lang="en-US" sz="3100" dirty="0" smtClean="0"/>
              <a:t>Alaska’s Dental Therapists</a:t>
            </a:r>
            <a:endParaRPr lang="en-US" sz="3100" dirty="0"/>
          </a:p>
        </p:txBody>
      </p:sp>
      <p:sp>
        <p:nvSpPr>
          <p:cNvPr id="6" name="Rectangle 13"/>
          <p:cNvSpPr txBox="1">
            <a:spLocks/>
          </p:cNvSpPr>
          <p:nvPr/>
        </p:nvSpPr>
        <p:spPr>
          <a:xfrm>
            <a:off x="228600" y="1085352"/>
            <a:ext cx="5586330" cy="47151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7410">
              <a:buClr>
                <a:srgbClr val="B10004"/>
              </a:buClr>
            </a:pPr>
            <a:r>
              <a:rPr lang="en-US" altLang="en-US" sz="1800" dirty="0" smtClean="0">
                <a:solidFill>
                  <a:srgbClr val="39383E"/>
                </a:solidFill>
                <a:latin typeface="Arial" panose="020B0604020202020204" pitchFamily="34" charset="0"/>
                <a:cs typeface="Arial" panose="020B0604020202020204" pitchFamily="34" charset="0"/>
              </a:rPr>
              <a:t>Community Health Aide Program provides frontline health care services to Alaska Native communities</a:t>
            </a:r>
          </a:p>
          <a:p>
            <a:pPr lvl="1" indent="-227410">
              <a:buClr>
                <a:srgbClr val="B10004"/>
              </a:buClr>
            </a:pPr>
            <a:r>
              <a:rPr lang="en-US" altLang="en-US" dirty="0" smtClean="0">
                <a:solidFill>
                  <a:srgbClr val="39383E"/>
                </a:solidFill>
                <a:latin typeface="Arial" panose="020B0604020202020204" pitchFamily="34" charset="0"/>
                <a:cs typeface="Arial" panose="020B0604020202020204" pitchFamily="34" charset="0"/>
              </a:rPr>
              <a:t>CHAP is a federal program operated by Tribes and is unique to Alaska</a:t>
            </a:r>
          </a:p>
          <a:p>
            <a:pPr lvl="1" indent="-227410">
              <a:buClr>
                <a:srgbClr val="B10004"/>
              </a:buClr>
            </a:pPr>
            <a:r>
              <a:rPr lang="en-US" altLang="en-US" dirty="0" smtClean="0">
                <a:solidFill>
                  <a:srgbClr val="39383E"/>
                </a:solidFill>
                <a:latin typeface="Arial" panose="020B0604020202020204" pitchFamily="34" charset="0"/>
                <a:cs typeface="Arial" panose="020B0604020202020204" pitchFamily="34" charset="0"/>
              </a:rPr>
              <a:t>IHS has begun expanding CHAP to Tribes nationwide</a:t>
            </a:r>
          </a:p>
          <a:p>
            <a:pPr indent="-227410">
              <a:buClr>
                <a:srgbClr val="B10004"/>
              </a:buClr>
            </a:pPr>
            <a:endParaRPr lang="en-US" altLang="en-US" sz="1800" dirty="0" smtClean="0">
              <a:solidFill>
                <a:srgbClr val="39383E"/>
              </a:solidFill>
              <a:latin typeface="Arial" panose="020B0604020202020204" pitchFamily="34" charset="0"/>
              <a:cs typeface="Arial" panose="020B0604020202020204" pitchFamily="34" charset="0"/>
            </a:endParaRPr>
          </a:p>
          <a:p>
            <a:pPr indent="-227410">
              <a:buClr>
                <a:srgbClr val="B10004"/>
              </a:buClr>
            </a:pPr>
            <a:r>
              <a:rPr lang="en-US" altLang="en-US" sz="1800" dirty="0" smtClean="0">
                <a:solidFill>
                  <a:srgbClr val="39383E"/>
                </a:solidFill>
                <a:latin typeface="Arial" panose="020B0604020202020204" pitchFamily="34" charset="0"/>
                <a:cs typeface="Arial" panose="020B0604020202020204" pitchFamily="34" charset="0"/>
              </a:rPr>
              <a:t>As part of CHAP, ~40 Dental Health Aide Therapists (DHATs) serve over 45,000 Alaska Natives in 81 communities</a:t>
            </a:r>
          </a:p>
          <a:p>
            <a:pPr indent="-227410">
              <a:buClr>
                <a:srgbClr val="B10004"/>
              </a:buClr>
            </a:pPr>
            <a:endParaRPr lang="en-US" altLang="en-US" sz="1800" dirty="0" smtClean="0">
              <a:solidFill>
                <a:srgbClr val="39383E"/>
              </a:solidFill>
              <a:latin typeface="Arial" panose="020B0604020202020204" pitchFamily="34" charset="0"/>
              <a:cs typeface="Arial" panose="020B0604020202020204" pitchFamily="34" charset="0"/>
            </a:endParaRPr>
          </a:p>
          <a:p>
            <a:pPr indent="-227410">
              <a:buClr>
                <a:srgbClr val="B10004"/>
              </a:buClr>
            </a:pPr>
            <a:r>
              <a:rPr lang="en-US" altLang="en-US" sz="1800" dirty="0" smtClean="0">
                <a:solidFill>
                  <a:srgbClr val="39383E"/>
                </a:solidFill>
                <a:latin typeface="Arial" panose="020B0604020202020204" pitchFamily="34" charset="0"/>
                <a:cs typeface="Arial" panose="020B0604020202020204" pitchFamily="34" charset="0"/>
              </a:rPr>
              <a:t>Provide culturally competent care with high patient satisfaction rates</a:t>
            </a:r>
          </a:p>
          <a:p>
            <a:pPr lvl="1" indent="-227410">
              <a:buClr>
                <a:srgbClr val="B10004"/>
              </a:buClr>
            </a:pPr>
            <a:r>
              <a:rPr lang="en-US" altLang="en-US" sz="1500" dirty="0" smtClean="0">
                <a:solidFill>
                  <a:srgbClr val="39383E"/>
                </a:solidFill>
                <a:latin typeface="Arial" panose="020B0604020202020204" pitchFamily="34" charset="0"/>
                <a:cs typeface="Arial" panose="020B0604020202020204" pitchFamily="34" charset="0"/>
              </a:rPr>
              <a:t>78% of DHATS practice in their home village or region</a:t>
            </a:r>
          </a:p>
          <a:p>
            <a:pPr indent="-227410">
              <a:buClr>
                <a:srgbClr val="B10004"/>
              </a:buClr>
            </a:pPr>
            <a:endParaRPr lang="en-US" altLang="en-US" sz="1800" dirty="0" smtClean="0">
              <a:solidFill>
                <a:srgbClr val="39383E"/>
              </a:solidFill>
              <a:latin typeface="Arial" panose="020B0604020202020204" pitchFamily="34" charset="0"/>
              <a:cs typeface="Arial" panose="020B0604020202020204" pitchFamily="34" charset="0"/>
            </a:endParaRPr>
          </a:p>
          <a:p>
            <a:pPr indent="-227410">
              <a:buClr>
                <a:srgbClr val="B10004"/>
              </a:buClr>
            </a:pPr>
            <a:r>
              <a:rPr lang="en-US" altLang="en-US" sz="1800" dirty="0" smtClean="0">
                <a:solidFill>
                  <a:srgbClr val="39383E"/>
                </a:solidFill>
                <a:latin typeface="Arial" panose="020B0604020202020204" pitchFamily="34" charset="0"/>
                <a:cs typeface="Arial" panose="020B0604020202020204" pitchFamily="34" charset="0"/>
              </a:rPr>
              <a:t>Increase preventive care and reduce amount of emergency care </a:t>
            </a:r>
          </a:p>
          <a:p>
            <a:pPr indent="-227410">
              <a:buClr>
                <a:srgbClr val="B10004"/>
              </a:buClr>
            </a:pPr>
            <a:endParaRPr lang="en-US" altLang="en-US" sz="1800" dirty="0" smtClean="0">
              <a:solidFill>
                <a:srgbClr val="39383E"/>
              </a:solidFill>
              <a:latin typeface="Arial" panose="020B0604020202020204" pitchFamily="34" charset="0"/>
              <a:cs typeface="Arial" panose="020B0604020202020204" pitchFamily="34" charset="0"/>
            </a:endParaRPr>
          </a:p>
          <a:p>
            <a:pPr indent="-227410">
              <a:spcBef>
                <a:spcPct val="40000"/>
              </a:spcBef>
              <a:buClr>
                <a:srgbClr val="B10004"/>
              </a:buClr>
              <a:buFontTx/>
              <a:buChar char="•"/>
            </a:pPr>
            <a:endParaRPr lang="en-US" altLang="en-US" sz="1350" dirty="0">
              <a:solidFill>
                <a:srgbClr val="222268"/>
              </a:solidFill>
            </a:endParaRPr>
          </a:p>
        </p:txBody>
      </p:sp>
      <p:pic>
        <p:nvPicPr>
          <p:cNvPr id="10" name="Picture 9"/>
          <p:cNvPicPr>
            <a:picLocks noChangeAspect="1"/>
          </p:cNvPicPr>
          <p:nvPr/>
        </p:nvPicPr>
        <p:blipFill>
          <a:blip r:embed="rId3"/>
          <a:stretch>
            <a:fillRect/>
          </a:stretch>
        </p:blipFill>
        <p:spPr>
          <a:xfrm>
            <a:off x="5814930" y="1384761"/>
            <a:ext cx="3016193" cy="2610023"/>
          </a:xfrm>
          <a:prstGeom prst="rect">
            <a:avLst/>
          </a:prstGeom>
        </p:spPr>
      </p:pic>
    </p:spTree>
    <p:extLst>
      <p:ext uri="{BB962C8B-B14F-4D97-AF65-F5344CB8AC3E}">
        <p14:creationId xmlns:p14="http://schemas.microsoft.com/office/powerpoint/2010/main" val="58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49" y="151368"/>
            <a:ext cx="7886700" cy="1325563"/>
          </a:xfrm>
        </p:spPr>
        <p:txBody>
          <a:bodyPr/>
          <a:lstStyle/>
          <a:p>
            <a:r>
              <a:rPr lang="en-US" dirty="0" smtClean="0"/>
              <a:t>Hub and Spoke Model</a:t>
            </a:r>
            <a:endParaRPr lang="en-US" dirty="0"/>
          </a:p>
        </p:txBody>
      </p:sp>
      <p:sp>
        <p:nvSpPr>
          <p:cNvPr id="4" name="Content Placeholder 3"/>
          <p:cNvSpPr>
            <a:spLocks noGrp="1"/>
          </p:cNvSpPr>
          <p:nvPr>
            <p:ph sz="half" idx="1"/>
          </p:nvPr>
        </p:nvSpPr>
        <p:spPr>
          <a:xfrm>
            <a:off x="440469" y="1288415"/>
            <a:ext cx="3886200" cy="4598035"/>
          </a:xfrm>
        </p:spPr>
        <p:txBody>
          <a:bodyPr>
            <a:normAutofit/>
          </a:bodyPr>
          <a:lstStyle/>
          <a:p>
            <a:r>
              <a:rPr lang="en-US" sz="2000" dirty="0">
                <a:solidFill>
                  <a:srgbClr val="39383E"/>
                </a:solidFill>
                <a:latin typeface="Arial" panose="020B0604020202020204" pitchFamily="34" charset="0"/>
                <a:ea typeface="ヒラギノ角ゴ Pro W3" charset="-128"/>
                <a:cs typeface="Arial" panose="020B0604020202020204" pitchFamily="34" charset="0"/>
              </a:rPr>
              <a:t>DHAT’s are based in larger towns that also have dentists (Bethel, Sitka, Nome)</a:t>
            </a:r>
          </a:p>
          <a:p>
            <a:endParaRPr lang="en-US" sz="2000" dirty="0">
              <a:solidFill>
                <a:srgbClr val="39383E"/>
              </a:solidFill>
              <a:latin typeface="Arial" panose="020B0604020202020204" pitchFamily="34" charset="0"/>
              <a:ea typeface="ヒラギノ角ゴ Pro W3" charset="-128"/>
              <a:cs typeface="Arial" panose="020B0604020202020204" pitchFamily="34" charset="0"/>
            </a:endParaRPr>
          </a:p>
          <a:p>
            <a:r>
              <a:rPr lang="en-US" sz="2000" dirty="0">
                <a:solidFill>
                  <a:srgbClr val="39383E"/>
                </a:solidFill>
                <a:latin typeface="Arial" panose="020B0604020202020204" pitchFamily="34" charset="0"/>
                <a:ea typeface="ヒラギノ角ゴ Pro W3" charset="-128"/>
                <a:cs typeface="Arial" panose="020B0604020202020204" pitchFamily="34" charset="0"/>
              </a:rPr>
              <a:t>Travel to smaller Alaska Native communities on a regular schedule</a:t>
            </a:r>
          </a:p>
          <a:p>
            <a:pPr lvl="1"/>
            <a:r>
              <a:rPr lang="en-US" sz="2000" dirty="0">
                <a:solidFill>
                  <a:srgbClr val="39383E"/>
                </a:solidFill>
                <a:latin typeface="Arial" panose="020B0604020202020204" pitchFamily="34" charset="0"/>
                <a:ea typeface="ヒラギノ角ゴ Pro W3" charset="-128"/>
                <a:cs typeface="Arial" panose="020B0604020202020204" pitchFamily="34" charset="0"/>
              </a:rPr>
              <a:t>Dentist follows up if necessary</a:t>
            </a:r>
          </a:p>
          <a:p>
            <a:endParaRPr lang="en-US" sz="2000" dirty="0">
              <a:solidFill>
                <a:srgbClr val="39383E"/>
              </a:solidFill>
              <a:latin typeface="Arial" panose="020B0604020202020204" pitchFamily="34" charset="0"/>
              <a:ea typeface="ヒラギノ角ゴ Pro W3" charset="-128"/>
              <a:cs typeface="Arial" panose="020B0604020202020204" pitchFamily="34" charset="0"/>
            </a:endParaRPr>
          </a:p>
          <a:p>
            <a:r>
              <a:rPr lang="en-US" sz="2000" dirty="0">
                <a:solidFill>
                  <a:srgbClr val="39383E"/>
                </a:solidFill>
                <a:latin typeface="Arial" panose="020B0604020202020204" pitchFamily="34" charset="0"/>
                <a:ea typeface="ヒラギノ角ゴ Pro W3" charset="-128"/>
                <a:cs typeface="Arial" panose="020B0604020202020204" pitchFamily="34" charset="0"/>
              </a:rPr>
              <a:t>Many of these communities did not have any dental care at all prior to DHATs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058461" y="1410310"/>
            <a:ext cx="3304261" cy="247819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710" y="3181220"/>
            <a:ext cx="3825509" cy="2869132"/>
          </a:xfrm>
          <a:prstGeom prst="rect">
            <a:avLst/>
          </a:prstGeom>
        </p:spPr>
      </p:pic>
      <p:sp>
        <p:nvSpPr>
          <p:cNvPr id="8" name="TextBox 7"/>
          <p:cNvSpPr txBox="1"/>
          <p:nvPr/>
        </p:nvSpPr>
        <p:spPr>
          <a:xfrm>
            <a:off x="4699843" y="1818360"/>
            <a:ext cx="1771650" cy="1131079"/>
          </a:xfrm>
          <a:prstGeom prst="rect">
            <a:avLst/>
          </a:prstGeom>
          <a:noFill/>
        </p:spPr>
        <p:txBody>
          <a:bodyPr wrap="square" rtlCol="0">
            <a:spAutoFit/>
          </a:bodyPr>
          <a:lstStyle/>
          <a:p>
            <a:r>
              <a:rPr lang="en-US" sz="1350" dirty="0">
                <a:latin typeface="Helvetica" panose="020B0604020202020204" pitchFamily="34" charset="0"/>
                <a:cs typeface="Helvetica" panose="020B0604020202020204" pitchFamily="34" charset="0"/>
              </a:rPr>
              <a:t>NIHB went to </a:t>
            </a:r>
            <a:r>
              <a:rPr lang="en-US" sz="1350" dirty="0" err="1">
                <a:latin typeface="Helvetica" panose="020B0604020202020204" pitchFamily="34" charset="0"/>
                <a:cs typeface="Helvetica" panose="020B0604020202020204" pitchFamily="34" charset="0"/>
              </a:rPr>
              <a:t>Kake</a:t>
            </a:r>
            <a:r>
              <a:rPr lang="en-US" sz="1350" dirty="0">
                <a:latin typeface="Helvetica" panose="020B0604020202020204" pitchFamily="34" charset="0"/>
                <a:cs typeface="Helvetica" panose="020B0604020202020204" pitchFamily="34" charset="0"/>
              </a:rPr>
              <a:t>, Alaska to document DHATs’ impact on the community’s children in May 2017</a:t>
            </a:r>
          </a:p>
        </p:txBody>
      </p:sp>
    </p:spTree>
    <p:extLst>
      <p:ext uri="{BB962C8B-B14F-4D97-AF65-F5344CB8AC3E}">
        <p14:creationId xmlns:p14="http://schemas.microsoft.com/office/powerpoint/2010/main" val="391942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82980" y="249314"/>
            <a:ext cx="7886700" cy="10973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rgbClr val="9C2D3B"/>
                </a:solidFill>
                <a:latin typeface="Helvetica" pitchFamily="2" charset="0"/>
                <a:ea typeface="+mj-ea"/>
                <a:cs typeface="+mj-cs"/>
              </a:defRPr>
            </a:lvl1pPr>
          </a:lstStyle>
          <a:p>
            <a:r>
              <a:rPr lang="en-US" dirty="0" smtClean="0"/>
              <a:t>Certification—“Growing our Own”</a:t>
            </a:r>
            <a:endParaRPr lang="en-US" dirty="0"/>
          </a:p>
        </p:txBody>
      </p:sp>
      <p:pic>
        <p:nvPicPr>
          <p:cNvPr id="10" name="Picture 9"/>
          <p:cNvPicPr>
            <a:picLocks noChangeAspect="1"/>
          </p:cNvPicPr>
          <p:nvPr/>
        </p:nvPicPr>
        <p:blipFill>
          <a:blip r:embed="rId3"/>
          <a:stretch>
            <a:fillRect/>
          </a:stretch>
        </p:blipFill>
        <p:spPr>
          <a:xfrm>
            <a:off x="5558266" y="1543289"/>
            <a:ext cx="2953952" cy="185142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968" y="3394710"/>
            <a:ext cx="3292158" cy="2469119"/>
          </a:xfrm>
          <a:prstGeom prst="rect">
            <a:avLst/>
          </a:prstGeom>
        </p:spPr>
      </p:pic>
      <p:sp>
        <p:nvSpPr>
          <p:cNvPr id="13" name="Content Placeholder 2"/>
          <p:cNvSpPr>
            <a:spLocks noGrp="1"/>
          </p:cNvSpPr>
          <p:nvPr>
            <p:ph idx="1"/>
          </p:nvPr>
        </p:nvSpPr>
        <p:spPr>
          <a:xfrm>
            <a:off x="262913" y="1188720"/>
            <a:ext cx="4964906" cy="4675109"/>
          </a:xfrm>
        </p:spPr>
        <p:txBody>
          <a:bodyPr>
            <a:normAutofit fontScale="92500" lnSpcReduction="10000"/>
          </a:bodyPr>
          <a:lstStyle/>
          <a:p>
            <a:r>
              <a:rPr lang="en-US" dirty="0" smtClean="0"/>
              <a:t>Commission on Dental Accreditation (CODA) reviews and approves education programs for oral health professionals</a:t>
            </a:r>
          </a:p>
          <a:p>
            <a:r>
              <a:rPr lang="en-US" dirty="0" smtClean="0"/>
              <a:t>In 2015, CODA approved standards for dental therapy education programs</a:t>
            </a:r>
          </a:p>
          <a:p>
            <a:pPr lvl="1"/>
            <a:r>
              <a:rPr lang="en-US" dirty="0" smtClean="0"/>
              <a:t>3 academic years, no degree requirements</a:t>
            </a:r>
          </a:p>
          <a:p>
            <a:pPr lvl="1"/>
            <a:endParaRPr lang="en-US" dirty="0" smtClean="0"/>
          </a:p>
          <a:p>
            <a:r>
              <a:rPr lang="en-US" dirty="0" smtClean="0"/>
              <a:t>DHATs trained in Alaska complete the program in 3 academic years/2 calendar years</a:t>
            </a:r>
          </a:p>
          <a:p>
            <a:pPr lvl="1"/>
            <a:r>
              <a:rPr lang="en-US" dirty="0" smtClean="0"/>
              <a:t>One year of classroom learning in Anchorage</a:t>
            </a:r>
          </a:p>
          <a:p>
            <a:pPr lvl="1"/>
            <a:r>
              <a:rPr lang="en-US" dirty="0" smtClean="0"/>
              <a:t>One year of clinical learning in Bethel</a:t>
            </a:r>
          </a:p>
          <a:p>
            <a:r>
              <a:rPr lang="en-US" dirty="0" smtClean="0"/>
              <a:t>Preceptorship under direct supervision of a dentist</a:t>
            </a:r>
          </a:p>
          <a:p>
            <a:r>
              <a:rPr lang="en-US" dirty="0" smtClean="0"/>
              <a:t>Recertification required every two years</a:t>
            </a:r>
          </a:p>
          <a:p>
            <a:r>
              <a:rPr lang="en-US" b="1" dirty="0" smtClean="0"/>
              <a:t>More than 90% of students are AI/AN</a:t>
            </a:r>
            <a:endParaRPr lang="en-US" b="1" dirty="0"/>
          </a:p>
        </p:txBody>
      </p:sp>
    </p:spTree>
    <p:extLst>
      <p:ext uri="{BB962C8B-B14F-4D97-AF65-F5344CB8AC3E}">
        <p14:creationId xmlns:p14="http://schemas.microsoft.com/office/powerpoint/2010/main" val="2032511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2587"/>
            <a:ext cx="9143999" cy="12358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1" y="1261212"/>
            <a:ext cx="9143999" cy="600164"/>
          </a:xfrm>
          <a:prstGeom prst="rect">
            <a:avLst/>
          </a:prstGeom>
        </p:spPr>
        <p:txBody>
          <a:bodyPr wrap="square">
            <a:spAutoFit/>
          </a:bodyPr>
          <a:lstStyle/>
          <a:p>
            <a:pPr algn="ctr"/>
            <a:r>
              <a:rPr lang="en-US" sz="3300" b="1" dirty="0" smtClean="0">
                <a:solidFill>
                  <a:srgbClr val="9C2D3B"/>
                </a:solidFill>
                <a:latin typeface="Helvetica" pitchFamily="2" charset="0"/>
                <a:ea typeface="+mj-ea"/>
                <a:cs typeface="+mj-cs"/>
              </a:rPr>
              <a:t>In High-DT Communities</a:t>
            </a:r>
            <a:endParaRPr lang="en-US" sz="2700" dirty="0">
              <a:latin typeface="Franklin Gothic Demi" charset="0"/>
              <a:ea typeface="Franklin Gothic Demi" charset="0"/>
              <a:cs typeface="Franklin Gothic Demi" charset="0"/>
            </a:endParaRPr>
          </a:p>
        </p:txBody>
      </p:sp>
      <p:cxnSp>
        <p:nvCxnSpPr>
          <p:cNvPr id="4" name="Straight Connector 3"/>
          <p:cNvCxnSpPr/>
          <p:nvPr/>
        </p:nvCxnSpPr>
        <p:spPr>
          <a:xfrm>
            <a:off x="1" y="2093119"/>
            <a:ext cx="9143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6046" y="2093119"/>
            <a:ext cx="0" cy="3213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5887" y="2223522"/>
            <a:ext cx="4406113" cy="369332"/>
          </a:xfrm>
          <a:prstGeom prst="rect">
            <a:avLst/>
          </a:prstGeom>
        </p:spPr>
        <p:txBody>
          <a:bodyPr wrap="square">
            <a:spAutoFit/>
          </a:bodyPr>
          <a:lstStyle/>
          <a:p>
            <a:pPr algn="ctr"/>
            <a:r>
              <a:rPr lang="en-US" dirty="0">
                <a:solidFill>
                  <a:srgbClr val="000000"/>
                </a:solidFill>
                <a:latin typeface="Franklin Gothic Demi" charset="0"/>
                <a:ea typeface="Franklin Gothic Demi" charset="0"/>
                <a:cs typeface="Franklin Gothic Demi" charset="0"/>
              </a:rPr>
              <a:t>More adults get preventative care.</a:t>
            </a:r>
            <a:endParaRPr lang="en-US" dirty="0">
              <a:latin typeface="Franklin Gothic Demi" charset="0"/>
              <a:ea typeface="Franklin Gothic Demi" charset="0"/>
              <a:cs typeface="Franklin Gothic Demi" charset="0"/>
            </a:endParaRPr>
          </a:p>
        </p:txBody>
      </p:sp>
      <p:sp>
        <p:nvSpPr>
          <p:cNvPr id="15" name="Rectangle 14"/>
          <p:cNvSpPr/>
          <p:nvPr/>
        </p:nvSpPr>
        <p:spPr>
          <a:xfrm>
            <a:off x="4572000" y="2224607"/>
            <a:ext cx="4572001" cy="369332"/>
          </a:xfrm>
          <a:prstGeom prst="rect">
            <a:avLst/>
          </a:prstGeom>
        </p:spPr>
        <p:txBody>
          <a:bodyPr wrap="square">
            <a:spAutoFit/>
          </a:bodyPr>
          <a:lstStyle/>
          <a:p>
            <a:pPr algn="ctr"/>
            <a:r>
              <a:rPr lang="en-US" dirty="0">
                <a:solidFill>
                  <a:srgbClr val="000000"/>
                </a:solidFill>
                <a:latin typeface="Franklin Gothic Demi" charset="0"/>
                <a:ea typeface="Franklin Gothic Demi" charset="0"/>
                <a:cs typeface="Franklin Gothic Demi" charset="0"/>
              </a:rPr>
              <a:t>Adults need fewer teeth extractions.</a:t>
            </a:r>
            <a:endParaRPr lang="en-US" dirty="0">
              <a:latin typeface="Franklin Gothic Demi" charset="0"/>
              <a:ea typeface="Franklin Gothic Demi" charset="0"/>
              <a:cs typeface="Franklin Gothic Demi" charset="0"/>
            </a:endParaRPr>
          </a:p>
        </p:txBody>
      </p:sp>
      <p:grpSp>
        <p:nvGrpSpPr>
          <p:cNvPr id="28" name="Group 27"/>
          <p:cNvGrpSpPr/>
          <p:nvPr/>
        </p:nvGrpSpPr>
        <p:grpSpPr>
          <a:xfrm>
            <a:off x="788121" y="3066959"/>
            <a:ext cx="3161365" cy="2388668"/>
            <a:chOff x="1050827" y="2946278"/>
            <a:chExt cx="4215153" cy="318489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27" y="2946278"/>
              <a:ext cx="4215153" cy="2639303"/>
            </a:xfrm>
            <a:prstGeom prst="rect">
              <a:avLst/>
            </a:prstGeom>
          </p:spPr>
        </p:pic>
        <p:sp>
          <p:nvSpPr>
            <p:cNvPr id="16" name="Rectangle 15"/>
            <p:cNvSpPr/>
            <p:nvPr/>
          </p:nvSpPr>
          <p:spPr>
            <a:xfrm>
              <a:off x="1528046" y="5761836"/>
              <a:ext cx="3261090" cy="369332"/>
            </a:xfrm>
            <a:prstGeom prst="rect">
              <a:avLst/>
            </a:prstGeom>
          </p:spPr>
          <p:txBody>
            <a:bodyPr wrap="square">
              <a:spAutoFit/>
            </a:bodyPr>
            <a:lstStyle/>
            <a:p>
              <a:pPr algn="ctr"/>
              <a:r>
                <a:rPr lang="en-US" sz="1200" dirty="0">
                  <a:solidFill>
                    <a:srgbClr val="000000"/>
                  </a:solidFill>
                  <a:latin typeface="Franklin Gothic Demi" charset="0"/>
                  <a:ea typeface="Franklin Gothic Demi" charset="0"/>
                  <a:cs typeface="Franklin Gothic Demi" charset="0"/>
                </a:rPr>
                <a:t>Adult Preventative Care</a:t>
              </a:r>
              <a:endParaRPr lang="en-US" sz="1200" dirty="0">
                <a:latin typeface="Franklin Gothic Demi" charset="0"/>
                <a:ea typeface="Franklin Gothic Demi" charset="0"/>
                <a:cs typeface="Franklin Gothic Demi" charset="0"/>
              </a:endParaRPr>
            </a:p>
          </p:txBody>
        </p:sp>
        <p:sp>
          <p:nvSpPr>
            <p:cNvPr id="18" name="Rectangle 17"/>
            <p:cNvSpPr/>
            <p:nvPr/>
          </p:nvSpPr>
          <p:spPr>
            <a:xfrm>
              <a:off x="3445856" y="4243272"/>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5.6%</a:t>
              </a:r>
              <a:endParaRPr lang="en-US" sz="1050" dirty="0">
                <a:latin typeface="Franklin Gothic Demi" charset="0"/>
                <a:ea typeface="Franklin Gothic Demi" charset="0"/>
                <a:cs typeface="Franklin Gothic Demi" charset="0"/>
              </a:endParaRPr>
            </a:p>
          </p:txBody>
        </p:sp>
        <p:sp>
          <p:nvSpPr>
            <p:cNvPr id="19" name="Rectangle 18"/>
            <p:cNvSpPr/>
            <p:nvPr/>
          </p:nvSpPr>
          <p:spPr>
            <a:xfrm>
              <a:off x="2292910" y="4650695"/>
              <a:ext cx="679732"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3.2%</a:t>
              </a:r>
              <a:endParaRPr lang="en-US" sz="1050" dirty="0">
                <a:latin typeface="Franklin Gothic Demi" charset="0"/>
                <a:ea typeface="Franklin Gothic Demi" charset="0"/>
                <a:cs typeface="Franklin Gothic Demi" charset="0"/>
              </a:endParaRPr>
            </a:p>
          </p:txBody>
        </p:sp>
      </p:grpSp>
      <p:grpSp>
        <p:nvGrpSpPr>
          <p:cNvPr id="29" name="Group 28"/>
          <p:cNvGrpSpPr/>
          <p:nvPr/>
        </p:nvGrpSpPr>
        <p:grpSpPr>
          <a:xfrm>
            <a:off x="5242626" y="3066967"/>
            <a:ext cx="3110626" cy="2388660"/>
            <a:chOff x="6990168" y="2946289"/>
            <a:chExt cx="4147501" cy="318487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168" y="2946289"/>
              <a:ext cx="4147501" cy="2593968"/>
            </a:xfrm>
            <a:prstGeom prst="rect">
              <a:avLst/>
            </a:prstGeom>
          </p:spPr>
        </p:pic>
        <p:sp>
          <p:nvSpPr>
            <p:cNvPr id="17" name="Rectangle 16"/>
            <p:cNvSpPr/>
            <p:nvPr/>
          </p:nvSpPr>
          <p:spPr>
            <a:xfrm>
              <a:off x="7513455" y="5761836"/>
              <a:ext cx="3261090" cy="369332"/>
            </a:xfrm>
            <a:prstGeom prst="rect">
              <a:avLst/>
            </a:prstGeom>
          </p:spPr>
          <p:txBody>
            <a:bodyPr wrap="square">
              <a:spAutoFit/>
            </a:bodyPr>
            <a:lstStyle/>
            <a:p>
              <a:pPr algn="ctr"/>
              <a:r>
                <a:rPr lang="en-US" sz="1200" dirty="0">
                  <a:solidFill>
                    <a:srgbClr val="000000"/>
                  </a:solidFill>
                  <a:latin typeface="Franklin Gothic Demi" charset="0"/>
                  <a:ea typeface="Franklin Gothic Demi" charset="0"/>
                  <a:cs typeface="Franklin Gothic Demi" charset="0"/>
                </a:rPr>
                <a:t>Adult Extraction Rate</a:t>
              </a:r>
              <a:endParaRPr lang="en-US" sz="1200" dirty="0">
                <a:latin typeface="Franklin Gothic Demi" charset="0"/>
                <a:ea typeface="Franklin Gothic Demi" charset="0"/>
                <a:cs typeface="Franklin Gothic Demi" charset="0"/>
              </a:endParaRPr>
            </a:p>
          </p:txBody>
        </p:sp>
        <p:sp>
          <p:nvSpPr>
            <p:cNvPr id="20" name="Rectangle 19"/>
            <p:cNvSpPr/>
            <p:nvPr/>
          </p:nvSpPr>
          <p:spPr>
            <a:xfrm>
              <a:off x="8236831" y="3527019"/>
              <a:ext cx="684675" cy="338555"/>
            </a:xfrm>
            <a:prstGeom prst="rect">
              <a:avLst/>
            </a:prstGeom>
          </p:spPr>
          <p:txBody>
            <a:bodyPr wrap="square">
              <a:spAutoFit/>
            </a:bodyPr>
            <a:lstStyle/>
            <a:p>
              <a:pPr algn="ctr"/>
              <a:r>
                <a:rPr lang="en-US" sz="1050">
                  <a:solidFill>
                    <a:srgbClr val="000000"/>
                  </a:solidFill>
                  <a:latin typeface="Franklin Gothic Demi" charset="0"/>
                  <a:ea typeface="Franklin Gothic Demi" charset="0"/>
                  <a:cs typeface="Franklin Gothic Demi" charset="0"/>
                </a:rPr>
                <a:t>9.6%</a:t>
              </a:r>
              <a:endParaRPr lang="en-US" sz="1050" dirty="0">
                <a:latin typeface="Franklin Gothic Demi" charset="0"/>
                <a:ea typeface="Franklin Gothic Demi" charset="0"/>
                <a:cs typeface="Franklin Gothic Demi" charset="0"/>
              </a:endParaRPr>
            </a:p>
          </p:txBody>
        </p:sp>
        <p:sp>
          <p:nvSpPr>
            <p:cNvPr id="22" name="Rectangle 21"/>
            <p:cNvSpPr/>
            <p:nvPr/>
          </p:nvSpPr>
          <p:spPr>
            <a:xfrm>
              <a:off x="9388778" y="3958151"/>
              <a:ext cx="684675" cy="338555"/>
            </a:xfrm>
            <a:prstGeom prst="rect">
              <a:avLst/>
            </a:prstGeom>
          </p:spPr>
          <p:txBody>
            <a:bodyPr wrap="square">
              <a:spAutoFit/>
            </a:bodyPr>
            <a:lstStyle/>
            <a:p>
              <a:pPr algn="ctr"/>
              <a:r>
                <a:rPr lang="en-US" sz="1050" dirty="0">
                  <a:solidFill>
                    <a:srgbClr val="000000"/>
                  </a:solidFill>
                  <a:latin typeface="Franklin Gothic Demi" charset="0"/>
                  <a:ea typeface="Franklin Gothic Demi" charset="0"/>
                  <a:cs typeface="Franklin Gothic Demi" charset="0"/>
                </a:rPr>
                <a:t>7.1%</a:t>
              </a:r>
              <a:endParaRPr lang="en-US" sz="1050" dirty="0">
                <a:latin typeface="Franklin Gothic Demi" charset="0"/>
                <a:ea typeface="Franklin Gothic Demi" charset="0"/>
                <a:cs typeface="Franklin Gothic Demi" charset="0"/>
              </a:endParaRPr>
            </a:p>
          </p:txBody>
        </p:sp>
      </p:grpSp>
      <p:grpSp>
        <p:nvGrpSpPr>
          <p:cNvPr id="23" name="Group 22"/>
          <p:cNvGrpSpPr/>
          <p:nvPr/>
        </p:nvGrpSpPr>
        <p:grpSpPr>
          <a:xfrm>
            <a:off x="2839292" y="5655781"/>
            <a:ext cx="4843085" cy="253916"/>
            <a:chOff x="3785722" y="6398036"/>
            <a:chExt cx="6457446" cy="338554"/>
          </a:xfrm>
        </p:grpSpPr>
        <p:sp>
          <p:nvSpPr>
            <p:cNvPr id="24" name="Rectangle 23"/>
            <p:cNvSpPr/>
            <p:nvPr/>
          </p:nvSpPr>
          <p:spPr>
            <a:xfrm>
              <a:off x="3785722" y="6437427"/>
              <a:ext cx="236018" cy="236018"/>
            </a:xfrm>
            <a:prstGeom prst="rect">
              <a:avLst/>
            </a:prstGeom>
            <a:solidFill>
              <a:srgbClr val="E92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p:nvSpPr>
          <p:spPr>
            <a:xfrm>
              <a:off x="4013649" y="6398036"/>
              <a:ext cx="3261091" cy="338554"/>
            </a:xfrm>
            <a:prstGeom prst="rect">
              <a:avLst/>
            </a:prstGeom>
          </p:spPr>
          <p:txBody>
            <a:bodyPr wrap="square">
              <a:spAutoFit/>
            </a:bodyPr>
            <a:lstStyle/>
            <a:p>
              <a:r>
                <a:rPr lang="en-US" sz="1050" dirty="0">
                  <a:solidFill>
                    <a:srgbClr val="000000"/>
                  </a:solidFill>
                  <a:latin typeface="Franklin Gothic Book" charset="0"/>
                  <a:ea typeface="Franklin Gothic Book" charset="0"/>
                  <a:cs typeface="Franklin Gothic Book" charset="0"/>
                </a:rPr>
                <a:t>No DT Communities</a:t>
              </a:r>
              <a:endParaRPr lang="en-US" sz="1050" dirty="0">
                <a:latin typeface="Franklin Gothic Book" charset="0"/>
                <a:ea typeface="Franklin Gothic Book" charset="0"/>
                <a:cs typeface="Franklin Gothic Book" charset="0"/>
              </a:endParaRPr>
            </a:p>
          </p:txBody>
        </p:sp>
        <p:sp>
          <p:nvSpPr>
            <p:cNvPr id="26" name="Rectangle 25"/>
            <p:cNvSpPr/>
            <p:nvPr/>
          </p:nvSpPr>
          <p:spPr>
            <a:xfrm>
              <a:off x="6754150" y="6437427"/>
              <a:ext cx="236018" cy="236018"/>
            </a:xfrm>
            <a:prstGeom prst="rect">
              <a:avLst/>
            </a:prstGeom>
            <a:solidFill>
              <a:srgbClr val="18C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p:nvSpPr>
          <p:spPr>
            <a:xfrm>
              <a:off x="6982077" y="6398036"/>
              <a:ext cx="3261091" cy="338554"/>
            </a:xfrm>
            <a:prstGeom prst="rect">
              <a:avLst/>
            </a:prstGeom>
          </p:spPr>
          <p:txBody>
            <a:bodyPr wrap="square">
              <a:spAutoFit/>
            </a:bodyPr>
            <a:lstStyle/>
            <a:p>
              <a:r>
                <a:rPr lang="en-US" sz="1050" dirty="0">
                  <a:solidFill>
                    <a:srgbClr val="000000"/>
                  </a:solidFill>
                  <a:latin typeface="Franklin Gothic Book" charset="0"/>
                  <a:ea typeface="Franklin Gothic Book" charset="0"/>
                  <a:cs typeface="Franklin Gothic Book" charset="0"/>
                </a:rPr>
                <a:t>High DT Communities</a:t>
              </a:r>
              <a:endParaRPr lang="en-US" sz="1050" dirty="0">
                <a:latin typeface="Franklin Gothic Book" charset="0"/>
                <a:ea typeface="Franklin Gothic Book" charset="0"/>
                <a:cs typeface="Franklin Gothic Book" charset="0"/>
              </a:endParaRPr>
            </a:p>
          </p:txBody>
        </p:sp>
      </p:grpSp>
    </p:spTree>
    <p:extLst>
      <p:ext uri="{BB962C8B-B14F-4D97-AF65-F5344CB8AC3E}">
        <p14:creationId xmlns:p14="http://schemas.microsoft.com/office/powerpoint/2010/main" val="28272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 presetClass="entr" presetSubtype="0" fill="hold" nodeType="withEffect">
                                  <p:stCondLst>
                                    <p:cond delay="10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10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4157</TotalTime>
  <Words>1494</Words>
  <Application>Microsoft Office PowerPoint</Application>
  <PresentationFormat>On-screen Show (4:3)</PresentationFormat>
  <Paragraphs>219</Paragraphs>
  <Slides>21</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Franklin Gothic Book</vt:lpstr>
      <vt:lpstr>Franklin Gothic Demi</vt:lpstr>
      <vt:lpstr>Helvetica</vt:lpstr>
      <vt:lpstr>ヒラギノ角ゴ Pro W3</vt:lpstr>
      <vt:lpstr>Office Theme</vt:lpstr>
      <vt:lpstr>PowerPoint Presentation</vt:lpstr>
      <vt:lpstr>Expanding Dental Therapy in Tribal Communities</vt:lpstr>
      <vt:lpstr>Oral Health Crisis in Tribal Communities</vt:lpstr>
      <vt:lpstr>A Solution: Dental Therapy</vt:lpstr>
      <vt:lpstr>What Exactly are Dental Therapists</vt:lpstr>
      <vt:lpstr>Alaska’s Dental Therapists</vt:lpstr>
      <vt:lpstr>Hub and Spoke Model</vt:lpstr>
      <vt:lpstr>PowerPoint Presentation</vt:lpstr>
      <vt:lpstr>PowerPoint Presentation</vt:lpstr>
      <vt:lpstr>PowerPoint Presentation</vt:lpstr>
      <vt:lpstr>Misinformation:  DTs are Unsafe</vt:lpstr>
      <vt:lpstr>PowerPoint Presentation</vt:lpstr>
      <vt:lpstr>PowerPoint Presentation</vt:lpstr>
      <vt:lpstr>How Can Tribes Hire Dental Therapists?</vt:lpstr>
      <vt:lpstr>How Swinomish Did It</vt:lpstr>
      <vt:lpstr>Advocating in State Legislatures</vt:lpstr>
      <vt:lpstr>New State Dental Therapy Laws: Currently in Rules Making Phase</vt:lpstr>
      <vt:lpstr>New State Dental Therapy Laws: Passed in 2019</vt:lpstr>
      <vt:lpstr>Tribal Colleges and Universities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Ricki McCarroll</dc:creator>
  <cp:lastModifiedBy>Brett Weber</cp:lastModifiedBy>
  <cp:revision>69</cp:revision>
  <dcterms:created xsi:type="dcterms:W3CDTF">2019-02-06T18:23:49Z</dcterms:created>
  <dcterms:modified xsi:type="dcterms:W3CDTF">2019-04-01T14:08:12Z</dcterms:modified>
</cp:coreProperties>
</file>